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72" r:id="rId2"/>
    <p:sldId id="257" r:id="rId3"/>
    <p:sldId id="258" r:id="rId4"/>
    <p:sldId id="262" r:id="rId5"/>
    <p:sldId id="260" r:id="rId6"/>
    <p:sldId id="263" r:id="rId7"/>
    <p:sldId id="259" r:id="rId8"/>
    <p:sldId id="275" r:id="rId9"/>
    <p:sldId id="265" r:id="rId10"/>
    <p:sldId id="266" r:id="rId11"/>
    <p:sldId id="261" r:id="rId12"/>
    <p:sldId id="264" r:id="rId13"/>
    <p:sldId id="274" r:id="rId14"/>
    <p:sldId id="268" r:id="rId15"/>
    <p:sldId id="269" r:id="rId16"/>
    <p:sldId id="270" r:id="rId17"/>
    <p:sldId id="271"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7BFDF3-4E1E-4C9E-90C6-7A68A47E67C6}" v="619" dt="2023-09-29T23:21:18.1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09" autoAdjust="0"/>
    <p:restoredTop sz="94660"/>
  </p:normalViewPr>
  <p:slideViewPr>
    <p:cSldViewPr snapToGrid="0">
      <p:cViewPr varScale="1">
        <p:scale>
          <a:sx n="57" d="100"/>
          <a:sy n="57" d="100"/>
        </p:scale>
        <p:origin x="736" y="44"/>
      </p:cViewPr>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16070E-FF04-4CB0-8E7C-DF6D4451F5B6}" type="datetimeFigureOut">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121CD9-6901-4552-9072-6EAD01EFBB21}" type="slidenum">
              <a:t>‹#›</a:t>
            </a:fld>
            <a:endParaRPr lang="en-US"/>
          </a:p>
        </p:txBody>
      </p:sp>
    </p:spTree>
    <p:extLst>
      <p:ext uri="{BB962C8B-B14F-4D97-AF65-F5344CB8AC3E}">
        <p14:creationId xmlns:p14="http://schemas.microsoft.com/office/powerpoint/2010/main" val="244841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discussion will be on "Finish of Life Care and Tenacious Annihilation in the UK for Additional Carefully Pre-Arranged Individuals." We start by depicting end-of-life care and accentuating how pivotal it is for further developed phases of maturing. Looking at the inconsistencies among request and supply permits us to distinguish issues and disturbances looked by the older. DNRs, living wills, and advance idea arranging are terrifically significant apparatuses for enabling more established occupants to facilitate their own clinical consideration. Definitions, genuine structures, screens, and real settings are introduced along with the subjects of assisted suicide and euthanasia.</a:t>
            </a:r>
            <a:endParaRPr lang="en-US" dirty="0"/>
          </a:p>
        </p:txBody>
      </p:sp>
      <p:sp>
        <p:nvSpPr>
          <p:cNvPr id="4" name="Slide Number Placeholder 3"/>
          <p:cNvSpPr>
            <a:spLocks noGrp="1"/>
          </p:cNvSpPr>
          <p:nvPr>
            <p:ph type="sldNum" sz="quarter" idx="5"/>
          </p:nvPr>
        </p:nvSpPr>
        <p:spPr/>
        <p:txBody>
          <a:bodyPr/>
          <a:lstStyle/>
          <a:p>
            <a:fld id="{F9121CD9-6901-4552-9072-6EAD01EFBB21}" type="slidenum">
              <a:t>2</a:t>
            </a:fld>
            <a:endParaRPr lang="en-US"/>
          </a:p>
        </p:txBody>
      </p:sp>
    </p:spTree>
    <p:extLst>
      <p:ext uri="{BB962C8B-B14F-4D97-AF65-F5344CB8AC3E}">
        <p14:creationId xmlns:p14="http://schemas.microsoft.com/office/powerpoint/2010/main" val="2032823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b="1" dirty="0"/>
              <a:t>Definition of end-of-life care:</a:t>
            </a:r>
            <a:r>
              <a:rPr lang="en-GB" dirty="0"/>
              <a:t> </a:t>
            </a:r>
            <a:endParaRPr lang="en-US" dirty="0"/>
          </a:p>
          <a:p>
            <a:r>
              <a:rPr lang="en-GB" dirty="0"/>
              <a:t>End-of-life care, which is in some cases alluded to as palliative consideration, is an extraordinary improvement for individuals who are approaching the finish of their lives or who are experiencing destructive contaminations. It drives a squeezing interest for optional effect choices, general help, and protecting the harmony and balance of uncommonly set up people who have some control over their own pleasure (Phillips et al., 2018). This technique intends to meet the novel physical and huge plans of this phase of life while protecting opportunity and individual inclinations. It gives clinical, mental, principal, and normal help.</a:t>
            </a:r>
            <a:endParaRPr lang="en-US" dirty="0"/>
          </a:p>
          <a:p>
            <a:pPr marL="285750" indent="-285750">
              <a:buFont typeface="Symbol"/>
              <a:buChar char="•"/>
            </a:pPr>
            <a:r>
              <a:rPr lang="en-GB" b="1" dirty="0"/>
              <a:t>Settings for end-of-life care for older people:</a:t>
            </a:r>
            <a:r>
              <a:rPr lang="en-GB" dirty="0"/>
              <a:t> </a:t>
            </a:r>
            <a:endParaRPr lang="en-US" dirty="0"/>
          </a:p>
          <a:p>
            <a:r>
              <a:rPr lang="en-GB" dirty="0"/>
              <a:t>Older finish of-life care is presented in various areas to meet their fluctuated necessities and decisions. Clinics, hospices, care offices, and home consideration are remembered for this classification. Care homes furnish magnificent nursing care along with private help. For serious clinical treatment, emergency clinics are fundamental (Phillips et al., 2018). Hospice care puts a high need on solace and torment treatment in a comfortable setting. People can help care through home consideration in the solace and progression of their own homes. The various prerequisites and inclinations of seniors approaching the finish of their lives are cooked for in these settings.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3</a:t>
            </a:fld>
            <a:endParaRPr lang="en-US"/>
          </a:p>
        </p:txBody>
      </p:sp>
    </p:spTree>
    <p:extLst>
      <p:ext uri="{BB962C8B-B14F-4D97-AF65-F5344CB8AC3E}">
        <p14:creationId xmlns:p14="http://schemas.microsoft.com/office/powerpoint/2010/main" val="24731796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Explanation of Living Wills, DNRs, and Advance Care Planning for Older Individuals:</a:t>
            </a:r>
            <a:endParaRPr lang="en-US" dirty="0"/>
          </a:p>
          <a:p>
            <a:pPr marL="285750" indent="-285750">
              <a:buFont typeface="Symbol"/>
              <a:buChar char="•"/>
            </a:pPr>
            <a:r>
              <a:rPr lang="en-GB" b="1" dirty="0"/>
              <a:t>Living Wills:</a:t>
            </a:r>
            <a:r>
              <a:rPr lang="en-GB" dirty="0"/>
              <a:t> A living will, routinely suggested as an improvement order, is a genuine instrument that engages more established people to broadcast their treatment tendencies and decisions early, particularly in conditions when they will not have the option to do thusly. </a:t>
            </a:r>
            <a:endParaRPr lang="en-US" dirty="0"/>
          </a:p>
          <a:p>
            <a:pPr marL="285750" indent="-285750">
              <a:buFont typeface="Symbol"/>
              <a:buChar char="•"/>
            </a:pPr>
            <a:r>
              <a:rPr lang="en-GB" b="1" dirty="0"/>
              <a:t>DNRs (Do Not Resuscitate Orders):</a:t>
            </a:r>
            <a:r>
              <a:rPr lang="en-GB" dirty="0"/>
              <a:t> DNRs are clinical commands that decide a singular's tendency to forego cardiopulmonary recovery (CPR) assuming their heart stops throbbing or their breathing stops (Ryan et al., 2012). This choice will help more established people with holding their balance and freedom by permitting them to finish how much clinical mediation they need to get.</a:t>
            </a:r>
            <a:endParaRPr lang="en-US" dirty="0"/>
          </a:p>
          <a:p>
            <a:pPr marL="285750" indent="-285750">
              <a:buFont typeface="Symbol"/>
              <a:buChar char="•"/>
            </a:pPr>
            <a:r>
              <a:rPr lang="en-GB" b="1" dirty="0"/>
              <a:t>Advance Care Planning:</a:t>
            </a:r>
            <a:r>
              <a:rPr lang="en-GB" dirty="0"/>
              <a:t> Old individuals who need to talk about their finish of-life care inclinations and targets with clinical specialists, their families, and different partners participate ahead of time care arranging. It envelops top to bottom discoursed that look at an individual's qualities, convictions, and medical care inclinations notwithstanding legitimate papers like living wills and DNRs (House of Commons Library, 2023). People can come to learned conclusions about their treatment on account of these exchanges, which additionally assist them with ensuring that their medical care inclinations mirror their own qualities and targets.</a:t>
            </a:r>
            <a:endParaRPr lang="en-US" dirty="0"/>
          </a:p>
          <a:p>
            <a:r>
              <a:rPr lang="en-GB" b="1" dirty="0"/>
              <a:t>The Significance of These Documents in Medical Decision-Making for Older People:</a:t>
            </a:r>
            <a:endParaRPr lang="en-US" dirty="0"/>
          </a:p>
          <a:p>
            <a:pPr marL="285750" indent="-285750">
              <a:buFont typeface="Symbol"/>
              <a:buChar char="•"/>
            </a:pPr>
            <a:r>
              <a:rPr lang="en-GB" dirty="0"/>
              <a:t>These records are basic in helping more settled people with chasing after clinical decisions since they empower them to help themselves whether they cannot impart their longings. Keeping a singular's regard, freedom, and right to make decisions with respect to their own clinical thought is basic (Ministry of Health and Social Services, 2012).</a:t>
            </a:r>
            <a:endParaRPr lang="en-US" dirty="0"/>
          </a:p>
          <a:p>
            <a:pPr marL="285750" indent="-285750">
              <a:buFont typeface="Symbol"/>
              <a:buChar char="•"/>
            </a:pPr>
            <a:r>
              <a:rPr lang="en-GB" dirty="0"/>
              <a:t>These papers provide more seasoned individuals with a sensation of control and affirmation that their tendencies are recorded and will be adhered to. By ensuring that therapies are as per the more established person's convictions and tendencies, they similarly help clinical benefits specialists with giving patient-centred care.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4</a:t>
            </a:fld>
            <a:endParaRPr lang="en-US"/>
          </a:p>
        </p:txBody>
      </p:sp>
    </p:spTree>
    <p:extLst>
      <p:ext uri="{BB962C8B-B14F-4D97-AF65-F5344CB8AC3E}">
        <p14:creationId xmlns:p14="http://schemas.microsoft.com/office/powerpoint/2010/main" val="1211192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Symbol"/>
              <a:buChar char="•"/>
            </a:pPr>
            <a:r>
              <a:rPr lang="en-GB" b="1"/>
              <a:t>Exploring Disparities in Access to End-of-Life Care for Older People:</a:t>
            </a:r>
            <a:endParaRPr lang="en-US"/>
          </a:p>
          <a:p>
            <a:r>
              <a:rPr lang="en-GB"/>
              <a:t>Imbalances in more established individuals' admittance to end-of-life care in the UK keep on being of grave concern. Indeed, even while the nation endeavours to give first rate palliative consideration to everybody, access is inconsistent for assorted reasons. Financial contrasts are significant, as more seasoned individuals from monetarily unfortunate families every now and again face impediments while attempting to get specific finish of-life care (George et al., 2017). Geological variables are likewise vital since patients and their families might have to head out quite far to get hospice or palliative consideration in distant areas. </a:t>
            </a:r>
            <a:endParaRPr lang="en-US"/>
          </a:p>
          <a:p>
            <a:pPr marL="285750" indent="-285750">
              <a:buFont typeface="Symbol"/>
              <a:buChar char="•"/>
            </a:pPr>
            <a:r>
              <a:rPr lang="en-GB" b="1"/>
              <a:t>Discussing the Challenges Faced by Different Demographics in the UK:</a:t>
            </a:r>
            <a:endParaRPr lang="en-US"/>
          </a:p>
          <a:p>
            <a:r>
              <a:rPr lang="en-GB" dirty="0"/>
              <a:t>The hardships in giving fulfilment of-life care to extra spread-out people in the UK are struggling and varyingly impact different get-togethers. For example, the rising making individuals places an expectation on clinical thought assets, which could influence the system of affiliations. Cash related targets might be really coordinated, particularly for individuals with restricted pay or lacking stores. Besides, social, and ethnic inconsistencies influence how individuals approach choices about finish of-life care, with express masses experiencing unequivocal hardships considering run of the mill rehearses or a lack of information about affiliations that are open (Smith et al., 2016). Normal locales could battle with a shortage of clinical advantages assets, making it pursuing for old occupants to get end-of-life care. The LGBTQ+ public other than has marvellous issues to make do, for example, the chance of segment or a shortage of obligation in their specific necessities for end-of-life care. People who are really or disturbed could require explicit thought and experience trouble looking for the right drugs (Smith et al., 2016).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5</a:t>
            </a:fld>
            <a:endParaRPr lang="en-US"/>
          </a:p>
        </p:txBody>
      </p:sp>
    </p:spTree>
    <p:extLst>
      <p:ext uri="{BB962C8B-B14F-4D97-AF65-F5344CB8AC3E}">
        <p14:creationId xmlns:p14="http://schemas.microsoft.com/office/powerpoint/2010/main" val="1917605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Defining Euthanasia and Assisted Suicide:</a:t>
            </a:r>
            <a:endParaRPr lang="en-US" dirty="0"/>
          </a:p>
          <a:p>
            <a:pPr marL="285750" indent="-285750">
              <a:buFont typeface="Symbol"/>
              <a:buChar char="•"/>
            </a:pPr>
            <a:r>
              <a:rPr lang="en-GB" b="1" dirty="0"/>
              <a:t>Euthanasia: </a:t>
            </a:r>
            <a:r>
              <a:rPr lang="en-GB" dirty="0"/>
              <a:t>Euthanasia is the purposeful exhibit of taking someone's life to end their hopelessness considering a difficult disorder, an uncurable condition, or terrible desolation. In conditions when the patient cannot impart their objectives, it very well may be carried out by a clinical consideration capable, like a subject matter expert, either at the patient's express requesting (conscious headstrong elimination) or without the patient's quick grasping (non-deliberate killing) (Ministry of Health and Social Services, 2012).</a:t>
            </a:r>
            <a:endParaRPr lang="en-US" dirty="0"/>
          </a:p>
          <a:p>
            <a:pPr marL="285750" indent="-285750">
              <a:buFont typeface="Symbol"/>
              <a:buChar char="•"/>
            </a:pPr>
            <a:r>
              <a:rPr lang="en-GB" b="1" dirty="0"/>
              <a:t>Assisted Suicide:</a:t>
            </a:r>
            <a:r>
              <a:rPr lang="en-GB" dirty="0"/>
              <a:t> On the opposite side, assisted suicide is a training when a clinical expert or someone else gives a terminally debilitated or enduring individual the method or help to end their own life. As opposed to killing, assisted suicide includes the patient effectively deciding to commit the demonstration (Ministry of Health and Social Services, 2012).</a:t>
            </a:r>
            <a:endParaRPr lang="en-US" dirty="0"/>
          </a:p>
          <a:p>
            <a:r>
              <a:rPr lang="en-GB" b="1" dirty="0"/>
              <a:t>Highlighting Key Differences, Especially as They Relate to Older People:</a:t>
            </a:r>
            <a:endParaRPr lang="en-US" dirty="0"/>
          </a:p>
          <a:p>
            <a:pPr marL="285750" indent="-285750">
              <a:buFont typeface="Symbol"/>
              <a:buChar char="•"/>
            </a:pPr>
            <a:r>
              <a:rPr lang="en-GB" dirty="0"/>
              <a:t>Affiliation and Control: In euthanasia, the individual going with the decision stays mindful of office and command over the structure by self-planning the horrendous medication. This part might be especially fundamental for senior occupants who respect opportunity and certainty.</a:t>
            </a:r>
            <a:endParaRPr lang="en-US" dirty="0"/>
          </a:p>
          <a:p>
            <a:pPr marL="285750" indent="-285750">
              <a:buFont typeface="Symbol"/>
              <a:buChar char="•"/>
            </a:pPr>
            <a:r>
              <a:rPr lang="en-GB" dirty="0"/>
              <a:t>Genuine and Moral Structures: In different countries, wilful extermination could have different authentic and moral plans. Understanding these collections is basic for extra painstakingly pre-arranged people since it could affect the reasonableness and </a:t>
            </a:r>
            <a:r>
              <a:rPr lang="en-GB" dirty="0" err="1"/>
              <a:t>validness</a:t>
            </a:r>
            <a:r>
              <a:rPr lang="en-GB" dirty="0"/>
              <a:t> of their finish of-life choices (George et al., 2017).</a:t>
            </a:r>
            <a:endParaRPr lang="en-US" dirty="0"/>
          </a:p>
          <a:p>
            <a:pPr marL="285750" indent="-285750">
              <a:buFont typeface="Symbol"/>
              <a:buChar char="•"/>
            </a:pPr>
            <a:r>
              <a:rPr lang="en-GB" dirty="0"/>
              <a:t>Clinical Responsibility: euthanasia incorporates the relationship of the risky technique by a clinical master, raising moral and expert issues. Inquisitively, helped collapse could be less ethically unstable for the clinical expert since they are not really adding to the patient's end.</a:t>
            </a:r>
            <a:endParaRPr lang="en-US" dirty="0"/>
          </a:p>
          <a:p>
            <a:pPr marL="285750" indent="-285750">
              <a:buFont typeface="Symbol"/>
              <a:buChar char="•"/>
            </a:pPr>
            <a:r>
              <a:rPr lang="en-GB" dirty="0"/>
              <a:t>Euthanasia and assisted suicide are not accessible, for certain areas permitting one however not the other. Contingent upon where they reside and the presence of appropriate legitimate guidelines, more seasoned individuals might encounter specific hardships in getting these potential outcomes (George et al., 2017).</a:t>
            </a:r>
            <a:endParaRPr lang="en-US" dirty="0"/>
          </a:p>
          <a:p>
            <a:pPr marL="285750" indent="-285750">
              <a:buFont typeface="Symbol"/>
              <a:buChar char="•"/>
            </a:pPr>
            <a:r>
              <a:rPr lang="en-GB" dirty="0"/>
              <a:t>Individual Qualities and Convictions: More established people, like individuals of all ages, may have different individual qualities and convictions that influence their decisions between helped self-destruction and wilful extermination. While certain individuals could lean toward self-administration, others would Favor the security of master help.</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6</a:t>
            </a:fld>
            <a:endParaRPr lang="en-US"/>
          </a:p>
        </p:txBody>
      </p:sp>
    </p:spTree>
    <p:extLst>
      <p:ext uri="{BB962C8B-B14F-4D97-AF65-F5344CB8AC3E}">
        <p14:creationId xmlns:p14="http://schemas.microsoft.com/office/powerpoint/2010/main" val="493246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Tracing the Historical Evolution of Euthanasia and Assisted Suicide in the Context of Older Individuals:</a:t>
            </a:r>
            <a:endParaRPr lang="en-US" dirty="0"/>
          </a:p>
          <a:p>
            <a:pPr marL="285750" indent="-285750">
              <a:buFont typeface="Symbol"/>
              <a:buChar char="•"/>
            </a:pPr>
            <a:r>
              <a:rPr lang="en-GB" b="1" dirty="0"/>
              <a:t>Out of date Works on</a:t>
            </a:r>
            <a:r>
              <a:rPr lang="en-GB" dirty="0"/>
              <a:t>: As per genuine proof, helped collapse and killing were regular in obsolete social orders like Greece and Rome, where people who were terminally gotten out or old could self-administer toxin to calmly take their lives (Maslow et al., 1971).</a:t>
            </a:r>
            <a:endParaRPr lang="en-US" dirty="0"/>
          </a:p>
          <a:p>
            <a:pPr marL="285750" indent="-285750">
              <a:buFont typeface="Symbol"/>
              <a:buChar char="•"/>
            </a:pPr>
            <a:r>
              <a:rPr lang="en-GB" b="1" dirty="0"/>
              <a:t>Change to Criminalization</a:t>
            </a:r>
            <a:r>
              <a:rPr lang="en-GB" dirty="0"/>
              <a:t>: Killing became dynamically more no during the Former periods and into the Renaissance, and it was oftentimes made a terrible way of behaving. During this time, society points of view changed due with the effect of moral and serious rules.</a:t>
            </a:r>
            <a:endParaRPr lang="en-US" dirty="0"/>
          </a:p>
          <a:p>
            <a:pPr marL="285750" indent="-285750">
              <a:buFont typeface="Symbol"/>
              <a:buChar char="•"/>
            </a:pPr>
            <a:r>
              <a:rPr lang="en-GB" b="1" dirty="0"/>
              <a:t>Current Recovery</a:t>
            </a:r>
            <a:r>
              <a:rPr lang="en-GB" dirty="0"/>
              <a:t>: because of moral conflicts and clinical turns of events, discussions about helped collapse and killing returned in the late nineteenth and mid twentieth numerous years. Early defenders, like creator George Bernard Shaw, battled for the decision to kick the compartment with reverence for everybody, particularly older individuals in horrendous hopelessness.</a:t>
            </a:r>
            <a:endParaRPr lang="en-US" dirty="0"/>
          </a:p>
          <a:p>
            <a:pPr marL="285750" indent="-285750">
              <a:buFont typeface="Symbol"/>
              <a:buChar char="•"/>
            </a:pPr>
            <a:r>
              <a:rPr lang="en-GB" dirty="0"/>
              <a:t>Nazi Period and Disparagement: Conversations on wilful extermination are covered in shadow by the grievous occasions of Germany's Nazi time, which saw the execution of drives for compulsory killing (Ryan et al., 2012). Right now, the movement was exceptionally defamed, making it a hostile and polarizing subject.</a:t>
            </a:r>
            <a:endParaRPr lang="en-US" dirty="0"/>
          </a:p>
          <a:p>
            <a:pPr marL="285750" indent="-285750">
              <a:buFont typeface="Symbol"/>
              <a:buChar char="•"/>
            </a:pPr>
            <a:r>
              <a:rPr lang="en-GB" dirty="0"/>
              <a:t>Sanctioning in Chosen Nations: lately, certain nations and locales have chosen to authorize helped self-destruction and killing. Regularly, these choices accompany severe lawful protections. The Netherlands, Belgium, Luxembourg, and various U.S. states have all supported regulation empowering these practices because of changing social mentalities.</a:t>
            </a:r>
            <a:endParaRPr lang="en-US" dirty="0"/>
          </a:p>
          <a:p>
            <a:r>
              <a:rPr lang="en-GB" b="1" dirty="0"/>
              <a:t>Discussing Changes in Societal Perceptions and Ethical Considerations:</a:t>
            </a:r>
            <a:endParaRPr lang="en-US" dirty="0"/>
          </a:p>
          <a:p>
            <a:pPr marL="285750" indent="-285750">
              <a:buFont typeface="Symbol"/>
              <a:buChar char="•"/>
            </a:pPr>
            <a:r>
              <a:rPr lang="en-GB" b="1" dirty="0"/>
              <a:t>Secularization and Opportunity</a:t>
            </a:r>
            <a:r>
              <a:rPr lang="en-GB" dirty="0"/>
              <a:t>: Long stretch, secularization has prompted a diminishing in how much basically set up specialists in shocking and ethically monster locale. A making supplement on individual entryway, particularly in Western countries, on a very fundamental level effects how everybody sees people's capacity to pick decisions about their own lives, including end-of-life decisions (Ryan et al., 2012).</a:t>
            </a:r>
            <a:endParaRPr lang="en-US" dirty="0"/>
          </a:p>
          <a:p>
            <a:pPr marL="285750" indent="-285750">
              <a:buFont typeface="Symbol"/>
              <a:buChar char="•"/>
            </a:pPr>
            <a:r>
              <a:rPr lang="en-GB" b="1" dirty="0"/>
              <a:t>Clinical development</a:t>
            </a:r>
            <a:r>
              <a:rPr lang="en-GB" dirty="0"/>
              <a:t>: Complex moral standards have been given by clinical turns of events, particularly for extra especially organized individuals. Given the availability of life-yielding prescriptions, certain people could experience surrendered torture, raising moral stresses over the reality of "taking out life at any cost."</a:t>
            </a:r>
            <a:endParaRPr lang="en-US" dirty="0"/>
          </a:p>
          <a:p>
            <a:pPr marL="285750" indent="-285750">
              <a:buFont typeface="Symbol"/>
              <a:buChar char="•"/>
            </a:pPr>
            <a:r>
              <a:rPr lang="en-GB" b="1" dirty="0"/>
              <a:t>Respect for Elderly People</a:t>
            </a:r>
            <a:r>
              <a:rPr lang="en-GB" dirty="0"/>
              <a:t>: As friendly viewpoints towards the old change, so does the importance of keeping up with their freedom and regard. Thusly, there are presently more open conversations concerning end-of-life decisions and how obstinate eradication and aided implosion could provide more seasoned people with an impression of association and pride (British Medical Association, 2015).</a:t>
            </a:r>
            <a:endParaRPr lang="en-US" dirty="0"/>
          </a:p>
          <a:p>
            <a:pPr marL="285750" indent="-285750">
              <a:buFont typeface="Symbol"/>
              <a:buChar char="•"/>
            </a:pPr>
            <a:r>
              <a:rPr lang="en-GB" b="1" dirty="0"/>
              <a:t>Moral Systems</a:t>
            </a:r>
            <a:r>
              <a:rPr lang="en-GB" dirty="0"/>
              <a:t>: Current moral discussions centre around finding a congruity between thinking about individual choice and safeguarding frail get-togethers, noticeably the old. To guarantee that these procedures are finished with the most critical thought for moral examinations, strong authentic and clinical control is significant.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7</a:t>
            </a:fld>
            <a:endParaRPr lang="en-US"/>
          </a:p>
        </p:txBody>
      </p:sp>
    </p:spTree>
    <p:extLst>
      <p:ext uri="{BB962C8B-B14F-4D97-AF65-F5344CB8AC3E}">
        <p14:creationId xmlns:p14="http://schemas.microsoft.com/office/powerpoint/2010/main" val="204974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Tracing the Historical Evolution of Euthanasia and Assisted Suicide in the Context of Older Individuals:</a:t>
            </a:r>
            <a:endParaRPr lang="en-US" dirty="0"/>
          </a:p>
          <a:p>
            <a:pPr marL="285750" indent="-285750">
              <a:buFont typeface="Symbol"/>
              <a:buChar char="•"/>
            </a:pPr>
            <a:r>
              <a:rPr lang="en-GB" b="1" dirty="0"/>
              <a:t>Out of date Works on</a:t>
            </a:r>
            <a:r>
              <a:rPr lang="en-GB" dirty="0"/>
              <a:t>: As per genuine proof, helped collapse and killing were regular in obsolete social orders like Greece and Rome, where people who were terminally gotten out or old could self-administer toxin to calmly take their lives (Maslow et al., 1971).</a:t>
            </a:r>
            <a:endParaRPr lang="en-US"/>
          </a:p>
          <a:p>
            <a:pPr marL="285750" indent="-285750">
              <a:buFont typeface="Symbol"/>
              <a:buChar char="•"/>
            </a:pPr>
            <a:r>
              <a:rPr lang="en-GB" b="1" dirty="0"/>
              <a:t>Change to Criminalization</a:t>
            </a:r>
            <a:r>
              <a:rPr lang="en-GB" dirty="0"/>
              <a:t>: Killing became dynamically more no during the Former periods and into the Renaissance, and it was oftentimes made a terrible way of behaving. During this time, society points of view changed due with the effect of moral and serious rules.</a:t>
            </a:r>
            <a:endParaRPr lang="en-US"/>
          </a:p>
          <a:p>
            <a:pPr marL="285750" indent="-285750">
              <a:buFont typeface="Symbol"/>
              <a:buChar char="•"/>
            </a:pPr>
            <a:r>
              <a:rPr lang="en-GB" b="1" dirty="0"/>
              <a:t>Current Recovery</a:t>
            </a:r>
            <a:r>
              <a:rPr lang="en-GB" dirty="0"/>
              <a:t>: because of moral conflicts and clinical turns of events, discussions about helped collapse and killing returned in the late nineteenth and mid twentieth numerous years. Early defenders, like creator George Bernard Shaw, battled for the decision to kick the compartment with reverence for everybody, particularly older individuals in horrendous hopelessness.</a:t>
            </a:r>
            <a:endParaRPr lang="en-US" dirty="0"/>
          </a:p>
          <a:p>
            <a:pPr marL="285750" indent="-285750">
              <a:buFont typeface="Symbol"/>
              <a:buChar char="•"/>
            </a:pPr>
            <a:r>
              <a:rPr lang="en-GB" dirty="0"/>
              <a:t>Nazi Period and Disparagement: Conversations on wilful extermination are covered in shadow by the grievous occasions of Germany's Nazi time, which saw the execution of drives for compulsory killing (Ryan et al., 2012). Right now, the movement was exceptionally defamed, making it a hostile and polarizing subject.</a:t>
            </a:r>
            <a:endParaRPr lang="en-US" dirty="0"/>
          </a:p>
          <a:p>
            <a:pPr marL="285750" indent="-285750">
              <a:buFont typeface="Symbol"/>
              <a:buChar char="•"/>
            </a:pPr>
            <a:r>
              <a:rPr lang="en-GB" dirty="0"/>
              <a:t>Sanctioning in Chosen Nations: lately, certain nations and locales have chosen to authorize helped self-destruction and killing. Regularly, these choices accompany severe lawful protections. The Netherlands, Belgium, Luxembourg, and various U.S. states have all supported regulation empowering these practices because of changing social mentalities.</a:t>
            </a:r>
            <a:endParaRPr lang="en-US" dirty="0"/>
          </a:p>
          <a:p>
            <a:r>
              <a:rPr lang="en-GB" b="1" dirty="0"/>
              <a:t>Discussing Changes in Societal Perceptions and Ethical Considerations:</a:t>
            </a:r>
            <a:endParaRPr lang="en-US" dirty="0"/>
          </a:p>
          <a:p>
            <a:pPr marL="285750" indent="-285750">
              <a:buFont typeface="Symbol"/>
              <a:buChar char="•"/>
            </a:pPr>
            <a:r>
              <a:rPr lang="en-GB" b="1" dirty="0"/>
              <a:t>Secularization and Opportunity</a:t>
            </a:r>
            <a:r>
              <a:rPr lang="en-GB" dirty="0"/>
              <a:t>: Long stretch, secularization has prompted a diminishing in how much basically set up specialists in shocking and ethically monster locale. A making supplement on individual entryway, particularly in Western countries, on a very fundamental level effects how everybody sees people's capacity to pick decisions about their own lives, including end-of-life decisions (Ryan et al., 2012).</a:t>
            </a:r>
            <a:endParaRPr lang="en-US" dirty="0"/>
          </a:p>
          <a:p>
            <a:pPr marL="285750" indent="-285750">
              <a:buFont typeface="Symbol"/>
              <a:buChar char="•"/>
            </a:pPr>
            <a:r>
              <a:rPr lang="en-GB" b="1" dirty="0"/>
              <a:t>Clinical development</a:t>
            </a:r>
            <a:r>
              <a:rPr lang="en-GB" dirty="0"/>
              <a:t>: Complex moral standards have been given by clinical turns of events, particularly for extra especially organized individuals. Given the availability of life-yielding prescriptions, certain people could experience surrendered torture, raising moral stresses over the reality of "taking out life at any cost."</a:t>
            </a:r>
            <a:endParaRPr lang="en-US" dirty="0"/>
          </a:p>
          <a:p>
            <a:pPr marL="285750" indent="-285750">
              <a:buFont typeface="Symbol"/>
              <a:buChar char="•"/>
            </a:pPr>
            <a:r>
              <a:rPr lang="en-GB" b="1" dirty="0"/>
              <a:t>Respect for Elderly People</a:t>
            </a:r>
            <a:r>
              <a:rPr lang="en-GB" dirty="0"/>
              <a:t>: As friendly viewpoints towards the old change, so does the importance of keeping up with their freedom and regard. Thusly, there are presently more open conversations concerning end-of-life decisions and how obstinate eradication and aided implosion could provide more seasoned people with an impression of association and pride (British Medical Association, 2015).</a:t>
            </a:r>
            <a:endParaRPr lang="en-US" dirty="0"/>
          </a:p>
          <a:p>
            <a:pPr marL="285750" indent="-285750">
              <a:buFont typeface="Symbol"/>
              <a:buChar char="•"/>
            </a:pPr>
            <a:r>
              <a:rPr lang="en-GB" b="1" dirty="0"/>
              <a:t>Moral Systems</a:t>
            </a:r>
            <a:r>
              <a:rPr lang="en-GB" dirty="0"/>
              <a:t>: Current moral discussions centre around finding a congruity between thinking about individual choice and safeguarding frail get-togethers, noticeably the old. To guarantee that these procedures are finished with the most critical thought for moral examinations, strong authentic and clinical control is significant.</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8</a:t>
            </a:fld>
            <a:endParaRPr lang="en-US"/>
          </a:p>
        </p:txBody>
      </p:sp>
    </p:spTree>
    <p:extLst>
      <p:ext uri="{BB962C8B-B14F-4D97-AF65-F5344CB8AC3E}">
        <p14:creationId xmlns:p14="http://schemas.microsoft.com/office/powerpoint/2010/main" val="2359034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Presenting Arguments in Favor of Euthanasia and Assisted Suicide for Older Individuals:</a:t>
            </a:r>
            <a:endParaRPr lang="en-US" dirty="0"/>
          </a:p>
          <a:p>
            <a:pPr marL="285750" indent="-285750">
              <a:buFont typeface="Symbol"/>
              <a:buChar char="•"/>
            </a:pPr>
            <a:r>
              <a:rPr lang="en-GB" b="1" dirty="0"/>
              <a:t>Autonomy and Dignity:</a:t>
            </a:r>
            <a:r>
              <a:rPr lang="en-GB" dirty="0"/>
              <a:t> The protection of independence and respect for older individuals is one of the primary defences for euthanasia and assisted suicide. Individuals might encounter life changing diseases or horrifying anguish as they become more established. </a:t>
            </a:r>
            <a:endParaRPr lang="en-US" dirty="0"/>
          </a:p>
          <a:p>
            <a:pPr marL="285750" indent="-285750">
              <a:buFont typeface="Symbol"/>
              <a:buChar char="•"/>
            </a:pPr>
            <a:r>
              <a:rPr lang="en-GB" dirty="0"/>
              <a:t>decreasing agony: Euthanasia and assisted suicide might be considered as humane measures to reduce the persisting of additional carefully prepared individuals with serious, terminal diseases (Smith et al., 2016). </a:t>
            </a:r>
            <a:endParaRPr lang="en-US" dirty="0"/>
          </a:p>
          <a:p>
            <a:pPr marL="285750" indent="-285750">
              <a:buFont typeface="Symbol"/>
              <a:buChar char="•"/>
            </a:pPr>
            <a:r>
              <a:rPr lang="en-GB" dirty="0"/>
              <a:t>Diminishing Family stress: Relatives could encounter huge strain because of seeing a friend or relative's misery. Euthanasia and assisted suicide can furnish families with an impression of end and reduce the pressure of watching their old family members persist.</a:t>
            </a:r>
            <a:endParaRPr lang="en-US" dirty="0"/>
          </a:p>
          <a:p>
            <a:r>
              <a:rPr lang="en-GB" b="1" dirty="0"/>
              <a:t>Providing Examples and Evidence Related to Older People:</a:t>
            </a:r>
            <a:endParaRPr lang="en-US" dirty="0"/>
          </a:p>
          <a:p>
            <a:pPr marL="285750" indent="-285750">
              <a:buFont typeface="Symbol"/>
              <a:buChar char="•"/>
            </a:pPr>
            <a:r>
              <a:rPr lang="en-GB" b="1" dirty="0"/>
              <a:t>Case of </a:t>
            </a:r>
            <a:r>
              <a:rPr lang="en-GB" b="1" dirty="0" err="1"/>
              <a:t>Dr.</a:t>
            </a:r>
            <a:r>
              <a:rPr lang="en-GB" b="1" dirty="0"/>
              <a:t> Goodall:</a:t>
            </a:r>
            <a:r>
              <a:rPr lang="en-GB" dirty="0"/>
              <a:t> In 2018, </a:t>
            </a:r>
            <a:r>
              <a:rPr lang="en-GB" dirty="0" err="1"/>
              <a:t>Dr.</a:t>
            </a:r>
            <a:r>
              <a:rPr lang="en-GB" dirty="0"/>
              <a:t> David Goodall, a 104-year-old Australian researcher, stood separated as newsworthy when he made an excursion to Switzerland for assisted suicide technique. </a:t>
            </a:r>
            <a:r>
              <a:rPr lang="en-GB" dirty="0" err="1"/>
              <a:t>Dr.</a:t>
            </a:r>
            <a:r>
              <a:rPr lang="en-GB" dirty="0"/>
              <a:t> Goodall, who was not at this point fundamentally wiped out was depleted on life, maintained for the decision to pick when and how he would crash and burn, starting a general discussion about opportunity in finish of-life choices for carefully prepared individuals (Phillips et al., 2018).</a:t>
            </a:r>
            <a:endParaRPr lang="en-US" dirty="0"/>
          </a:p>
          <a:p>
            <a:pPr marL="285750" indent="-285750">
              <a:buFont typeface="Symbol"/>
              <a:buChar char="•"/>
            </a:pPr>
            <a:r>
              <a:rPr lang="en-GB" b="1" dirty="0"/>
              <a:t>Oregon's Death with Dignity Act:</a:t>
            </a:r>
            <a:r>
              <a:rPr lang="en-GB" dirty="0"/>
              <a:t> Doctor helped self-destruction has been lawful in the US province of Oregon starting around 1997. Most of the individuals who have utilized this regulation were older individuals with hazardous circumstances like disease. Proof from Oregon shows that old individuals are fit for going with taught choices regarding their consideration towards the finish of life (Phillips et al., 2018).</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9</a:t>
            </a:fld>
            <a:endParaRPr lang="en-US"/>
          </a:p>
        </p:txBody>
      </p:sp>
    </p:spTree>
    <p:extLst>
      <p:ext uri="{BB962C8B-B14F-4D97-AF65-F5344CB8AC3E}">
        <p14:creationId xmlns:p14="http://schemas.microsoft.com/office/powerpoint/2010/main" val="654486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Presenting Arguments Against Euthanasia and Assisted Suicide for Older Individuals:</a:t>
            </a:r>
            <a:endParaRPr lang="en-GB"/>
          </a:p>
          <a:p>
            <a:pPr marL="171450" indent="-171450">
              <a:buFont typeface="Symbol"/>
              <a:buChar char="•"/>
            </a:pPr>
            <a:r>
              <a:rPr lang="en-GB" dirty="0"/>
              <a:t>Worth of Life: As per rivals, each portrayal of life, late or even in a tricky situation, is fundamental and legitimizing regard. The common worth of every single person's life may be undermined by killing and supported breakdown, which could recognize that specific lives are not needed thinking about their old age or convincing state (Roberts et al., 1977).</a:t>
            </a:r>
            <a:endParaRPr lang="en-US" dirty="0"/>
          </a:p>
          <a:p>
            <a:pPr marL="171450" indent="-171450">
              <a:buFont typeface="Symbol"/>
              <a:buChar char="•"/>
            </a:pPr>
            <a:r>
              <a:rPr lang="en-GB" dirty="0"/>
              <a:t>massive risk: More adult individuals, especially those with clinical issues, might be amazingly more defenceless against outside strain or drive, which could accomplish choices that are taken paying little mind to everything their cravings truth be said.</a:t>
            </a:r>
            <a:endParaRPr lang="en-US" dirty="0"/>
          </a:p>
          <a:p>
            <a:pPr marL="171450" indent="-171450">
              <a:buFont typeface="Symbol"/>
              <a:buChar char="•"/>
            </a:pPr>
            <a:r>
              <a:rPr lang="en-GB" dirty="0"/>
              <a:t>Rivals' watchfulness of a potential "perilous propensity" in which the necessities for helped breakdown or unflinching removal might be loosened up past the huge condition or the disturbance.</a:t>
            </a:r>
            <a:endParaRPr lang="en-US" dirty="0"/>
          </a:p>
          <a:p>
            <a:r>
              <a:rPr lang="en-GB" b="1" dirty="0"/>
              <a:t>Providing Examples and Evidence, Considering the Elderly Population:</a:t>
            </a:r>
            <a:endParaRPr lang="en-GB" dirty="0"/>
          </a:p>
          <a:p>
            <a:pPr marL="171450" indent="-171450">
              <a:buFont typeface="Symbol"/>
              <a:buChar char="•"/>
            </a:pPr>
            <a:r>
              <a:rPr lang="en-GB" dirty="0"/>
              <a:t>The Non-Terminal Disarray Case: More settled people with non-dangerous diseases have euthanasia in various states where the arranging is permitted. The necessities for helped crashing and burning horrendously could truly end up being less restrictive and be loose to an additional important people, according to educated people who ensure that this extension of limit raises these issues.</a:t>
            </a:r>
            <a:endParaRPr lang="en-US" dirty="0"/>
          </a:p>
          <a:p>
            <a:pPr marL="171450" indent="-171450">
              <a:buFont typeface="Symbol"/>
              <a:buChar char="•"/>
            </a:pPr>
            <a:r>
              <a:rPr lang="en-GB" dirty="0"/>
              <a:t>Potential for Family Strain: In unambiguous events, more settled people have confirmed that family pressure drove them to pick getting through destruction or upheld breakdown. </a:t>
            </a:r>
            <a:endParaRPr lang="en-US" dirty="0"/>
          </a:p>
          <a:p>
            <a:pPr marL="171450" indent="-171450">
              <a:buFont typeface="Symbol"/>
              <a:buChar char="•"/>
            </a:pPr>
            <a:r>
              <a:rPr lang="en-GB" dirty="0"/>
              <a:t>Making Guidelines in Belgium and the Netherlands: There have been chats on fostering the principles in Belgium and the Netherlands, where helped implosion is real for individuals who are persevering marvellously and without trust (Government of the Netherlands 2002). </a:t>
            </a:r>
            <a:endParaRPr lang="en-US"/>
          </a:p>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10</a:t>
            </a:fld>
            <a:endParaRPr lang="en-US"/>
          </a:p>
        </p:txBody>
      </p:sp>
    </p:spTree>
    <p:extLst>
      <p:ext uri="{BB962C8B-B14F-4D97-AF65-F5344CB8AC3E}">
        <p14:creationId xmlns:p14="http://schemas.microsoft.com/office/powerpoint/2010/main" val="920948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Discussing Relevant Theories:</a:t>
            </a:r>
            <a:endParaRPr lang="en-US"/>
          </a:p>
          <a:p>
            <a:pPr marL="285750" indent="-285750">
              <a:buFont typeface="Symbol"/>
              <a:buChar char="•"/>
            </a:pPr>
            <a:r>
              <a:rPr lang="en-GB" b="1" dirty="0"/>
              <a:t>Disengagement Theory:</a:t>
            </a:r>
            <a:r>
              <a:rPr lang="en-GB" dirty="0"/>
              <a:t> The Division Speculation, first out by Cumming and Henry in quite a while, that as people age, they undeniably get even more where it counts held and less attracted with society. This speculation can help us with understanding how a solitary's choices for their own thought and end-of-life decisions may be impacted by the course of partition concerning end-of-life care for additional carefully prepared people (Smith et al., 2016). A couple of more established people could choose for extra separated frameworks, including picking palliative thought, as per their withdrawal from extracurricular activities.</a:t>
            </a:r>
            <a:endParaRPr lang="en-US" dirty="0"/>
          </a:p>
          <a:p>
            <a:pPr marL="285750" indent="-285750">
              <a:buFont typeface="Symbol"/>
              <a:buChar char="•"/>
            </a:pPr>
            <a:r>
              <a:rPr lang="en-GB" b="1" dirty="0"/>
              <a:t>Maslow's Hierarchy of Needs:</a:t>
            </a:r>
            <a:r>
              <a:rPr lang="en-GB" dirty="0"/>
              <a:t> Self-satisfaction and self-shock rank first on Maslow's rundown of fundamental human cravings in his Requesting for Prerequisites. Individuals might attempt to satiate their most basic cravings as their lives reach a conclusion by taking part in activities that are steady with their unprecedented arrangement of convictions and values (Maslow et al., 1971). Understanding Maslow's pecking order can assist clinically learned specialists and lawmakers with perceiving that it is so significant to consider a more settled individual's chance and confirmation, especially while pursuing choices regarding end-of-life care and euthanasia.</a:t>
            </a:r>
            <a:endParaRPr lang="en-US" dirty="0"/>
          </a:p>
          <a:p>
            <a:r>
              <a:rPr lang="en-GB" b="1" dirty="0"/>
              <a:t>Highlighting Relevant Legislation and Policies:</a:t>
            </a:r>
            <a:endParaRPr lang="en-US" dirty="0"/>
          </a:p>
          <a:p>
            <a:pPr marL="285750" indent="-285750">
              <a:buFont typeface="Symbol"/>
              <a:buChar char="•"/>
            </a:pPr>
            <a:r>
              <a:rPr lang="en-GB" b="1" dirty="0"/>
              <a:t>The Care Act 2014 (England):</a:t>
            </a:r>
            <a:r>
              <a:rPr lang="en-GB" dirty="0"/>
              <a:t> Neighbourhood experts in Britain are expected by the Consideration Act 2014 to give care and help to individuals, particularly more established people. It features the worth of an individual focused way to deal with care, ensuring that the individual's viewpoints and inclinations are considered in all decisions (United Kingdom, 2014). This Act might affect guidelines administering helped self-destruction and killing for senior residents since it is predictable with the upsides of independence and poise in finish of-life care.</a:t>
            </a:r>
            <a:endParaRPr lang="en-US" dirty="0"/>
          </a:p>
          <a:p>
            <a:pPr marL="285750" indent="-285750">
              <a:buFont typeface="Symbol"/>
              <a:buChar char="•"/>
            </a:pPr>
            <a:r>
              <a:rPr lang="en-GB" b="1" dirty="0"/>
              <a:t>The Equality Act 2010 (UK):</a:t>
            </a:r>
            <a:r>
              <a:rPr lang="en-GB" dirty="0"/>
              <a:t> Age disengagement is unlawful under the Conventionality Display of 2010, among different grounds. This Act ensures that more pre-arranged individuals have a similar access praise to and capacity to initially class mind as some other age load as for end-of-life care (United Kingdom, 2014). It features the need of expressing indistinguishable viewpoint decisions and assists seniors with pursuing choices that regard their opportunity and respectability.</a:t>
            </a:r>
            <a:endParaRPr lang="en-US" dirty="0"/>
          </a:p>
          <a:p>
            <a:pPr marL="285750" indent="-285750">
              <a:buFont typeface="Symbol"/>
              <a:buChar char="•"/>
            </a:pPr>
            <a:r>
              <a:rPr lang="en-GB" b="1" dirty="0"/>
              <a:t>The Human Rights Act 1998 (UK):</a:t>
            </a:r>
            <a:r>
              <a:rPr lang="en-GB" dirty="0"/>
              <a:t> The European Show on Fundamental open doors are incorporated into UK rule by the Standard entryways Act. The right to life and the choice to respect for one's private and day to day presence are among the key differentiations that are loved in it (United Kingdom, 1998). To ensure that any genuine arrangement respects a solitary's normal entryways, particularly their chance and pride, these differentiations expect a key part in sorting out conversations and rules around killing and aided breakdown (Smith et al., 2016).</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11</a:t>
            </a:fld>
            <a:endParaRPr lang="en-US"/>
          </a:p>
        </p:txBody>
      </p:sp>
    </p:spTree>
    <p:extLst>
      <p:ext uri="{BB962C8B-B14F-4D97-AF65-F5344CB8AC3E}">
        <p14:creationId xmlns:p14="http://schemas.microsoft.com/office/powerpoint/2010/main" val="1083683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Overview of the Legal Framework for Euthanasia and Assisted Suicide in the UK Concerning Older Individuals:</a:t>
            </a:r>
            <a:endParaRPr lang="en-US" dirty="0"/>
          </a:p>
          <a:p>
            <a:pPr marL="285750" indent="-285750">
              <a:buFont typeface="Symbol"/>
              <a:buChar char="•"/>
            </a:pPr>
            <a:r>
              <a:rPr lang="en-GB" dirty="0"/>
              <a:t>As per the Suicide Act of 1961 and the homicide act of 1957, which both incorporate cruel punishments for anybody who assist someone else with taking their life, wilful extermination and helped self-destruction are disallowed in the United Kingdom. </a:t>
            </a:r>
            <a:endParaRPr lang="en-US" dirty="0"/>
          </a:p>
          <a:p>
            <a:pPr marL="285750" indent="-285750">
              <a:buFont typeface="Symbol"/>
              <a:buChar char="•"/>
            </a:pPr>
            <a:r>
              <a:rPr lang="en-GB" dirty="0"/>
              <a:t>In the UK, palliative consideration is offered the greatest possible level of consideration, and there is a commitment to give top notch finish of-life care that regards individual inclinations, including the opportunity to decline treatment (Ministry of Health and Social Services, 2012). Admittance to palliative consideration administrations is critical for more seasoned individuals.</a:t>
            </a:r>
            <a:endParaRPr lang="en-US" dirty="0"/>
          </a:p>
          <a:p>
            <a:r>
              <a:rPr lang="en-GB" b="1" dirty="0"/>
              <a:t>Comparing UK Regulations with Other Countries, Considering Older People's Perspectives:</a:t>
            </a:r>
            <a:endParaRPr lang="en-US" dirty="0"/>
          </a:p>
          <a:p>
            <a:pPr marL="285750" indent="-285750">
              <a:buFont typeface="Symbol"/>
              <a:buChar char="•"/>
            </a:pPr>
            <a:r>
              <a:rPr lang="en-GB" dirty="0"/>
              <a:t>Various countries license helped assisted suicide or euthanasia, yet there may be limits. For instance, in the Netherlands, Belgium, and Luxembourg, assisted suicide or euthanasia are legitimate in unambiguous circumstances, particularly those including elderly folks' individuals (Government of the Netherlands, 2002). Switzerland, curiously, licenses assisted suicide or euthanasia yet does not permit killing. </a:t>
            </a:r>
            <a:endParaRPr lang="en-US" dirty="0"/>
          </a:p>
          <a:p>
            <a:pPr marL="285750" indent="-285750">
              <a:buFont typeface="Symbol"/>
              <a:buChar char="•"/>
            </a:pPr>
            <a:r>
              <a:rPr lang="en-GB" dirty="0"/>
              <a:t>It is fundamental to figure out that, while considering the appraisals of additional laid out people, points of view vacillate extensively. A couple of additional laid out individuals view helped self-destruction or killing as frameworks to stay aware of control over their completion of-life choices when stood up to with horrible wretchedness. Others could vivaciously go against these practices due to moral or severe examinations (Ministry of Health and Social Services, 2012).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12</a:t>
            </a:fld>
            <a:endParaRPr lang="en-US"/>
          </a:p>
        </p:txBody>
      </p:sp>
    </p:spTree>
    <p:extLst>
      <p:ext uri="{BB962C8B-B14F-4D97-AF65-F5344CB8AC3E}">
        <p14:creationId xmlns:p14="http://schemas.microsoft.com/office/powerpoint/2010/main" val="946088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Recommendations:</a:t>
            </a:r>
            <a:endParaRPr lang="en-US"/>
          </a:p>
          <a:p>
            <a:r>
              <a:rPr lang="en-GB" b="1" dirty="0"/>
              <a:t>1. Increased Funding and Training for Healthcare Providers Specializing in Elder Care:</a:t>
            </a:r>
            <a:endParaRPr lang="en-US" dirty="0"/>
          </a:p>
          <a:p>
            <a:pPr marL="285750" indent="-285750">
              <a:buFont typeface="Symbol"/>
              <a:buChar char="•"/>
            </a:pPr>
            <a:r>
              <a:rPr lang="en-GB" dirty="0"/>
              <a:t>Expanded supporting: To ensure that seniors approach top notch finish of-life care, there should be satisfactory funding for senior idea associations. The work, working environments, and assets expected to address the extraordinary prerequisites of old patients ought to be kept up with by this supporting (House of Commons Library, 2023).</a:t>
            </a:r>
            <a:endParaRPr lang="en-US" dirty="0"/>
          </a:p>
          <a:p>
            <a:pPr marL="285750" indent="-285750">
              <a:buFont typeface="Symbol"/>
              <a:buChar char="•"/>
            </a:pPr>
            <a:r>
              <a:rPr lang="en-GB" dirty="0"/>
              <a:t>Explicit Direction: Clinical advantages experts who work with senior occupants ought to finish geriatrics and palliative idea related courses. Nearby clinical skill, this preparing ought to underline correspondence, sympathy, and a hold of the specific necessities and propensities of extra spread-out patients.</a:t>
            </a:r>
            <a:endParaRPr lang="en-US" dirty="0"/>
          </a:p>
          <a:p>
            <a:pPr marL="285750" indent="-285750">
              <a:buFont typeface="Symbol"/>
              <a:buChar char="•"/>
            </a:pPr>
            <a:r>
              <a:rPr lang="en-GB" dirty="0"/>
              <a:t>Interdisciplinary group: Setting up get-togethers of geriatricians, clinical orderlies, social laborers, and palliative idea specialists could give full scale treatment to seniors. To meet the physical, critical, and mental necessities of old patients, these get-togethers ought to team up (House of Commons Library, 2023).</a:t>
            </a:r>
            <a:endParaRPr lang="en-US" dirty="0"/>
          </a:p>
          <a:p>
            <a:r>
              <a:rPr lang="en-GB" b="1" dirty="0"/>
              <a:t>2. Significance of Improving Access to Quality End-of-Life Care for Older Individuals: </a:t>
            </a:r>
            <a:endParaRPr lang="en-US" dirty="0"/>
          </a:p>
          <a:p>
            <a:pPr marL="285750" indent="-285750">
              <a:buFont typeface="Symbol"/>
              <a:buChar char="•"/>
            </a:pPr>
            <a:r>
              <a:rPr lang="en-GB" dirty="0"/>
              <a:t>Updated Individual fulfilment: With a complement on torture the board, fundamental consolation, and shielding their pride and freedom, quality completion of-life care helps more settled people with having a prevalent individual fulfilment in their last days (Davies et al., 2014).</a:t>
            </a:r>
            <a:endParaRPr lang="en-US" dirty="0"/>
          </a:p>
          <a:p>
            <a:pPr marL="285750" indent="-285750">
              <a:buFont typeface="Symbol"/>
              <a:buChar char="•"/>
            </a:pPr>
            <a:r>
              <a:rPr lang="en-GB" dirty="0"/>
              <a:t>Further created permission to end-of-life care respects more settled people's autonomy by giving them the information they need to come to end results about their thought, including whether they need to explore decisions like persistent annihilation or aided implosion (Davies et al., 2014). </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14</a:t>
            </a:fld>
            <a:endParaRPr lang="en-US"/>
          </a:p>
        </p:txBody>
      </p:sp>
    </p:spTree>
    <p:extLst>
      <p:ext uri="{BB962C8B-B14F-4D97-AF65-F5344CB8AC3E}">
        <p14:creationId xmlns:p14="http://schemas.microsoft.com/office/powerpoint/2010/main" val="53722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Recommendations:</a:t>
            </a:r>
            <a:endParaRPr lang="en-US"/>
          </a:p>
          <a:p>
            <a:r>
              <a:rPr lang="en-GB" b="1" dirty="0"/>
              <a:t>1. Further Research and Informed Public Debate on Euthanasia and Assisted Suicide for Older Individuals:</a:t>
            </a:r>
            <a:endParaRPr lang="en-US" dirty="0"/>
          </a:p>
          <a:p>
            <a:pPr marL="285750" indent="-285750">
              <a:buFont typeface="Symbol"/>
              <a:buChar char="•"/>
            </a:pPr>
            <a:r>
              <a:rPr lang="en-GB" b="1" dirty="0"/>
              <a:t>Research Funding:</a:t>
            </a:r>
            <a:r>
              <a:rPr lang="en-GB" dirty="0"/>
              <a:t> Give assets to intensive concentrate on the sentiments, wants, and encounters of senior residents about helped self-destruction and wilful extermination. Groups from a few disciplines, like geriatricians, ethicists, sociologists, and legitimate subject matter experts, ought to be remembered for this review.</a:t>
            </a:r>
            <a:endParaRPr lang="en-US" dirty="0"/>
          </a:p>
          <a:p>
            <a:pPr marL="285750" indent="-285750">
              <a:buFont typeface="Symbol"/>
              <a:buChar char="•"/>
            </a:pPr>
            <a:r>
              <a:rPr lang="en-GB" b="1" dirty="0"/>
              <a:t>Public Debate:</a:t>
            </a:r>
            <a:r>
              <a:rPr lang="en-GB" dirty="0"/>
              <a:t> Empower taught public discussions and discussions on helped self-destruction and killing as they relate to senior residents. Medical care experts, senior residents, their families, legal counsellors, and ethicists ought to all take part in these conversations (Smith et al., 2016). </a:t>
            </a:r>
            <a:endParaRPr lang="en-US"/>
          </a:p>
          <a:p>
            <a:pPr marL="285750" indent="-285750">
              <a:buFont typeface="Symbol"/>
              <a:buChar char="•"/>
            </a:pPr>
            <a:r>
              <a:rPr lang="en-GB" b="1" dirty="0"/>
              <a:t>Inclusion of Older Voices:</a:t>
            </a:r>
            <a:r>
              <a:rPr lang="en-GB" dirty="0"/>
              <a:t> Ensure that older individuals' points of view are unmistakable in these discussions. Regulative changes and moral worries ought to be founded on their inclinations and lived encounters.</a:t>
            </a:r>
            <a:endParaRPr lang="en-US" dirty="0"/>
          </a:p>
          <a:p>
            <a:r>
              <a:rPr lang="en-GB" b="1" dirty="0"/>
              <a:t>2. Legislative Changes and Policies Tailored to the Unique Needs of the Elderly:</a:t>
            </a:r>
            <a:endParaRPr lang="en-US" dirty="0"/>
          </a:p>
          <a:p>
            <a:pPr marL="285750" indent="-285750">
              <a:buFont typeface="Symbol"/>
              <a:buChar char="•"/>
            </a:pPr>
            <a:r>
              <a:rPr lang="en-GB" dirty="0"/>
              <a:t>Age-Fitting affirmations: Spread out age-appropriate standards and protections for seniors referencing assisted suicide or euthanasia. These standards ought to think about age and prosperity status' expected deficiencies (Smith et al., 2016).</a:t>
            </a:r>
            <a:endParaRPr lang="en-US" dirty="0"/>
          </a:p>
          <a:p>
            <a:pPr marL="285750" indent="-285750">
              <a:buFont typeface="Symbol"/>
              <a:buChar char="•"/>
            </a:pPr>
            <a:r>
              <a:rPr lang="en-GB" dirty="0"/>
              <a:t>Accessible System: Consider more settled people's physical and mental limitations while ensuring that the induction to assisted suicide or euthanasia procedures are available to them. This can include making offices for senior individuals, recollecting enabling go-between decisions for cases of mental weakness.</a:t>
            </a:r>
            <a:endParaRPr lang="en-US" dirty="0"/>
          </a:p>
          <a:p>
            <a:pPr marL="285750" indent="-285750">
              <a:buFont typeface="Symbol"/>
              <a:buChar char="•"/>
            </a:pPr>
            <a:r>
              <a:rPr lang="en-GB" dirty="0"/>
              <a:t>Lay solid areas for out seeing to guarantee that the honours and autonomy of additional carefully prepared people are kept up with (United Kingdom. (2010), Equality Act 2010)</a:t>
            </a:r>
            <a:endParaRPr lang="en-US" dirty="0"/>
          </a:p>
          <a:p>
            <a:pPr marL="285750" indent="-285750">
              <a:buFont typeface="Symbol"/>
              <a:buChar char="•"/>
            </a:pPr>
            <a:r>
              <a:rPr lang="en-GB" dirty="0"/>
              <a:t>Center around the openness of complete palliative thought as a decision to helped implosion and killing.</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15</a:t>
            </a:fld>
            <a:endParaRPr lang="en-US"/>
          </a:p>
        </p:txBody>
      </p:sp>
    </p:spTree>
    <p:extLst>
      <p:ext uri="{BB962C8B-B14F-4D97-AF65-F5344CB8AC3E}">
        <p14:creationId xmlns:p14="http://schemas.microsoft.com/office/powerpoint/2010/main" val="16703819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Identifying Barriers Specific to Implementing Recommendations for Older People:</a:t>
            </a:r>
            <a:endParaRPr lang="en-US" dirty="0"/>
          </a:p>
          <a:p>
            <a:pPr marL="285750" indent="-285750">
              <a:buFont typeface="Symbol"/>
              <a:buChar char="•"/>
            </a:pPr>
            <a:r>
              <a:rPr lang="en-GB" dirty="0"/>
              <a:t>Moral Issues: Choices on finish of-life care for old individuals raise moral issues. It is trying to find an arrangement between safeguarding individual entry and guarding slight social events or the like, particularly people who experience the threatening effects of mental insufficiencies.</a:t>
            </a:r>
            <a:endParaRPr lang="en-US" dirty="0"/>
          </a:p>
          <a:p>
            <a:pPr marL="285750" indent="-285750">
              <a:buFont typeface="Symbol"/>
              <a:buChar char="•"/>
            </a:pPr>
            <a:r>
              <a:rPr lang="en-GB" dirty="0"/>
              <a:t>Nonappearance of Public Getting it: The public's perspectives on helped breakdown and settled obliteration for senior tenants with canning be astoundingly interesting. Without a solid social sale, picking regulative changes could disturb (Equality Act 2010).</a:t>
            </a:r>
            <a:endParaRPr lang="en-US" dirty="0"/>
          </a:p>
          <a:p>
            <a:pPr marL="285750" indent="-285750">
              <a:buFont typeface="Symbol"/>
              <a:buChar char="•"/>
            </a:pPr>
            <a:r>
              <a:rPr lang="en-GB" dirty="0"/>
              <a:t>Focuses on supporting: Relaxing determination to shocking fruition of-life care, unequivocal preparation, and evaluation calls for colossal subsidizing, which might be restricted by clinical advantages plans' money related plans.</a:t>
            </a:r>
            <a:endParaRPr lang="en-US" dirty="0"/>
          </a:p>
          <a:p>
            <a:pPr marL="285750" indent="-285750">
              <a:buFont typeface="Symbol"/>
              <a:buChar char="•"/>
            </a:pPr>
            <a:r>
              <a:rPr lang="en-GB" dirty="0"/>
              <a:t>Affirmed and Administrative Systems: Supporting aided breakdown and disposing of for senior inhabitants requires changing current rule, which might be a long and hazardous cycle.</a:t>
            </a:r>
            <a:endParaRPr lang="en-US" dirty="0"/>
          </a:p>
          <a:p>
            <a:pPr marL="285750" indent="-285750">
              <a:buFont typeface="Symbol"/>
              <a:buChar char="•"/>
            </a:pPr>
            <a:r>
              <a:rPr lang="en-GB" dirty="0"/>
              <a:t>Clinical Opposition: Concluded destruction and supported breakdown might be ethically or morally unpleasant to present clinical perspective laborers.</a:t>
            </a:r>
            <a:endParaRPr lang="en-US" dirty="0"/>
          </a:p>
          <a:p>
            <a:r>
              <a:rPr lang="en-GB" b="1" dirty="0"/>
              <a:t>Suggesting Possible Solutions to Overcome These Barriers:</a:t>
            </a:r>
            <a:endParaRPr lang="en-US" dirty="0"/>
          </a:p>
          <a:p>
            <a:pPr marL="285750" indent="-285750">
              <a:buFont typeface="Symbol"/>
              <a:buChar char="•"/>
            </a:pPr>
            <a:r>
              <a:rPr lang="en-GB" dirty="0"/>
              <a:t>Spread out independent moral sheets of legal administrators recollecting specialists for gerontology, ethics, and guideline to evaluate each case and guarantee that the ethical issues enveloping completion of-life decisions are totally tended to.</a:t>
            </a:r>
            <a:endParaRPr lang="en-US" dirty="0"/>
          </a:p>
          <a:p>
            <a:pPr marL="285750" indent="-285750">
              <a:buFont typeface="Symbol"/>
              <a:buChar char="•"/>
            </a:pPr>
            <a:r>
              <a:rPr lang="en-GB" dirty="0"/>
              <a:t>State financed Guidance: Backing government supported preparing and care drives to enlighten people about the difficulties of end-of-life decisions and to propel a more taught and lenient society.</a:t>
            </a:r>
            <a:endParaRPr lang="en-US" dirty="0"/>
          </a:p>
          <a:p>
            <a:pPr marL="285750" indent="-285750">
              <a:buFont typeface="Symbol"/>
              <a:buChar char="•"/>
            </a:pPr>
            <a:r>
              <a:rPr lang="en-GB" dirty="0"/>
              <a:t>Cultivate guidelines with flexibility worked in to address fluctuating points of view while spreading out extreme protections to defend feeble people. The novel essentials of more established people should be pondered while changing the law.</a:t>
            </a:r>
            <a:endParaRPr lang="en-US" dirty="0"/>
          </a:p>
          <a:p>
            <a:pPr marL="285750" indent="-285750">
              <a:buFont typeface="Symbol"/>
              <a:buChar char="•"/>
            </a:pPr>
            <a:r>
              <a:rPr lang="en-GB" dirty="0"/>
              <a:t>Assigning Resources: Advance higher subsidizing for end-of-life care and assessment in clinical benefits monetary plans. Highlight the ampleness of palliative thought like cost and cutting down clinical cost's potential.</a:t>
            </a:r>
            <a:endParaRPr lang="en-US" dirty="0"/>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16</a:t>
            </a:fld>
            <a:endParaRPr lang="en-US"/>
          </a:p>
        </p:txBody>
      </p:sp>
    </p:spTree>
    <p:extLst>
      <p:ext uri="{BB962C8B-B14F-4D97-AF65-F5344CB8AC3E}">
        <p14:creationId xmlns:p14="http://schemas.microsoft.com/office/powerpoint/2010/main" val="2442127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Medical Association. (2015). End of Life Care and Physician-Assisted Dying. BMA.</a:t>
            </a:r>
            <a:endParaRPr lang="en-US" dirty="0"/>
          </a:p>
          <a:p>
            <a:r>
              <a:rPr lang="en-GB" dirty="0"/>
              <a:t>Davies, E., Higginson, I. J., World Health Organization, &amp; Regional Office for Europe. (2014). Better palliative care for older people. World Health Organization.</a:t>
            </a:r>
            <a:endParaRPr lang="en-US" dirty="0"/>
          </a:p>
          <a:p>
            <a:r>
              <a:rPr lang="en-GB" dirty="0"/>
              <a:t>George, R. (2017). Should We Legalize Voluntary Euthanasia and Physician-Assisted Suicide? A Critical Analysis of Arguments. Contemporary Readings in Law and Social Justice, 9(2), 13-22.</a:t>
            </a:r>
            <a:endParaRPr lang="en-US" dirty="0"/>
          </a:p>
          <a:p>
            <a:r>
              <a:rPr lang="en-GB" dirty="0"/>
              <a:t>Government of the Netherlands. (2002). Termination of Life on Request and Assisted Suicide (Review Procedures) Act. Government of the Netherlands.</a:t>
            </a:r>
            <a:endParaRPr lang="en-US" dirty="0"/>
          </a:p>
          <a:p>
            <a:r>
              <a:rPr lang="en-GB" dirty="0"/>
              <a:t>House of Commons Library. (2023). Euthanasia and Assisted Suicide in the UK. House of Commons Library.</a:t>
            </a:r>
            <a:endParaRPr lang="en-US" dirty="0"/>
          </a:p>
          <a:p>
            <a:r>
              <a:rPr lang="en-GB" dirty="0"/>
              <a:t>Maslow, A. H. (1943). A theory of human motivation. Psychological Review, 50(4), 370-396.</a:t>
            </a:r>
            <a:endParaRPr lang="en-US" dirty="0"/>
          </a:p>
          <a:p>
            <a:r>
              <a:rPr lang="en-GB" dirty="0"/>
              <a:t>Maslow, A. H. (1971). The Farther Reaches of Human Nature. Viking.</a:t>
            </a:r>
            <a:endParaRPr lang="en-US" dirty="0"/>
          </a:p>
          <a:p>
            <a:r>
              <a:rPr lang="en-GB" dirty="0"/>
              <a:t>Ministry of Health and Social Services. (2012). National Policy on Palliative Care for Older People. Ministry of Health and Social Services.</a:t>
            </a:r>
            <a:endParaRPr lang="en-US" dirty="0"/>
          </a:p>
          <a:p>
            <a:r>
              <a:rPr lang="en-GB" dirty="0"/>
              <a:t>Phillips, L. R. (2018). The Disengagement Theory of Aging: A critical evaluation. The Gerontologist, 58(6), 1225-1230.</a:t>
            </a:r>
            <a:endParaRPr lang="en-US" dirty="0"/>
          </a:p>
          <a:p>
            <a:r>
              <a:rPr lang="en-GB" dirty="0"/>
              <a:t>Roberts, M. S., &amp; Russell, L. B. (1977). Physicians and euthanasia: A study of attitudes and practices. Social Science &amp; Medicine, 11(4), 241-248.</a:t>
            </a:r>
            <a:endParaRPr lang="en-US" dirty="0"/>
          </a:p>
          <a:p>
            <a:r>
              <a:rPr lang="en-GB" dirty="0"/>
              <a:t>Ryan, T., Ingleton, C., &amp; Gardiner, C. (2012). Palliative care and end-of-life decisions. Oxford University Press.</a:t>
            </a:r>
            <a:endParaRPr lang="en-US" dirty="0"/>
          </a:p>
          <a:p>
            <a:r>
              <a:rPr lang="en-GB" dirty="0"/>
              <a:t>Smith, A. B. (2016). Ethical considerations in end-of-life care and decision making. British Journal of Nursing, 25(7), 371-376.</a:t>
            </a:r>
            <a:endParaRPr lang="en-US" dirty="0"/>
          </a:p>
          <a:p>
            <a:r>
              <a:rPr lang="en-GB" dirty="0"/>
              <a:t>United Kingdom. (2010). Equality Act 2010. The Stationery Office.</a:t>
            </a:r>
            <a:endParaRPr lang="en-US" dirty="0"/>
          </a:p>
          <a:p>
            <a:r>
              <a:rPr lang="en-GB" dirty="0"/>
              <a:t>United Kingdom. (1998). Human Rights Act 1998. The Stationery Office.</a:t>
            </a:r>
            <a:endParaRPr lang="en-US" dirty="0"/>
          </a:p>
          <a:p>
            <a:r>
              <a:rPr lang="en-GB" dirty="0"/>
              <a:t>United Kingdom. (2014). Care Act 2014. The Stationery Office.</a:t>
            </a:r>
            <a:endParaRPr lang="en-US" dirty="0"/>
          </a:p>
          <a:p>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9121CD9-6901-4552-9072-6EAD01EFBB21}" type="slidenum">
              <a:t>17</a:t>
            </a:fld>
            <a:endParaRPr lang="en-US"/>
          </a:p>
        </p:txBody>
      </p:sp>
    </p:spTree>
    <p:extLst>
      <p:ext uri="{BB962C8B-B14F-4D97-AF65-F5344CB8AC3E}">
        <p14:creationId xmlns:p14="http://schemas.microsoft.com/office/powerpoint/2010/main" val="3894371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AEA34-AB0D-9902-89FF-FA0CD260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402BD2-7CFA-13D6-981D-147501F14E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48F54BB-51EC-0249-45EF-D4A15B525334}"/>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3A6F53CE-351A-B9C4-8797-E5C3E23B0B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B63D9D-6B8C-914E-BDB4-5E8C97FE1DE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27177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ECC2E-6FC1-64CE-AFBF-BE436B1047A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10C1A3-6DCF-5A3C-FB25-ED2D81156A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79412A-E918-2BD3-B90E-536158503C88}"/>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10E479C4-B28F-FBF2-B6EC-7FD121776B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AF53CE-CB17-1D37-C4A6-40F22395A336}"/>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5960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59A15-7EA5-5407-5114-BD82DB3454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DF3B623-FE4F-2821-F367-EC7658FAD7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150CCB-66AB-AC31-EB67-5154CEFD57E1}"/>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F7D9AC84-DB8B-CC2F-356D-C780C21FEE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4F5D66-2533-0DC0-CFA3-29BDCBC4A985}"/>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8110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A640C-0F18-630A-A5FC-D940134352A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E917F2D-9994-FED3-1CEF-93C5E42453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26EC9E1-114E-EA07-0F0F-2841DBA6C8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B214F75-2D3C-F278-24E6-C470C3E42D76}"/>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a:extLst>
              <a:ext uri="{FF2B5EF4-FFF2-40B4-BE49-F238E27FC236}">
                <a16:creationId xmlns:a16="http://schemas.microsoft.com/office/drawing/2014/main" id="{B2A29175-A5E1-6CFA-99E7-0AAAB7149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294E81-BE0B-41D9-0668-EF8190556C2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94141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42476-CFCA-6AF2-72F5-35201326312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F93E16-4318-F574-FF06-4997255177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A4CA7C-CB75-47AA-76DF-CD3AB25331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51F3E0-21E8-E44B-7DA5-220BFAAAC2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F85E6A-EA5E-1286-EE18-9A1B4D3BB0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E0041FB-190A-FA88-FD8D-D9051F345E52}"/>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8" name="Footer Placeholder 7">
            <a:extLst>
              <a:ext uri="{FF2B5EF4-FFF2-40B4-BE49-F238E27FC236}">
                <a16:creationId xmlns:a16="http://schemas.microsoft.com/office/drawing/2014/main" id="{4809473D-1A90-E19E-0A0E-555304B4E8B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B463ED-4EF7-9C36-B13D-F820824FA1FB}"/>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57986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5CE46-1602-795F-878D-D04A22A8AA6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0DC864F-BBEB-3D6B-2284-5B83BB6C92B3}"/>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4" name="Footer Placeholder 3">
            <a:extLst>
              <a:ext uri="{FF2B5EF4-FFF2-40B4-BE49-F238E27FC236}">
                <a16:creationId xmlns:a16="http://schemas.microsoft.com/office/drawing/2014/main" id="{636A6C58-4F93-1D40-71DE-0F468748CD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7C75BB8-58F2-254A-110B-E94B501925A2}"/>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0578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28C892-EA07-32AB-8C58-064008DF456E}"/>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3" name="Footer Placeholder 2">
            <a:extLst>
              <a:ext uri="{FF2B5EF4-FFF2-40B4-BE49-F238E27FC236}">
                <a16:creationId xmlns:a16="http://schemas.microsoft.com/office/drawing/2014/main" id="{1D3406F8-F66C-8481-C04A-D7BE184B9A9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0E855E7-8F3A-14DC-8F5A-C8638A6A58A5}"/>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14572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6326-5F10-AC67-4252-667B610FF9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1A55FB6-C560-0A9B-131C-BBF5ECC7BA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97A0549-7E65-4C2E-138C-70CCA42F05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67412-CDD2-BCA4-1C81-AA22E9ACA71C}"/>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a:extLst>
              <a:ext uri="{FF2B5EF4-FFF2-40B4-BE49-F238E27FC236}">
                <a16:creationId xmlns:a16="http://schemas.microsoft.com/office/drawing/2014/main" id="{8DBA0203-9A64-CF31-54CB-1EA89F0054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C36BB9-0EFD-7891-E8F1-7880D79773A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77431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28F8A-E03E-CC83-6D21-6C30E56B7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6A98164-411A-9B37-25A4-C344E3F925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93225C6-288E-4173-E8D6-829868EA15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47DE99-7160-4D80-EA45-736D679A1A4E}"/>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6" name="Footer Placeholder 5">
            <a:extLst>
              <a:ext uri="{FF2B5EF4-FFF2-40B4-BE49-F238E27FC236}">
                <a16:creationId xmlns:a16="http://schemas.microsoft.com/office/drawing/2014/main" id="{5F930B80-8614-E096-41F1-01DEAC8AA7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D70E8-4CFB-25AF-FDE3-897AC8DD88CD}"/>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30045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47B1-3039-A10B-2758-30479D21E3E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6300CA8-9674-BFC9-6C89-FFF83470FA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A27809-1589-A1FD-EC78-682537221AD1}"/>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9E97E80E-AE83-48A7-0AE0-346FEB0A92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907D7A-BB95-6A91-438C-A03F6E4FF0B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28553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2BA2FB-CB13-03E6-941C-D694FB0437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3928561-9AAB-A7A7-8FE9-E7E898EB36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7B9766B-D37D-852C-ECC2-35048E89000D}"/>
              </a:ext>
            </a:extLst>
          </p:cNvPr>
          <p:cNvSpPr>
            <a:spLocks noGrp="1"/>
          </p:cNvSpPr>
          <p:nvPr>
            <p:ph type="dt" sz="half" idx="10"/>
          </p:nvPr>
        </p:nvSpPr>
        <p:spPr/>
        <p:txBody>
          <a:body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9F36F323-1295-7857-3C3E-9B16A8507D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38E0AC-38AB-9F2A-5C09-03ED9CA7E054}"/>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46942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77A92C-E95E-E9AF-B9A3-03C763E92B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4DE620C-98AD-2344-DD9D-2FBB1EC5FA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85C45C-9FF9-F738-F888-D011DF55E9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10/26/2023</a:t>
            </a:fld>
            <a:endParaRPr lang="en-US"/>
          </a:p>
        </p:txBody>
      </p:sp>
      <p:sp>
        <p:nvSpPr>
          <p:cNvPr id="5" name="Footer Placeholder 4">
            <a:extLst>
              <a:ext uri="{FF2B5EF4-FFF2-40B4-BE49-F238E27FC236}">
                <a16:creationId xmlns:a16="http://schemas.microsoft.com/office/drawing/2014/main" id="{CF98BBB1-4FA4-8C1A-3D5B-5BBE5EA8B0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B73ECDC-9033-7F51-810A-E0C07ABA82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4663177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brewminate.com/six-steps-to-prepare-for-end-of-life-car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chaplainsreport.com/2014/06/16/religious-positions-on-end-of-life-care-bbc-new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researchoutreach.org/articles/euthanasia-neuropsychiatric-researcher-raises-concern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nia.nih.gov/health/providing-comfort-end-life(Accessed" TargetMode="External"/><Relationship Id="rId5" Type="http://schemas.openxmlformats.org/officeDocument/2006/relationships/hyperlink" Target="https://www.bbc.co.uk/ethics/euthanasia/infavour/infavour_1.shtml" TargetMode="External"/><Relationship Id="rId4" Type="http://schemas.openxmlformats.org/officeDocument/2006/relationships/hyperlink" Target="https://www.bbc.co.uk/ethics/euthanasia/against/against_1.shtml" TargetMode="Externa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Rectangle 58">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An elderly couple holding hands">
            <a:extLst>
              <a:ext uri="{FF2B5EF4-FFF2-40B4-BE49-F238E27FC236}">
                <a16:creationId xmlns:a16="http://schemas.microsoft.com/office/drawing/2014/main" id="{4A87C771-D19F-8247-B266-2B22BA608E7B}"/>
              </a:ext>
            </a:extLst>
          </p:cNvPr>
          <p:cNvPicPr>
            <a:picLocks noGrp="1" noChangeAspect="1"/>
          </p:cNvPicPr>
          <p:nvPr>
            <p:ph idx="1"/>
          </p:nvPr>
        </p:nvPicPr>
        <p:blipFill rotWithShape="1">
          <a:blip r:embed="rId2">
            <a:alphaModFix amt="60000"/>
            <a:extLst>
              <a:ext uri="{28A0092B-C50C-407E-A947-70E740481C1C}">
                <a14:useLocalDpi xmlns:a14="http://schemas.microsoft.com/office/drawing/2010/main" val="0"/>
              </a:ext>
            </a:extLst>
          </a:blip>
          <a:srcRect t="1317" b="11135"/>
          <a:stretch/>
        </p:blipFill>
        <p:spPr>
          <a:xfrm>
            <a:off x="-1" y="10"/>
            <a:ext cx="12192001" cy="6857990"/>
          </a:xfrm>
          <a:prstGeom prst="rect">
            <a:avLst/>
          </a:prstGeom>
        </p:spPr>
      </p:pic>
      <p:sp>
        <p:nvSpPr>
          <p:cNvPr id="6" name="TextBox 5">
            <a:extLst>
              <a:ext uri="{FF2B5EF4-FFF2-40B4-BE49-F238E27FC236}">
                <a16:creationId xmlns:a16="http://schemas.microsoft.com/office/drawing/2014/main" id="{1F598FED-270E-CE58-F1B1-BC285CDD43BB}"/>
              </a:ext>
            </a:extLst>
          </p:cNvPr>
          <p:cNvSpPr txBox="1"/>
          <p:nvPr/>
        </p:nvSpPr>
        <p:spPr>
          <a:xfrm>
            <a:off x="838199" y="557189"/>
            <a:ext cx="5155263" cy="557189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b="1" dirty="0">
                <a:solidFill>
                  <a:srgbClr val="FFFFFF"/>
                </a:solidFill>
                <a:latin typeface="Aharoni" panose="02010803020104030203" pitchFamily="2" charset="-79"/>
                <a:ea typeface="+mj-ea"/>
                <a:cs typeface="Aharoni" panose="02010803020104030203" pitchFamily="2" charset="-79"/>
              </a:rPr>
              <a:t>END OF LIFE CARE, EUTHANASIA AND ASSISTED SUICIDE</a:t>
            </a:r>
          </a:p>
        </p:txBody>
      </p:sp>
      <p:sp>
        <p:nvSpPr>
          <p:cNvPr id="38" name="TextBox 37">
            <a:extLst>
              <a:ext uri="{FF2B5EF4-FFF2-40B4-BE49-F238E27FC236}">
                <a16:creationId xmlns:a16="http://schemas.microsoft.com/office/drawing/2014/main" id="{31D86BDA-F284-10D7-4345-4B8D316CF1CF}"/>
              </a:ext>
            </a:extLst>
          </p:cNvPr>
          <p:cNvSpPr txBox="1"/>
          <p:nvPr/>
        </p:nvSpPr>
        <p:spPr>
          <a:xfrm>
            <a:off x="6630273" y="3813717"/>
            <a:ext cx="5158424" cy="331898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dirty="0">
                <a:solidFill>
                  <a:srgbClr val="FFFFFF"/>
                </a:solidFill>
                <a:effectLst>
                  <a:outerShdw blurRad="38100" dist="38100" dir="2700000" algn="tl">
                    <a:srgbClr val="000000">
                      <a:alpha val="43137"/>
                    </a:srgbClr>
                  </a:outerShdw>
                </a:effectLst>
              </a:rPr>
              <a:t>STUDENT’S NAME: LEONAS ALEXANDRU NICOLAE, TAYBA HABIB</a:t>
            </a:r>
          </a:p>
          <a:p>
            <a:pPr indent="-228600">
              <a:lnSpc>
                <a:spcPct val="90000"/>
              </a:lnSpc>
              <a:spcAft>
                <a:spcPts val="600"/>
              </a:spcAft>
              <a:buFont typeface="Arial" panose="020B0604020202020204" pitchFamily="34" charset="0"/>
              <a:buChar char="•"/>
            </a:pPr>
            <a:r>
              <a:rPr lang="en-US" sz="2000" b="1" dirty="0">
                <a:solidFill>
                  <a:srgbClr val="FFFFFF"/>
                </a:solidFill>
                <a:effectLst>
                  <a:outerShdw blurRad="38100" dist="38100" dir="2700000" algn="tl">
                    <a:srgbClr val="000000">
                      <a:alpha val="43137"/>
                    </a:srgbClr>
                  </a:outerShdw>
                </a:effectLst>
              </a:rPr>
              <a:t>STUDENT’S ID: 2026944, 2026249</a:t>
            </a:r>
          </a:p>
          <a:p>
            <a:pPr indent="-228600">
              <a:lnSpc>
                <a:spcPct val="90000"/>
              </a:lnSpc>
              <a:spcAft>
                <a:spcPts val="600"/>
              </a:spcAft>
              <a:buFont typeface="Arial" panose="020B0604020202020204" pitchFamily="34" charset="0"/>
              <a:buChar char="•"/>
            </a:pPr>
            <a:r>
              <a:rPr lang="en-US" sz="2000" b="1" dirty="0">
                <a:solidFill>
                  <a:srgbClr val="FFFFFF"/>
                </a:solidFill>
                <a:effectLst>
                  <a:outerShdw blurRad="38100" dist="38100" dir="2700000" algn="tl">
                    <a:srgbClr val="000000">
                      <a:alpha val="43137"/>
                    </a:srgbClr>
                  </a:outerShdw>
                </a:effectLst>
              </a:rPr>
              <a:t>MODULE NAME: LIVING WITH CARE – THE OLDER PERSON</a:t>
            </a:r>
          </a:p>
          <a:p>
            <a:pPr indent="-228600">
              <a:lnSpc>
                <a:spcPct val="90000"/>
              </a:lnSpc>
              <a:spcAft>
                <a:spcPts val="600"/>
              </a:spcAft>
              <a:buFont typeface="Arial" panose="020B0604020202020204" pitchFamily="34" charset="0"/>
              <a:buChar char="•"/>
            </a:pPr>
            <a:r>
              <a:rPr lang="en-US" sz="2000" b="1" dirty="0">
                <a:solidFill>
                  <a:srgbClr val="FFFFFF"/>
                </a:solidFill>
                <a:effectLst>
                  <a:outerShdw blurRad="38100" dist="38100" dir="2700000" algn="tl">
                    <a:srgbClr val="000000">
                      <a:alpha val="43137"/>
                    </a:srgbClr>
                  </a:outerShdw>
                </a:effectLst>
              </a:rPr>
              <a:t>MODULE CODE: BMHP6009</a:t>
            </a:r>
          </a:p>
          <a:p>
            <a:pPr indent="-228600">
              <a:lnSpc>
                <a:spcPct val="90000"/>
              </a:lnSpc>
              <a:spcAft>
                <a:spcPts val="600"/>
              </a:spcAft>
              <a:buFont typeface="Arial" panose="020B0604020202020204" pitchFamily="34" charset="0"/>
              <a:buChar char="•"/>
            </a:pPr>
            <a:r>
              <a:rPr lang="en-US" sz="2000" b="1" dirty="0">
                <a:solidFill>
                  <a:srgbClr val="FFFFFF"/>
                </a:solidFill>
                <a:effectLst>
                  <a:outerShdw blurRad="38100" dist="38100" dir="2700000" algn="tl">
                    <a:srgbClr val="000000">
                      <a:alpha val="43137"/>
                    </a:srgbClr>
                  </a:outerShdw>
                </a:effectLst>
              </a:rPr>
              <a:t>LECTURER’S NAME: JOANNE DAVIES </a:t>
            </a:r>
          </a:p>
        </p:txBody>
      </p:sp>
    </p:spTree>
    <p:extLst>
      <p:ext uri="{BB962C8B-B14F-4D97-AF65-F5344CB8AC3E}">
        <p14:creationId xmlns:p14="http://schemas.microsoft.com/office/powerpoint/2010/main" val="1066940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8" name="Rectangle 39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erson holding a cane&#10;&#10;Description automatically generated">
            <a:extLst>
              <a:ext uri="{FF2B5EF4-FFF2-40B4-BE49-F238E27FC236}">
                <a16:creationId xmlns:a16="http://schemas.microsoft.com/office/drawing/2014/main" id="{22789D19-45B6-2308-D147-FAC64A54EF6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6237"/>
          <a:stretch/>
        </p:blipFill>
        <p:spPr>
          <a:xfrm>
            <a:off x="1" y="10"/>
            <a:ext cx="9669642" cy="6857990"/>
          </a:xfrm>
          <a:prstGeom prst="rect">
            <a:avLst/>
          </a:prstGeom>
        </p:spPr>
      </p:pic>
      <p:sp>
        <p:nvSpPr>
          <p:cNvPr id="400" name="Rectangle 39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375FA6-6D64-32F8-22ED-4AE90EEC9F7A}"/>
              </a:ext>
            </a:extLst>
          </p:cNvPr>
          <p:cNvSpPr>
            <a:spLocks noGrp="1"/>
          </p:cNvSpPr>
          <p:nvPr>
            <p:ph type="title"/>
          </p:nvPr>
        </p:nvSpPr>
        <p:spPr>
          <a:xfrm>
            <a:off x="8022263" y="64458"/>
            <a:ext cx="3822189" cy="1899912"/>
          </a:xfrm>
        </p:spPr>
        <p:txBody>
          <a:bodyPr>
            <a:normAutofit/>
          </a:bodyPr>
          <a:lstStyle/>
          <a:p>
            <a:r>
              <a:rPr lang="en-US" sz="4000" b="1">
                <a:latin typeface="Aharoni" panose="02010803020104030203" pitchFamily="2" charset="-79"/>
                <a:ea typeface="Calibri Light"/>
                <a:cs typeface="Aharoni" panose="02010803020104030203" pitchFamily="2" charset="-79"/>
              </a:rPr>
              <a:t>Agenda</a:t>
            </a:r>
            <a:endParaRPr lang="en-US" sz="40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149CDE14-C7D9-9043-0640-FAE19C9F0CDA}"/>
              </a:ext>
            </a:extLst>
          </p:cNvPr>
          <p:cNvSpPr>
            <a:spLocks noGrp="1"/>
          </p:cNvSpPr>
          <p:nvPr>
            <p:ph idx="1"/>
          </p:nvPr>
        </p:nvSpPr>
        <p:spPr>
          <a:xfrm>
            <a:off x="7531610" y="2434201"/>
            <a:ext cx="3822189" cy="3742762"/>
          </a:xfrm>
        </p:spPr>
        <p:txBody>
          <a:bodyPr vert="horz" lIns="91440" tIns="45720" rIns="91440" bIns="45720" rtlCol="0">
            <a:normAutofit/>
          </a:bodyPr>
          <a:lstStyle/>
          <a:p>
            <a:r>
              <a:rPr lang="en-GB" sz="2000"/>
              <a:t>This discussion will be on “End Of Life Care and Euthanasia in the UK for older people. </a:t>
            </a:r>
            <a:endParaRPr lang="en-US" sz="2000"/>
          </a:p>
          <a:p>
            <a:r>
              <a:rPr lang="en-GB" sz="2000"/>
              <a:t>We start by explaining end-of-life care and emphasise how important this is.</a:t>
            </a:r>
            <a:endParaRPr lang="en-US" sz="2000"/>
          </a:p>
          <a:p>
            <a:r>
              <a:rPr lang="en-GB" sz="2000"/>
              <a:t>DNRs, living wills, and advance idea arranging will also be discussed because these are crucial for involving the client in their care.</a:t>
            </a:r>
            <a:endParaRPr lang="en-GB" sz="2000">
              <a:ea typeface="Calibri"/>
              <a:cs typeface="Calibri"/>
            </a:endParaRPr>
          </a:p>
        </p:txBody>
      </p:sp>
      <p:sp>
        <p:nvSpPr>
          <p:cNvPr id="5" name="TextBox 4">
            <a:extLst>
              <a:ext uri="{FF2B5EF4-FFF2-40B4-BE49-F238E27FC236}">
                <a16:creationId xmlns:a16="http://schemas.microsoft.com/office/drawing/2014/main" id="{E955AE0F-9F59-44FD-ED57-7ED22D858581}"/>
              </a:ext>
            </a:extLst>
          </p:cNvPr>
          <p:cNvSpPr txBox="1"/>
          <p:nvPr/>
        </p:nvSpPr>
        <p:spPr>
          <a:xfrm>
            <a:off x="7215125"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355530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71331D76-5107-2E4D-F1D0-072AE2276F89}"/>
              </a:ext>
            </a:extLst>
          </p:cNvPr>
          <p:cNvPicPr>
            <a:picLocks noChangeAspect="1"/>
          </p:cNvPicPr>
          <p:nvPr/>
        </p:nvPicPr>
        <p:blipFill rotWithShape="1">
          <a:blip r:embed="rId3"/>
          <a:srcRect r="5882" b="-1"/>
          <a:stretch/>
        </p:blipFill>
        <p:spPr>
          <a:xfrm>
            <a:off x="1" y="10"/>
            <a:ext cx="9669642" cy="6857990"/>
          </a:xfrm>
          <a:prstGeom prst="rect">
            <a:avLst/>
          </a:prstGeom>
        </p:spPr>
      </p:pic>
      <p:sp>
        <p:nvSpPr>
          <p:cNvPr id="33" name="Rectangle 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27EF2B-67F9-283B-AF05-AA4750004401}"/>
              </a:ext>
            </a:extLst>
          </p:cNvPr>
          <p:cNvSpPr>
            <a:spLocks noGrp="1"/>
          </p:cNvSpPr>
          <p:nvPr>
            <p:ph type="title"/>
          </p:nvPr>
        </p:nvSpPr>
        <p:spPr>
          <a:xfrm>
            <a:off x="694616" y="245326"/>
            <a:ext cx="3822189" cy="6066263"/>
          </a:xfrm>
        </p:spPr>
        <p:txBody>
          <a:bodyPr>
            <a:noAutofit/>
          </a:bodyPr>
          <a:lstStyle/>
          <a:p>
            <a:r>
              <a:rPr lang="en-GB" sz="7200" b="1" dirty="0">
                <a:solidFill>
                  <a:schemeClr val="bg1"/>
                </a:solidFill>
                <a:latin typeface="Aharoni" panose="02010803020104030203" pitchFamily="2" charset="-79"/>
                <a:cs typeface="Aharoni" panose="02010803020104030203" pitchFamily="2" charset="-79"/>
              </a:rPr>
              <a:t>Defining End of Life Care</a:t>
            </a:r>
            <a:endParaRPr lang="en-US" sz="7200" b="1" dirty="0">
              <a:solidFill>
                <a:schemeClr val="bg1"/>
              </a:solidFill>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CFCFCD86-47F5-FA8B-C1C0-CA8DE88E0F1C}"/>
              </a:ext>
            </a:extLst>
          </p:cNvPr>
          <p:cNvSpPr>
            <a:spLocks noGrp="1"/>
          </p:cNvSpPr>
          <p:nvPr>
            <p:ph idx="1"/>
          </p:nvPr>
        </p:nvSpPr>
        <p:spPr>
          <a:xfrm>
            <a:off x="7426464" y="635619"/>
            <a:ext cx="4489404" cy="6523464"/>
          </a:xfrm>
        </p:spPr>
        <p:txBody>
          <a:bodyPr vert="horz" lIns="91440" tIns="45720" rIns="91440" bIns="45720" rtlCol="0">
            <a:normAutofit/>
          </a:bodyPr>
          <a:lstStyle/>
          <a:p>
            <a:r>
              <a:rPr lang="en-GB" sz="2000" b="1" dirty="0"/>
              <a:t>Definition of end-of-life care: </a:t>
            </a:r>
            <a:endParaRPr lang="en-US" sz="2000" b="1" dirty="0"/>
          </a:p>
          <a:p>
            <a:r>
              <a:rPr lang="en-GB" sz="2000" dirty="0"/>
              <a:t>End-of-life care is an extraordinary improvement for individuals who are approaching the finish of their lives or who are experiencing destructive contaminations.</a:t>
            </a:r>
            <a:endParaRPr lang="en-US" sz="2000" dirty="0"/>
          </a:p>
          <a:p>
            <a:r>
              <a:rPr lang="en-GB" sz="2000" dirty="0"/>
              <a:t>It drives a squeezing interest for optional effect choices, general help, and protecting the harmony (Phillips et al., 2018).</a:t>
            </a:r>
            <a:endParaRPr lang="en-GB" sz="2000" dirty="0">
              <a:ea typeface="Calibri"/>
              <a:cs typeface="Calibri"/>
            </a:endParaRPr>
          </a:p>
          <a:p>
            <a:r>
              <a:rPr lang="en-GB" sz="2000" b="1" dirty="0"/>
              <a:t>Settings for end-of-life care for older people: </a:t>
            </a:r>
            <a:endParaRPr lang="en-US" sz="2000" b="1" dirty="0"/>
          </a:p>
          <a:p>
            <a:r>
              <a:rPr lang="en-GB" sz="2000" dirty="0"/>
              <a:t>Clinics, hospices, care offices, and home consideration are remembered for this classification. </a:t>
            </a:r>
            <a:endParaRPr lang="en-US" sz="2000" dirty="0"/>
          </a:p>
          <a:p>
            <a:r>
              <a:rPr lang="en-GB" sz="2000" dirty="0"/>
              <a:t>Care homes furnish magnificent nursing care along with private help.</a:t>
            </a:r>
            <a:endParaRPr lang="en-GB" sz="2000" dirty="0">
              <a:ea typeface="Calibri"/>
              <a:cs typeface="Calibri"/>
            </a:endParaRPr>
          </a:p>
        </p:txBody>
      </p:sp>
    </p:spTree>
    <p:extLst>
      <p:ext uri="{BB962C8B-B14F-4D97-AF65-F5344CB8AC3E}">
        <p14:creationId xmlns:p14="http://schemas.microsoft.com/office/powerpoint/2010/main" val="1570913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Free picture: pensioner, elderly, portrait, people, person, old, senior ...">
            <a:extLst>
              <a:ext uri="{FF2B5EF4-FFF2-40B4-BE49-F238E27FC236}">
                <a16:creationId xmlns:a16="http://schemas.microsoft.com/office/drawing/2014/main" id="{21FB6EDD-E359-7271-5455-3E676EE57566}"/>
              </a:ext>
            </a:extLst>
          </p:cNvPr>
          <p:cNvPicPr>
            <a:picLocks noChangeAspect="1"/>
          </p:cNvPicPr>
          <p:nvPr/>
        </p:nvPicPr>
        <p:blipFill rotWithShape="1">
          <a:blip r:embed="rId3"/>
          <a:srcRect b="5436"/>
          <a:stretch/>
        </p:blipFill>
        <p:spPr>
          <a:xfrm>
            <a:off x="0" y="0"/>
            <a:ext cx="9669642" cy="6857990"/>
          </a:xfrm>
          <a:prstGeom prst="rect">
            <a:avLst/>
          </a:prstGeom>
        </p:spPr>
      </p:pic>
      <p:sp>
        <p:nvSpPr>
          <p:cNvPr id="45" name="Rectangle 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A64CF0-9641-307C-21A7-AC3C2F5CBF1F}"/>
              </a:ext>
            </a:extLst>
          </p:cNvPr>
          <p:cNvSpPr>
            <a:spLocks noGrp="1"/>
          </p:cNvSpPr>
          <p:nvPr>
            <p:ph type="title"/>
          </p:nvPr>
        </p:nvSpPr>
        <p:spPr>
          <a:xfrm>
            <a:off x="316772" y="2718033"/>
            <a:ext cx="3822189" cy="1899912"/>
          </a:xfrm>
        </p:spPr>
        <p:txBody>
          <a:bodyPr>
            <a:noAutofit/>
          </a:bodyPr>
          <a:lstStyle/>
          <a:p>
            <a:r>
              <a:rPr lang="en-GB" sz="5400" b="1" dirty="0">
                <a:solidFill>
                  <a:schemeClr val="bg1"/>
                </a:solidFill>
                <a:latin typeface="Aharoni" panose="02010803020104030203" pitchFamily="2" charset="-79"/>
                <a:cs typeface="Aharoni" panose="02010803020104030203" pitchFamily="2" charset="-79"/>
              </a:rPr>
              <a:t>Planning for End of Life</a:t>
            </a:r>
            <a:endParaRPr lang="en-US" sz="5400" b="1" dirty="0">
              <a:solidFill>
                <a:schemeClr val="bg1"/>
              </a:solidFill>
              <a:latin typeface="Aharoni" panose="02010803020104030203" pitchFamily="2" charset="-79"/>
              <a:ea typeface="Calibri Light"/>
              <a:cs typeface="Aharoni" panose="02010803020104030203" pitchFamily="2" charset="-79"/>
            </a:endParaRPr>
          </a:p>
        </p:txBody>
      </p:sp>
      <p:sp>
        <p:nvSpPr>
          <p:cNvPr id="4" name="Content Placeholder 3">
            <a:extLst>
              <a:ext uri="{FF2B5EF4-FFF2-40B4-BE49-F238E27FC236}">
                <a16:creationId xmlns:a16="http://schemas.microsoft.com/office/drawing/2014/main" id="{397989DC-A96F-0EB5-259D-F448FF9414D7}"/>
              </a:ext>
            </a:extLst>
          </p:cNvPr>
          <p:cNvSpPr>
            <a:spLocks noGrp="1"/>
          </p:cNvSpPr>
          <p:nvPr>
            <p:ph idx="1"/>
          </p:nvPr>
        </p:nvSpPr>
        <p:spPr>
          <a:xfrm>
            <a:off x="6094475" y="959005"/>
            <a:ext cx="5988873" cy="6857990"/>
          </a:xfrm>
        </p:spPr>
        <p:txBody>
          <a:bodyPr/>
          <a:lstStyle/>
          <a:p>
            <a:pPr marL="342900" marR="0" lvl="0" indent="-342900">
              <a:spcBef>
                <a:spcPts val="0"/>
              </a:spcBef>
              <a:spcAft>
                <a:spcPts val="0"/>
              </a:spcAft>
              <a:buFont typeface="Times New Roman" panose="02020603050405020304" pitchFamily="18" charset="0"/>
              <a:buChar char="•"/>
              <a:tabLst>
                <a:tab pos="457200" algn="l"/>
              </a:tabLst>
            </a:pPr>
            <a:r>
              <a:rPr lang="en-GB" sz="1600" b="1" dirty="0">
                <a:effectLst/>
                <a:latin typeface="Times New Roman" panose="02020603050405020304" pitchFamily="18" charset="0"/>
                <a:ea typeface="Times New Roman" panose="02020603050405020304" pitchFamily="18" charset="0"/>
              </a:rPr>
              <a:t>Explanation of Living Wills, DNRs, and Advance Care Planning for Older Individuals:</a:t>
            </a:r>
            <a:endParaRPr lang="en-US" sz="1600" dirty="0">
              <a:effectLst/>
              <a:latin typeface="Times New Roman" panose="02020603050405020304" pitchFamily="18" charset="0"/>
              <a:ea typeface="Times New Roman" panose="02020603050405020304" pitchFamily="18" charset="0"/>
            </a:endParaRPr>
          </a:p>
          <a:p>
            <a:pPr marL="742950" marR="0" lvl="1" indent="-285750">
              <a:spcBef>
                <a:spcPts val="0"/>
              </a:spcBef>
              <a:spcAft>
                <a:spcPts val="0"/>
              </a:spcAft>
              <a:buFont typeface="Times New Roman" panose="02020603050405020304" pitchFamily="18" charset="0"/>
              <a:buChar char="•"/>
              <a:tabLst>
                <a:tab pos="914400" algn="l"/>
              </a:tabLst>
            </a:pPr>
            <a:r>
              <a:rPr lang="en-GB" sz="1600" dirty="0">
                <a:effectLst/>
                <a:latin typeface="Times New Roman" panose="02020603050405020304" pitchFamily="18" charset="0"/>
                <a:ea typeface="Times New Roman" panose="02020603050405020304" pitchFamily="18" charset="0"/>
              </a:rPr>
              <a:t>Living Wills is a genuine instrument that engages more established people to broadcast their treatment tendencies and decisions early, particularly in conditions when they will not have the option to do thusly. </a:t>
            </a:r>
            <a:endParaRPr lang="en-US" sz="1600" dirty="0">
              <a:effectLst/>
              <a:latin typeface="Times New Roman" panose="02020603050405020304" pitchFamily="18" charset="0"/>
              <a:ea typeface="Times New Roman" panose="02020603050405020304" pitchFamily="18" charset="0"/>
            </a:endParaRPr>
          </a:p>
          <a:p>
            <a:pPr marL="742950" marR="0" lvl="1" indent="-285750">
              <a:spcBef>
                <a:spcPts val="0"/>
              </a:spcBef>
              <a:spcAft>
                <a:spcPts val="0"/>
              </a:spcAft>
              <a:buFont typeface="Times New Roman" panose="02020603050405020304" pitchFamily="18" charset="0"/>
              <a:buChar char="•"/>
              <a:tabLst>
                <a:tab pos="914400" algn="l"/>
              </a:tabLst>
            </a:pPr>
            <a:r>
              <a:rPr lang="en-GB" sz="1600" dirty="0">
                <a:effectLst/>
                <a:latin typeface="Times New Roman" panose="02020603050405020304" pitchFamily="18" charset="0"/>
                <a:ea typeface="Times New Roman" panose="02020603050405020304" pitchFamily="18" charset="0"/>
              </a:rPr>
              <a:t>DNRs (Do Not Resuscitate Orders): DNRs are clinical commands that decide a singular's tendency to forego cardiopulmonary recovery (CPR) assuming their heart stops throbbing or their breathing stops (Ryan et al., 2012). </a:t>
            </a:r>
            <a:endParaRPr lang="en-US" sz="1600" dirty="0">
              <a:effectLst/>
              <a:latin typeface="Times New Roman" panose="02020603050405020304" pitchFamily="18" charset="0"/>
              <a:ea typeface="Times New Roman" panose="02020603050405020304" pitchFamily="18" charset="0"/>
            </a:endParaRPr>
          </a:p>
          <a:p>
            <a:pPr marL="742950" marR="0" lvl="1" indent="-285750">
              <a:spcBef>
                <a:spcPts val="0"/>
              </a:spcBef>
              <a:spcAft>
                <a:spcPts val="0"/>
              </a:spcAft>
              <a:buFont typeface="Times New Roman" panose="02020603050405020304" pitchFamily="18" charset="0"/>
              <a:buChar char="•"/>
              <a:tabLst>
                <a:tab pos="914400" algn="l"/>
              </a:tabLst>
            </a:pPr>
            <a:r>
              <a:rPr lang="en-GB" sz="1600" dirty="0">
                <a:effectLst/>
                <a:latin typeface="Times New Roman" panose="02020603050405020304" pitchFamily="18" charset="0"/>
                <a:ea typeface="Times New Roman" panose="02020603050405020304" pitchFamily="18" charset="0"/>
              </a:rPr>
              <a:t>Advance Care Planning: Old individuals who need to talk about their finish of-life care inclinations and targets with clinical specialists, their families, and different partners participate ahead of time care arranging. </a:t>
            </a:r>
            <a:endParaRPr lang="en-US" sz="1600" dirty="0">
              <a:effectLst/>
              <a:latin typeface="Times New Roman" panose="02020603050405020304" pitchFamily="18" charset="0"/>
              <a:ea typeface="Times New Roman" panose="02020603050405020304" pitchFamily="18" charset="0"/>
            </a:endParaRPr>
          </a:p>
          <a:p>
            <a:pPr marL="342900" marR="0" lvl="0" indent="-342900">
              <a:lnSpc>
                <a:spcPct val="107000"/>
              </a:lnSpc>
              <a:spcBef>
                <a:spcPts val="0"/>
              </a:spcBef>
              <a:spcAft>
                <a:spcPts val="800"/>
              </a:spcAft>
              <a:buFont typeface="Times New Roman" panose="02020603050405020304" pitchFamily="18" charset="0"/>
              <a:buChar char="•"/>
              <a:tabLst>
                <a:tab pos="457200" algn="l"/>
              </a:tabLst>
            </a:pPr>
            <a:r>
              <a:rPr lang="en-GB" sz="1600" b="1" kern="100" dirty="0">
                <a:effectLst/>
                <a:latin typeface="Calibri" panose="020F0502020204030204" pitchFamily="34" charset="0"/>
                <a:ea typeface="Yu Mincho" panose="02020400000000000000" pitchFamily="18" charset="-128"/>
                <a:cs typeface="Times New Roman" panose="02020603050405020304" pitchFamily="18" charset="0"/>
              </a:rPr>
              <a:t>The Significance of These Documents in Medical Decision-Making for Older People:</a:t>
            </a:r>
            <a:endParaRPr lang="en-US" sz="16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742950" marR="0" lvl="1" indent="-285750">
              <a:lnSpc>
                <a:spcPct val="107000"/>
              </a:lnSpc>
              <a:spcBef>
                <a:spcPts val="0"/>
              </a:spcBef>
              <a:spcAft>
                <a:spcPts val="800"/>
              </a:spcAft>
              <a:buFont typeface="Times New Roman" panose="02020603050405020304" pitchFamily="18" charset="0"/>
              <a:buChar char="•"/>
              <a:tabLst>
                <a:tab pos="914400" algn="l"/>
              </a:tabLst>
            </a:pPr>
            <a:r>
              <a:rPr lang="en-GB" sz="1600" kern="100" dirty="0">
                <a:effectLst/>
                <a:latin typeface="Calibri" panose="020F0502020204030204" pitchFamily="34" charset="0"/>
                <a:ea typeface="Yu Mincho" panose="02020400000000000000" pitchFamily="18" charset="-128"/>
                <a:cs typeface="Times New Roman" panose="02020603050405020304" pitchFamily="18" charset="0"/>
              </a:rPr>
              <a:t>These records are basic in helping more settled people with chasing after clinical decisions </a:t>
            </a:r>
            <a:endParaRPr lang="en-US" sz="16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742950" marR="0" lvl="1" indent="-285750">
              <a:lnSpc>
                <a:spcPct val="107000"/>
              </a:lnSpc>
              <a:spcBef>
                <a:spcPts val="0"/>
              </a:spcBef>
              <a:spcAft>
                <a:spcPts val="800"/>
              </a:spcAft>
              <a:buFont typeface="Times New Roman" panose="02020603050405020304" pitchFamily="18" charset="0"/>
              <a:buChar char="•"/>
              <a:tabLst>
                <a:tab pos="914400" algn="l"/>
              </a:tabLst>
            </a:pPr>
            <a:r>
              <a:rPr lang="en-GB" sz="1600" kern="100" dirty="0">
                <a:effectLst/>
                <a:latin typeface="Calibri" panose="020F0502020204030204" pitchFamily="34" charset="0"/>
                <a:ea typeface="Yu Mincho" panose="02020400000000000000" pitchFamily="18" charset="-128"/>
                <a:cs typeface="Times New Roman" panose="02020603050405020304" pitchFamily="18" charset="0"/>
              </a:rPr>
              <a:t>These papers provide more seasoned individuals with a sensation of control and affirmation that their tendencies are recorded and will be adhered to.</a:t>
            </a:r>
            <a:endParaRPr lang="en-US" sz="1600" kern="100" dirty="0">
              <a:effectLst/>
              <a:latin typeface="Calibri" panose="020F0502020204030204" pitchFamily="34" charset="0"/>
              <a:ea typeface="Yu Mincho" panose="02020400000000000000" pitchFamily="18" charset="-128"/>
              <a:cs typeface="Times New Roman" panose="02020603050405020304" pitchFamily="18" charset="0"/>
            </a:endParaRPr>
          </a:p>
          <a:p>
            <a:endParaRPr lang="en-US" dirty="0"/>
          </a:p>
        </p:txBody>
      </p:sp>
    </p:spTree>
    <p:extLst>
      <p:ext uri="{BB962C8B-B14F-4D97-AF65-F5344CB8AC3E}">
        <p14:creationId xmlns:p14="http://schemas.microsoft.com/office/powerpoint/2010/main" val="852341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a person&amp;#39;s hand&#10;&#10;Description automatically generated">
            <a:extLst>
              <a:ext uri="{FF2B5EF4-FFF2-40B4-BE49-F238E27FC236}">
                <a16:creationId xmlns:a16="http://schemas.microsoft.com/office/drawing/2014/main" id="{A33A09CE-B7A8-EBBF-A469-36EE7D2A06B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7775" r="12914"/>
          <a:stretch/>
        </p:blipFill>
        <p:spPr>
          <a:xfrm>
            <a:off x="1" y="10"/>
            <a:ext cx="9669642" cy="6857990"/>
          </a:xfrm>
          <a:prstGeom prst="rect">
            <a:avLst/>
          </a:prstGeom>
        </p:spPr>
      </p:pic>
      <p:sp>
        <p:nvSpPr>
          <p:cNvPr id="78" name="Rectangle 7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1FF7EE-6BE1-265B-0900-8FA933B7C86F}"/>
              </a:ext>
            </a:extLst>
          </p:cNvPr>
          <p:cNvSpPr>
            <a:spLocks noGrp="1"/>
          </p:cNvSpPr>
          <p:nvPr>
            <p:ph type="title"/>
          </p:nvPr>
        </p:nvSpPr>
        <p:spPr>
          <a:xfrm>
            <a:off x="467678" y="3245003"/>
            <a:ext cx="3822189" cy="1594625"/>
          </a:xfrm>
        </p:spPr>
        <p:txBody>
          <a:bodyPr>
            <a:noAutofit/>
          </a:bodyPr>
          <a:lstStyle/>
          <a:p>
            <a:r>
              <a:rPr lang="en-GB" sz="7200" b="1" dirty="0">
                <a:solidFill>
                  <a:schemeClr val="bg1"/>
                </a:solidFill>
                <a:latin typeface="Aharoni" panose="02010803020104030203" pitchFamily="2" charset="-79"/>
                <a:cs typeface="Aharoni" panose="02010803020104030203" pitchFamily="2" charset="-79"/>
              </a:rPr>
              <a:t>Gap in End-of-Life Care</a:t>
            </a:r>
            <a:endParaRPr lang="en-US" sz="7200" b="1" dirty="0">
              <a:solidFill>
                <a:schemeClr val="bg1"/>
              </a:solidFill>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2D5DB8EE-AC61-A4F9-37CB-8548490FF916}"/>
              </a:ext>
            </a:extLst>
          </p:cNvPr>
          <p:cNvSpPr>
            <a:spLocks noGrp="1"/>
          </p:cNvSpPr>
          <p:nvPr>
            <p:ph idx="1"/>
          </p:nvPr>
        </p:nvSpPr>
        <p:spPr>
          <a:xfrm>
            <a:off x="8088570" y="589485"/>
            <a:ext cx="3822189" cy="6358392"/>
          </a:xfrm>
        </p:spPr>
        <p:txBody>
          <a:bodyPr vert="horz" lIns="91440" tIns="45720" rIns="91440" bIns="45720" rtlCol="0">
            <a:normAutofit/>
          </a:bodyPr>
          <a:lstStyle/>
          <a:p>
            <a:pPr marL="0" indent="0">
              <a:buNone/>
            </a:pPr>
            <a:r>
              <a:rPr lang="en-GB" sz="1400" b="1" dirty="0"/>
              <a:t>Exploring Disparities in Access to End-of-Life Care for Older People:</a:t>
            </a:r>
            <a:endParaRPr lang="en-US" sz="1400" b="1" dirty="0">
              <a:ea typeface="Calibri" panose="020F0502020204030204"/>
              <a:cs typeface="Calibri" panose="020F0502020204030204"/>
            </a:endParaRPr>
          </a:p>
          <a:p>
            <a:r>
              <a:rPr lang="en-GB" sz="1400" dirty="0"/>
              <a:t>Imbalances in more established individuals' admittance to end-of-life care in the UK keep on being of grave concern.</a:t>
            </a:r>
            <a:endParaRPr lang="en-US" sz="1400" dirty="0"/>
          </a:p>
          <a:p>
            <a:pPr marL="0" indent="0">
              <a:buNone/>
            </a:pPr>
            <a:r>
              <a:rPr lang="en-GB" sz="1400" b="1" dirty="0"/>
              <a:t>Discussing the Challenges Faced by Different Demographics in the UK:</a:t>
            </a:r>
            <a:endParaRPr lang="en-US" sz="1400" b="1" dirty="0">
              <a:ea typeface="Calibri" panose="020F0502020204030204"/>
              <a:cs typeface="Calibri" panose="020F0502020204030204"/>
            </a:endParaRPr>
          </a:p>
          <a:p>
            <a:r>
              <a:rPr lang="en-GB" sz="1400" dirty="0"/>
              <a:t>The hardships in giving fulfilment of-life care to extra spread-out people in the UK are struggling and varyingly impact different get-togethers. </a:t>
            </a:r>
            <a:endParaRPr lang="en-US" sz="1400" dirty="0"/>
          </a:p>
          <a:p>
            <a:r>
              <a:rPr lang="en-GB" sz="1400" dirty="0"/>
              <a:t>With express masses experiencing unequivocal hardships considering run of the mill rehearses or a lack of information about affiliations that are open (Smith et al., 2016). </a:t>
            </a:r>
            <a:endParaRPr lang="en-US" sz="1400" dirty="0"/>
          </a:p>
          <a:p>
            <a:r>
              <a:rPr lang="en-GB" sz="1400" dirty="0"/>
              <a:t>Normal locales could battle with a shortage of clinical advantages assets, making it pursuing for old occupants to get end-of-life care.</a:t>
            </a:r>
          </a:p>
          <a:p>
            <a:r>
              <a:rPr lang="en-US" sz="1400" dirty="0"/>
              <a:t>There needs to be open and honest conversations about patients' treatment and death</a:t>
            </a:r>
          </a:p>
          <a:p>
            <a:r>
              <a:rPr lang="en-US" sz="1400" dirty="0"/>
              <a:t>• Communication must involve the whole family and multidisciplinary team</a:t>
            </a:r>
          </a:p>
          <a:p>
            <a:pPr marL="0" indent="0">
              <a:buNone/>
            </a:pPr>
            <a:endParaRPr lang="en-GB" sz="1000" dirty="0">
              <a:ea typeface="Calibri"/>
              <a:cs typeface="Calibri"/>
            </a:endParaRPr>
          </a:p>
          <a:p>
            <a:endParaRPr lang="en-US" sz="1000" dirty="0"/>
          </a:p>
        </p:txBody>
      </p:sp>
      <p:sp>
        <p:nvSpPr>
          <p:cNvPr id="6" name="TextBox 5">
            <a:extLst>
              <a:ext uri="{FF2B5EF4-FFF2-40B4-BE49-F238E27FC236}">
                <a16:creationId xmlns:a16="http://schemas.microsoft.com/office/drawing/2014/main" id="{A5895A8D-3291-F772-15ED-DC647935719B}"/>
              </a:ext>
            </a:extLst>
          </p:cNvPr>
          <p:cNvSpPr txBox="1"/>
          <p:nvPr/>
        </p:nvSpPr>
        <p:spPr>
          <a:xfrm>
            <a:off x="7195889"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312805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9" name="Rectangle 2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nurse standing next to a person lying in a hospital bed&#10;&#10;Description automatically generated">
            <a:extLst>
              <a:ext uri="{FF2B5EF4-FFF2-40B4-BE49-F238E27FC236}">
                <a16:creationId xmlns:a16="http://schemas.microsoft.com/office/drawing/2014/main" id="{7BF94505-6BD8-0BFB-6D3F-6961E896DB53}"/>
              </a:ext>
            </a:extLst>
          </p:cNvPr>
          <p:cNvPicPr>
            <a:picLocks noChangeAspect="1"/>
          </p:cNvPicPr>
          <p:nvPr/>
        </p:nvPicPr>
        <p:blipFill rotWithShape="1">
          <a:blip r:embed="rId3">
            <a:extLst>
              <a:ext uri="{28A0092B-C50C-407E-A947-70E740481C1C}">
                <a14:useLocalDpi xmlns:a14="http://schemas.microsoft.com/office/drawing/2010/main" val="0"/>
              </a:ext>
            </a:extLst>
          </a:blip>
          <a:srcRect r="20689"/>
          <a:stretch/>
        </p:blipFill>
        <p:spPr>
          <a:xfrm>
            <a:off x="1" y="10"/>
            <a:ext cx="9669642" cy="6857990"/>
          </a:xfrm>
          <a:prstGeom prst="rect">
            <a:avLst/>
          </a:prstGeom>
        </p:spPr>
      </p:pic>
      <p:sp>
        <p:nvSpPr>
          <p:cNvPr id="301" name="Rectangle 30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1F1BAB-02E0-910D-FDFD-ADE211DE30C2}"/>
              </a:ext>
            </a:extLst>
          </p:cNvPr>
          <p:cNvSpPr>
            <a:spLocks noGrp="1"/>
          </p:cNvSpPr>
          <p:nvPr>
            <p:ph type="title"/>
          </p:nvPr>
        </p:nvSpPr>
        <p:spPr>
          <a:xfrm>
            <a:off x="7181386" y="365125"/>
            <a:ext cx="4172414" cy="1899912"/>
          </a:xfrm>
        </p:spPr>
        <p:txBody>
          <a:bodyPr>
            <a:normAutofit/>
          </a:bodyPr>
          <a:lstStyle/>
          <a:p>
            <a:r>
              <a:rPr lang="en-GB" sz="4000" b="1" dirty="0">
                <a:latin typeface="Aharoni" panose="02010803020104030203" pitchFamily="2" charset="-79"/>
                <a:cs typeface="Aharoni" panose="02010803020104030203" pitchFamily="2" charset="-79"/>
              </a:rPr>
              <a:t>Euthanasia and Assisted Suicide-  Definitions</a:t>
            </a:r>
            <a:endParaRPr lang="en-US" sz="40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0F94D2A6-4D82-E62D-8CAC-9EB98526E79C}"/>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1700" b="1"/>
              <a:t>Defining Euthanasia and Assisted Suicide:</a:t>
            </a:r>
            <a:endParaRPr lang="en-US" sz="1700" b="1">
              <a:ea typeface="Calibri" panose="020F0502020204030204"/>
              <a:cs typeface="Calibri" panose="020F0502020204030204"/>
            </a:endParaRPr>
          </a:p>
          <a:p>
            <a:r>
              <a:rPr lang="en-GB" sz="1700"/>
              <a:t>Euthanasia: Euthanasia is the purposeful exhibit of taking someone's life to end their hopelessness considering a difficult disorder, an uncurable condition, or terrible desolation. </a:t>
            </a:r>
            <a:endParaRPr lang="en-GB" sz="1700">
              <a:ea typeface="Calibri"/>
              <a:cs typeface="Calibri"/>
            </a:endParaRPr>
          </a:p>
          <a:p>
            <a:r>
              <a:rPr lang="en-GB" sz="1700"/>
              <a:t>Assisted Suicide: On the opposite side, assisted suicide is a training when a clinical expert or someone else gives a terminally debilitated or enduring individual the method or help to end their own life.</a:t>
            </a:r>
            <a:endParaRPr lang="en-GB" sz="1700">
              <a:ea typeface="Calibri"/>
              <a:cs typeface="Calibri"/>
            </a:endParaRPr>
          </a:p>
        </p:txBody>
      </p:sp>
    </p:spTree>
    <p:extLst>
      <p:ext uri="{BB962C8B-B14F-4D97-AF65-F5344CB8AC3E}">
        <p14:creationId xmlns:p14="http://schemas.microsoft.com/office/powerpoint/2010/main" val="4085007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tack of old books&#10;&#10;Description automatically generated">
            <a:extLst>
              <a:ext uri="{FF2B5EF4-FFF2-40B4-BE49-F238E27FC236}">
                <a16:creationId xmlns:a16="http://schemas.microsoft.com/office/drawing/2014/main" id="{A8DC5E69-4125-A61B-E2F3-C8999D89EDCE}"/>
              </a:ext>
            </a:extLst>
          </p:cNvPr>
          <p:cNvPicPr>
            <a:picLocks noChangeAspect="1"/>
          </p:cNvPicPr>
          <p:nvPr/>
        </p:nvPicPr>
        <p:blipFill rotWithShape="1">
          <a:blip r:embed="rId3">
            <a:extLst>
              <a:ext uri="{28A0092B-C50C-407E-A947-70E740481C1C}">
                <a14:useLocalDpi xmlns:a14="http://schemas.microsoft.com/office/drawing/2010/main" val="0"/>
              </a:ext>
            </a:extLst>
          </a:blip>
          <a:srcRect l="10065" r="402"/>
          <a:stretch/>
        </p:blipFill>
        <p:spPr>
          <a:xfrm>
            <a:off x="1" y="10"/>
            <a:ext cx="9669642" cy="6857990"/>
          </a:xfrm>
          <a:prstGeom prst="rect">
            <a:avLst/>
          </a:prstGeom>
        </p:spPr>
      </p:pic>
      <p:sp>
        <p:nvSpPr>
          <p:cNvPr id="74" name="Rectangle 7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4173FD-DE98-617D-A458-DD389DF39930}"/>
              </a:ext>
            </a:extLst>
          </p:cNvPr>
          <p:cNvSpPr>
            <a:spLocks noGrp="1"/>
          </p:cNvSpPr>
          <p:nvPr>
            <p:ph type="title"/>
          </p:nvPr>
        </p:nvSpPr>
        <p:spPr>
          <a:xfrm>
            <a:off x="338553" y="2479044"/>
            <a:ext cx="3822189" cy="1899912"/>
          </a:xfrm>
        </p:spPr>
        <p:txBody>
          <a:bodyPr>
            <a:noAutofit/>
          </a:bodyPr>
          <a:lstStyle/>
          <a:p>
            <a:r>
              <a:rPr lang="en-GB" sz="5400" b="1" dirty="0">
                <a:solidFill>
                  <a:schemeClr val="bg1"/>
                </a:solidFill>
                <a:latin typeface="Aharoni" panose="02010803020104030203" pitchFamily="2" charset="-79"/>
                <a:cs typeface="Aharoni" panose="02010803020104030203" pitchFamily="2" charset="-79"/>
              </a:rPr>
              <a:t>History of Euthanasia and Assisted Suicide</a:t>
            </a:r>
            <a:endParaRPr lang="en-US" sz="5400" b="1" dirty="0">
              <a:solidFill>
                <a:schemeClr val="bg1"/>
              </a:solidFill>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9BCC9329-380A-EA2B-A185-D4118BD5D4ED}"/>
              </a:ext>
            </a:extLst>
          </p:cNvPr>
          <p:cNvSpPr>
            <a:spLocks noGrp="1"/>
          </p:cNvSpPr>
          <p:nvPr>
            <p:ph idx="1"/>
          </p:nvPr>
        </p:nvSpPr>
        <p:spPr>
          <a:xfrm>
            <a:off x="6345044" y="482737"/>
            <a:ext cx="5508403" cy="6587135"/>
          </a:xfrm>
        </p:spPr>
        <p:txBody>
          <a:bodyPr vert="horz" lIns="91440" tIns="45720" rIns="91440" bIns="45720" rtlCol="0">
            <a:normAutofit/>
          </a:bodyPr>
          <a:lstStyle/>
          <a:p>
            <a:pPr marL="0" indent="0">
              <a:buNone/>
            </a:pPr>
            <a:r>
              <a:rPr lang="en-GB" sz="2400" b="1" dirty="0"/>
              <a:t>Tracing the Historical Evolution of Euthanasia and Assisted Suicide in the Context of Older Individuals:</a:t>
            </a:r>
            <a:endParaRPr lang="en-US" sz="2400" b="1" dirty="0"/>
          </a:p>
          <a:p>
            <a:r>
              <a:rPr lang="en-GB" sz="2400" dirty="0"/>
              <a:t>Out of date Works on: As per genuine proof, helped collapse and killing were regular in obsolete social orders</a:t>
            </a:r>
            <a:endParaRPr lang="en-GB" sz="2400" dirty="0">
              <a:ea typeface="Calibri"/>
              <a:cs typeface="Calibri"/>
            </a:endParaRPr>
          </a:p>
          <a:p>
            <a:r>
              <a:rPr lang="en-GB" sz="2400" dirty="0"/>
              <a:t>Current Recovery: because of moral conflicts and clinical turns of events, discussions about helped collapse and killing returned in the late nineteenth and mid twentieth numerous years. </a:t>
            </a:r>
          </a:p>
          <a:p>
            <a:r>
              <a:rPr lang="en-GB" sz="2400" dirty="0"/>
              <a:t>Nazi Period: Conversations on wilful extermination are covered in shadow by the grievous occasions of Germany's Nazi time</a:t>
            </a:r>
            <a:endParaRPr lang="en-GB" sz="2400" dirty="0">
              <a:ea typeface="Calibri" panose="020F0502020204030204"/>
              <a:cs typeface="Calibri" panose="020F0502020204030204"/>
            </a:endParaRPr>
          </a:p>
          <a:p>
            <a:r>
              <a:rPr lang="en-GB" sz="2400" dirty="0"/>
              <a:t>Sanctioning in Chosen Nations</a:t>
            </a:r>
            <a:endParaRPr lang="en-GB" sz="2400" dirty="0">
              <a:ea typeface="Calibri" panose="020F0502020204030204"/>
              <a:cs typeface="Calibri" panose="020F0502020204030204"/>
            </a:endParaRPr>
          </a:p>
        </p:txBody>
      </p:sp>
    </p:spTree>
    <p:extLst>
      <p:ext uri="{BB962C8B-B14F-4D97-AF65-F5344CB8AC3E}">
        <p14:creationId xmlns:p14="http://schemas.microsoft.com/office/powerpoint/2010/main" val="1389003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tack of old books&#10;&#10;Description automatically generated">
            <a:extLst>
              <a:ext uri="{FF2B5EF4-FFF2-40B4-BE49-F238E27FC236}">
                <a16:creationId xmlns:a16="http://schemas.microsoft.com/office/drawing/2014/main" id="{A8DC5E69-4125-A61B-E2F3-C8999D89EDCE}"/>
              </a:ext>
            </a:extLst>
          </p:cNvPr>
          <p:cNvPicPr>
            <a:picLocks noChangeAspect="1"/>
          </p:cNvPicPr>
          <p:nvPr/>
        </p:nvPicPr>
        <p:blipFill rotWithShape="1">
          <a:blip r:embed="rId3">
            <a:extLst>
              <a:ext uri="{28A0092B-C50C-407E-A947-70E740481C1C}">
                <a14:useLocalDpi xmlns:a14="http://schemas.microsoft.com/office/drawing/2010/main" val="0"/>
              </a:ext>
            </a:extLst>
          </a:blip>
          <a:srcRect l="10065" r="402"/>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4173FD-DE98-617D-A458-DD389DF39930}"/>
              </a:ext>
            </a:extLst>
          </p:cNvPr>
          <p:cNvSpPr>
            <a:spLocks noGrp="1"/>
          </p:cNvSpPr>
          <p:nvPr>
            <p:ph type="title"/>
          </p:nvPr>
        </p:nvSpPr>
        <p:spPr>
          <a:xfrm>
            <a:off x="1012633" y="2101328"/>
            <a:ext cx="3822189" cy="1899912"/>
          </a:xfrm>
        </p:spPr>
        <p:txBody>
          <a:bodyPr>
            <a:noAutofit/>
          </a:bodyPr>
          <a:lstStyle/>
          <a:p>
            <a:r>
              <a:rPr lang="en-GB" sz="5400" b="1" dirty="0">
                <a:latin typeface="Aharoni" panose="02010803020104030203" pitchFamily="2" charset="-79"/>
                <a:cs typeface="Aharoni" panose="02010803020104030203" pitchFamily="2" charset="-79"/>
              </a:rPr>
              <a:t>History of Euthanasia and Assisted Suicide</a:t>
            </a:r>
            <a:endParaRPr lang="en-US" sz="54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9BCC9329-380A-EA2B-A185-D4118BD5D4ED}"/>
              </a:ext>
            </a:extLst>
          </p:cNvPr>
          <p:cNvSpPr>
            <a:spLocks noGrp="1"/>
          </p:cNvSpPr>
          <p:nvPr>
            <p:ph idx="1"/>
          </p:nvPr>
        </p:nvSpPr>
        <p:spPr>
          <a:xfrm>
            <a:off x="6192456" y="771130"/>
            <a:ext cx="5655329" cy="6460220"/>
          </a:xfrm>
        </p:spPr>
        <p:txBody>
          <a:bodyPr vert="horz" lIns="91440" tIns="45720" rIns="91440" bIns="45720" rtlCol="0">
            <a:normAutofit/>
          </a:bodyPr>
          <a:lstStyle/>
          <a:p>
            <a:pPr marL="0" indent="0">
              <a:buNone/>
            </a:pPr>
            <a:r>
              <a:rPr lang="en-GB" sz="2000" b="1" dirty="0"/>
              <a:t>Discussing Changes in Societal Perceptions and Ethical Considerations:</a:t>
            </a:r>
            <a:endParaRPr lang="en-US" sz="2000" b="1" dirty="0"/>
          </a:p>
          <a:p>
            <a:r>
              <a:rPr lang="en-GB" sz="2000" dirty="0"/>
              <a:t>Secularization and Opportunity: Long stretch, secularization has prompted a diminishing in how much basically set up specialists in shocking and ethically monster locale.</a:t>
            </a:r>
            <a:endParaRPr lang="en-GB" sz="2000" dirty="0">
              <a:ea typeface="Calibri"/>
              <a:cs typeface="Calibri"/>
            </a:endParaRPr>
          </a:p>
          <a:p>
            <a:r>
              <a:rPr lang="en-GB" sz="2000" dirty="0"/>
              <a:t>Clinical development: Given the availability of life-yielding prescriptions, certain people could experience surrendered torture, raising moral stresses over the reality of "taking out life at any cost."</a:t>
            </a:r>
            <a:endParaRPr lang="en-US" sz="2000" dirty="0"/>
          </a:p>
          <a:p>
            <a:r>
              <a:rPr lang="en-GB" sz="2000" dirty="0"/>
              <a:t>Respect for Elderly People: As friendly viewpoints towards the old change, so does the importance of keeping up with their freedom and regard. </a:t>
            </a:r>
            <a:endParaRPr lang="en-GB" sz="2000" dirty="0">
              <a:ea typeface="Calibri"/>
              <a:cs typeface="Calibri"/>
            </a:endParaRPr>
          </a:p>
          <a:p>
            <a:r>
              <a:rPr lang="en-GB" sz="2000" dirty="0"/>
              <a:t>Moral Systems: Current moral discussions centre around finding a congruity between thinking about individual choice and safeguarding frail get-togethers, noticeably the old.</a:t>
            </a:r>
            <a:endParaRPr lang="en-GB" sz="2000" dirty="0">
              <a:ea typeface="Calibri"/>
              <a:cs typeface="Calibri"/>
            </a:endParaRPr>
          </a:p>
        </p:txBody>
      </p:sp>
    </p:spTree>
    <p:extLst>
      <p:ext uri="{BB962C8B-B14F-4D97-AF65-F5344CB8AC3E}">
        <p14:creationId xmlns:p14="http://schemas.microsoft.com/office/powerpoint/2010/main" val="3331271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Cartoon of people holding signs&#10;&#10;Description automatically generated">
            <a:extLst>
              <a:ext uri="{FF2B5EF4-FFF2-40B4-BE49-F238E27FC236}">
                <a16:creationId xmlns:a16="http://schemas.microsoft.com/office/drawing/2014/main" id="{43E8E8AF-7430-BBC6-8FF1-23E2FD23262E}"/>
              </a:ext>
            </a:extLst>
          </p:cNvPr>
          <p:cNvPicPr>
            <a:picLocks noChangeAspect="1"/>
          </p:cNvPicPr>
          <p:nvPr/>
        </p:nvPicPr>
        <p:blipFill rotWithShape="1">
          <a:blip r:embed="rId3">
            <a:extLst>
              <a:ext uri="{28A0092B-C50C-407E-A947-70E740481C1C}">
                <a14:useLocalDpi xmlns:a14="http://schemas.microsoft.com/office/drawing/2010/main" val="0"/>
              </a:ext>
            </a:extLst>
          </a:blip>
          <a:srcRect l="10675" r="7897" b="-1"/>
          <a:stretch/>
        </p:blipFill>
        <p:spPr>
          <a:xfrm>
            <a:off x="1" y="10"/>
            <a:ext cx="9669642" cy="6857990"/>
          </a:xfrm>
          <a:prstGeom prst="rect">
            <a:avLst/>
          </a:prstGeom>
        </p:spPr>
      </p:pic>
      <p:sp>
        <p:nvSpPr>
          <p:cNvPr id="38" name="Rectangle 3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EEFAD-66DF-2CB2-AF63-270741F34304}"/>
              </a:ext>
            </a:extLst>
          </p:cNvPr>
          <p:cNvSpPr>
            <a:spLocks noGrp="1"/>
          </p:cNvSpPr>
          <p:nvPr>
            <p:ph type="title"/>
          </p:nvPr>
        </p:nvSpPr>
        <p:spPr>
          <a:xfrm>
            <a:off x="1761893" y="2040673"/>
            <a:ext cx="4566421" cy="2688784"/>
          </a:xfrm>
        </p:spPr>
        <p:txBody>
          <a:bodyPr>
            <a:noAutofit/>
          </a:bodyPr>
          <a:lstStyle/>
          <a:p>
            <a:r>
              <a:rPr lang="en-GB" b="1" dirty="0">
                <a:latin typeface="Aharoni" panose="02010803020104030203" pitchFamily="2" charset="-79"/>
                <a:cs typeface="Aharoni" panose="02010803020104030203" pitchFamily="2" charset="-79"/>
              </a:rPr>
              <a:t>Arguments for Euthanasia and Assisted Suicide</a:t>
            </a:r>
            <a:endParaRPr lang="en-US"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69B1FDF5-E2D5-4481-9D4F-C056A32CC12A}"/>
              </a:ext>
            </a:extLst>
          </p:cNvPr>
          <p:cNvSpPr>
            <a:spLocks noGrp="1"/>
          </p:cNvSpPr>
          <p:nvPr>
            <p:ph idx="1"/>
          </p:nvPr>
        </p:nvSpPr>
        <p:spPr>
          <a:xfrm>
            <a:off x="7878216" y="368875"/>
            <a:ext cx="3987600" cy="6821251"/>
          </a:xfrm>
        </p:spPr>
        <p:txBody>
          <a:bodyPr vert="horz" lIns="91440" tIns="45720" rIns="91440" bIns="45720" rtlCol="0">
            <a:normAutofit/>
          </a:bodyPr>
          <a:lstStyle/>
          <a:p>
            <a:pPr marL="0" indent="0">
              <a:buNone/>
            </a:pPr>
            <a:r>
              <a:rPr lang="en-GB" sz="1200" b="1" dirty="0"/>
              <a:t>Presenting Arguments in Favor of Euthanasia and Assisted Suicide for Older Individuals:</a:t>
            </a:r>
            <a:endParaRPr lang="en-US" sz="1200" b="1" dirty="0">
              <a:ea typeface="Calibri" panose="020F0502020204030204"/>
              <a:cs typeface="Calibri" panose="020F0502020204030204"/>
            </a:endParaRPr>
          </a:p>
          <a:p>
            <a:r>
              <a:rPr lang="en-GB" sz="1200" dirty="0"/>
              <a:t>Autonomy and Dignity: Individuals might encounter life changing diseases or horrifying anguish as they become more established. </a:t>
            </a:r>
            <a:endParaRPr lang="en-US" sz="1200" dirty="0"/>
          </a:p>
          <a:p>
            <a:r>
              <a:rPr lang="en-GB" sz="1200" dirty="0"/>
              <a:t>Decreasing agony: Euthanasia and assisted suicide might be considered as humane measures to reduce the persisting of additional carefully prepared individuals with serious, terminal diseases (Smith et al., 2016). </a:t>
            </a:r>
            <a:endParaRPr lang="en-US" sz="1200" dirty="0"/>
          </a:p>
          <a:p>
            <a:r>
              <a:rPr lang="en-GB" sz="1200" dirty="0"/>
              <a:t>Diminishing Family stress: Relatives could encounter huge strain because of seeing a friend or relative's misery. </a:t>
            </a:r>
          </a:p>
          <a:p>
            <a:r>
              <a:rPr lang="en-US" sz="1200" dirty="0"/>
              <a:t>People have an explicit right to die</a:t>
            </a:r>
          </a:p>
          <a:p>
            <a:r>
              <a:rPr lang="en-US" sz="1200" dirty="0"/>
              <a:t>Death is a private matter and If there is no harm to others the state and other individuals then have no right to interfere (BBC, 2014a)</a:t>
            </a:r>
          </a:p>
          <a:p>
            <a:r>
              <a:rPr lang="en-US" sz="1200" dirty="0"/>
              <a:t>Allowing people to die will lead to there being more health care</a:t>
            </a:r>
          </a:p>
          <a:p>
            <a:r>
              <a:rPr lang="en-US" sz="1200" dirty="0"/>
              <a:t>Resources available for others to use</a:t>
            </a:r>
            <a:endParaRPr lang="en-GB" sz="1200" dirty="0"/>
          </a:p>
          <a:p>
            <a:r>
              <a:rPr lang="en-GB" sz="1200" b="1" dirty="0"/>
              <a:t>Providing Examples and Evidence Related to Older People:</a:t>
            </a:r>
            <a:endParaRPr lang="en-US" sz="1200" b="1" dirty="0">
              <a:ea typeface="Calibri" panose="020F0502020204030204"/>
              <a:cs typeface="Calibri" panose="020F0502020204030204"/>
            </a:endParaRPr>
          </a:p>
          <a:p>
            <a:r>
              <a:rPr lang="en-GB" sz="1200" dirty="0"/>
              <a:t>Case of </a:t>
            </a:r>
            <a:r>
              <a:rPr lang="en-GB" sz="1200" dirty="0" err="1"/>
              <a:t>Dr.</a:t>
            </a:r>
            <a:r>
              <a:rPr lang="en-GB" sz="1200" dirty="0"/>
              <a:t> Goodall: In 2018, </a:t>
            </a:r>
            <a:r>
              <a:rPr lang="en-GB" sz="1200" dirty="0" err="1"/>
              <a:t>Dr.</a:t>
            </a:r>
            <a:r>
              <a:rPr lang="en-GB" sz="1200" dirty="0"/>
              <a:t> David Goodall, a 104-year-old Australian researcher, stood separated as newsworthy when he made an excursion to Switzerland for assisted suicide technique. </a:t>
            </a:r>
            <a:endParaRPr lang="en-GB" sz="1200" dirty="0">
              <a:ea typeface="Calibri"/>
              <a:cs typeface="Calibri"/>
            </a:endParaRPr>
          </a:p>
          <a:p>
            <a:r>
              <a:rPr lang="en-GB" sz="1200" dirty="0"/>
              <a:t>Oregon's Death with Dignity Act: Doctor helped self-destruction has been lawful in the US province of Oregon starting around 1997. </a:t>
            </a:r>
            <a:endParaRPr lang="en-GB" sz="1200" dirty="0">
              <a:ea typeface="Calibri" panose="020F0502020204030204"/>
              <a:cs typeface="Calibri" panose="020F0502020204030204"/>
            </a:endParaRPr>
          </a:p>
          <a:p>
            <a:endParaRPr lang="en-US" sz="800" dirty="0"/>
          </a:p>
        </p:txBody>
      </p:sp>
    </p:spTree>
    <p:extLst>
      <p:ext uri="{BB962C8B-B14F-4D97-AF65-F5344CB8AC3E}">
        <p14:creationId xmlns:p14="http://schemas.microsoft.com/office/powerpoint/2010/main" val="3299975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ed and white cartoon character with arms outstretched&#10;&#10;Description automatically generated">
            <a:extLst>
              <a:ext uri="{FF2B5EF4-FFF2-40B4-BE49-F238E27FC236}">
                <a16:creationId xmlns:a16="http://schemas.microsoft.com/office/drawing/2014/main" id="{C61B5923-0610-AD4B-4661-2E295556D172}"/>
              </a:ext>
            </a:extLst>
          </p:cNvPr>
          <p:cNvPicPr>
            <a:picLocks noChangeAspect="1"/>
          </p:cNvPicPr>
          <p:nvPr/>
        </p:nvPicPr>
        <p:blipFill rotWithShape="1">
          <a:blip r:embed="rId3">
            <a:extLst>
              <a:ext uri="{28A0092B-C50C-407E-A947-70E740481C1C}">
                <a14:useLocalDpi xmlns:a14="http://schemas.microsoft.com/office/drawing/2010/main" val="0"/>
              </a:ext>
            </a:extLst>
          </a:blip>
          <a:srcRect l="16811" r="-1" b="-1"/>
          <a:stretch/>
        </p:blipFill>
        <p:spPr>
          <a:xfrm>
            <a:off x="1"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2F3C43-8356-73DF-FC5F-E19623E5A86E}"/>
              </a:ext>
            </a:extLst>
          </p:cNvPr>
          <p:cNvSpPr>
            <a:spLocks noGrp="1"/>
          </p:cNvSpPr>
          <p:nvPr>
            <p:ph type="title"/>
          </p:nvPr>
        </p:nvSpPr>
        <p:spPr>
          <a:xfrm>
            <a:off x="1302830" y="2718033"/>
            <a:ext cx="3822189" cy="1899912"/>
          </a:xfrm>
        </p:spPr>
        <p:txBody>
          <a:bodyPr>
            <a:noAutofit/>
          </a:bodyPr>
          <a:lstStyle/>
          <a:p>
            <a:r>
              <a:rPr lang="en-GB" sz="5400" b="1" dirty="0">
                <a:latin typeface="Aharoni" panose="02010803020104030203" pitchFamily="2" charset="-79"/>
                <a:cs typeface="Aharoni" panose="02010803020104030203" pitchFamily="2" charset="-79"/>
              </a:rPr>
              <a:t>Arguments Against Euthanasia and Assisted Suicide</a:t>
            </a:r>
            <a:endParaRPr lang="en-US" sz="54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C6AC4FF1-77EF-AE79-4E82-9DA46299B62C}"/>
              </a:ext>
            </a:extLst>
          </p:cNvPr>
          <p:cNvSpPr>
            <a:spLocks noGrp="1"/>
          </p:cNvSpPr>
          <p:nvPr>
            <p:ph idx="1"/>
          </p:nvPr>
        </p:nvSpPr>
        <p:spPr>
          <a:xfrm>
            <a:off x="7649737" y="348914"/>
            <a:ext cx="4292217" cy="6509076"/>
          </a:xfrm>
        </p:spPr>
        <p:txBody>
          <a:bodyPr vert="horz" lIns="91440" tIns="45720" rIns="91440" bIns="45720" rtlCol="0">
            <a:normAutofit/>
          </a:bodyPr>
          <a:lstStyle/>
          <a:p>
            <a:pPr marL="0" indent="0">
              <a:buNone/>
            </a:pPr>
            <a:r>
              <a:rPr lang="en-GB" sz="1400" b="1" dirty="0"/>
              <a:t>Presenting Arguments Against Euthanasia and Assisted Suicide for Older Individuals:</a:t>
            </a:r>
            <a:endParaRPr lang="en-US" sz="1400" b="1" dirty="0">
              <a:ea typeface="Calibri" panose="020F0502020204030204"/>
              <a:cs typeface="Calibri" panose="020F0502020204030204"/>
            </a:endParaRPr>
          </a:p>
          <a:p>
            <a:r>
              <a:rPr lang="en-GB" sz="1400" dirty="0"/>
              <a:t>Worth of Life</a:t>
            </a:r>
            <a:endParaRPr lang="en-GB" sz="1400" dirty="0">
              <a:ea typeface="Calibri"/>
              <a:cs typeface="Calibri"/>
            </a:endParaRPr>
          </a:p>
          <a:p>
            <a:r>
              <a:rPr lang="en-GB" sz="1400" dirty="0"/>
              <a:t>Massive risk: More adult individuals, especially those with clinical issues, might be amazingly more defenceless against outside strain or drive, which could accomplish choices that are taken paying little mind to everything their cravings truth be said.</a:t>
            </a:r>
            <a:endParaRPr lang="en-US" sz="1400" dirty="0"/>
          </a:p>
          <a:p>
            <a:r>
              <a:rPr lang="en-GB" sz="1400" dirty="0"/>
              <a:t>Rivals' watchfulness of a potential "perilous propensity" in which the necessities for helped breakdown or unflinching removal might be loosened up past the huge condition or the disturbance.</a:t>
            </a:r>
          </a:p>
          <a:p>
            <a:r>
              <a:rPr lang="en-US" sz="1400" dirty="0"/>
              <a:t>Euthanasia leads to there being less respect and love for the sanctity of life (BBC, 2014b)</a:t>
            </a:r>
          </a:p>
          <a:p>
            <a:r>
              <a:rPr lang="en-US" sz="1400" dirty="0"/>
              <a:t>Voluntary euthanasia will lead to there being involuntary euthanasia</a:t>
            </a:r>
          </a:p>
          <a:p>
            <a:r>
              <a:rPr lang="en-US" sz="1400" dirty="0"/>
              <a:t>Allowing for euthanasia to happen will allow for a poorer quality of care to be.</a:t>
            </a:r>
          </a:p>
          <a:p>
            <a:r>
              <a:rPr lang="en-US" sz="1400" dirty="0"/>
              <a:t>given to those who are terminally ill.</a:t>
            </a:r>
          </a:p>
          <a:p>
            <a:pPr marL="0" indent="0">
              <a:buNone/>
            </a:pPr>
            <a:r>
              <a:rPr lang="en-GB" sz="1400" b="1" dirty="0"/>
              <a:t>Providing Examples and Evidence, Considering the Elderly Population:</a:t>
            </a:r>
            <a:endParaRPr lang="en-US" sz="1400" b="1" dirty="0">
              <a:ea typeface="Calibri" panose="020F0502020204030204"/>
              <a:cs typeface="Calibri" panose="020F0502020204030204"/>
            </a:endParaRPr>
          </a:p>
          <a:p>
            <a:r>
              <a:rPr lang="en-GB" sz="1400" dirty="0"/>
              <a:t>The Non-Terminal Disarray Case.</a:t>
            </a:r>
            <a:endParaRPr lang="en-GB" sz="1400" dirty="0">
              <a:ea typeface="Calibri"/>
              <a:cs typeface="Calibri"/>
            </a:endParaRPr>
          </a:p>
          <a:p>
            <a:r>
              <a:rPr lang="en-GB" sz="1400" dirty="0"/>
              <a:t>Potential for Family Strain</a:t>
            </a:r>
            <a:r>
              <a:rPr lang="en-US" sz="1400" dirty="0">
                <a:ea typeface="Calibri"/>
                <a:cs typeface="Calibri"/>
              </a:rPr>
              <a:t>.</a:t>
            </a:r>
            <a:endParaRPr lang="en-GB" sz="1400" dirty="0">
              <a:ea typeface="Calibri" panose="020F0502020204030204"/>
              <a:cs typeface="Calibri" panose="020F0502020204030204"/>
            </a:endParaRPr>
          </a:p>
        </p:txBody>
      </p:sp>
    </p:spTree>
    <p:extLst>
      <p:ext uri="{BB962C8B-B14F-4D97-AF65-F5344CB8AC3E}">
        <p14:creationId xmlns:p14="http://schemas.microsoft.com/office/powerpoint/2010/main" val="3581217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tatue of a person holding a book&#10;&#10;Description automatically generated">
            <a:extLst>
              <a:ext uri="{FF2B5EF4-FFF2-40B4-BE49-F238E27FC236}">
                <a16:creationId xmlns:a16="http://schemas.microsoft.com/office/drawing/2014/main" id="{811C18EB-06E2-1EB3-7EB6-7C9B02C63AE0}"/>
              </a:ext>
            </a:extLst>
          </p:cNvPr>
          <p:cNvPicPr>
            <a:picLocks noChangeAspect="1"/>
          </p:cNvPicPr>
          <p:nvPr/>
        </p:nvPicPr>
        <p:blipFill rotWithShape="1">
          <a:blip r:embed="rId3">
            <a:extLst>
              <a:ext uri="{28A0092B-C50C-407E-A947-70E740481C1C}">
                <a14:useLocalDpi xmlns:a14="http://schemas.microsoft.com/office/drawing/2010/main" val="0"/>
              </a:ext>
            </a:extLst>
          </a:blip>
          <a:srcRect l="12820" r="13508" b="-1"/>
          <a:stretch/>
        </p:blipFill>
        <p:spPr>
          <a:xfrm>
            <a:off x="1"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BD1A5B-7272-1291-E0BB-55A7E7D46596}"/>
              </a:ext>
            </a:extLst>
          </p:cNvPr>
          <p:cNvSpPr>
            <a:spLocks noGrp="1"/>
          </p:cNvSpPr>
          <p:nvPr>
            <p:ph type="title"/>
          </p:nvPr>
        </p:nvSpPr>
        <p:spPr>
          <a:xfrm>
            <a:off x="7531610" y="0"/>
            <a:ext cx="3822189" cy="1899912"/>
          </a:xfrm>
        </p:spPr>
        <p:txBody>
          <a:bodyPr>
            <a:normAutofit/>
          </a:bodyPr>
          <a:lstStyle/>
          <a:p>
            <a:r>
              <a:rPr lang="en-GB" sz="4000" b="1" dirty="0">
                <a:latin typeface="Aharoni" panose="02010803020104030203" pitchFamily="2" charset="-79"/>
                <a:cs typeface="Aharoni" panose="02010803020104030203" pitchFamily="2" charset="-79"/>
              </a:rPr>
              <a:t>Theory, Policy, and Practice</a:t>
            </a:r>
            <a:endParaRPr lang="en-US" sz="40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D0FEBADF-1E25-899D-C711-6FECEF6C109F}"/>
              </a:ext>
            </a:extLst>
          </p:cNvPr>
          <p:cNvSpPr>
            <a:spLocks noGrp="1"/>
          </p:cNvSpPr>
          <p:nvPr>
            <p:ph idx="1"/>
          </p:nvPr>
        </p:nvSpPr>
        <p:spPr>
          <a:xfrm>
            <a:off x="7366334" y="1609010"/>
            <a:ext cx="4657341" cy="5248990"/>
          </a:xfrm>
        </p:spPr>
        <p:txBody>
          <a:bodyPr vert="horz" lIns="91440" tIns="45720" rIns="91440" bIns="45720" rtlCol="0">
            <a:normAutofit/>
          </a:bodyPr>
          <a:lstStyle/>
          <a:p>
            <a:pPr marL="0" indent="0">
              <a:buNone/>
            </a:pPr>
            <a:r>
              <a:rPr lang="en-GB" sz="1200" b="1" dirty="0"/>
              <a:t>Discussing Relevant Theories:</a:t>
            </a:r>
            <a:endParaRPr lang="en-US" sz="1200" b="1" dirty="0">
              <a:ea typeface="Calibri"/>
              <a:cs typeface="Calibri"/>
            </a:endParaRPr>
          </a:p>
          <a:p>
            <a:r>
              <a:rPr lang="en-GB" sz="1200" b="1" dirty="0"/>
              <a:t>Disengagement Theory: </a:t>
            </a:r>
            <a:endParaRPr lang="en-US" sz="1200" dirty="0"/>
          </a:p>
          <a:p>
            <a:pPr marL="0" indent="0">
              <a:buNone/>
            </a:pPr>
            <a:r>
              <a:rPr lang="en-GB" sz="1200" dirty="0"/>
              <a:t>The Division Speculation, first out by Cumming and Henry in quite a while, that as people age, they undeniably get even more where it counts held and less attracted with society. </a:t>
            </a:r>
            <a:endParaRPr lang="en-US" sz="1200" dirty="0"/>
          </a:p>
          <a:p>
            <a:pPr marL="0" indent="0">
              <a:buNone/>
            </a:pPr>
            <a:r>
              <a:rPr lang="en-GB" sz="1200" dirty="0"/>
              <a:t>This speculation can help us with understanding how a solitary's choices for their own thought and end-of-life decisions may be impacted by the course of partition concerning end-of-life care for additional carefully prepared people (Smith et al., 2016).</a:t>
            </a:r>
            <a:endParaRPr lang="en-GB" sz="1200" dirty="0">
              <a:ea typeface="Calibri"/>
              <a:cs typeface="Calibri"/>
            </a:endParaRPr>
          </a:p>
          <a:p>
            <a:r>
              <a:rPr lang="en-GB" sz="1200" b="1" dirty="0"/>
              <a:t>Maslow's Hierarchy of Needs:</a:t>
            </a:r>
            <a:r>
              <a:rPr lang="en-GB" sz="1200" dirty="0"/>
              <a:t> Self-satisfaction and self-shock rank first on Maslow's rundown of fundamental human cravings in his Requesting for Prerequisites. (Maslow et al., 1971).</a:t>
            </a:r>
            <a:endParaRPr lang="en-GB" sz="1200" dirty="0">
              <a:ea typeface="Calibri"/>
              <a:cs typeface="Calibri"/>
            </a:endParaRPr>
          </a:p>
          <a:p>
            <a:pPr marL="0" indent="0">
              <a:buNone/>
            </a:pPr>
            <a:r>
              <a:rPr lang="en-GB" sz="1200" b="1" dirty="0"/>
              <a:t>Highlighting Relevant Legislation and Policies:</a:t>
            </a:r>
            <a:endParaRPr lang="en-US" sz="1200" b="1" dirty="0"/>
          </a:p>
          <a:p>
            <a:r>
              <a:rPr lang="en-GB" sz="1200" b="1" dirty="0"/>
              <a:t>The Care Act 2014 (England)</a:t>
            </a:r>
            <a:r>
              <a:rPr lang="en-GB" sz="1200" dirty="0"/>
              <a:t>: It features the worth of an individual focused way to deal with care, ensuring that the individual's viewpoints and inclinations are considered in all decisions (United Kingdom, 2014).</a:t>
            </a:r>
            <a:endParaRPr lang="en-GB" sz="1200" dirty="0">
              <a:ea typeface="Calibri"/>
              <a:cs typeface="Calibri"/>
            </a:endParaRPr>
          </a:p>
          <a:p>
            <a:r>
              <a:rPr lang="en-GB" sz="1200" b="1" dirty="0"/>
              <a:t>The Equality Act 2010 (UK)</a:t>
            </a:r>
            <a:r>
              <a:rPr lang="en-GB" sz="1200" dirty="0"/>
              <a:t>: This Act ensures that more pre-arranged individuals have a similar access praise to and capacity to initially class mind as some other age load as for end-of-life care (United Kingdom, 2014).</a:t>
            </a:r>
            <a:endParaRPr lang="en-GB" sz="1200" dirty="0">
              <a:ea typeface="Calibri"/>
              <a:cs typeface="Calibri"/>
            </a:endParaRPr>
          </a:p>
          <a:p>
            <a:r>
              <a:rPr lang="en-GB" sz="1200" b="1" dirty="0"/>
              <a:t>The Human Rights Act 1998 (UK)</a:t>
            </a:r>
            <a:r>
              <a:rPr lang="en-GB" sz="1200" dirty="0"/>
              <a:t>: The right to life and the choice to respect for one's private and day to day presence are among the key differentiations that are loved in it (United Kingdom, 1998).</a:t>
            </a:r>
            <a:endParaRPr lang="en-GB" sz="1200" dirty="0">
              <a:ea typeface="Calibri" panose="020F0502020204030204"/>
              <a:cs typeface="Calibri" panose="020F0502020204030204"/>
            </a:endParaRPr>
          </a:p>
        </p:txBody>
      </p:sp>
    </p:spTree>
    <p:extLst>
      <p:ext uri="{BB962C8B-B14F-4D97-AF65-F5344CB8AC3E}">
        <p14:creationId xmlns:p14="http://schemas.microsoft.com/office/powerpoint/2010/main" val="1968760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gavel and a stethoscope&#10;&#10;Description automatically generated">
            <a:extLst>
              <a:ext uri="{FF2B5EF4-FFF2-40B4-BE49-F238E27FC236}">
                <a16:creationId xmlns:a16="http://schemas.microsoft.com/office/drawing/2014/main" id="{CBED96B4-957C-358C-8113-591AC63E860D}"/>
              </a:ext>
            </a:extLst>
          </p:cNvPr>
          <p:cNvPicPr>
            <a:picLocks noChangeAspect="1"/>
          </p:cNvPicPr>
          <p:nvPr/>
        </p:nvPicPr>
        <p:blipFill rotWithShape="1">
          <a:blip r:embed="rId3">
            <a:extLst>
              <a:ext uri="{28A0092B-C50C-407E-A947-70E740481C1C}">
                <a14:useLocalDpi xmlns:a14="http://schemas.microsoft.com/office/drawing/2010/main" val="0"/>
              </a:ext>
            </a:extLst>
          </a:blip>
          <a:srcRect l="3906" r="2330"/>
          <a:stretch/>
        </p:blipFill>
        <p:spPr>
          <a:xfrm>
            <a:off x="1" y="10"/>
            <a:ext cx="9669642" cy="6857990"/>
          </a:xfrm>
          <a:prstGeom prst="rect">
            <a:avLst/>
          </a:prstGeom>
        </p:spPr>
      </p:pic>
      <p:sp>
        <p:nvSpPr>
          <p:cNvPr id="52" name="Rectangle 5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96CBD0A-B3AD-E03A-163B-4A1A53CE847E}"/>
              </a:ext>
            </a:extLst>
          </p:cNvPr>
          <p:cNvSpPr>
            <a:spLocks noGrp="1"/>
          </p:cNvSpPr>
          <p:nvPr>
            <p:ph type="title"/>
          </p:nvPr>
        </p:nvSpPr>
        <p:spPr>
          <a:xfrm>
            <a:off x="269071" y="512955"/>
            <a:ext cx="4169115" cy="5388906"/>
          </a:xfrm>
        </p:spPr>
        <p:txBody>
          <a:bodyPr>
            <a:normAutofit/>
          </a:bodyPr>
          <a:lstStyle/>
          <a:p>
            <a:r>
              <a:rPr lang="en-GB" sz="5400" b="1" dirty="0">
                <a:latin typeface="Aharoni" panose="02010803020104030203" pitchFamily="2" charset="-79"/>
                <a:cs typeface="Aharoni" panose="02010803020104030203" pitchFamily="2" charset="-79"/>
              </a:rPr>
              <a:t>Legal Framework in the UK</a:t>
            </a:r>
            <a:endParaRPr lang="en-US" sz="5400" b="1" dirty="0">
              <a:latin typeface="Aharoni" panose="02010803020104030203" pitchFamily="2" charset="-79"/>
              <a:ea typeface="Calibri Light"/>
              <a:cs typeface="Aharoni" panose="02010803020104030203" pitchFamily="2" charset="-79"/>
            </a:endParaRPr>
          </a:p>
        </p:txBody>
      </p:sp>
      <p:sp>
        <p:nvSpPr>
          <p:cNvPr id="47" name="Content Placeholder 46">
            <a:extLst>
              <a:ext uri="{FF2B5EF4-FFF2-40B4-BE49-F238E27FC236}">
                <a16:creationId xmlns:a16="http://schemas.microsoft.com/office/drawing/2014/main" id="{CC59CA9C-FF50-4522-7B4B-6A3449FF760A}"/>
              </a:ext>
            </a:extLst>
          </p:cNvPr>
          <p:cNvSpPr>
            <a:spLocks noGrp="1"/>
          </p:cNvSpPr>
          <p:nvPr>
            <p:ph idx="1"/>
          </p:nvPr>
        </p:nvSpPr>
        <p:spPr>
          <a:xfrm>
            <a:off x="7326352" y="512955"/>
            <a:ext cx="4862599" cy="6746478"/>
          </a:xfrm>
        </p:spPr>
        <p:txBody>
          <a:bodyPr>
            <a:normAutofit/>
          </a:bodyPr>
          <a:lstStyle/>
          <a:p>
            <a:pPr marL="0" marR="0" lvl="0" indent="0">
              <a:spcBef>
                <a:spcPts val="0"/>
              </a:spcBef>
              <a:spcAft>
                <a:spcPts val="0"/>
              </a:spcAft>
              <a:buNone/>
              <a:tabLst>
                <a:tab pos="457200" algn="l"/>
              </a:tabLst>
            </a:pPr>
            <a:r>
              <a:rPr lang="en-GB" sz="1800" b="1" dirty="0">
                <a:effectLst/>
                <a:latin typeface="Times New Roman" panose="02020603050405020304" pitchFamily="18" charset="0"/>
                <a:ea typeface="Times New Roman" panose="02020603050405020304" pitchFamily="18" charset="0"/>
              </a:rPr>
              <a:t>Overview of the Legal Framework for Euthanasia and Assisted Suicide in the UK Concerning Older Individuals:</a:t>
            </a:r>
            <a:endParaRPr lang="en-US" sz="1800" dirty="0">
              <a:effectLst/>
              <a:latin typeface="Times New Roman" panose="02020603050405020304" pitchFamily="18" charset="0"/>
              <a:ea typeface="Times New Roman" panose="02020603050405020304" pitchFamily="18" charset="0"/>
            </a:endParaRPr>
          </a:p>
          <a:p>
            <a:pPr marR="0" indent="0">
              <a:lnSpc>
                <a:spcPct val="107000"/>
              </a:lnSpc>
              <a:spcBef>
                <a:spcPts val="0"/>
              </a:spcBef>
              <a:spcAft>
                <a:spcPts val="800"/>
              </a:spcAft>
              <a:buNone/>
            </a:pPr>
            <a:endParaRPr lang="en-US" sz="18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457200" algn="l"/>
              </a:tabLst>
            </a:pPr>
            <a:r>
              <a:rPr lang="en-GB" sz="1800" dirty="0">
                <a:effectLst/>
                <a:latin typeface="Times New Roman" panose="02020603050405020304" pitchFamily="18" charset="0"/>
                <a:ea typeface="Times New Roman" panose="02020603050405020304" pitchFamily="18" charset="0"/>
              </a:rPr>
              <a:t>In the UK, palliative consideration is offered the greatest possible level of consideration, and there is a commitment to give top notch finish of-life care that regards individual inclinations, including the opportunity to decline treatment (Ministry of Health and Social Services, 2012). </a:t>
            </a:r>
            <a:endParaRPr lang="en-US" sz="18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457200" algn="l"/>
              </a:tabLst>
            </a:pPr>
            <a:r>
              <a:rPr lang="en-GB" sz="1800" b="1" dirty="0">
                <a:effectLst/>
                <a:latin typeface="Times New Roman" panose="02020603050405020304" pitchFamily="18" charset="0"/>
                <a:ea typeface="Times New Roman" panose="02020603050405020304" pitchFamily="18" charset="0"/>
              </a:rPr>
              <a:t>Comparing UK Regulations with Other Countries, Considering Older People's Perspectives:</a:t>
            </a:r>
            <a:endParaRPr lang="en-US" sz="18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457200" algn="l"/>
              </a:tabLst>
            </a:pPr>
            <a:r>
              <a:rPr lang="en-GB" sz="1800" dirty="0">
                <a:effectLst/>
                <a:latin typeface="Times New Roman" panose="02020603050405020304" pitchFamily="18" charset="0"/>
                <a:ea typeface="Times New Roman" panose="02020603050405020304" pitchFamily="18" charset="0"/>
              </a:rPr>
              <a:t>Netherlands, Belgium, and Luxembourg, assisted suicide or euthanasia are legitimate in unambiguous circumstances, particularly those including elderly folks' individuals (Government of the Netherlands, 2002). </a:t>
            </a:r>
            <a:endParaRPr lang="en-US" sz="1800" dirty="0">
              <a:effectLst/>
              <a:latin typeface="Times New Roman" panose="02020603050405020304" pitchFamily="18" charset="0"/>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457200" algn="l"/>
              </a:tabLst>
            </a:pPr>
            <a:r>
              <a:rPr lang="en-GB" sz="1800" dirty="0">
                <a:effectLst/>
                <a:latin typeface="Times New Roman" panose="02020603050405020304" pitchFamily="18" charset="0"/>
                <a:ea typeface="Times New Roman" panose="02020603050405020304" pitchFamily="18" charset="0"/>
              </a:rPr>
              <a:t>Switzerland, curiously, licenses assisted suicide or euthanasia yet does not permit killing. </a:t>
            </a:r>
            <a:endParaRPr lang="en-US" sz="1800" dirty="0">
              <a:effectLst/>
              <a:latin typeface="Times New Roman" panose="02020603050405020304" pitchFamily="18" charset="0"/>
              <a:ea typeface="Times New Roman" panose="02020603050405020304" pitchFamily="18" charset="0"/>
            </a:endParaRPr>
          </a:p>
          <a:p>
            <a:endParaRPr lang="en-US" sz="2000" dirty="0"/>
          </a:p>
        </p:txBody>
      </p:sp>
    </p:spTree>
    <p:extLst>
      <p:ext uri="{BB962C8B-B14F-4D97-AF65-F5344CB8AC3E}">
        <p14:creationId xmlns:p14="http://schemas.microsoft.com/office/powerpoint/2010/main" val="2586559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holding a book&#10;&#10;Description automatically generated">
            <a:extLst>
              <a:ext uri="{FF2B5EF4-FFF2-40B4-BE49-F238E27FC236}">
                <a16:creationId xmlns:a16="http://schemas.microsoft.com/office/drawing/2014/main" id="{09AD083A-8BD0-E080-953D-60E11EF9CB1A}"/>
              </a:ext>
            </a:extLst>
          </p:cNvPr>
          <p:cNvPicPr>
            <a:picLocks noChangeAspect="1"/>
          </p:cNvPicPr>
          <p:nvPr/>
        </p:nvPicPr>
        <p:blipFill rotWithShape="1">
          <a:blip r:embed="rId2">
            <a:extLst>
              <a:ext uri="{28A0092B-C50C-407E-A947-70E740481C1C}">
                <a14:useLocalDpi xmlns:a14="http://schemas.microsoft.com/office/drawing/2010/main" val="0"/>
              </a:ext>
            </a:extLst>
          </a:blip>
          <a:srcRect l="5442" r="44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EE18EF01-BAE2-F8FD-F6ED-7F8EC22C8CD1}"/>
              </a:ext>
            </a:extLst>
          </p:cNvPr>
          <p:cNvSpPr txBox="1"/>
          <p:nvPr/>
        </p:nvSpPr>
        <p:spPr>
          <a:xfrm>
            <a:off x="1191318" y="3041417"/>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chemeClr val="bg1"/>
                </a:solidFill>
                <a:latin typeface="Aharoni" panose="02010803020104030203" pitchFamily="2" charset="-79"/>
                <a:ea typeface="+mj-ea"/>
                <a:cs typeface="Aharoni" panose="02010803020104030203" pitchFamily="2" charset="-79"/>
              </a:rPr>
              <a:t>CONCLUSION</a:t>
            </a:r>
          </a:p>
        </p:txBody>
      </p:sp>
      <p:sp>
        <p:nvSpPr>
          <p:cNvPr id="5" name="TextBox 4">
            <a:extLst>
              <a:ext uri="{FF2B5EF4-FFF2-40B4-BE49-F238E27FC236}">
                <a16:creationId xmlns:a16="http://schemas.microsoft.com/office/drawing/2014/main" id="{5B43891B-3D06-6E2D-870E-B6CC1CF14856}"/>
              </a:ext>
            </a:extLst>
          </p:cNvPr>
          <p:cNvSpPr txBox="1"/>
          <p:nvPr/>
        </p:nvSpPr>
        <p:spPr>
          <a:xfrm>
            <a:off x="8011112" y="783822"/>
            <a:ext cx="3822189" cy="6598276"/>
          </a:xfrm>
          <a:prstGeom prst="rect">
            <a:avLst/>
          </a:prstGeom>
        </p:spPr>
        <p:txBody>
          <a:bodyPr vert="horz" lIns="91440" tIns="45720" rIns="91440" bIns="45720" rtlCol="0">
            <a:normAutofit/>
          </a:bodyPr>
          <a:lstStyle/>
          <a:p>
            <a:pPr marL="342900" marR="0" lvl="0" indent="-228600">
              <a:lnSpc>
                <a:spcPct val="90000"/>
              </a:lnSpc>
              <a:spcBef>
                <a:spcPts val="0"/>
              </a:spcBef>
              <a:spcAft>
                <a:spcPts val="600"/>
              </a:spcAft>
              <a:buFont typeface="Arial" panose="020B0604020202020204" pitchFamily="34" charset="0"/>
              <a:buChar char="•"/>
              <a:tabLst>
                <a:tab pos="457200" algn="l"/>
              </a:tabLst>
            </a:pPr>
            <a:r>
              <a:rPr lang="en-US" sz="2000" b="1" dirty="0">
                <a:effectLst/>
              </a:rPr>
              <a:t>Summarizing Key Findings Regarding End-of-Life Care and Euthanasia for Older People:</a:t>
            </a:r>
            <a:endParaRPr lang="en-US" sz="2000" dirty="0">
              <a:effectLst/>
            </a:endParaRPr>
          </a:p>
          <a:p>
            <a:pPr marL="342900" marR="0" lvl="0" indent="-228600">
              <a:lnSpc>
                <a:spcPct val="90000"/>
              </a:lnSpc>
              <a:spcBef>
                <a:spcPts val="0"/>
              </a:spcBef>
              <a:spcAft>
                <a:spcPts val="600"/>
              </a:spcAft>
              <a:buFont typeface="Arial" panose="020B0604020202020204" pitchFamily="34" charset="0"/>
              <a:buChar char="•"/>
              <a:tabLst>
                <a:tab pos="457200" algn="l"/>
              </a:tabLst>
            </a:pPr>
            <a:r>
              <a:rPr lang="en-US" sz="2000" dirty="0">
                <a:effectLst/>
              </a:rPr>
              <a:t>Acceptance to End-of-Life Care: Various people have differentiating authorization to end-of-life care.</a:t>
            </a:r>
          </a:p>
          <a:p>
            <a:pPr marL="342900" marR="0" lvl="0" indent="-228600">
              <a:lnSpc>
                <a:spcPct val="90000"/>
              </a:lnSpc>
              <a:spcBef>
                <a:spcPts val="0"/>
              </a:spcBef>
              <a:spcAft>
                <a:spcPts val="600"/>
              </a:spcAft>
              <a:buFont typeface="Arial" panose="020B0604020202020204" pitchFamily="34" charset="0"/>
              <a:buChar char="•"/>
              <a:tabLst>
                <a:tab pos="457200" algn="l"/>
              </a:tabLst>
            </a:pPr>
            <a:r>
              <a:rPr lang="en-US" sz="2000" dirty="0">
                <a:effectLst/>
              </a:rPr>
              <a:t>The significance of planning ahead, including making living wills and DNRs, is major for empowering seniors to participate in informed choices</a:t>
            </a:r>
          </a:p>
          <a:p>
            <a:pPr marL="342900" marR="0" lvl="0" indent="-228600">
              <a:lnSpc>
                <a:spcPct val="90000"/>
              </a:lnSpc>
              <a:spcBef>
                <a:spcPts val="0"/>
              </a:spcBef>
              <a:spcAft>
                <a:spcPts val="600"/>
              </a:spcAft>
              <a:buFont typeface="Arial" panose="020B0604020202020204" pitchFamily="34" charset="0"/>
              <a:buChar char="•"/>
              <a:tabLst>
                <a:tab pos="457200" algn="l"/>
              </a:tabLst>
            </a:pPr>
            <a:r>
              <a:rPr lang="en-US" sz="2000" dirty="0">
                <a:effectLst/>
              </a:rPr>
              <a:t>Euthanasia and assisted suicide: The debates for and against killing individuals and for supporting breakdown are faint.</a:t>
            </a:r>
          </a:p>
        </p:txBody>
      </p:sp>
    </p:spTree>
    <p:extLst>
      <p:ext uri="{BB962C8B-B14F-4D97-AF65-F5344CB8AC3E}">
        <p14:creationId xmlns:p14="http://schemas.microsoft.com/office/powerpoint/2010/main" val="2315175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up of a hexagonal structure&#10;&#10;Description automatically generated">
            <a:extLst>
              <a:ext uri="{FF2B5EF4-FFF2-40B4-BE49-F238E27FC236}">
                <a16:creationId xmlns:a16="http://schemas.microsoft.com/office/drawing/2014/main" id="{3AFEF931-ADA0-CA6F-60ED-B1A1B644CB6B}"/>
              </a:ext>
            </a:extLst>
          </p:cNvPr>
          <p:cNvPicPr>
            <a:picLocks noChangeAspect="1"/>
          </p:cNvPicPr>
          <p:nvPr/>
        </p:nvPicPr>
        <p:blipFill rotWithShape="1">
          <a:blip r:embed="rId3"/>
          <a:srcRect l="10958" r="9731"/>
          <a:stretch/>
        </p:blipFill>
        <p:spPr>
          <a:xfrm>
            <a:off x="0" y="-1"/>
            <a:ext cx="9669642" cy="6857990"/>
          </a:xfrm>
          <a:prstGeom prst="rect">
            <a:avLst/>
          </a:prstGeom>
        </p:spPr>
      </p:pic>
      <p:sp>
        <p:nvSpPr>
          <p:cNvPr id="65" name="Rectangle 6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F4A9E3-621A-E3DD-243B-4C3CD8E056C9}"/>
              </a:ext>
            </a:extLst>
          </p:cNvPr>
          <p:cNvSpPr>
            <a:spLocks noGrp="1"/>
          </p:cNvSpPr>
          <p:nvPr>
            <p:ph type="title"/>
          </p:nvPr>
        </p:nvSpPr>
        <p:spPr>
          <a:xfrm>
            <a:off x="447908" y="1227741"/>
            <a:ext cx="5540297" cy="3753499"/>
          </a:xfrm>
        </p:spPr>
        <p:txBody>
          <a:bodyPr>
            <a:normAutofit/>
          </a:bodyPr>
          <a:lstStyle/>
          <a:p>
            <a:r>
              <a:rPr lang="en-GB" sz="4800" b="1" dirty="0">
                <a:solidFill>
                  <a:schemeClr val="bg1"/>
                </a:solidFill>
                <a:latin typeface="Aharoni" panose="02010803020104030203" pitchFamily="2" charset="-79"/>
                <a:cs typeface="Aharoni" panose="02010803020104030203" pitchFamily="2" charset="-79"/>
              </a:rPr>
              <a:t>Recommendations for End-of-Life Care</a:t>
            </a:r>
            <a:endParaRPr lang="en-US" sz="4800" b="1" dirty="0">
              <a:solidFill>
                <a:schemeClr val="bg1"/>
              </a:solidFill>
              <a:latin typeface="Aharoni" panose="02010803020104030203" pitchFamily="2" charset="-79"/>
              <a:ea typeface="Calibri Light"/>
              <a:cs typeface="Aharoni" panose="02010803020104030203" pitchFamily="2" charset="-79"/>
            </a:endParaRPr>
          </a:p>
        </p:txBody>
      </p:sp>
      <p:sp>
        <p:nvSpPr>
          <p:cNvPr id="4" name="Content Placeholder 3">
            <a:extLst>
              <a:ext uri="{FF2B5EF4-FFF2-40B4-BE49-F238E27FC236}">
                <a16:creationId xmlns:a16="http://schemas.microsoft.com/office/drawing/2014/main" id="{336F24FA-3C40-B915-2383-4398235709C8}"/>
              </a:ext>
            </a:extLst>
          </p:cNvPr>
          <p:cNvSpPr>
            <a:spLocks noGrp="1"/>
          </p:cNvSpPr>
          <p:nvPr>
            <p:ph idx="1"/>
          </p:nvPr>
        </p:nvSpPr>
        <p:spPr>
          <a:xfrm>
            <a:off x="7874314" y="415829"/>
            <a:ext cx="4314637" cy="6319508"/>
          </a:xfrm>
        </p:spPr>
        <p:txBody>
          <a:bodyPr>
            <a:normAutofit/>
          </a:bodyPr>
          <a:lstStyle/>
          <a:p>
            <a:pPr marL="0" indent="0">
              <a:buNone/>
            </a:pPr>
            <a:r>
              <a:rPr lang="en-US" sz="1600" b="1" i="0" u="none" strike="noStrike" dirty="0">
                <a:effectLst/>
                <a:latin typeface="Calibri" panose="020F0502020204030204" pitchFamily="34" charset="0"/>
              </a:rPr>
              <a:t>1 I</a:t>
            </a:r>
            <a:r>
              <a:rPr lang="en-US" sz="1600" b="1" dirty="0">
                <a:latin typeface="Calibri" panose="020F0502020204030204" pitchFamily="34" charset="0"/>
              </a:rPr>
              <a:t>NCREASED FUNDING AND TRAINING FOR HEALTHCARE PROVIDERS SPECIALIZING IN ELDER CARE:</a:t>
            </a:r>
            <a:endParaRPr lang="en-US" sz="1600" b="1" i="0" u="none" strike="noStrike" dirty="0">
              <a:effectLst/>
              <a:latin typeface="Calibri" panose="020F0502020204030204" pitchFamily="34" charset="0"/>
            </a:endParaRPr>
          </a:p>
          <a:p>
            <a:r>
              <a:rPr lang="en-US" sz="1600" b="0" i="0" u="none" strike="noStrike" dirty="0">
                <a:effectLst/>
                <a:latin typeface="Calibri" panose="020F0502020204030204" pitchFamily="34" charset="0"/>
              </a:rPr>
              <a:t>Expanded supporting, explicit direction</a:t>
            </a:r>
          </a:p>
          <a:p>
            <a:r>
              <a:rPr lang="en-US" sz="1600" b="0" i="0" u="none" strike="noStrike" dirty="0">
                <a:effectLst/>
                <a:latin typeface="Calibri" panose="020F0502020204030204" pitchFamily="34" charset="0"/>
              </a:rPr>
              <a:t>Interdisciplinary group: Setting up get-togethers of geriatricians, clinical orderlies, social laborers, and palliative idea specialists could give full scale treatment to seniors.</a:t>
            </a:r>
          </a:p>
          <a:p>
            <a:pPr marL="0" indent="0">
              <a:buNone/>
            </a:pPr>
            <a:r>
              <a:rPr lang="en-US" sz="1600" b="1" i="0" u="none" strike="noStrike" dirty="0">
                <a:effectLst/>
                <a:latin typeface="Calibri" panose="020F0502020204030204" pitchFamily="34" charset="0"/>
              </a:rPr>
              <a:t>2 SIGNIFICANCE OF IMPROVING ACCES TO QUALITY END-OF-LIFE CARE FOR OLDER INDIVIDUALS:</a:t>
            </a:r>
          </a:p>
          <a:p>
            <a:r>
              <a:rPr lang="en-US" sz="1600" b="0" i="0" u="none" strike="noStrike" dirty="0">
                <a:effectLst/>
                <a:latin typeface="Calibri" panose="020F0502020204030204" pitchFamily="34" charset="0"/>
              </a:rPr>
              <a:t>Updated Individual fulfilment</a:t>
            </a:r>
          </a:p>
          <a:p>
            <a:r>
              <a:rPr lang="en-US" sz="1600" dirty="0">
                <a:latin typeface="Calibri" panose="020F0502020204030204" pitchFamily="34" charset="0"/>
              </a:rPr>
              <a:t>F</a:t>
            </a:r>
            <a:r>
              <a:rPr lang="en-US" sz="1600" b="0" i="0" u="none" strike="noStrike" dirty="0">
                <a:effectLst/>
                <a:latin typeface="Calibri" panose="020F0502020204030204" pitchFamily="34" charset="0"/>
              </a:rPr>
              <a:t>urther created permission to end-of-life care respects more settled people's autonomy by giving them the information they need to come to end results about their thought</a:t>
            </a:r>
          </a:p>
          <a:p>
            <a:pPr marL="0" indent="0">
              <a:buNone/>
            </a:pPr>
            <a:r>
              <a:rPr lang="en-US" sz="1600" b="1" i="0" u="none" strike="noStrike" dirty="0">
                <a:effectLst/>
                <a:latin typeface="Calibri" panose="020F0502020204030204" pitchFamily="34" charset="0"/>
              </a:rPr>
              <a:t>3 MANAGING MENTAL AND EMOTIONAL NEEDS:</a:t>
            </a:r>
          </a:p>
          <a:p>
            <a:r>
              <a:rPr lang="en-US" sz="1600" i="0" u="none" strike="noStrike" dirty="0">
                <a:effectLst/>
                <a:latin typeface="Calibri" panose="020F0502020204030204" pitchFamily="34" charset="0"/>
              </a:rPr>
              <a:t> Provide physical contact</a:t>
            </a:r>
          </a:p>
          <a:p>
            <a:r>
              <a:rPr lang="en-US" sz="1600" i="0" u="none" strike="noStrike" dirty="0">
                <a:effectLst/>
                <a:latin typeface="Calibri" panose="020F0502020204030204" pitchFamily="34" charset="0"/>
              </a:rPr>
              <a:t> Playing music at low volume to help relaxation and lessen pain</a:t>
            </a:r>
          </a:p>
          <a:p>
            <a:r>
              <a:rPr lang="en-US" sz="1600" i="0" u="none" strike="noStrike" dirty="0">
                <a:effectLst/>
                <a:latin typeface="Calibri" panose="020F0502020204030204" pitchFamily="34" charset="0"/>
              </a:rPr>
              <a:t>•Involve the dying person if they can still communicate ask them what they need</a:t>
            </a:r>
          </a:p>
          <a:p>
            <a:pPr marL="0" indent="0">
              <a:buNone/>
            </a:pPr>
            <a:endParaRPr lang="en-US" sz="1000" dirty="0"/>
          </a:p>
        </p:txBody>
      </p:sp>
    </p:spTree>
    <p:extLst>
      <p:ext uri="{BB962C8B-B14F-4D97-AF65-F5344CB8AC3E}">
        <p14:creationId xmlns:p14="http://schemas.microsoft.com/office/powerpoint/2010/main" val="3394666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ottle of liquid next to a syringe and a tube&#10;&#10;Description automatically generated">
            <a:extLst>
              <a:ext uri="{FF2B5EF4-FFF2-40B4-BE49-F238E27FC236}">
                <a16:creationId xmlns:a16="http://schemas.microsoft.com/office/drawing/2014/main" id="{5EBE2D18-B405-AAD6-7862-B0B4111BF88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08"/>
          <a:stretch/>
        </p:blipFill>
        <p:spPr>
          <a:xfrm>
            <a:off x="1" y="10"/>
            <a:ext cx="9669642" cy="6857990"/>
          </a:xfrm>
          <a:prstGeom prst="rect">
            <a:avLst/>
          </a:prstGeom>
        </p:spPr>
      </p:pic>
      <p:sp>
        <p:nvSpPr>
          <p:cNvPr id="41" name="Rectangle 4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78AFF3-644E-BFE8-7742-FD0687CADA1F}"/>
              </a:ext>
            </a:extLst>
          </p:cNvPr>
          <p:cNvSpPr>
            <a:spLocks noGrp="1"/>
          </p:cNvSpPr>
          <p:nvPr>
            <p:ph type="title"/>
          </p:nvPr>
        </p:nvSpPr>
        <p:spPr>
          <a:xfrm>
            <a:off x="7528564" y="29249"/>
            <a:ext cx="3822189" cy="1899912"/>
          </a:xfrm>
        </p:spPr>
        <p:txBody>
          <a:bodyPr>
            <a:normAutofit/>
          </a:bodyPr>
          <a:lstStyle/>
          <a:p>
            <a:r>
              <a:rPr lang="en-GB" sz="3100" b="1" dirty="0">
                <a:latin typeface="Aharoni" panose="02010803020104030203" pitchFamily="2" charset="-79"/>
                <a:cs typeface="Aharoni" panose="02010803020104030203" pitchFamily="2" charset="-79"/>
              </a:rPr>
              <a:t>Recommendations for Euthanasia and Assisted Suicide</a:t>
            </a:r>
            <a:endParaRPr lang="en-US" sz="3100" b="1" dirty="0">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10854506-B56A-166E-D70C-A07720BD41C2}"/>
              </a:ext>
            </a:extLst>
          </p:cNvPr>
          <p:cNvSpPr>
            <a:spLocks noGrp="1"/>
          </p:cNvSpPr>
          <p:nvPr>
            <p:ph idx="1"/>
          </p:nvPr>
        </p:nvSpPr>
        <p:spPr>
          <a:xfrm>
            <a:off x="7531610" y="1929161"/>
            <a:ext cx="4657341" cy="4247802"/>
          </a:xfrm>
        </p:spPr>
        <p:txBody>
          <a:bodyPr vert="horz" lIns="91440" tIns="45720" rIns="91440" bIns="45720" rtlCol="0">
            <a:noAutofit/>
          </a:bodyPr>
          <a:lstStyle/>
          <a:p>
            <a:pPr marL="0" indent="0">
              <a:spcBef>
                <a:spcPts val="600"/>
              </a:spcBef>
              <a:buNone/>
            </a:pPr>
            <a:r>
              <a:rPr lang="en-GB" sz="1600" b="1" dirty="0"/>
              <a:t>Recommendations:</a:t>
            </a:r>
            <a:endParaRPr lang="en-US" sz="1600" b="1" dirty="0">
              <a:ea typeface="Calibri" panose="020F0502020204030204"/>
              <a:cs typeface="Calibri" panose="020F0502020204030204"/>
            </a:endParaRPr>
          </a:p>
          <a:p>
            <a:pPr marL="0" indent="0">
              <a:spcBef>
                <a:spcPts val="600"/>
              </a:spcBef>
              <a:buNone/>
            </a:pPr>
            <a:r>
              <a:rPr lang="en-GB" sz="1600" b="1" dirty="0"/>
              <a:t>1. Further Research and Informed Public Debate on Euthanasia and Assisted Suicide for Older Individuals:</a:t>
            </a:r>
            <a:endParaRPr lang="en-US" sz="1600" b="1" dirty="0">
              <a:ea typeface="Calibri" panose="020F0502020204030204"/>
              <a:cs typeface="Calibri" panose="020F0502020204030204"/>
            </a:endParaRPr>
          </a:p>
          <a:p>
            <a:pPr>
              <a:spcBef>
                <a:spcPts val="600"/>
              </a:spcBef>
            </a:pPr>
            <a:r>
              <a:rPr lang="en-GB" sz="1600" dirty="0"/>
              <a:t>Research Funding</a:t>
            </a:r>
            <a:endParaRPr lang="en-GB" sz="1600" dirty="0">
              <a:ea typeface="Calibri"/>
              <a:cs typeface="Calibri"/>
            </a:endParaRPr>
          </a:p>
          <a:p>
            <a:pPr>
              <a:spcBef>
                <a:spcPts val="600"/>
              </a:spcBef>
            </a:pPr>
            <a:r>
              <a:rPr lang="en-GB" sz="1600" dirty="0"/>
              <a:t>Public Debate </a:t>
            </a:r>
            <a:endParaRPr lang="en-US" sz="1600" dirty="0"/>
          </a:p>
          <a:p>
            <a:pPr>
              <a:spcBef>
                <a:spcPts val="600"/>
              </a:spcBef>
            </a:pPr>
            <a:r>
              <a:rPr lang="en-GB" sz="1600" dirty="0"/>
              <a:t>Inclusion of Older Voices</a:t>
            </a:r>
            <a:endParaRPr lang="en-GB" sz="1600" dirty="0">
              <a:ea typeface="Calibri"/>
              <a:cs typeface="Calibri"/>
            </a:endParaRPr>
          </a:p>
          <a:p>
            <a:pPr marL="0" indent="0">
              <a:spcBef>
                <a:spcPts val="600"/>
              </a:spcBef>
              <a:buNone/>
            </a:pPr>
            <a:r>
              <a:rPr lang="en-GB" sz="1600" b="1" dirty="0"/>
              <a:t>2. Legislative Changes and Policies Tailored to the Unique Needs of the Elderly:</a:t>
            </a:r>
            <a:endParaRPr lang="en-US" sz="1600" b="1" dirty="0">
              <a:ea typeface="Calibri" panose="020F0502020204030204"/>
              <a:cs typeface="Calibri" panose="020F0502020204030204"/>
            </a:endParaRPr>
          </a:p>
          <a:p>
            <a:pPr>
              <a:spcBef>
                <a:spcPts val="600"/>
              </a:spcBef>
            </a:pPr>
            <a:r>
              <a:rPr lang="en-GB" sz="1600" dirty="0"/>
              <a:t>Age-Fitting affirmations</a:t>
            </a:r>
            <a:endParaRPr lang="en-GB" sz="1600" dirty="0">
              <a:ea typeface="Calibri"/>
              <a:cs typeface="Calibri"/>
            </a:endParaRPr>
          </a:p>
          <a:p>
            <a:pPr>
              <a:spcBef>
                <a:spcPts val="600"/>
              </a:spcBef>
            </a:pPr>
            <a:r>
              <a:rPr lang="en-GB" sz="1600" dirty="0"/>
              <a:t>Accessible System</a:t>
            </a:r>
            <a:endParaRPr lang="en-GB" sz="1600" dirty="0">
              <a:ea typeface="Calibri" panose="020F0502020204030204"/>
              <a:cs typeface="Calibri" panose="020F0502020204030204"/>
            </a:endParaRPr>
          </a:p>
          <a:p>
            <a:pPr>
              <a:spcBef>
                <a:spcPts val="600"/>
              </a:spcBef>
            </a:pPr>
            <a:r>
              <a:rPr lang="en-GB" sz="1600" dirty="0"/>
              <a:t>Lay solid areas for out seeing to guarantee that the honours and autonomy of additional carefully prepared people are kept up with (United Kingdom. (2010), Equality Act 2010)</a:t>
            </a:r>
            <a:endParaRPr lang="en-US" sz="1600" dirty="0"/>
          </a:p>
          <a:p>
            <a:pPr>
              <a:spcBef>
                <a:spcPts val="600"/>
              </a:spcBef>
            </a:pPr>
            <a:r>
              <a:rPr lang="en-GB" sz="1600" dirty="0" err="1"/>
              <a:t>Center</a:t>
            </a:r>
            <a:r>
              <a:rPr lang="en-GB" sz="1600" dirty="0"/>
              <a:t> around the openness of complete palliative thought as a decision to helped implosion and killing.</a:t>
            </a:r>
            <a:endParaRPr lang="en-US" sz="1600" dirty="0"/>
          </a:p>
        </p:txBody>
      </p:sp>
      <p:sp>
        <p:nvSpPr>
          <p:cNvPr id="5" name="TextBox 4">
            <a:extLst>
              <a:ext uri="{FF2B5EF4-FFF2-40B4-BE49-F238E27FC236}">
                <a16:creationId xmlns:a16="http://schemas.microsoft.com/office/drawing/2014/main" id="{91951F7E-476B-9A57-7F5D-E8D9719DB72D}"/>
              </a:ext>
            </a:extLst>
          </p:cNvPr>
          <p:cNvSpPr txBox="1"/>
          <p:nvPr/>
        </p:nvSpPr>
        <p:spPr>
          <a:xfrm>
            <a:off x="7195889"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8176624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C8D905F5-45C1-DA31-3C86-5E5776A57D3E}"/>
              </a:ext>
            </a:extLst>
          </p:cNvPr>
          <p:cNvPicPr>
            <a:picLocks noChangeAspect="1"/>
          </p:cNvPicPr>
          <p:nvPr/>
        </p:nvPicPr>
        <p:blipFill rotWithShape="1">
          <a:blip r:embed="rId3"/>
          <a:srcRect l="5884" r="-1" b="-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58949C-2F02-7C31-827F-77EE21F63B08}"/>
              </a:ext>
            </a:extLst>
          </p:cNvPr>
          <p:cNvSpPr>
            <a:spLocks noGrp="1"/>
          </p:cNvSpPr>
          <p:nvPr>
            <p:ph type="title"/>
          </p:nvPr>
        </p:nvSpPr>
        <p:spPr>
          <a:xfrm>
            <a:off x="694616" y="326621"/>
            <a:ext cx="3822189" cy="5929213"/>
          </a:xfrm>
        </p:spPr>
        <p:txBody>
          <a:bodyPr>
            <a:noAutofit/>
          </a:bodyPr>
          <a:lstStyle/>
          <a:p>
            <a:r>
              <a:rPr lang="en-GB" sz="6600" b="1" dirty="0">
                <a:solidFill>
                  <a:schemeClr val="bg1"/>
                </a:solidFill>
                <a:latin typeface="Aharoni" panose="02010803020104030203" pitchFamily="2" charset="-79"/>
                <a:cs typeface="Aharoni" panose="02010803020104030203" pitchFamily="2" charset="-79"/>
              </a:rPr>
              <a:t>Barriers and Solutions</a:t>
            </a:r>
            <a:endParaRPr lang="en-US" sz="6600" b="1" dirty="0">
              <a:solidFill>
                <a:schemeClr val="bg1"/>
              </a:solidFill>
              <a:latin typeface="Aharoni" panose="02010803020104030203" pitchFamily="2" charset="-79"/>
              <a:ea typeface="Calibri Light"/>
              <a:cs typeface="Aharoni" panose="02010803020104030203" pitchFamily="2" charset="-79"/>
            </a:endParaRPr>
          </a:p>
        </p:txBody>
      </p:sp>
      <p:sp>
        <p:nvSpPr>
          <p:cNvPr id="3" name="Content Placeholder 2">
            <a:extLst>
              <a:ext uri="{FF2B5EF4-FFF2-40B4-BE49-F238E27FC236}">
                <a16:creationId xmlns:a16="http://schemas.microsoft.com/office/drawing/2014/main" id="{8B6A4AAC-DD4F-4581-8ED2-F21AB8FC0B2D}"/>
              </a:ext>
            </a:extLst>
          </p:cNvPr>
          <p:cNvSpPr>
            <a:spLocks noGrp="1"/>
          </p:cNvSpPr>
          <p:nvPr>
            <p:ph idx="1"/>
          </p:nvPr>
        </p:nvSpPr>
        <p:spPr>
          <a:xfrm>
            <a:off x="7675195" y="326621"/>
            <a:ext cx="4323517" cy="6431018"/>
          </a:xfrm>
        </p:spPr>
        <p:txBody>
          <a:bodyPr vert="horz" lIns="91440" tIns="45720" rIns="91440" bIns="45720" rtlCol="0">
            <a:normAutofit/>
          </a:bodyPr>
          <a:lstStyle/>
          <a:p>
            <a:pPr marL="0" indent="0">
              <a:buNone/>
            </a:pPr>
            <a:r>
              <a:rPr lang="en-GB" sz="1800" b="1" dirty="0"/>
              <a:t>Identifying Barriers Specific to Implementing Recommendations for Older People:</a:t>
            </a:r>
            <a:endParaRPr lang="en-US" sz="1800" b="1" dirty="0">
              <a:ea typeface="Calibri" panose="020F0502020204030204"/>
              <a:cs typeface="Calibri" panose="020F0502020204030204"/>
            </a:endParaRPr>
          </a:p>
          <a:p>
            <a:r>
              <a:rPr lang="en-GB" sz="1800" dirty="0"/>
              <a:t>Moral Issues</a:t>
            </a:r>
            <a:endParaRPr lang="en-US" sz="1800" dirty="0"/>
          </a:p>
          <a:p>
            <a:r>
              <a:rPr lang="en-GB" sz="1800" dirty="0"/>
              <a:t>Nonappearance of Public Getting it</a:t>
            </a:r>
            <a:endParaRPr lang="en-US" sz="1800" dirty="0">
              <a:ea typeface="Calibri"/>
              <a:cs typeface="Calibri"/>
            </a:endParaRPr>
          </a:p>
          <a:p>
            <a:r>
              <a:rPr lang="en-GB" sz="1800" dirty="0"/>
              <a:t>Focuses on supporting</a:t>
            </a:r>
            <a:endParaRPr lang="en-GB" sz="1800" dirty="0">
              <a:ea typeface="Calibri"/>
              <a:cs typeface="Calibri"/>
            </a:endParaRPr>
          </a:p>
          <a:p>
            <a:r>
              <a:rPr lang="en-GB" sz="1800" dirty="0"/>
              <a:t>Affirmed and Administrative Systems</a:t>
            </a:r>
            <a:endParaRPr lang="en-GB" sz="1800" dirty="0">
              <a:ea typeface="Calibri" panose="020F0502020204030204"/>
              <a:cs typeface="Calibri" panose="020F0502020204030204"/>
            </a:endParaRPr>
          </a:p>
          <a:p>
            <a:r>
              <a:rPr lang="en-GB" sz="1800" dirty="0"/>
              <a:t>Clinical Opposition</a:t>
            </a:r>
            <a:endParaRPr lang="en-GB" sz="1800" dirty="0">
              <a:ea typeface="Calibri" panose="020F0502020204030204"/>
              <a:cs typeface="Calibri" panose="020F0502020204030204"/>
            </a:endParaRPr>
          </a:p>
          <a:p>
            <a:pPr marL="0" indent="0">
              <a:buNone/>
            </a:pPr>
            <a:r>
              <a:rPr lang="en-GB" sz="1800" b="1" dirty="0"/>
              <a:t>Suggesting Possible Solutions to Overcome These Barriers:</a:t>
            </a:r>
            <a:endParaRPr lang="en-US" sz="1800" b="1" dirty="0">
              <a:ea typeface="Calibri" panose="020F0502020204030204"/>
              <a:cs typeface="Calibri" panose="020F0502020204030204"/>
            </a:endParaRPr>
          </a:p>
          <a:p>
            <a:r>
              <a:rPr lang="en-GB" sz="1800" dirty="0"/>
              <a:t>Spread out independent moral sheets of legal administrators recollecting specialists for gerontology, ethics, and guideline to evaluate each case and guarantee that the ethical issues enveloping completion of-life decisions are totally tended to.</a:t>
            </a:r>
            <a:endParaRPr lang="en-US" sz="1800" dirty="0"/>
          </a:p>
          <a:p>
            <a:r>
              <a:rPr lang="en-GB" sz="1800" dirty="0"/>
              <a:t>State financed Guidance</a:t>
            </a:r>
            <a:endParaRPr lang="en-GB" sz="1800" dirty="0">
              <a:ea typeface="Calibri"/>
              <a:cs typeface="Calibri"/>
            </a:endParaRPr>
          </a:p>
          <a:p>
            <a:r>
              <a:rPr lang="en-GB" sz="1800" dirty="0"/>
              <a:t>Assigning Resources</a:t>
            </a:r>
            <a:endParaRPr lang="en-GB" sz="1800" dirty="0">
              <a:ea typeface="Calibri" panose="020F0502020204030204"/>
              <a:cs typeface="Calibri" panose="020F0502020204030204"/>
            </a:endParaRPr>
          </a:p>
        </p:txBody>
      </p:sp>
    </p:spTree>
    <p:extLst>
      <p:ext uri="{BB962C8B-B14F-4D97-AF65-F5344CB8AC3E}">
        <p14:creationId xmlns:p14="http://schemas.microsoft.com/office/powerpoint/2010/main" val="195697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55A82535-B592-CB1C-82B6-3EFCE3F7A053}"/>
              </a:ext>
            </a:extLst>
          </p:cNvPr>
          <p:cNvPicPr>
            <a:picLocks noChangeAspect="1"/>
          </p:cNvPicPr>
          <p:nvPr/>
        </p:nvPicPr>
        <p:blipFill rotWithShape="1">
          <a:blip r:embed="rId3">
            <a:alphaModFix amt="35000"/>
          </a:blip>
          <a:srcRect t="558" b="15172"/>
          <a:stretch/>
        </p:blipFill>
        <p:spPr>
          <a:xfrm>
            <a:off x="20" y="10"/>
            <a:ext cx="12191980" cy="6857990"/>
          </a:xfrm>
          <a:prstGeom prst="rect">
            <a:avLst/>
          </a:prstGeom>
        </p:spPr>
      </p:pic>
      <p:sp>
        <p:nvSpPr>
          <p:cNvPr id="2" name="Title 1">
            <a:extLst>
              <a:ext uri="{FF2B5EF4-FFF2-40B4-BE49-F238E27FC236}">
                <a16:creationId xmlns:a16="http://schemas.microsoft.com/office/drawing/2014/main" id="{3990D8E3-8894-027F-EBC7-79D9B7F34AC3}"/>
              </a:ext>
            </a:extLst>
          </p:cNvPr>
          <p:cNvSpPr>
            <a:spLocks noGrp="1"/>
          </p:cNvSpPr>
          <p:nvPr>
            <p:ph type="title"/>
          </p:nvPr>
        </p:nvSpPr>
        <p:spPr>
          <a:xfrm>
            <a:off x="838200" y="365125"/>
            <a:ext cx="10515600" cy="1325563"/>
          </a:xfrm>
        </p:spPr>
        <p:txBody>
          <a:bodyPr>
            <a:normAutofit/>
          </a:bodyPr>
          <a:lstStyle/>
          <a:p>
            <a:r>
              <a:rPr lang="en-US" b="1" dirty="0">
                <a:solidFill>
                  <a:srgbClr val="FFFFFF"/>
                </a:solidFill>
                <a:ea typeface="Calibri Light"/>
                <a:cs typeface="Calibri Light"/>
              </a:rPr>
              <a:t>References </a:t>
            </a:r>
          </a:p>
        </p:txBody>
      </p:sp>
      <p:sp>
        <p:nvSpPr>
          <p:cNvPr id="3" name="Content Placeholder 2">
            <a:extLst>
              <a:ext uri="{FF2B5EF4-FFF2-40B4-BE49-F238E27FC236}">
                <a16:creationId xmlns:a16="http://schemas.microsoft.com/office/drawing/2014/main" id="{F3576ADE-0118-424B-373D-B60657F8961C}"/>
              </a:ext>
            </a:extLst>
          </p:cNvPr>
          <p:cNvSpPr>
            <a:spLocks noGrp="1"/>
          </p:cNvSpPr>
          <p:nvPr>
            <p:ph idx="1"/>
          </p:nvPr>
        </p:nvSpPr>
        <p:spPr>
          <a:xfrm>
            <a:off x="301083" y="1271239"/>
            <a:ext cx="10961277" cy="5951875"/>
          </a:xfrm>
        </p:spPr>
        <p:txBody>
          <a:bodyPr vert="horz" lIns="91440" tIns="45720" rIns="91440" bIns="45720" rtlCol="0">
            <a:normAutofit/>
          </a:bodyPr>
          <a:lstStyle/>
          <a:p>
            <a:pPr marL="0" marR="0" algn="just">
              <a:lnSpc>
                <a:spcPct val="107000"/>
              </a:lnSpc>
              <a:spcBef>
                <a:spcPts val="0"/>
              </a:spcBef>
              <a:spcAft>
                <a:spcPts val="800"/>
              </a:spcAft>
            </a:pPr>
            <a:r>
              <a:rPr lang="en-US" sz="1100" kern="100" dirty="0">
                <a:solidFill>
                  <a:srgbClr val="000000"/>
                </a:solidFill>
                <a:effectLst/>
                <a:latin typeface="Calibri" panose="020F0502020204030204" pitchFamily="34" charset="0"/>
                <a:ea typeface="Yu Mincho" panose="02020400000000000000" pitchFamily="18" charset="-128"/>
                <a:cs typeface="Times New Roman" panose="02020603050405020304" pitchFamily="18" charset="0"/>
              </a:rPr>
              <a:t> </a:t>
            </a:r>
            <a:endParaRPr lang="en-US" sz="1100" kern="100" dirty="0">
              <a:effectLst/>
              <a:latin typeface="Calibri" panose="020F0502020204030204" pitchFamily="34" charset="0"/>
              <a:ea typeface="Yu Mincho" panose="02020400000000000000" pitchFamily="18" charset="-128"/>
              <a:cs typeface="Times New Roman" panose="02020603050405020304" pitchFamily="18" charset="0"/>
            </a:endParaRPr>
          </a:p>
          <a:p>
            <a:pPr marL="457200" lvl="1" indent="0">
              <a:spcBef>
                <a:spcPts val="0"/>
              </a:spcBef>
              <a:buNone/>
              <a:tabLst>
                <a:tab pos="914400" algn="l"/>
              </a:tabLst>
            </a:pP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BBC (no date) </a:t>
            </a:r>
            <a:r>
              <a:rPr lang="en-US" sz="1600" i="1" kern="1200" dirty="0">
                <a:effectLst/>
                <a:latin typeface="Times New Roman" panose="02020603050405020304" pitchFamily="18" charset="0"/>
                <a:ea typeface="Yu Mincho" panose="02020400000000000000" pitchFamily="18" charset="-128"/>
                <a:cs typeface="Times New Roman" panose="02020603050405020304" pitchFamily="18" charset="0"/>
              </a:rPr>
              <a:t>Ethics guide: Anti-euthanasia arguments</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Available at: </a:t>
            </a:r>
            <a:r>
              <a:rPr lang="en-US" sz="1600" dirty="0">
                <a:latin typeface="Times New Roman" panose="02020603050405020304" pitchFamily="18" charset="0"/>
                <a:ea typeface="Yu Mincho" panose="02020400000000000000" pitchFamily="18" charset="-128"/>
                <a:cs typeface="Times New Roman" panose="02020603050405020304" pitchFamily="18" charset="0"/>
                <a:hlinkClick r:id="rId4">
                  <a:extLst>
                    <a:ext uri="{A12FA001-AC4F-418D-AE19-62706E023703}">
                      <ahyp:hlinkClr xmlns:ahyp="http://schemas.microsoft.com/office/drawing/2018/hyperlinkcolor" val="tx"/>
                    </a:ext>
                  </a:extLst>
                </a:hlinkClick>
              </a:rPr>
              <a:t>https://www.bbc.co.uk/ethics/euthanasia/against/against_1</a:t>
            </a:r>
            <a:r>
              <a:rPr lang="en-US" sz="1600" dirty="0">
                <a:solidFill>
                  <a:srgbClr val="954F72"/>
                </a:solidFill>
                <a:latin typeface="Times New Roman" panose="02020603050405020304" pitchFamily="18" charset="0"/>
                <a:ea typeface="Yu Mincho" panose="02020400000000000000" pitchFamily="18" charset="-128"/>
                <a:cs typeface="Times New Roman" panose="02020603050405020304" pitchFamily="18" charset="0"/>
                <a:hlinkClick r:id="rId4">
                  <a:extLst>
                    <a:ext uri="{A12FA001-AC4F-418D-AE19-62706E023703}">
                      <ahyp:hlinkClr xmlns:ahyp="http://schemas.microsoft.com/office/drawing/2018/hyperlinkcolor" val="tx"/>
                    </a:ext>
                  </a:extLst>
                </a:hlinkClick>
              </a:rPr>
              <a:t>.</a:t>
            </a:r>
            <a:r>
              <a:rPr lang="en-US" sz="1600" dirty="0">
                <a:latin typeface="Times New Roman" panose="02020603050405020304" pitchFamily="18" charset="0"/>
                <a:ea typeface="Yu Mincho" panose="02020400000000000000" pitchFamily="18" charset="-128"/>
                <a:cs typeface="Times New Roman" panose="02020603050405020304" pitchFamily="18" charset="0"/>
                <a:hlinkClick r:id="rId4">
                  <a:extLst>
                    <a:ext uri="{A12FA001-AC4F-418D-AE19-62706E023703}">
                      <ahyp:hlinkClr xmlns:ahyp="http://schemas.microsoft.com/office/drawing/2018/hyperlinkcolor" val="tx"/>
                    </a:ext>
                  </a:extLst>
                </a:hlinkClick>
              </a:rPr>
              <a:t>shtml</a:t>
            </a:r>
            <a:r>
              <a:rPr lang="en-US" sz="1600" dirty="0">
                <a:latin typeface="Times New Roman" panose="02020603050405020304" pitchFamily="18" charset="0"/>
                <a:ea typeface="Yu Mincho" panose="02020400000000000000" pitchFamily="18" charset="-128"/>
                <a:cs typeface="Times New Roman" panose="02020603050405020304" pitchFamily="18" charset="0"/>
              </a:rPr>
              <a:t> (Accessed: 20 October 2023).</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1">
              <a:spcBef>
                <a:spcPts val="0"/>
              </a:spcBef>
              <a:tabLst>
                <a:tab pos="914400" algn="l"/>
              </a:tabLst>
            </a:pPr>
            <a:r>
              <a:rPr lang="en-US" sz="1600" dirty="0">
                <a:latin typeface="Times New Roman" panose="02020603050405020304" pitchFamily="18" charset="0"/>
                <a:ea typeface="Yu Mincho" panose="02020400000000000000" pitchFamily="18" charset="-128"/>
                <a:cs typeface="Times New Roman" panose="02020603050405020304" pitchFamily="18" charset="0"/>
              </a:rPr>
              <a:t>BBC (no date) Ethics guide: Pro-euthanasia arguments. Available at: </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hlinkClick r:id="rId5">
                  <a:extLst>
                    <a:ext uri="{A12FA001-AC4F-418D-AE19-62706E023703}">
                      <ahyp:hlinkClr xmlns:ahyp="http://schemas.microsoft.com/office/drawing/2018/hyperlinkcolor" val="tx"/>
                    </a:ext>
                  </a:extLst>
                </a:hlinkClick>
              </a:rPr>
              <a:t>https://www.bbc.co.uk/ethics/euthanasia/infavour/infavour_1.shtml</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(Accessed: 20 October 2023).</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1" indent="0">
              <a:lnSpc>
                <a:spcPct val="90000"/>
              </a:lnSpc>
              <a:spcBef>
                <a:spcPts val="0"/>
              </a:spcBef>
              <a:spcAft>
                <a:spcPts val="0"/>
              </a:spcAft>
              <a:buNone/>
              <a:tabLst>
                <a:tab pos="914400" algn="l"/>
              </a:tabLst>
            </a:pP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a:t>
            </a:r>
            <a:r>
              <a:rPr lang="en-GB" sz="1600" dirty="0"/>
              <a:t>British Medical Association. (2015). End of Life Care and Physician-Assisted Dying. BMA.</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1">
              <a:spcBef>
                <a:spcPts val="0"/>
              </a:spcBef>
              <a:tabLst>
                <a:tab pos="914400" algn="l"/>
              </a:tabLst>
            </a:pP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Cardona, M. (2021) Concerns and potential improvements in end-of-life care from the perspectives of old people.</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1">
              <a:spcBef>
                <a:spcPts val="0"/>
              </a:spcBef>
              <a:tabLst>
                <a:tab pos="914400" algn="l"/>
              </a:tabLst>
            </a:pPr>
            <a:r>
              <a:rPr lang="en-GB" sz="1600" kern="1200" dirty="0">
                <a:effectLst/>
                <a:latin typeface="Times New Roman" panose="02020603050405020304" pitchFamily="18" charset="0"/>
                <a:ea typeface="Yu Mincho" panose="02020400000000000000" pitchFamily="18" charset="-128"/>
                <a:cs typeface="Times New Roman" panose="02020603050405020304" pitchFamily="18" charset="0"/>
              </a:rPr>
              <a:t>Davies, E., Higginson, I. J., World Health Organization and Regional Office for Europe. (2014) Better palliative care for older people. World Health Organization.</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600" kern="1200" dirty="0">
                <a:effectLst/>
                <a:latin typeface="Times New Roman" panose="02020603050405020304" pitchFamily="18" charset="0"/>
                <a:ea typeface="Yu Mincho" panose="02020400000000000000" pitchFamily="18" charset="-128"/>
                <a:cs typeface="Times New Roman" panose="02020603050405020304" pitchFamily="18" charset="0"/>
              </a:rPr>
              <a:t>George, R. (2017) ‘Should We Legalize Voluntary Euthanasia and Physician-Assisted Suicide? A Critical Analysis of Arguments’ ,  Contemporary Readings in Law and Social Justice, 9(2), pp. 13-22.</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600" kern="1200" dirty="0">
                <a:effectLst/>
                <a:latin typeface="Times New Roman" panose="02020603050405020304" pitchFamily="18" charset="0"/>
                <a:ea typeface="Yu Mincho" panose="02020400000000000000" pitchFamily="18" charset="-128"/>
                <a:cs typeface="Times New Roman" panose="02020603050405020304" pitchFamily="18" charset="0"/>
              </a:rPr>
              <a:t>Government of the Netherlands. (2002) Termination of Life on Request and Assisted Suicide (Review Procedures) Act. Government of the Netherlands.</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600" kern="1200" dirty="0">
                <a:effectLst/>
                <a:latin typeface="Times New Roman" panose="02020603050405020304" pitchFamily="18" charset="0"/>
                <a:ea typeface="Yu Mincho" panose="02020400000000000000" pitchFamily="18" charset="-128"/>
                <a:cs typeface="Times New Roman" panose="02020603050405020304" pitchFamily="18" charset="0"/>
              </a:rPr>
              <a:t>House of Commons Library. (2023) Euthanasia and Assisted Suicide in the UK. House of Commons Library.</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US" sz="1600" dirty="0">
                <a:latin typeface="Times New Roman" panose="02020603050405020304" pitchFamily="18" charset="0"/>
                <a:ea typeface="Yu Mincho" panose="02020400000000000000" pitchFamily="18" charset="-128"/>
                <a:cs typeface="Times New Roman" panose="02020603050405020304" pitchFamily="18" charset="0"/>
              </a:rPr>
              <a:t>I</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nformal caregivers: A scoping review. BMC Geriatrics, 21(1). </a:t>
            </a:r>
            <a:r>
              <a:rPr lang="en-US" sz="1600" kern="1200" dirty="0" err="1">
                <a:effectLst/>
                <a:latin typeface="Times New Roman" panose="02020603050405020304" pitchFamily="18" charset="0"/>
                <a:ea typeface="Yu Mincho" panose="02020400000000000000" pitchFamily="18" charset="-128"/>
                <a:cs typeface="Times New Roman" panose="02020603050405020304" pitchFamily="18" charset="0"/>
              </a:rPr>
              <a:t>doi:https</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://doi.org/10.1186/s12877-021-02680-2.</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1" indent="0">
              <a:lnSpc>
                <a:spcPct val="90000"/>
              </a:lnSpc>
              <a:spcBef>
                <a:spcPts val="0"/>
              </a:spcBef>
              <a:spcAft>
                <a:spcPts val="0"/>
              </a:spcAft>
              <a:buNone/>
              <a:tabLst>
                <a:tab pos="914400" algn="l"/>
              </a:tabLst>
            </a:pP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National Institute on Aging (</a:t>
            </a:r>
            <a:r>
              <a:rPr lang="en-US" sz="1600" kern="1200">
                <a:effectLst/>
                <a:latin typeface="Times New Roman" panose="02020603050405020304" pitchFamily="18" charset="0"/>
                <a:ea typeface="Yu Mincho" panose="02020400000000000000" pitchFamily="18" charset="-128"/>
                <a:cs typeface="Times New Roman" panose="02020603050405020304" pitchFamily="18" charset="0"/>
              </a:rPr>
              <a:t>2022</a:t>
            </a:r>
            <a:r>
              <a:rPr lang="en-US" sz="1600" i="1" kern="1200">
                <a:effectLst/>
                <a:latin typeface="Times New Roman" panose="02020603050405020304" pitchFamily="18" charset="0"/>
                <a:ea typeface="Yu Mincho" panose="02020400000000000000" pitchFamily="18" charset="-128"/>
                <a:cs typeface="Times New Roman" panose="02020603050405020304" pitchFamily="18" charset="0"/>
              </a:rPr>
              <a:t>) </a:t>
            </a:r>
            <a:r>
              <a:rPr lang="en-US" sz="1600" i="1" kern="1200" dirty="0">
                <a:effectLst/>
                <a:latin typeface="Times New Roman" panose="02020603050405020304" pitchFamily="18" charset="0"/>
                <a:ea typeface="Yu Mincho" panose="02020400000000000000" pitchFamily="18" charset="-128"/>
                <a:cs typeface="Times New Roman" panose="02020603050405020304" pitchFamily="18" charset="0"/>
              </a:rPr>
              <a:t>Providing Care and Comfort at the End of Life. </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[online] National Institute on Aging.    Available at: </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lvl="1" indent="0">
              <a:lnSpc>
                <a:spcPct val="90000"/>
              </a:lnSpc>
              <a:spcBef>
                <a:spcPts val="0"/>
              </a:spcBef>
              <a:spcAft>
                <a:spcPts val="0"/>
              </a:spcAft>
              <a:buNone/>
              <a:tabLst>
                <a:tab pos="914400" algn="l"/>
              </a:tabLst>
            </a:pP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hlinkClick r:id="rId6">
                  <a:extLst>
                    <a:ext uri="{A12FA001-AC4F-418D-AE19-62706E023703}">
                      <ahyp:hlinkClr xmlns:ahyp="http://schemas.microsoft.com/office/drawing/2018/hyperlinkcolor" val="tx"/>
                    </a:ext>
                  </a:extLst>
                </a:hlinkClick>
              </a:rPr>
              <a:t>https://www.nia.nih.gov/health/providing-comfort-end-life(Accessed</a:t>
            </a:r>
            <a:r>
              <a:rPr lang="en-US" sz="1600" kern="1200" dirty="0">
                <a:effectLst/>
                <a:latin typeface="Times New Roman" panose="02020603050405020304" pitchFamily="18" charset="0"/>
                <a:ea typeface="Yu Mincho" panose="02020400000000000000" pitchFamily="18" charset="-128"/>
                <a:cs typeface="Times New Roman" panose="02020603050405020304" pitchFamily="18" charset="0"/>
              </a:rPr>
              <a:t>: 20 October 2023).</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1">
              <a:spcBef>
                <a:spcPts val="600"/>
              </a:spcBef>
            </a:pPr>
            <a:endParaRPr lang="en-US" sz="1000" dirty="0">
              <a:solidFill>
                <a:srgbClr val="FFFFFF"/>
              </a:solidFill>
              <a:latin typeface="Times New Roman"/>
              <a:cs typeface="Times New Roman"/>
            </a:endParaRPr>
          </a:p>
        </p:txBody>
      </p:sp>
    </p:spTree>
    <p:extLst>
      <p:ext uri="{BB962C8B-B14F-4D97-AF65-F5344CB8AC3E}">
        <p14:creationId xmlns:p14="http://schemas.microsoft.com/office/powerpoint/2010/main" val="75441315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stack of files&#10;&#10;Description automatically generated">
            <a:extLst>
              <a:ext uri="{FF2B5EF4-FFF2-40B4-BE49-F238E27FC236}">
                <a16:creationId xmlns:a16="http://schemas.microsoft.com/office/drawing/2014/main" id="{B1F5B9B1-EDDE-3D84-0995-46A15511CF22}"/>
              </a:ext>
            </a:extLst>
          </p:cNvPr>
          <p:cNvPicPr>
            <a:picLocks noChangeAspect="1"/>
          </p:cNvPicPr>
          <p:nvPr/>
        </p:nvPicPr>
        <p:blipFill>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tretch>
            <a:fillRect/>
          </a:stretch>
        </p:blipFill>
        <p:spPr>
          <a:xfrm>
            <a:off x="0" y="-34332"/>
            <a:ext cx="12192000" cy="6892332"/>
          </a:xfrm>
          <a:prstGeom prst="rect">
            <a:avLst/>
          </a:prstGeom>
        </p:spPr>
      </p:pic>
      <p:sp>
        <p:nvSpPr>
          <p:cNvPr id="5" name="TextBox 4">
            <a:extLst>
              <a:ext uri="{FF2B5EF4-FFF2-40B4-BE49-F238E27FC236}">
                <a16:creationId xmlns:a16="http://schemas.microsoft.com/office/drawing/2014/main" id="{D7112E23-FBD9-70C5-D731-2B515204B97B}"/>
              </a:ext>
            </a:extLst>
          </p:cNvPr>
          <p:cNvSpPr txBox="1"/>
          <p:nvPr/>
        </p:nvSpPr>
        <p:spPr>
          <a:xfrm>
            <a:off x="471139" y="374079"/>
            <a:ext cx="6205652" cy="6075509"/>
          </a:xfrm>
          <a:prstGeom prst="rect">
            <a:avLst/>
          </a:prstGeom>
          <a:noFill/>
        </p:spPr>
        <p:txBody>
          <a:bodyPr wrap="square">
            <a:spAutoFit/>
          </a:bodyPr>
          <a:lstStyle/>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Maslow, A. H. (1943) ‘A theory of human motivation’ ,  Psychological Review, 50(4), pp. 370-396.</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Maslow, A. H. (1971) The Farther Reaches of Human Nature. Viking.</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Ministry of Health and Social Services. (2012) National Policy on Palliative Care for Older People. Ministry of Health and Social Services.</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Phillips, L. R. (2018) ‘The Disengagement Theory of Aging: A critical evaluation</a:t>
            </a:r>
            <a:r>
              <a:rPr lang="en-GB" dirty="0">
                <a:solidFill>
                  <a:schemeClr val="bg1"/>
                </a:solidFill>
                <a:latin typeface="Times New Roman" panose="02020603050405020304" pitchFamily="18" charset="0"/>
                <a:ea typeface="Yu Mincho" panose="02020400000000000000" pitchFamily="18" charset="-128"/>
                <a:cs typeface="Times New Roman" panose="02020603050405020304" pitchFamily="18" charset="0"/>
              </a:rPr>
              <a:t>’ , </a:t>
            </a: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The Gerontologist</a:t>
            </a:r>
            <a:r>
              <a:rPr lang="en-GB" dirty="0">
                <a:solidFill>
                  <a:schemeClr val="bg1"/>
                </a:solidFill>
                <a:latin typeface="Times New Roman" panose="02020603050405020304" pitchFamily="18" charset="0"/>
                <a:ea typeface="Yu Mincho" panose="02020400000000000000" pitchFamily="18" charset="-128"/>
                <a:cs typeface="Times New Roman" panose="02020603050405020304" pitchFamily="18" charset="0"/>
              </a:rPr>
              <a:t>, </a:t>
            </a: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58(6), pp. 1225-1230.</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Roberts, M. S., &amp; Russell, L. B. (1977) ‘Physicians and euthanasia: A study of attitudes and practices</a:t>
            </a:r>
            <a:r>
              <a:rPr lang="en-GB" dirty="0">
                <a:solidFill>
                  <a:schemeClr val="bg1"/>
                </a:solidFill>
                <a:latin typeface="Times New Roman" panose="02020603050405020304" pitchFamily="18" charset="0"/>
                <a:ea typeface="Yu Mincho" panose="02020400000000000000" pitchFamily="18" charset="-128"/>
                <a:cs typeface="Times New Roman" panose="02020603050405020304" pitchFamily="18" charset="0"/>
              </a:rPr>
              <a:t>’ , </a:t>
            </a: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Social Science &amp; Medicine, 11(4), pp. 241-248.</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Ryan, T., Ingleton, C., &amp; Gardiner, C. (2012) Palliative care and end-of-life decisions. Oxford University Press.</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Smith, A. B. (2016). ‘Ethical considerations in end-of-life care and decision making</a:t>
            </a:r>
            <a:r>
              <a:rPr lang="en-GB" dirty="0">
                <a:solidFill>
                  <a:schemeClr val="bg1"/>
                </a:solidFill>
                <a:latin typeface="Times New Roman" panose="02020603050405020304" pitchFamily="18" charset="0"/>
                <a:ea typeface="Yu Mincho" panose="02020400000000000000" pitchFamily="18" charset="-128"/>
                <a:cs typeface="Times New Roman" panose="02020603050405020304" pitchFamily="18" charset="0"/>
              </a:rPr>
              <a:t>’ ,</a:t>
            </a: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 British Journal of Nursing, 25(7), pp. 371-376.</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United Kingdom (2014) Care Act 2014. The Stationery Office.</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United Kingdom. (1998) Human Rights Act 1998. The Stationery Office.</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742950" marR="0" lvl="1" indent="-285750">
              <a:lnSpc>
                <a:spcPct val="90000"/>
              </a:lnSpc>
              <a:spcBef>
                <a:spcPts val="0"/>
              </a:spcBef>
              <a:spcAft>
                <a:spcPts val="0"/>
              </a:spcAft>
              <a:buFont typeface="Arial" panose="020B0604020202020204" pitchFamily="34" charset="0"/>
              <a:buChar char="•"/>
              <a:tabLst>
                <a:tab pos="914400" algn="l"/>
              </a:tabLst>
            </a:pPr>
            <a:r>
              <a:rPr lang="en-GB" sz="1800" kern="1200" dirty="0">
                <a:solidFill>
                  <a:schemeClr val="bg1"/>
                </a:solidFill>
                <a:effectLst/>
                <a:latin typeface="Times New Roman" panose="02020603050405020304" pitchFamily="18" charset="0"/>
                <a:ea typeface="Yu Mincho" panose="02020400000000000000" pitchFamily="18" charset="-128"/>
                <a:cs typeface="Times New Roman" panose="02020603050405020304" pitchFamily="18" charset="0"/>
              </a:rPr>
              <a:t>United Kingdom. (2010) Equality Act 2010. The Stationery Office.</a:t>
            </a:r>
            <a:endParaRPr lang="en-US" sz="2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062021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7633</Words>
  <Application>Microsoft Office PowerPoint</Application>
  <PresentationFormat>Widescreen</PresentationFormat>
  <Paragraphs>289</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Aharoni</vt:lpstr>
      <vt:lpstr>Arial</vt:lpstr>
      <vt:lpstr>Calibri</vt:lpstr>
      <vt:lpstr>Calibri Light</vt:lpstr>
      <vt:lpstr>Symbol</vt:lpstr>
      <vt:lpstr>Times New Roman</vt:lpstr>
      <vt:lpstr>Office Theme</vt:lpstr>
      <vt:lpstr>PowerPoint Presentation</vt:lpstr>
      <vt:lpstr>Agenda</vt:lpstr>
      <vt:lpstr>Defining End of Life Care</vt:lpstr>
      <vt:lpstr>Planning for End of Life</vt:lpstr>
      <vt:lpstr>Gap in End-of-Life Care</vt:lpstr>
      <vt:lpstr>Euthanasia and Assisted Suicide-  Definitions</vt:lpstr>
      <vt:lpstr>History of Euthanasia and Assisted Suicide</vt:lpstr>
      <vt:lpstr>History of Euthanasia and Assisted Suicide</vt:lpstr>
      <vt:lpstr>Arguments for Euthanasia and Assisted Suicide</vt:lpstr>
      <vt:lpstr>Arguments Against Euthanasia and Assisted Suicide</vt:lpstr>
      <vt:lpstr>Theory, Policy, and Practice</vt:lpstr>
      <vt:lpstr>Legal Framework in the UK</vt:lpstr>
      <vt:lpstr>PowerPoint Presentation</vt:lpstr>
      <vt:lpstr>Recommendations for End-of-Life Care</vt:lpstr>
      <vt:lpstr>Recommendations for Euthanasia and Assisted Suicide</vt:lpstr>
      <vt:lpstr>Barriers and Solutions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Alexandru Nicolae</cp:lastModifiedBy>
  <cp:revision>394</cp:revision>
  <dcterms:created xsi:type="dcterms:W3CDTF">2023-09-29T22:12:21Z</dcterms:created>
  <dcterms:modified xsi:type="dcterms:W3CDTF">2023-10-26T14:46:09Z</dcterms:modified>
</cp:coreProperties>
</file>