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1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258" y="1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AEBAC-0BD6-4DA2-B8BE-DF6C4A152278}" type="datetimeFigureOut">
              <a:rPr lang="en-GB" smtClean="0"/>
              <a:t>08/02/2019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47B0E6-56B8-43ED-AB12-F14772D41E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4945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AEBAC-0BD6-4DA2-B8BE-DF6C4A152278}" type="datetimeFigureOut">
              <a:rPr lang="en-GB" smtClean="0"/>
              <a:t>08/02/2019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47B0E6-56B8-43ED-AB12-F14772D41E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05542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AEBAC-0BD6-4DA2-B8BE-DF6C4A152278}" type="datetimeFigureOut">
              <a:rPr lang="en-GB" smtClean="0"/>
              <a:t>08/02/2019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47B0E6-56B8-43ED-AB12-F14772D41E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84816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AEBAC-0BD6-4DA2-B8BE-DF6C4A152278}" type="datetimeFigureOut">
              <a:rPr lang="en-GB" smtClean="0"/>
              <a:t>08/02/2019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47B0E6-56B8-43ED-AB12-F14772D41E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16822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AEBAC-0BD6-4DA2-B8BE-DF6C4A152278}" type="datetimeFigureOut">
              <a:rPr lang="en-GB" smtClean="0"/>
              <a:t>08/02/2019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47B0E6-56B8-43ED-AB12-F14772D41E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96157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AEBAC-0BD6-4DA2-B8BE-DF6C4A152278}" type="datetimeFigureOut">
              <a:rPr lang="en-GB" smtClean="0"/>
              <a:t>08/02/2019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47B0E6-56B8-43ED-AB12-F14772D41E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55752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AEBAC-0BD6-4DA2-B8BE-DF6C4A152278}" type="datetimeFigureOut">
              <a:rPr lang="en-GB" smtClean="0"/>
              <a:t>08/02/2019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47B0E6-56B8-43ED-AB12-F14772D41E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11349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AEBAC-0BD6-4DA2-B8BE-DF6C4A152278}" type="datetimeFigureOut">
              <a:rPr lang="en-GB" smtClean="0"/>
              <a:t>08/02/2019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47B0E6-56B8-43ED-AB12-F14772D41E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7972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AEBAC-0BD6-4DA2-B8BE-DF6C4A152278}" type="datetimeFigureOut">
              <a:rPr lang="en-GB" smtClean="0"/>
              <a:t>08/02/2019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47B0E6-56B8-43ED-AB12-F14772D41E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96794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AEBAC-0BD6-4DA2-B8BE-DF6C4A152278}" type="datetimeFigureOut">
              <a:rPr lang="en-GB" smtClean="0"/>
              <a:t>08/02/2019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47B0E6-56B8-43ED-AB12-F14772D41E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38906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AEBAC-0BD6-4DA2-B8BE-DF6C4A152278}" type="datetimeFigureOut">
              <a:rPr lang="en-GB" smtClean="0"/>
              <a:t>08/02/2019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47B0E6-56B8-43ED-AB12-F14772D41E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89162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EAEBAC-0BD6-4DA2-B8BE-DF6C4A152278}" type="datetimeFigureOut">
              <a:rPr lang="en-GB" smtClean="0"/>
              <a:t>08/02/2019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47B0E6-56B8-43ED-AB12-F14772D41E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91212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037522"/>
            <a:ext cx="9144000" cy="2387600"/>
          </a:xfrm>
        </p:spPr>
        <p:txBody>
          <a:bodyPr>
            <a:normAutofit fontScale="90000"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dirty="0"/>
              <a:t> </a:t>
            </a:r>
            <a:r>
              <a:rPr lang="en-GB" b="1" dirty="0"/>
              <a:t>ELASTICITY, PLASTICITY and HOOKE’S LAW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3675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1190" y="-69163"/>
            <a:ext cx="10515600" cy="3210948"/>
          </a:xfrm>
        </p:spPr>
        <p:txBody>
          <a:bodyPr>
            <a:normAutofit fontScale="92500" lnSpcReduction="10000"/>
          </a:bodyPr>
          <a:lstStyle/>
          <a:p>
            <a:endParaRPr lang="en-GB" dirty="0"/>
          </a:p>
          <a:p>
            <a:r>
              <a:rPr lang="en-GB" dirty="0" smtClean="0"/>
              <a:t>If </a:t>
            </a:r>
            <a:r>
              <a:rPr lang="en-GB" dirty="0"/>
              <a:t>a load is removed from a material and it returns to its former shape, it is said to be </a:t>
            </a:r>
            <a:r>
              <a:rPr lang="en-GB" b="1" dirty="0"/>
              <a:t>elastic</a:t>
            </a:r>
            <a:r>
              <a:rPr lang="en-GB" dirty="0"/>
              <a:t> but if it remains deformed, it is said to be </a:t>
            </a:r>
            <a:r>
              <a:rPr lang="en-GB" b="1" dirty="0"/>
              <a:t>plastic</a:t>
            </a:r>
            <a:r>
              <a:rPr lang="en-GB" dirty="0"/>
              <a:t>. </a:t>
            </a:r>
          </a:p>
          <a:p>
            <a:r>
              <a:rPr lang="en-GB" dirty="0"/>
              <a:t>Many engineering materials are elastic up to a certain stress, termed the elastic limit, after which they are partly elastic and partly plastic. </a:t>
            </a:r>
          </a:p>
          <a:p>
            <a:r>
              <a:rPr lang="en-GB" b="1" dirty="0"/>
              <a:t>Elastic materials obey Hooke’s law</a:t>
            </a:r>
            <a:r>
              <a:rPr lang="en-GB" dirty="0"/>
              <a:t>, which states that the deformation of a material is directly proportional to the load, i.e. the </a:t>
            </a:r>
            <a:r>
              <a:rPr lang="en-GB" b="1" dirty="0"/>
              <a:t>ratio stress/strain is a constant</a:t>
            </a:r>
            <a:r>
              <a:rPr lang="en-GB" dirty="0"/>
              <a:t>.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6620" t="21747" r="60641" b="25010"/>
          <a:stretch/>
        </p:blipFill>
        <p:spPr>
          <a:xfrm>
            <a:off x="1517717" y="2915541"/>
            <a:ext cx="7183223" cy="373978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8616098" y="3374795"/>
            <a:ext cx="232842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en-GB" dirty="0" smtClean="0"/>
              <a:t>Typical </a:t>
            </a:r>
            <a:r>
              <a:rPr lang="en-GB" dirty="0"/>
              <a:t>stress-strain curve for a material such as mild-steel. </a:t>
            </a:r>
          </a:p>
        </p:txBody>
      </p:sp>
    </p:spTree>
    <p:extLst>
      <p:ext uri="{BB962C8B-B14F-4D97-AF65-F5344CB8AC3E}">
        <p14:creationId xmlns:p14="http://schemas.microsoft.com/office/powerpoint/2010/main" val="852974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-282804"/>
            <a:ext cx="10515600" cy="876694"/>
          </a:xfrm>
        </p:spPr>
        <p:txBody>
          <a:bodyPr>
            <a:normAutofit fontScale="90000"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dirty="0"/>
              <a:t> </a:t>
            </a:r>
            <a:br>
              <a:rPr lang="en-GB" dirty="0"/>
            </a:br>
            <a:r>
              <a:rPr lang="en-GB" sz="4000" b="1" dirty="0"/>
              <a:t>Young’s Modulus 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225457" y="484286"/>
                <a:ext cx="10515600" cy="3509946"/>
              </a:xfrm>
            </p:spPr>
            <p:txBody>
              <a:bodyPr>
                <a:normAutofit fontScale="62500" lnSpcReduction="20000"/>
              </a:bodyPr>
              <a:lstStyle/>
              <a:p>
                <a:endParaRPr lang="en-GB" dirty="0" smtClean="0"/>
              </a:p>
              <a:p>
                <a:pPr>
                  <a:lnSpc>
                    <a:spcPct val="120000"/>
                  </a:lnSpc>
                </a:pPr>
                <a:r>
                  <a:rPr lang="en-GB" dirty="0" smtClean="0"/>
                  <a:t>For </a:t>
                </a:r>
                <a:r>
                  <a:rPr lang="en-GB" dirty="0"/>
                  <a:t>direct stress, the constant of proportionality is called the </a:t>
                </a:r>
                <a:r>
                  <a:rPr lang="en-GB" b="1" dirty="0"/>
                  <a:t>Young’s Modulus </a:t>
                </a:r>
                <a:r>
                  <a:rPr lang="en-GB" dirty="0"/>
                  <a:t>or </a:t>
                </a:r>
                <a:r>
                  <a:rPr lang="en-GB" b="1" dirty="0"/>
                  <a:t>Modulus of Elasticity E</a:t>
                </a:r>
                <a:r>
                  <a:rPr lang="en-GB" dirty="0"/>
                  <a:t>. </a:t>
                </a:r>
                <a:endParaRPr lang="en-GB" dirty="0" smtClean="0"/>
              </a:p>
              <a:p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𝐸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𝑑𝑖𝑟𝑒𝑐𝑡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𝑠𝑡𝑟𝑒𝑠𝑠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𝑑𝑖𝑟𝑒𝑐𝑡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𝑠𝑡𝑟𝑎𝑖𝑛</m:t>
                          </m:r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𝜎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𝜀</m:t>
                          </m:r>
                        </m:den>
                      </m:f>
                    </m:oMath>
                  </m:oMathPara>
                </a14:m>
                <a:endParaRPr lang="en-GB" dirty="0" smtClean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dirty="0" smtClean="0"/>
              </a:p>
              <a:p>
                <a:pPr>
                  <a:lnSpc>
                    <a:spcPct val="120000"/>
                  </a:lnSpc>
                </a:pPr>
                <a:r>
                  <a:rPr lang="en-GB" dirty="0" smtClean="0"/>
                  <a:t>The greater the value of </a:t>
                </a:r>
                <a:r>
                  <a:rPr lang="en-GB" dirty="0"/>
                  <a:t>E the greater the stress required for a particular strain, i.e. the greater the force for a particular extension. </a:t>
                </a:r>
                <a:endParaRPr lang="en-GB" dirty="0" smtClean="0"/>
              </a:p>
              <a:p>
                <a:pPr>
                  <a:lnSpc>
                    <a:spcPct val="120000"/>
                  </a:lnSpc>
                </a:pPr>
                <a:r>
                  <a:rPr lang="en-GB" dirty="0" smtClean="0"/>
                  <a:t>Thus </a:t>
                </a:r>
                <a:r>
                  <a:rPr lang="en-GB" dirty="0"/>
                  <a:t>a material with a high Young’s modulus </a:t>
                </a:r>
                <a:r>
                  <a:rPr lang="en-GB" dirty="0" smtClean="0"/>
                  <a:t>is </a:t>
                </a:r>
                <a:r>
                  <a:rPr lang="en-GB" dirty="0"/>
                  <a:t>more difficult to extend than a material with a lower modulus of elasticity as shown in the following </a:t>
                </a:r>
                <a:r>
                  <a:rPr lang="en-GB" dirty="0" smtClean="0"/>
                  <a:t>figure:</a:t>
                </a: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225457" y="484286"/>
                <a:ext cx="10515600" cy="3509946"/>
              </a:xfrm>
              <a:blipFill rotWithShape="0">
                <a:blip r:embed="rId2"/>
                <a:stretch>
                  <a:fillRect l="-406" r="-870" b="-138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" name="Straight Arrow Connector 3"/>
          <p:cNvCxnSpPr/>
          <p:nvPr/>
        </p:nvCxnSpPr>
        <p:spPr>
          <a:xfrm flipV="1">
            <a:off x="3694182" y="1752344"/>
            <a:ext cx="624012" cy="324090"/>
          </a:xfrm>
          <a:prstGeom prst="straightConnector1">
            <a:avLst/>
          </a:prstGeom>
          <a:ln w="15875">
            <a:solidFill>
              <a:schemeClr val="tx1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/>
          <p:cNvSpPr txBox="1"/>
          <p:nvPr/>
        </p:nvSpPr>
        <p:spPr>
          <a:xfrm>
            <a:off x="2787713" y="2054593"/>
            <a:ext cx="12184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N/m</a:t>
            </a:r>
            <a:r>
              <a:rPr lang="en-GB" baseline="30000" dirty="0" smtClean="0"/>
              <a:t>2</a:t>
            </a:r>
            <a:r>
              <a:rPr lang="en-GB" dirty="0" smtClean="0"/>
              <a:t> or Pa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9728" t="30230" r="61064" b="27261"/>
          <a:stretch/>
        </p:blipFill>
        <p:spPr>
          <a:xfrm>
            <a:off x="820132" y="4004499"/>
            <a:ext cx="6004875" cy="2797726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7640425" y="4337663"/>
            <a:ext cx="287517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Young’s modulus or modulus of Elasticity can be considered as a measure of the stiffness of a material, the higher the modulus the stiffer the material. </a:t>
            </a:r>
          </a:p>
        </p:txBody>
      </p:sp>
    </p:spTree>
    <p:extLst>
      <p:ext uri="{BB962C8B-B14F-4D97-AF65-F5344CB8AC3E}">
        <p14:creationId xmlns:p14="http://schemas.microsoft.com/office/powerpoint/2010/main" val="508132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" y="-334327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sz="3600" b="1" dirty="0"/>
              <a:t>Modulus of Rigidity </a:t>
            </a:r>
            <a:r>
              <a:rPr lang="en-GB" sz="2000" dirty="0"/>
              <a:t/>
            </a:r>
            <a:br>
              <a:rPr lang="en-GB" sz="2000" dirty="0"/>
            </a:br>
            <a:endParaRPr lang="en-GB" sz="2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6700" y="822960"/>
            <a:ext cx="11174730" cy="199517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There are many materials for which the direct strain is proportional to the direct stress within some limiting stress. </a:t>
            </a:r>
            <a:endParaRPr lang="en-GB" dirty="0" smtClean="0"/>
          </a:p>
          <a:p>
            <a:r>
              <a:rPr lang="en-GB" dirty="0" smtClean="0"/>
              <a:t>As </a:t>
            </a:r>
            <a:r>
              <a:rPr lang="en-GB" dirty="0"/>
              <a:t>seen previously such material are said to obey Hooke’s law. </a:t>
            </a:r>
            <a:endParaRPr lang="en-GB" dirty="0" smtClean="0"/>
          </a:p>
          <a:p>
            <a:r>
              <a:rPr lang="en-GB" dirty="0" smtClean="0"/>
              <a:t>Such </a:t>
            </a:r>
            <a:r>
              <a:rPr lang="en-GB" dirty="0"/>
              <a:t>elastic materials also have a shear strain proportional to the shear stress within some limiting shear stress as shown as follows: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10695" t="27715" r="64317" b="29314"/>
          <a:stretch/>
        </p:blipFill>
        <p:spPr>
          <a:xfrm>
            <a:off x="83820" y="3040380"/>
            <a:ext cx="6160770" cy="3391581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/>
              <p:cNvSpPr txBox="1"/>
              <p:nvPr/>
            </p:nvSpPr>
            <p:spPr>
              <a:xfrm>
                <a:off x="5958841" y="3280144"/>
                <a:ext cx="5482589" cy="18013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000" dirty="0" smtClean="0"/>
                  <a:t>For shear stress, the constant of proportionality is known as the </a:t>
                </a:r>
                <a:r>
                  <a:rPr lang="en-GB" sz="2000" b="1" dirty="0"/>
                  <a:t>Modulus of Rigidity </a:t>
                </a:r>
                <a:r>
                  <a:rPr lang="en-GB" sz="2000" dirty="0"/>
                  <a:t>or </a:t>
                </a:r>
                <a:r>
                  <a:rPr lang="en-GB" sz="2000" b="1" dirty="0"/>
                  <a:t>Shear Modulus G</a:t>
                </a:r>
                <a:r>
                  <a:rPr lang="en-GB" sz="2000" dirty="0" smtClean="0"/>
                  <a:t>.</a:t>
                </a:r>
              </a:p>
              <a:p>
                <a:endParaRPr lang="en-GB" sz="2000" dirty="0"/>
              </a:p>
              <a:p>
                <a:pPr marL="982663"/>
                <a14:m>
                  <m:oMath xmlns:m="http://schemas.openxmlformats.org/officeDocument/2006/math"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𝐺</m:t>
                    </m:r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0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𝑠h𝑒𝑎𝑟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𝑠𝑡𝑟𝑒𝑠𝑠</m:t>
                        </m:r>
                      </m:num>
                      <m:den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𝑠h𝑒𝑎𝑟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𝑠𝑡𝑟𝑎𝑖𝑛</m:t>
                        </m:r>
                      </m:den>
                    </m:f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0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𝜏</m:t>
                        </m:r>
                      </m:num>
                      <m:den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𝛾</m:t>
                        </m:r>
                      </m:den>
                    </m:f>
                  </m:oMath>
                </a14:m>
                <a:r>
                  <a:rPr lang="en-GB" sz="2000" dirty="0" smtClean="0"/>
                  <a:t> </a:t>
                </a:r>
                <a:endParaRPr lang="en-GB" sz="2000" dirty="0"/>
              </a:p>
            </p:txBody>
          </p:sp>
        </mc:Choice>
        <mc:Fallback xmlns="">
          <p:sp>
            <p:nvSpPr>
              <p:cNvPr id="5" name="TextBox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58841" y="3280144"/>
                <a:ext cx="5482589" cy="1801391"/>
              </a:xfrm>
              <a:prstGeom prst="rect">
                <a:avLst/>
              </a:prstGeom>
              <a:blipFill rotWithShape="0">
                <a:blip r:embed="rId3"/>
                <a:stretch>
                  <a:fillRect l="-1224" t="-168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Box 5"/>
          <p:cNvSpPr txBox="1"/>
          <p:nvPr/>
        </p:nvSpPr>
        <p:spPr>
          <a:xfrm>
            <a:off x="6560821" y="5543550"/>
            <a:ext cx="515493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</a:t>
            </a:r>
            <a:r>
              <a:rPr lang="en-GB" dirty="0"/>
              <a:t>modulus of rigidity is a measure of rigidity or ease of twisting of a material, the greater the modulus of rigidity the more difficult it is to twist the material. </a:t>
            </a:r>
          </a:p>
        </p:txBody>
      </p:sp>
    </p:spTree>
    <p:extLst>
      <p:ext uri="{BB962C8B-B14F-4D97-AF65-F5344CB8AC3E}">
        <p14:creationId xmlns:p14="http://schemas.microsoft.com/office/powerpoint/2010/main" val="3051931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271</Words>
  <Application>Microsoft Office PowerPoint</Application>
  <PresentationFormat>Widescreen</PresentationFormat>
  <Paragraphs>26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Arial</vt:lpstr>
      <vt:lpstr>Calibri</vt:lpstr>
      <vt:lpstr>Calibri Light</vt:lpstr>
      <vt:lpstr>Cambria Math</vt:lpstr>
      <vt:lpstr>Office Theme</vt:lpstr>
      <vt:lpstr>  ELASTICITY, PLASTICITY and HOOKE’S LAW </vt:lpstr>
      <vt:lpstr>PowerPoint Presentation</vt:lpstr>
      <vt:lpstr>   Young’s Modulus  </vt:lpstr>
      <vt:lpstr> Modulus of Rigidity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ELASTICITY, PLASTICITY and HOOKE’S LAW </dc:title>
  <dc:creator>Arnaud Marotin</dc:creator>
  <cp:lastModifiedBy>Arnaud Marotin</cp:lastModifiedBy>
  <cp:revision>5</cp:revision>
  <dcterms:created xsi:type="dcterms:W3CDTF">2019-02-08T11:24:48Z</dcterms:created>
  <dcterms:modified xsi:type="dcterms:W3CDTF">2019-02-08T12:48:27Z</dcterms:modified>
</cp:coreProperties>
</file>