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7" r:id="rId11"/>
    <p:sldId id="271" r:id="rId12"/>
    <p:sldId id="268" r:id="rId13"/>
    <p:sldId id="269" r:id="rId14"/>
    <p:sldId id="270" r:id="rId15"/>
  </p:sldIdLst>
  <p:sldSz cx="18288000" cy="10287000"/>
  <p:notesSz cx="6858000" cy="9144000"/>
  <p:embeddedFontLst>
    <p:embeddedFont>
      <p:font typeface="Heading Now 71-78 Bold" panose="020B0604020202020204" charset="0"/>
      <p:regular r:id="rId17"/>
    </p:embeddedFont>
    <p:embeddedFont>
      <p:font typeface="Poppins Bold" panose="020B0604020202020204" charset="0"/>
      <p:regular r:id="rId18"/>
    </p:embeddedFont>
    <p:embeddedFont>
      <p:font typeface="TT Firs Neue" panose="020B0604020202020204" charset="0"/>
      <p:regular r:id="rId19"/>
    </p:embeddedFont>
    <p:embeddedFont>
      <p:font typeface="TT Firs Neue Bold" panose="020B0604020202020204" charset="0"/>
      <p:regular r:id="rId20"/>
    </p:embeddedFont>
    <p:embeddedFont>
      <p:font typeface="TT Firs Neue Italics"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CAEFE-6AA5-4B7A-B4BE-BBCC1024FEB7}" type="datetimeFigureOut">
              <a:rPr lang="en-IN" smtClean="0"/>
              <a:t>22-06-2026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1F7D9A-8784-43F0-87BD-E001C542CAD1}" type="slidenum">
              <a:rPr lang="en-IN" smtClean="0"/>
              <a:t>‹#›</a:t>
            </a:fld>
            <a:endParaRPr lang="en-IN"/>
          </a:p>
        </p:txBody>
      </p:sp>
    </p:spTree>
    <p:extLst>
      <p:ext uri="{BB962C8B-B14F-4D97-AF65-F5344CB8AC3E}">
        <p14:creationId xmlns:p14="http://schemas.microsoft.com/office/powerpoint/2010/main" val="2443021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Mid Staffordshire NHS Foundation Trust was one of the major instances of healthcare fallacy in the UK. Issues concerning poor standards of care, under staffing, poor leadership and failure of clinical governance were raised between 2005-09. Investigations were carried out into this and it was found that there were problems with patient safety, insufficient monitoring and a lack of responding to patients' concerns. The Francis Inquiry covered these failures and found that patient-harm that could have been avoided was partly caused by the systems or structures within the organisation. This inquiry sparked significant improvements to the practice of NHS quality assurance, with increased accountability, levels of transparency and patient-centredness. Here, case evidences failure in systems is not necessarily exclusively a one off incident of a poor intervention, but many parts that have failed or failed in interaction with other parts.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2</a:t>
            </a:fld>
            <a:endParaRPr lang="en-IN"/>
          </a:p>
        </p:txBody>
      </p:sp>
    </p:spTree>
    <p:extLst>
      <p:ext uri="{BB962C8B-B14F-4D97-AF65-F5344CB8AC3E}">
        <p14:creationId xmlns:p14="http://schemas.microsoft.com/office/powerpoint/2010/main" val="442588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time line shows that a number of years rather than just one to have problems with the quality. From as early as 2005 to 2009 concerns had been raised about the quantity and quality of staffing, care and failure to take care of safety at Mid Staffordshire NHS Foundation Trust. A significant number of failures, which ultimately had a negative impact on outcomes and service quality, were identified during the Healthcare Commission investigation in 2009. A public inquiry was undertaken during 2010 – 2013 to address root cause issues around harm and the organisational or system issues. The problems continued as a result of the failures identified by the Francis Report in 2013 as being related to: leadership, governance and accountability; organisational culture. An important thing to learn from this case is the importance of recognising the early indicators, patients' complaints and staff concerns and responding to them in a timely fashion via effective quality assurance.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3</a:t>
            </a:fld>
            <a:endParaRPr lang="en-IN"/>
          </a:p>
        </p:txBody>
      </p:sp>
    </p:spTree>
    <p:extLst>
      <p:ext uri="{BB962C8B-B14F-4D97-AF65-F5344CB8AC3E}">
        <p14:creationId xmlns:p14="http://schemas.microsoft.com/office/powerpoint/2010/main" val="1812680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Mid Staffordshire scandal shone a light on the issue of reducing the standard of care, and showed that it's not just one organisation and it's not all bad. The limited availability of staff was found to impact the staff's ability to deliver safe and effective care, highlighting the importance of workforce planning. Risk identification and management were poor, due to poor governance and monitoring processes. Poor resolution to complaints furthering raised challenges of transparency, openness and of patients and their participation in decision making in health care. Organisational culture, leadership and system design were also found by the Francis Inquiry to have contributed to the problem with individual faults identified as a cause of the problem. Consequently, there was a national reform thrust towards the improvement of regulation, accountability, the safety culture and learning in healthcare services.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4</a:t>
            </a:fld>
            <a:endParaRPr lang="en-IN"/>
          </a:p>
        </p:txBody>
      </p:sp>
    </p:spTree>
    <p:extLst>
      <p:ext uri="{BB962C8B-B14F-4D97-AF65-F5344CB8AC3E}">
        <p14:creationId xmlns:p14="http://schemas.microsoft.com/office/powerpoint/2010/main" val="265253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Mid Staffordshire scandal demonstrates that serious healthcare failures rarely occur because of one isolated error. Instead, they develop through a combination of weaknesses across leadership, staffing, communication, governance, and monitoring systems. Root cause analysis provides a structured method to identify these underlying factors and understand how failures became possible. Reason’s Swiss Cheese Model explains that healthcare organisations have multiple protective barriers designed to prevent harm; however, when these barriers contain gaps, risks can pass through and lead to adverse outcomes. In this case study, the model will be used to explore how failures at different organisational levels contributed to poor patient care, reduced safety, and loss of public trust within Mid Staffordshire NHS Foundation Trust.</a:t>
            </a: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5</a:t>
            </a:fld>
            <a:endParaRPr lang="en-IN"/>
          </a:p>
        </p:txBody>
      </p:sp>
    </p:spTree>
    <p:extLst>
      <p:ext uri="{BB962C8B-B14F-4D97-AF65-F5344CB8AC3E}">
        <p14:creationId xmlns:p14="http://schemas.microsoft.com/office/powerpoint/2010/main" val="635988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Swiss Cheese Model developed by James Reason, adapted from Worked Out Failures, suggests that in most cases the failures that occur are not connected but are a combination of multiple “failures” in protective barriers. Safety barriers in healthcare include leadership, staffing, clinical governance and monitoring systems, as well as communication processes. Each layer may have a weakness or “hole,” but a combination of all layers of humidity/weaker can cause harm. Many of the failures were related to organisational failures such as poor, or non-existent, responses to concerns and non-compliance; the lack of adequate monitoring arrangements; inadequate staffing and poor management – all of which are suitable for analysing the Mid Staffordshire scandal. By using this model, root causes can be identified and not just individual error point as can also be developed system wide quality improvement actions.</a:t>
            </a: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6</a:t>
            </a:fld>
            <a:endParaRPr lang="en-IN"/>
          </a:p>
        </p:txBody>
      </p:sp>
    </p:spTree>
    <p:extLst>
      <p:ext uri="{BB962C8B-B14F-4D97-AF65-F5344CB8AC3E}">
        <p14:creationId xmlns:p14="http://schemas.microsoft.com/office/powerpoint/2010/main" val="3776535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Swiss Cheese Model illustrates how patient harm can occur when gaps in layers of safety barriers come together to form a gap to harm. In specific, the Mid Staffordshire case was not about a standalone failure, but rather a series of failures that occurred in the system. Weak leadership lead to people's attitude that they do not do anything about safety. There was pressure on health care workers from the lack of staff and impact on health care services delivery. Clinical governance was weak which limited the organisation's ability to pick up on risk in the early stages. There was a lack of communication and this impacted on complaints from patients and staffs wishes not being met. Additionally, excessive focus on goals resulted in decreased attention to enhancement of patient-centred care. The risks travelled through more than one impenetrable wall through a series of these failures leading to serious concerns around quality and safety.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7</a:t>
            </a:fld>
            <a:endParaRPr lang="en-IN"/>
          </a:p>
        </p:txBody>
      </p:sp>
    </p:spTree>
    <p:extLst>
      <p:ext uri="{BB962C8B-B14F-4D97-AF65-F5344CB8AC3E}">
        <p14:creationId xmlns:p14="http://schemas.microsoft.com/office/powerpoint/2010/main" val="1467685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Benchmarking is a vital quality improvement technique that enables healthcare organisations to benchmark their performance against a framework of established standards, guidelines and in other instances, against best practice in other working services. It helps to raise awareness of differences in care quality, what might need to be done to improve the quality of the care, and what actions could be taken based on evidence to improve the care. Looking for poor outcomes, in the context of Mid Staffordshire, benchmarking could have identified issues from several parts of the population, such as comparing staffing levels, patient safety indicators, mortality rates with standards for these and the patient experience. There are national measures that are measurable for safe and effective care, these include NHS quality standards, the CQC inspection requirements and NICE guidance. The implementation of Benchmarking will enable continual improvement, accountability and learning that will travel throughout healthcare organisations. It takes the healthcare activity from reactive to proactive approaches towards risk prevention and healthcare improvement.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8</a:t>
            </a:fld>
            <a:endParaRPr lang="en-IN"/>
          </a:p>
        </p:txBody>
      </p:sp>
    </p:spTree>
    <p:extLst>
      <p:ext uri="{BB962C8B-B14F-4D97-AF65-F5344CB8AC3E}">
        <p14:creationId xmlns:p14="http://schemas.microsoft.com/office/powerpoint/2010/main" val="71828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is a benchmarking analysis and includes an evaluation of the outcomes of Mid Staffordshire's performance against the expected standards of health and care. Limited staff resulted in the challenges of providing services and the safety of patients. Indicators will be analysed against replacement safe staffing guidance to ensure that there is no gap in staffing or planning for resources. There could have been some ongoing trends in the pattern of mortality that could have been identified using patient safety indicators that would have alerted healthcare providers to take timely action. There were problems with leadership and governance which led to a poor culture that did not deal effectively with quality issues. Furthermore, patient complaints were not routinely used as learning / improvement opportunities. Benchmarking is a systematic process which can be adapted by the organisations to determine a set of metrics to compare their performance with other organisations to understand the gap and take corrective actions. If staff had effectively benchmarked against others in Mid Staffordshire to identify risk and issues, then brain sculptures could have helped these patients to improve their outcomes.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9</a:t>
            </a:fld>
            <a:endParaRPr lang="en-IN"/>
          </a:p>
        </p:txBody>
      </p:sp>
    </p:spTree>
    <p:extLst>
      <p:ext uri="{BB962C8B-B14F-4D97-AF65-F5344CB8AC3E}">
        <p14:creationId xmlns:p14="http://schemas.microsoft.com/office/powerpoint/2010/main" val="23895402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Mid Staffs case isn't a specific issue, it's a fundamental redraw of the general layout of the healthcare system as a whole, not just single issues to remedy individual failures. A positive safety culture ensures staff members can report concerns, and learn from incidents and improve practice. Risk identification at an early stage, is achieved through continuous monitoring – by operating based on audits, inspections and performance indicators. But it is important that frontline workers are engaged if they are to value the annoyances associated with the work, and to add input to the improvement solution. Patient involvement is also a part of making care more person centred – it enables the provision of care that is in line with the patients needs and experiences. It was clear that if leadership is to be held accountable, it was imperative that values of governance be fulfilled and that to make improved sustainable change. However, achieving future improvement in the services needs to stem from how leadership, workforce development, safety systems and participation by the patient become a part of service delivery on a daily basis.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10</a:t>
            </a:fld>
            <a:endParaRPr lang="en-IN"/>
          </a:p>
        </p:txBody>
      </p:sp>
    </p:spTree>
    <p:extLst>
      <p:ext uri="{BB962C8B-B14F-4D97-AF65-F5344CB8AC3E}">
        <p14:creationId xmlns:p14="http://schemas.microsoft.com/office/powerpoint/2010/main" val="480218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189554-2A82-76B1-43AC-9057E46618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51C1B-0FF5-6863-1985-6BD9C28F05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3AB293-0748-232B-F91D-33CBFA37D3B8}"/>
              </a:ext>
            </a:extLst>
          </p:cNvPr>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Mid Staffs case isn't a specific issue, it's a fundamental redraw of the general layout of the healthcare system as a whole, not just single issues to remedy individual failures. A positive safety culture ensures staff members can report concerns, and learn from incidents and improve practice. Risk identification at an early stage, is achieved through continuous monitoring – by operating based on audits, inspections and performance indicators. But it is important that frontline workers are engaged if they are to value the annoyances associated with the work, and to add input to the improvement solution. Patient involvement is also a part of making care more person centred – it enables the provision of care that is in line with the patients needs and experiences. It was clear that if leadership is to be held accountable, it was imperative that values of governance be fulfilled and that to make improved sustainable change. However, achieving future improvement in the services needs to stem from how leadership, workforce development, safety systems and participation by the patient become a part of service delivery on a daily basis.</a:t>
            </a:r>
            <a:endParaRPr lang="en-IN" b="0" dirty="0">
              <a:effectLst/>
            </a:endParaRPr>
          </a:p>
          <a:p>
            <a:br>
              <a:rPr lang="en-IN" dirty="0"/>
            </a:br>
            <a:endParaRPr lang="en-IN" dirty="0"/>
          </a:p>
        </p:txBody>
      </p:sp>
      <p:sp>
        <p:nvSpPr>
          <p:cNvPr id="4" name="Slide Number Placeholder 3">
            <a:extLst>
              <a:ext uri="{FF2B5EF4-FFF2-40B4-BE49-F238E27FC236}">
                <a16:creationId xmlns:a16="http://schemas.microsoft.com/office/drawing/2014/main" id="{E827F37F-3440-1D8B-C462-7FD4F53A332D}"/>
              </a:ext>
            </a:extLst>
          </p:cNvPr>
          <p:cNvSpPr>
            <a:spLocks noGrp="1"/>
          </p:cNvSpPr>
          <p:nvPr>
            <p:ph type="sldNum" sz="quarter" idx="5"/>
          </p:nvPr>
        </p:nvSpPr>
        <p:spPr/>
        <p:txBody>
          <a:bodyPr/>
          <a:lstStyle/>
          <a:p>
            <a:fld id="{B81F7D9A-8784-43F0-87BD-E001C542CAD1}" type="slidenum">
              <a:rPr lang="en-IN" smtClean="0"/>
              <a:t>11</a:t>
            </a:fld>
            <a:endParaRPr lang="en-IN"/>
          </a:p>
        </p:txBody>
      </p:sp>
    </p:spTree>
    <p:extLst>
      <p:ext uri="{BB962C8B-B14F-4D97-AF65-F5344CB8AC3E}">
        <p14:creationId xmlns:p14="http://schemas.microsoft.com/office/powerpoint/2010/main" val="19910458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Lastly, the Mid Stafford story is a good illustration that System issues are so much larger and more subtle than what a single player can be held accountable for. The Swiss Cheese Model illustrates why failures have occurred as result of mismanagement in various domains of leadership, staffing, communication and governance. Benchmarking is an excellent tool that helps determine the performance of a healthcare service in comparison to a set of healthcare standards for comparison and to determine areas in which the agency can enhance its performance. The case points out the need to have a proactive, continuous quality assurance process, with good organisational learning. Leadership, transparent governance, good workforce planning, and a positive safety culture need to be established to enable sustainable improvements to be made. Healthcare organisations can effectively reduce the risks, improve patient satisfaction and build trust in healthcare services through this.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B81F7D9A-8784-43F0-87BD-E001C542CAD1}" type="slidenum">
              <a:rPr lang="en-IN" smtClean="0"/>
              <a:t>12</a:t>
            </a:fld>
            <a:endParaRPr lang="en-IN"/>
          </a:p>
        </p:txBody>
      </p:sp>
    </p:spTree>
    <p:extLst>
      <p:ext uri="{BB962C8B-B14F-4D97-AF65-F5344CB8AC3E}">
        <p14:creationId xmlns:p14="http://schemas.microsoft.com/office/powerpoint/2010/main" val="3655715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hyperlink" Target="https://journals.sagepub.com/doi/abs/10.1177/00258024241260573" TargetMode="External"/><Relationship Id="rId3" Type="http://schemas.openxmlformats.org/officeDocument/2006/relationships/hyperlink" Target="https://onlinelibrary.wiley.com/doi/abs/10.1111/nin.12486" TargetMode="External"/><Relationship Id="rId7" Type="http://schemas.openxmlformats.org/officeDocument/2006/relationships/hyperlink" Target="https://www.sciencedirect.com/science/article/pii/S2514664524003758" TargetMode="External"/><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hyperlink" Target="https://www.tandfonline.com/doi/abs/10.1080/09540962.2021.1892959" TargetMode="External"/><Relationship Id="rId5" Type="http://schemas.openxmlformats.org/officeDocument/2006/relationships/hyperlink" Target="https://link.springer.com/article/10.1007/s10551-023-05445-6" TargetMode="External"/><Relationship Id="rId10" Type="http://schemas.openxmlformats.org/officeDocument/2006/relationships/hyperlink" Target="https://link.springer.com/article/10.1007/s10728-025-00522-5" TargetMode="External"/><Relationship Id="rId4" Type="http://schemas.openxmlformats.org/officeDocument/2006/relationships/hyperlink" Target="https://eprints.soton.ac.uk/470730/" TargetMode="External"/><Relationship Id="rId9" Type="http://schemas.openxmlformats.org/officeDocument/2006/relationships/hyperlink" Target="https://journals.sagepub.com/doi/abs/10.1177/00258024221087005"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1756471" y="6912522"/>
            <a:ext cx="6811418" cy="0"/>
          </a:xfrm>
          <a:prstGeom prst="line">
            <a:avLst/>
          </a:prstGeom>
          <a:ln w="38100" cap="flat">
            <a:solidFill>
              <a:srgbClr val="000000"/>
            </a:solidFill>
            <a:prstDash val="solid"/>
            <a:headEnd type="none" w="sm" len="sm"/>
            <a:tailEnd type="none" w="sm" len="sm"/>
          </a:ln>
        </p:spPr>
      </p:sp>
      <p:grpSp>
        <p:nvGrpSpPr>
          <p:cNvPr id="3" name="Group 3"/>
          <p:cNvGrpSpPr/>
          <p:nvPr/>
        </p:nvGrpSpPr>
        <p:grpSpPr>
          <a:xfrm>
            <a:off x="17477844" y="5997941"/>
            <a:ext cx="810156" cy="3449191"/>
            <a:chOff x="0" y="0"/>
            <a:chExt cx="213374" cy="908429"/>
          </a:xfrm>
        </p:grpSpPr>
        <p:sp>
          <p:nvSpPr>
            <p:cNvPr id="4" name="Freeform 4"/>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5" name="TextBox 5"/>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4061011" y="9416390"/>
            <a:ext cx="4226989" cy="1338783"/>
            <a:chOff x="0" y="0"/>
            <a:chExt cx="1113281" cy="352601"/>
          </a:xfrm>
        </p:grpSpPr>
        <p:sp>
          <p:nvSpPr>
            <p:cNvPr id="7" name="Freeform 7"/>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8" name="TextBox 8"/>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0" y="610145"/>
            <a:ext cx="810156" cy="3449191"/>
            <a:chOff x="0" y="0"/>
            <a:chExt cx="213374" cy="908429"/>
          </a:xfrm>
        </p:grpSpPr>
        <p:sp>
          <p:nvSpPr>
            <p:cNvPr id="10" name="Freeform 10"/>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1" name="TextBox 11"/>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03009"/>
            <a:ext cx="5321769" cy="1113154"/>
            <a:chOff x="0" y="0"/>
            <a:chExt cx="1401618" cy="293176"/>
          </a:xfrm>
        </p:grpSpPr>
        <p:sp>
          <p:nvSpPr>
            <p:cNvPr id="13" name="Freeform 13"/>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4" name="TextBox 14"/>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808842" y="8564355"/>
            <a:ext cx="2427839" cy="2427839"/>
            <a:chOff x="0" y="0"/>
            <a:chExt cx="673100" cy="673100"/>
          </a:xfrm>
        </p:grpSpPr>
        <p:sp>
          <p:nvSpPr>
            <p:cNvPr id="16" name="Freeform 16"/>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7" name="TextBox 17"/>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5347978" y="-1416443"/>
            <a:ext cx="2940022" cy="2940022"/>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1" name="Freeform 21"/>
          <p:cNvSpPr/>
          <p:nvPr/>
        </p:nvSpPr>
        <p:spPr>
          <a:xfrm>
            <a:off x="6528138" y="858747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2" name="Freeform 22"/>
          <p:cNvSpPr/>
          <p:nvPr/>
        </p:nvSpPr>
        <p:spPr>
          <a:xfrm>
            <a:off x="7343816" y="433299"/>
            <a:ext cx="2175883" cy="1190801"/>
          </a:xfrm>
          <a:custGeom>
            <a:avLst/>
            <a:gdLst/>
            <a:ahLst/>
            <a:cxnLst/>
            <a:rect l="l" t="t" r="r" b="b"/>
            <a:pathLst>
              <a:path w="2175883" h="1190801">
                <a:moveTo>
                  <a:pt x="0" y="0"/>
                </a:moveTo>
                <a:lnTo>
                  <a:pt x="2175882" y="0"/>
                </a:lnTo>
                <a:lnTo>
                  <a:pt x="2175882" y="1190802"/>
                </a:lnTo>
                <a:lnTo>
                  <a:pt x="0" y="1190802"/>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3" name="Freeform 23"/>
          <p:cNvSpPr/>
          <p:nvPr/>
        </p:nvSpPr>
        <p:spPr>
          <a:xfrm>
            <a:off x="9519698" y="4009156"/>
            <a:ext cx="7454186" cy="4967516"/>
          </a:xfrm>
          <a:custGeom>
            <a:avLst/>
            <a:gdLst/>
            <a:ahLst/>
            <a:cxnLst/>
            <a:rect l="l" t="t" r="r" b="b"/>
            <a:pathLst>
              <a:path w="7454186" h="4967516">
                <a:moveTo>
                  <a:pt x="0" y="0"/>
                </a:moveTo>
                <a:lnTo>
                  <a:pt x="7454186" y="0"/>
                </a:lnTo>
                <a:lnTo>
                  <a:pt x="7454186" y="4967515"/>
                </a:lnTo>
                <a:lnTo>
                  <a:pt x="0" y="4967515"/>
                </a:lnTo>
                <a:lnTo>
                  <a:pt x="0" y="0"/>
                </a:lnTo>
                <a:close/>
              </a:path>
            </a:pathLst>
          </a:custGeom>
          <a:blipFill>
            <a:blip r:embed="rId3"/>
            <a:stretch>
              <a:fillRect/>
            </a:stretch>
          </a:blipFill>
        </p:spPr>
      </p:sp>
      <p:sp>
        <p:nvSpPr>
          <p:cNvPr id="24" name="TextBox 24"/>
          <p:cNvSpPr txBox="1"/>
          <p:nvPr/>
        </p:nvSpPr>
        <p:spPr>
          <a:xfrm>
            <a:off x="1756471" y="1791751"/>
            <a:ext cx="7387529" cy="4497070"/>
          </a:xfrm>
          <a:prstGeom prst="rect">
            <a:avLst/>
          </a:prstGeom>
        </p:spPr>
        <p:txBody>
          <a:bodyPr lIns="0" tIns="0" rIns="0" bIns="0" rtlCol="0" anchor="t">
            <a:spAutoFit/>
          </a:bodyPr>
          <a:lstStyle/>
          <a:p>
            <a:pPr algn="l">
              <a:lnSpc>
                <a:spcPts val="6800"/>
              </a:lnSpc>
            </a:pPr>
            <a:r>
              <a:rPr lang="en-US" sz="6800" b="1" spc="-374">
                <a:solidFill>
                  <a:srgbClr val="000000"/>
                </a:solidFill>
                <a:latin typeface="Heading Now 71-78 Bold"/>
                <a:ea typeface="Heading Now 71-78 Bold"/>
                <a:cs typeface="Heading Now 71-78 Bold"/>
                <a:sym typeface="Heading Now 71-78 Bold"/>
              </a:rPr>
              <a:t>Mid Staffordshire NHS Foundation Trust Scandal (2005–2009)</a:t>
            </a:r>
          </a:p>
        </p:txBody>
      </p:sp>
      <p:sp>
        <p:nvSpPr>
          <p:cNvPr id="25" name="TextBox 24">
            <a:extLst>
              <a:ext uri="{FF2B5EF4-FFF2-40B4-BE49-F238E27FC236}">
                <a16:creationId xmlns:a16="http://schemas.microsoft.com/office/drawing/2014/main" id="{9AE52E69-9DAC-8D4E-3888-76FDE79812B6}"/>
              </a:ext>
            </a:extLst>
          </p:cNvPr>
          <p:cNvSpPr txBox="1"/>
          <p:nvPr/>
        </p:nvSpPr>
        <p:spPr>
          <a:xfrm>
            <a:off x="1680275" y="7177446"/>
            <a:ext cx="7239000" cy="1938992"/>
          </a:xfrm>
          <a:prstGeom prst="rect">
            <a:avLst/>
          </a:prstGeom>
          <a:noFill/>
        </p:spPr>
        <p:txBody>
          <a:bodyPr wrap="square" rtlCol="0">
            <a:spAutoFit/>
          </a:bodyPr>
          <a:lstStyle/>
          <a:p>
            <a:r>
              <a:rPr lang="en-IN" sz="2000" b="1" dirty="0"/>
              <a:t>Student Name: </a:t>
            </a:r>
            <a:r>
              <a:rPr lang="en-IN" sz="2000" dirty="0"/>
              <a:t>Muhammed Atif  Sajid </a:t>
            </a:r>
            <a:r>
              <a:rPr lang="en-IN" sz="2000" dirty="0" err="1"/>
              <a:t>Banglawala</a:t>
            </a:r>
            <a:br>
              <a:rPr lang="en-IN" sz="2000" b="1" dirty="0"/>
            </a:br>
            <a:r>
              <a:rPr lang="en-IN" sz="2000" b="1" dirty="0"/>
              <a:t>Student ID: </a:t>
            </a:r>
            <a:r>
              <a:rPr lang="en-IN" sz="2000" dirty="0"/>
              <a:t>2514910</a:t>
            </a:r>
            <a:br>
              <a:rPr lang="en-IN" sz="2000" b="1" dirty="0"/>
            </a:br>
            <a:r>
              <a:rPr lang="en-IN" sz="2000" b="1" dirty="0"/>
              <a:t>MSc Public H</a:t>
            </a:r>
            <a:r>
              <a:rPr lang="en-IN" sz="2000" dirty="0"/>
              <a:t>ealth and Social Care in Practice</a:t>
            </a:r>
            <a:br>
              <a:rPr lang="en-IN" sz="2000" b="1" dirty="0"/>
            </a:br>
            <a:r>
              <a:rPr lang="en-IN" sz="2000" b="1" dirty="0"/>
              <a:t>Supervisor Name : </a:t>
            </a:r>
            <a:r>
              <a:rPr lang="en-IN" sz="2000" dirty="0"/>
              <a:t>Dr </a:t>
            </a:r>
            <a:r>
              <a:rPr lang="en-IN" sz="2000" dirty="0" err="1"/>
              <a:t>fahad</a:t>
            </a:r>
            <a:r>
              <a:rPr lang="en-IN" sz="2000" dirty="0"/>
              <a:t> Khan</a:t>
            </a:r>
            <a:br>
              <a:rPr lang="en-IN" sz="2000" b="1" dirty="0"/>
            </a:br>
            <a:r>
              <a:rPr lang="en-IN" sz="2000" b="1" dirty="0" err="1"/>
              <a:t>Module:Quality</a:t>
            </a:r>
            <a:r>
              <a:rPr lang="en-IN" sz="2000" b="1" dirty="0"/>
              <a:t> </a:t>
            </a:r>
            <a:r>
              <a:rPr lang="en-IN" sz="2000" dirty="0"/>
              <a:t>Assurance and Service Improvements(LCHS7006)</a:t>
            </a:r>
            <a:br>
              <a:rPr lang="en-IN" sz="2000" dirty="0"/>
            </a:br>
            <a:r>
              <a:rPr lang="en-IN" sz="2000" b="1" dirty="0"/>
              <a:t>Submission date : </a:t>
            </a:r>
            <a:r>
              <a:rPr lang="en-IN" sz="2000" dirty="0"/>
              <a:t>22 June 2026</a:t>
            </a:r>
          </a:p>
        </p:txBody>
      </p:sp>
      <p:pic>
        <p:nvPicPr>
          <p:cNvPr id="27" name="Picture 26">
            <a:extLst>
              <a:ext uri="{FF2B5EF4-FFF2-40B4-BE49-F238E27FC236}">
                <a16:creationId xmlns:a16="http://schemas.microsoft.com/office/drawing/2014/main" id="{FF48FECF-949C-1700-E6D4-665EE2A7FE7B}"/>
              </a:ext>
            </a:extLst>
          </p:cNvPr>
          <p:cNvPicPr>
            <a:picLocks noChangeAspect="1"/>
          </p:cNvPicPr>
          <p:nvPr/>
        </p:nvPicPr>
        <p:blipFill>
          <a:blip r:embed="rId4"/>
          <a:stretch>
            <a:fillRect/>
          </a:stretch>
        </p:blipFill>
        <p:spPr>
          <a:xfrm>
            <a:off x="10466836" y="1104900"/>
            <a:ext cx="5191159" cy="18368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985439" y="5353054"/>
            <a:ext cx="8580225" cy="3533613"/>
            <a:chOff x="0" y="0"/>
            <a:chExt cx="1329301" cy="547449"/>
          </a:xfrm>
        </p:grpSpPr>
        <p:sp>
          <p:nvSpPr>
            <p:cNvPr id="3" name="Freeform 3"/>
            <p:cNvSpPr/>
            <p:nvPr/>
          </p:nvSpPr>
          <p:spPr>
            <a:xfrm>
              <a:off x="0" y="0"/>
              <a:ext cx="1329301" cy="547449"/>
            </a:xfrm>
            <a:custGeom>
              <a:avLst/>
              <a:gdLst/>
              <a:ahLst/>
              <a:cxnLst/>
              <a:rect l="l" t="t" r="r" b="b"/>
              <a:pathLst>
                <a:path w="1329301" h="547449">
                  <a:moveTo>
                    <a:pt x="31580" y="0"/>
                  </a:moveTo>
                  <a:lnTo>
                    <a:pt x="1297721" y="0"/>
                  </a:lnTo>
                  <a:cubicBezTo>
                    <a:pt x="1306097" y="0"/>
                    <a:pt x="1314129" y="3327"/>
                    <a:pt x="1320052" y="9250"/>
                  </a:cubicBezTo>
                  <a:cubicBezTo>
                    <a:pt x="1325974" y="15172"/>
                    <a:pt x="1329301" y="23205"/>
                    <a:pt x="1329301" y="31580"/>
                  </a:cubicBezTo>
                  <a:lnTo>
                    <a:pt x="1329301" y="515869"/>
                  </a:lnTo>
                  <a:cubicBezTo>
                    <a:pt x="1329301" y="533310"/>
                    <a:pt x="1315162" y="547449"/>
                    <a:pt x="1297721" y="547449"/>
                  </a:cubicBezTo>
                  <a:lnTo>
                    <a:pt x="31580" y="547449"/>
                  </a:lnTo>
                  <a:cubicBezTo>
                    <a:pt x="14139" y="547449"/>
                    <a:pt x="0" y="533310"/>
                    <a:pt x="0" y="515869"/>
                  </a:cubicBezTo>
                  <a:lnTo>
                    <a:pt x="0" y="31580"/>
                  </a:lnTo>
                  <a:cubicBezTo>
                    <a:pt x="0" y="14139"/>
                    <a:pt x="14139" y="0"/>
                    <a:pt x="31580" y="0"/>
                  </a:cubicBezTo>
                  <a:close/>
                </a:path>
              </a:pathLst>
            </a:custGeom>
            <a:blipFill>
              <a:blip r:embed="rId3"/>
              <a:stretch>
                <a:fillRect t="-14603" b="-47159"/>
              </a:stretch>
            </a:blipFill>
            <a:ln w="38100" cap="rnd">
              <a:solidFill>
                <a:srgbClr val="000000"/>
              </a:solidFill>
              <a:prstDash val="solid"/>
              <a:round/>
            </a:ln>
          </p:spPr>
        </p:sp>
      </p:grpSp>
      <p:grpSp>
        <p:nvGrpSpPr>
          <p:cNvPr id="4" name="Group 4"/>
          <p:cNvGrpSpPr/>
          <p:nvPr/>
        </p:nvGrpSpPr>
        <p:grpSpPr>
          <a:xfrm>
            <a:off x="1876384" y="4097501"/>
            <a:ext cx="5634487" cy="5835633"/>
            <a:chOff x="0" y="0"/>
            <a:chExt cx="1398585" cy="1448513"/>
          </a:xfrm>
        </p:grpSpPr>
        <p:sp>
          <p:nvSpPr>
            <p:cNvPr id="5" name="Freeform 5"/>
            <p:cNvSpPr/>
            <p:nvPr/>
          </p:nvSpPr>
          <p:spPr>
            <a:xfrm>
              <a:off x="0" y="0"/>
              <a:ext cx="1398585" cy="1448513"/>
            </a:xfrm>
            <a:custGeom>
              <a:avLst/>
              <a:gdLst/>
              <a:ahLst/>
              <a:cxnLst/>
              <a:rect l="l" t="t" r="r" b="b"/>
              <a:pathLst>
                <a:path w="1398585" h="1448513">
                  <a:moveTo>
                    <a:pt x="48091" y="0"/>
                  </a:moveTo>
                  <a:lnTo>
                    <a:pt x="1350494" y="0"/>
                  </a:lnTo>
                  <a:cubicBezTo>
                    <a:pt x="1363248" y="0"/>
                    <a:pt x="1375480" y="5067"/>
                    <a:pt x="1384499" y="14085"/>
                  </a:cubicBezTo>
                  <a:cubicBezTo>
                    <a:pt x="1393518" y="23104"/>
                    <a:pt x="1398585" y="35336"/>
                    <a:pt x="1398585" y="48091"/>
                  </a:cubicBezTo>
                  <a:lnTo>
                    <a:pt x="1398585" y="1400422"/>
                  </a:lnTo>
                  <a:cubicBezTo>
                    <a:pt x="1398585" y="1413176"/>
                    <a:pt x="1393518" y="1425409"/>
                    <a:pt x="1384499" y="1434427"/>
                  </a:cubicBezTo>
                  <a:cubicBezTo>
                    <a:pt x="1375480" y="1443446"/>
                    <a:pt x="1363248" y="1448513"/>
                    <a:pt x="1350494" y="1448513"/>
                  </a:cubicBezTo>
                  <a:lnTo>
                    <a:pt x="48091" y="1448513"/>
                  </a:lnTo>
                  <a:cubicBezTo>
                    <a:pt x="21531" y="1448513"/>
                    <a:pt x="0" y="1426982"/>
                    <a:pt x="0" y="1400422"/>
                  </a:cubicBezTo>
                  <a:lnTo>
                    <a:pt x="0" y="48091"/>
                  </a:lnTo>
                  <a:cubicBezTo>
                    <a:pt x="0" y="35336"/>
                    <a:pt x="5067" y="23104"/>
                    <a:pt x="14085" y="14085"/>
                  </a:cubicBezTo>
                  <a:cubicBezTo>
                    <a:pt x="23104" y="5067"/>
                    <a:pt x="35336" y="0"/>
                    <a:pt x="48091" y="0"/>
                  </a:cubicBezTo>
                  <a:close/>
                </a:path>
              </a:pathLst>
            </a:custGeom>
            <a:solidFill>
              <a:srgbClr val="A8D4EF"/>
            </a:solidFill>
            <a:ln cap="rnd">
              <a:noFill/>
              <a:prstDash val="solid"/>
              <a:round/>
            </a:ln>
          </p:spPr>
        </p:sp>
        <p:sp>
          <p:nvSpPr>
            <p:cNvPr id="6" name="TextBox 6"/>
            <p:cNvSpPr txBox="1"/>
            <p:nvPr/>
          </p:nvSpPr>
          <p:spPr>
            <a:xfrm>
              <a:off x="0" y="-47625"/>
              <a:ext cx="1398585" cy="1496138"/>
            </a:xfrm>
            <a:prstGeom prst="rect">
              <a:avLst/>
            </a:prstGeom>
          </p:spPr>
          <p:txBody>
            <a:bodyPr lIns="50800" tIns="50800" rIns="50800" bIns="50800" rtlCol="0" anchor="ctr"/>
            <a:lstStyle/>
            <a:p>
              <a:pPr algn="ctr">
                <a:lnSpc>
                  <a:spcPts val="3359"/>
                </a:lnSpc>
              </a:pPr>
              <a:endParaRPr/>
            </a:p>
          </p:txBody>
        </p:sp>
      </p:grpSp>
      <p:sp>
        <p:nvSpPr>
          <p:cNvPr id="7" name="AutoShape 7"/>
          <p:cNvSpPr/>
          <p:nvPr/>
        </p:nvSpPr>
        <p:spPr>
          <a:xfrm>
            <a:off x="1504576" y="3726026"/>
            <a:ext cx="5393801" cy="0"/>
          </a:xfrm>
          <a:prstGeom prst="line">
            <a:avLst/>
          </a:prstGeom>
          <a:ln w="38100" cap="flat">
            <a:solidFill>
              <a:srgbClr val="000000"/>
            </a:solidFill>
            <a:prstDash val="solid"/>
            <a:headEnd type="none" w="sm" len="sm"/>
            <a:tailEnd type="none" w="sm" len="sm"/>
          </a:ln>
        </p:spPr>
      </p:sp>
      <p:grpSp>
        <p:nvGrpSpPr>
          <p:cNvPr id="8" name="Group 8"/>
          <p:cNvGrpSpPr/>
          <p:nvPr/>
        </p:nvGrpSpPr>
        <p:grpSpPr>
          <a:xfrm>
            <a:off x="17477844" y="5997941"/>
            <a:ext cx="810156" cy="3449191"/>
            <a:chOff x="0" y="0"/>
            <a:chExt cx="213374" cy="908429"/>
          </a:xfrm>
        </p:grpSpPr>
        <p:sp>
          <p:nvSpPr>
            <p:cNvPr id="9" name="Freeform 9"/>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0" name="TextBox 10"/>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14061011" y="9416390"/>
            <a:ext cx="4226989" cy="1338783"/>
            <a:chOff x="0" y="0"/>
            <a:chExt cx="1113281" cy="352601"/>
          </a:xfrm>
        </p:grpSpPr>
        <p:sp>
          <p:nvSpPr>
            <p:cNvPr id="12" name="Freeform 12"/>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3" name="TextBox 13"/>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610145"/>
            <a:ext cx="810156" cy="3449191"/>
            <a:chOff x="0" y="0"/>
            <a:chExt cx="213374" cy="908429"/>
          </a:xfrm>
        </p:grpSpPr>
        <p:sp>
          <p:nvSpPr>
            <p:cNvPr id="15" name="Freeform 15"/>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6" name="TextBox 16"/>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0" y="-503009"/>
            <a:ext cx="5321769" cy="1113154"/>
            <a:chOff x="0" y="0"/>
            <a:chExt cx="1401618" cy="293176"/>
          </a:xfrm>
        </p:grpSpPr>
        <p:sp>
          <p:nvSpPr>
            <p:cNvPr id="18" name="Freeform 18"/>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9" name="TextBox 19"/>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808842" y="8564355"/>
            <a:ext cx="2427839" cy="2427839"/>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3" name="Group 23"/>
          <p:cNvGrpSpPr/>
          <p:nvPr/>
        </p:nvGrpSpPr>
        <p:grpSpPr>
          <a:xfrm>
            <a:off x="17259300" y="186413"/>
            <a:ext cx="2427839" cy="2427839"/>
            <a:chOff x="0" y="0"/>
            <a:chExt cx="673100" cy="673100"/>
          </a:xfrm>
        </p:grpSpPr>
        <p:sp>
          <p:nvSpPr>
            <p:cNvPr id="24" name="Freeform 2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5" name="TextBox 2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6" name="Freeform 26"/>
          <p:cNvSpPr/>
          <p:nvPr/>
        </p:nvSpPr>
        <p:spPr>
          <a:xfrm>
            <a:off x="7985439" y="1179106"/>
            <a:ext cx="8145863" cy="3640548"/>
          </a:xfrm>
          <a:custGeom>
            <a:avLst/>
            <a:gdLst/>
            <a:ahLst/>
            <a:cxnLst/>
            <a:rect l="l" t="t" r="r" b="b"/>
            <a:pathLst>
              <a:path w="8145863" h="3640548">
                <a:moveTo>
                  <a:pt x="0" y="0"/>
                </a:moveTo>
                <a:lnTo>
                  <a:pt x="8145863" y="0"/>
                </a:lnTo>
                <a:lnTo>
                  <a:pt x="8145863" y="3640548"/>
                </a:lnTo>
                <a:lnTo>
                  <a:pt x="0" y="3640548"/>
                </a:lnTo>
                <a:lnTo>
                  <a:pt x="0" y="0"/>
                </a:lnTo>
                <a:close/>
              </a:path>
            </a:pathLst>
          </a:custGeom>
          <a:blipFill>
            <a:blip r:embed="rId4"/>
            <a:stretch>
              <a:fillRect t="-20611" b="-5250"/>
            </a:stretch>
          </a:blipFill>
        </p:spPr>
      </p:sp>
      <p:sp>
        <p:nvSpPr>
          <p:cNvPr id="27" name="TextBox 27"/>
          <p:cNvSpPr txBox="1"/>
          <p:nvPr/>
        </p:nvSpPr>
        <p:spPr>
          <a:xfrm>
            <a:off x="1504576" y="924406"/>
            <a:ext cx="5828741" cy="2782570"/>
          </a:xfrm>
          <a:prstGeom prst="rect">
            <a:avLst/>
          </a:prstGeom>
        </p:spPr>
        <p:txBody>
          <a:bodyPr lIns="0" tIns="0" rIns="0" bIns="0" rtlCol="0" anchor="t">
            <a:spAutoFit/>
          </a:bodyPr>
          <a:lstStyle/>
          <a:p>
            <a:pPr algn="l">
              <a:lnSpc>
                <a:spcPts val="6800"/>
              </a:lnSpc>
            </a:pPr>
            <a:r>
              <a:rPr lang="en-US" sz="6800" b="1" spc="-374">
                <a:solidFill>
                  <a:srgbClr val="231F20"/>
                </a:solidFill>
                <a:latin typeface="Heading Now 71-78 Bold"/>
                <a:ea typeface="Heading Now 71-78 Bold"/>
                <a:cs typeface="Heading Now 71-78 Bold"/>
                <a:sym typeface="Heading Now 71-78 Bold"/>
              </a:rPr>
              <a:t>Part 1: Overview of Case Study</a:t>
            </a:r>
          </a:p>
        </p:txBody>
      </p:sp>
      <p:sp>
        <p:nvSpPr>
          <p:cNvPr id="28" name="TextBox 28"/>
          <p:cNvSpPr txBox="1"/>
          <p:nvPr/>
        </p:nvSpPr>
        <p:spPr>
          <a:xfrm>
            <a:off x="1876384" y="5324479"/>
            <a:ext cx="5456933" cy="4069080"/>
          </a:xfrm>
          <a:prstGeom prst="rect">
            <a:avLst/>
          </a:prstGeom>
        </p:spPr>
        <p:txBody>
          <a:bodyPr lIns="0" tIns="0" rIns="0" bIns="0" rtlCol="0" anchor="t">
            <a:spAutoFit/>
          </a:bodyPr>
          <a:lstStyle/>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Between 2005 and 2009 there were significant quality failures at Mid Staffordshire NHS Foundation Trust that had a major impact on standards of care and patient safety (Ramsey et al., 2022).</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Failures included inadequate staffing, weak leadership, poor governance, and ineffective monitoring systems (Bradbury, 2022).</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The patients had substandard care quality and worried about death rates (Entwistle &amp; Doering, 2024).</a:t>
            </a:r>
          </a:p>
          <a:p>
            <a:pPr marL="388622" lvl="1" indent="-194311" algn="just">
              <a:lnSpc>
                <a:spcPts val="2520"/>
              </a:lnSpc>
              <a:buFont typeface="Arial"/>
              <a:buChar char="•"/>
            </a:pPr>
            <a:r>
              <a:rPr lang="en-US" sz="1800">
                <a:solidFill>
                  <a:srgbClr val="231F20"/>
                </a:solidFill>
                <a:latin typeface="TT Firs Neue"/>
                <a:ea typeface="TT Firs Neue"/>
                <a:cs typeface="TT Firs Neue"/>
                <a:sym typeface="TT Firs Neue"/>
              </a:rPr>
              <a:t>These problems resulted in the Francis Inquiry and national NHS reforms in 2013.</a:t>
            </a:r>
          </a:p>
        </p:txBody>
      </p:sp>
      <p:sp>
        <p:nvSpPr>
          <p:cNvPr id="29" name="TextBox 29"/>
          <p:cNvSpPr txBox="1"/>
          <p:nvPr/>
        </p:nvSpPr>
        <p:spPr>
          <a:xfrm>
            <a:off x="1780928" y="4318635"/>
            <a:ext cx="5825400"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Mid Staffordshire NHS Foundation Trust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297762" y="5353054"/>
            <a:ext cx="5749994" cy="4685404"/>
            <a:chOff x="0" y="0"/>
            <a:chExt cx="595873" cy="485550"/>
          </a:xfrm>
        </p:grpSpPr>
        <p:sp>
          <p:nvSpPr>
            <p:cNvPr id="3" name="Freeform 3"/>
            <p:cNvSpPr/>
            <p:nvPr/>
          </p:nvSpPr>
          <p:spPr>
            <a:xfrm>
              <a:off x="0" y="0"/>
              <a:ext cx="595873" cy="485550"/>
            </a:xfrm>
            <a:custGeom>
              <a:avLst/>
              <a:gdLst/>
              <a:ahLst/>
              <a:cxnLst/>
              <a:rect l="l" t="t" r="r" b="b"/>
              <a:pathLst>
                <a:path w="595873" h="485550">
                  <a:moveTo>
                    <a:pt x="47125" y="0"/>
                  </a:moveTo>
                  <a:lnTo>
                    <a:pt x="548748" y="0"/>
                  </a:lnTo>
                  <a:cubicBezTo>
                    <a:pt x="574775" y="0"/>
                    <a:pt x="595873" y="21098"/>
                    <a:pt x="595873" y="47125"/>
                  </a:cubicBezTo>
                  <a:lnTo>
                    <a:pt x="595873" y="438425"/>
                  </a:lnTo>
                  <a:cubicBezTo>
                    <a:pt x="595873" y="464451"/>
                    <a:pt x="574775" y="485550"/>
                    <a:pt x="548748" y="485550"/>
                  </a:cubicBezTo>
                  <a:lnTo>
                    <a:pt x="47125" y="485550"/>
                  </a:lnTo>
                  <a:cubicBezTo>
                    <a:pt x="21098" y="485550"/>
                    <a:pt x="0" y="464451"/>
                    <a:pt x="0" y="438425"/>
                  </a:cubicBezTo>
                  <a:lnTo>
                    <a:pt x="0" y="47125"/>
                  </a:lnTo>
                  <a:cubicBezTo>
                    <a:pt x="0" y="21098"/>
                    <a:pt x="21098" y="0"/>
                    <a:pt x="47125" y="0"/>
                  </a:cubicBezTo>
                  <a:close/>
                </a:path>
              </a:pathLst>
            </a:custGeom>
            <a:blipFill>
              <a:blip r:embed="rId3"/>
              <a:stretch>
                <a:fillRect t="-30006" b="-30006"/>
              </a:stretch>
            </a:blipFill>
            <a:ln w="19050" cap="rnd">
              <a:solidFill>
                <a:srgbClr val="000000"/>
              </a:solidFill>
              <a:prstDash val="solid"/>
              <a:round/>
            </a:ln>
          </p:spPr>
        </p:sp>
      </p:grpSp>
      <p:grpSp>
        <p:nvGrpSpPr>
          <p:cNvPr id="4" name="Group 4"/>
          <p:cNvGrpSpPr/>
          <p:nvPr/>
        </p:nvGrpSpPr>
        <p:grpSpPr>
          <a:xfrm>
            <a:off x="1519186" y="1333811"/>
            <a:ext cx="8333830" cy="4923438"/>
            <a:chOff x="0" y="0"/>
            <a:chExt cx="2068612" cy="1222089"/>
          </a:xfrm>
        </p:grpSpPr>
        <p:sp>
          <p:nvSpPr>
            <p:cNvPr id="5" name="Freeform 5"/>
            <p:cNvSpPr/>
            <p:nvPr/>
          </p:nvSpPr>
          <p:spPr>
            <a:xfrm>
              <a:off x="0" y="0"/>
              <a:ext cx="2068612" cy="1222089"/>
            </a:xfrm>
            <a:custGeom>
              <a:avLst/>
              <a:gdLst/>
              <a:ahLst/>
              <a:cxnLst/>
              <a:rect l="l" t="t" r="r" b="b"/>
              <a:pathLst>
                <a:path w="2068612" h="1222089">
                  <a:moveTo>
                    <a:pt x="32514" y="0"/>
                  </a:moveTo>
                  <a:lnTo>
                    <a:pt x="2036098" y="0"/>
                  </a:lnTo>
                  <a:cubicBezTo>
                    <a:pt x="2054055" y="0"/>
                    <a:pt x="2068612" y="14557"/>
                    <a:pt x="2068612" y="32514"/>
                  </a:cubicBezTo>
                  <a:lnTo>
                    <a:pt x="2068612" y="1189575"/>
                  </a:lnTo>
                  <a:cubicBezTo>
                    <a:pt x="2068612" y="1198198"/>
                    <a:pt x="2065186" y="1206468"/>
                    <a:pt x="2059089" y="1212566"/>
                  </a:cubicBezTo>
                  <a:cubicBezTo>
                    <a:pt x="2052991" y="1218664"/>
                    <a:pt x="2044721" y="1222089"/>
                    <a:pt x="2036098" y="1222089"/>
                  </a:cubicBezTo>
                  <a:lnTo>
                    <a:pt x="32514" y="1222089"/>
                  </a:lnTo>
                  <a:cubicBezTo>
                    <a:pt x="14557" y="1222089"/>
                    <a:pt x="0" y="1207532"/>
                    <a:pt x="0" y="1189575"/>
                  </a:cubicBezTo>
                  <a:lnTo>
                    <a:pt x="0" y="32514"/>
                  </a:lnTo>
                  <a:cubicBezTo>
                    <a:pt x="0" y="14557"/>
                    <a:pt x="14557" y="0"/>
                    <a:pt x="32514" y="0"/>
                  </a:cubicBezTo>
                  <a:close/>
                </a:path>
              </a:pathLst>
            </a:custGeom>
            <a:solidFill>
              <a:srgbClr val="A8D4EF"/>
            </a:solidFill>
            <a:ln cap="rnd">
              <a:noFill/>
              <a:prstDash val="solid"/>
              <a:round/>
            </a:ln>
          </p:spPr>
        </p:sp>
        <p:sp>
          <p:nvSpPr>
            <p:cNvPr id="6" name="TextBox 6"/>
            <p:cNvSpPr txBox="1"/>
            <p:nvPr/>
          </p:nvSpPr>
          <p:spPr>
            <a:xfrm>
              <a:off x="0" y="-47625"/>
              <a:ext cx="2068612" cy="1269714"/>
            </a:xfrm>
            <a:prstGeom prst="rect">
              <a:avLst/>
            </a:prstGeom>
          </p:spPr>
          <p:txBody>
            <a:bodyPr lIns="50800" tIns="50800" rIns="50800" bIns="50800" rtlCol="0" anchor="ctr"/>
            <a:lstStyle/>
            <a:p>
              <a:pPr algn="ctr">
                <a:lnSpc>
                  <a:spcPts val="3359"/>
                </a:lnSpc>
              </a:pPr>
              <a:endParaRPr/>
            </a:p>
          </p:txBody>
        </p:sp>
      </p:grpSp>
      <p:grpSp>
        <p:nvGrpSpPr>
          <p:cNvPr id="7" name="Group 7"/>
          <p:cNvGrpSpPr/>
          <p:nvPr/>
        </p:nvGrpSpPr>
        <p:grpSpPr>
          <a:xfrm>
            <a:off x="0" y="610145"/>
            <a:ext cx="810156" cy="3449191"/>
            <a:chOff x="0" y="0"/>
            <a:chExt cx="213374" cy="908429"/>
          </a:xfrm>
        </p:grpSpPr>
        <p:sp>
          <p:nvSpPr>
            <p:cNvPr id="8" name="Freeform 8"/>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9" name="TextBox 9"/>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0" y="-503009"/>
            <a:ext cx="5321769" cy="1113154"/>
            <a:chOff x="0" y="0"/>
            <a:chExt cx="1401618" cy="293176"/>
          </a:xfrm>
        </p:grpSpPr>
        <p:sp>
          <p:nvSpPr>
            <p:cNvPr id="11" name="Freeform 11"/>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2" name="TextBox 12"/>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a:off x="-1399139" y="5847488"/>
            <a:ext cx="2427839" cy="2427839"/>
            <a:chOff x="0" y="0"/>
            <a:chExt cx="673100" cy="673100"/>
          </a:xfrm>
        </p:grpSpPr>
        <p:sp>
          <p:nvSpPr>
            <p:cNvPr id="14" name="Freeform 1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5" name="TextBox 1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17259300" y="1120821"/>
            <a:ext cx="2427839" cy="2427839"/>
            <a:chOff x="0" y="0"/>
            <a:chExt cx="673100" cy="673100"/>
          </a:xfrm>
        </p:grpSpPr>
        <p:sp>
          <p:nvSpPr>
            <p:cNvPr id="17" name="Freeform 17"/>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8" name="TextBox 18"/>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19" name="Freeform 19"/>
          <p:cNvSpPr/>
          <p:nvPr/>
        </p:nvSpPr>
        <p:spPr>
          <a:xfrm>
            <a:off x="1939517" y="9691599"/>
            <a:ext cx="2175883" cy="1190801"/>
          </a:xfrm>
          <a:custGeom>
            <a:avLst/>
            <a:gdLst/>
            <a:ahLst/>
            <a:cxnLst/>
            <a:rect l="l" t="t" r="r" b="b"/>
            <a:pathLst>
              <a:path w="2175883" h="1190801">
                <a:moveTo>
                  <a:pt x="0" y="0"/>
                </a:moveTo>
                <a:lnTo>
                  <a:pt x="2175882" y="0"/>
                </a:lnTo>
                <a:lnTo>
                  <a:pt x="2175882" y="1190802"/>
                </a:lnTo>
                <a:lnTo>
                  <a:pt x="0" y="119080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0" name="Freeform 20"/>
          <p:cNvSpPr/>
          <p:nvPr/>
        </p:nvSpPr>
        <p:spPr>
          <a:xfrm>
            <a:off x="11694329" y="-595401"/>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1" name="Freeform 21"/>
          <p:cNvSpPr/>
          <p:nvPr/>
        </p:nvSpPr>
        <p:spPr>
          <a:xfrm>
            <a:off x="1801933" y="2754499"/>
            <a:ext cx="7768335" cy="2893884"/>
          </a:xfrm>
          <a:custGeom>
            <a:avLst/>
            <a:gdLst/>
            <a:ahLst/>
            <a:cxnLst/>
            <a:rect l="l" t="t" r="r" b="b"/>
            <a:pathLst>
              <a:path w="7768335" h="2893884">
                <a:moveTo>
                  <a:pt x="0" y="0"/>
                </a:moveTo>
                <a:lnTo>
                  <a:pt x="7768335" y="0"/>
                </a:lnTo>
                <a:lnTo>
                  <a:pt x="7768335" y="2893885"/>
                </a:lnTo>
                <a:lnTo>
                  <a:pt x="0" y="2893885"/>
                </a:lnTo>
                <a:lnTo>
                  <a:pt x="0" y="0"/>
                </a:lnTo>
                <a:close/>
              </a:path>
            </a:pathLst>
          </a:custGeom>
          <a:blipFill>
            <a:blip r:embed="rId5"/>
            <a:stretch>
              <a:fillRect/>
            </a:stretch>
          </a:blipFill>
        </p:spPr>
      </p:sp>
      <p:sp>
        <p:nvSpPr>
          <p:cNvPr id="22" name="Freeform 22"/>
          <p:cNvSpPr/>
          <p:nvPr/>
        </p:nvSpPr>
        <p:spPr>
          <a:xfrm>
            <a:off x="3089599" y="6533475"/>
            <a:ext cx="5333692" cy="3000202"/>
          </a:xfrm>
          <a:custGeom>
            <a:avLst/>
            <a:gdLst/>
            <a:ahLst/>
            <a:cxnLst/>
            <a:rect l="l" t="t" r="r" b="b"/>
            <a:pathLst>
              <a:path w="5333692" h="3000202">
                <a:moveTo>
                  <a:pt x="0" y="0"/>
                </a:moveTo>
                <a:lnTo>
                  <a:pt x="5333692" y="0"/>
                </a:lnTo>
                <a:lnTo>
                  <a:pt x="5333692" y="3000202"/>
                </a:lnTo>
                <a:lnTo>
                  <a:pt x="0" y="3000202"/>
                </a:lnTo>
                <a:lnTo>
                  <a:pt x="0" y="0"/>
                </a:lnTo>
                <a:close/>
              </a:path>
            </a:pathLst>
          </a:custGeom>
          <a:blipFill>
            <a:blip r:embed="rId6"/>
            <a:stretch>
              <a:fillRect/>
            </a:stretch>
          </a:blipFill>
        </p:spPr>
      </p:sp>
      <p:sp>
        <p:nvSpPr>
          <p:cNvPr id="23" name="Freeform 23"/>
          <p:cNvSpPr/>
          <p:nvPr/>
        </p:nvSpPr>
        <p:spPr>
          <a:xfrm>
            <a:off x="10557866" y="1333811"/>
            <a:ext cx="5262842" cy="3683979"/>
          </a:xfrm>
          <a:custGeom>
            <a:avLst/>
            <a:gdLst/>
            <a:ahLst/>
            <a:cxnLst/>
            <a:rect l="l" t="t" r="r" b="b"/>
            <a:pathLst>
              <a:path w="5262842" h="3683979">
                <a:moveTo>
                  <a:pt x="0" y="0"/>
                </a:moveTo>
                <a:lnTo>
                  <a:pt x="5262842" y="0"/>
                </a:lnTo>
                <a:lnTo>
                  <a:pt x="5262842" y="3683980"/>
                </a:lnTo>
                <a:lnTo>
                  <a:pt x="0" y="3683980"/>
                </a:lnTo>
                <a:lnTo>
                  <a:pt x="0" y="0"/>
                </a:lnTo>
                <a:close/>
              </a:path>
            </a:pathLst>
          </a:custGeom>
          <a:blipFill>
            <a:blip r:embed="rId7"/>
            <a:stretch>
              <a:fillRect t="-3571" b="-3571"/>
            </a:stretch>
          </a:blipFill>
        </p:spPr>
      </p:sp>
      <p:sp>
        <p:nvSpPr>
          <p:cNvPr id="24" name="TextBox 24"/>
          <p:cNvSpPr txBox="1"/>
          <p:nvPr/>
        </p:nvSpPr>
        <p:spPr>
          <a:xfrm>
            <a:off x="3089599" y="1652489"/>
            <a:ext cx="5193005"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Case Study Timeline and Key Events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87157" y="3980640"/>
            <a:ext cx="6518604" cy="3741896"/>
            <a:chOff x="0" y="0"/>
            <a:chExt cx="1618039" cy="928808"/>
          </a:xfrm>
        </p:grpSpPr>
        <p:sp>
          <p:nvSpPr>
            <p:cNvPr id="3" name="Freeform 3"/>
            <p:cNvSpPr/>
            <p:nvPr/>
          </p:nvSpPr>
          <p:spPr>
            <a:xfrm>
              <a:off x="0" y="0"/>
              <a:ext cx="1618039" cy="928808"/>
            </a:xfrm>
            <a:custGeom>
              <a:avLst/>
              <a:gdLst/>
              <a:ahLst/>
              <a:cxnLst/>
              <a:rect l="l" t="t" r="r" b="b"/>
              <a:pathLst>
                <a:path w="1618039" h="928808">
                  <a:moveTo>
                    <a:pt x="41568" y="0"/>
                  </a:moveTo>
                  <a:lnTo>
                    <a:pt x="1576471" y="0"/>
                  </a:lnTo>
                  <a:cubicBezTo>
                    <a:pt x="1587495" y="0"/>
                    <a:pt x="1598068" y="4380"/>
                    <a:pt x="1605864" y="12175"/>
                  </a:cubicBezTo>
                  <a:cubicBezTo>
                    <a:pt x="1613659" y="19971"/>
                    <a:pt x="1618039" y="30544"/>
                    <a:pt x="1618039" y="41568"/>
                  </a:cubicBezTo>
                  <a:lnTo>
                    <a:pt x="1618039" y="887240"/>
                  </a:lnTo>
                  <a:cubicBezTo>
                    <a:pt x="1618039" y="910198"/>
                    <a:pt x="1599428" y="928808"/>
                    <a:pt x="1576471" y="928808"/>
                  </a:cubicBezTo>
                  <a:lnTo>
                    <a:pt x="41568" y="928808"/>
                  </a:lnTo>
                  <a:cubicBezTo>
                    <a:pt x="30544" y="928808"/>
                    <a:pt x="19971" y="924429"/>
                    <a:pt x="12175" y="916633"/>
                  </a:cubicBezTo>
                  <a:cubicBezTo>
                    <a:pt x="4380" y="908838"/>
                    <a:pt x="0" y="898265"/>
                    <a:pt x="0" y="887240"/>
                  </a:cubicBezTo>
                  <a:lnTo>
                    <a:pt x="0" y="41568"/>
                  </a:lnTo>
                  <a:cubicBezTo>
                    <a:pt x="0" y="30544"/>
                    <a:pt x="4380" y="19971"/>
                    <a:pt x="12175" y="12175"/>
                  </a:cubicBezTo>
                  <a:cubicBezTo>
                    <a:pt x="19971" y="4380"/>
                    <a:pt x="30544" y="0"/>
                    <a:pt x="41568" y="0"/>
                  </a:cubicBezTo>
                  <a:close/>
                </a:path>
              </a:pathLst>
            </a:custGeom>
            <a:solidFill>
              <a:srgbClr val="A8D4EF"/>
            </a:solidFill>
            <a:ln cap="rnd">
              <a:noFill/>
              <a:prstDash val="solid"/>
              <a:round/>
            </a:ln>
          </p:spPr>
        </p:sp>
        <p:sp>
          <p:nvSpPr>
            <p:cNvPr id="4" name="TextBox 4"/>
            <p:cNvSpPr txBox="1"/>
            <p:nvPr/>
          </p:nvSpPr>
          <p:spPr>
            <a:xfrm>
              <a:off x="0" y="-47625"/>
              <a:ext cx="1618039" cy="976433"/>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61014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7259300" y="186413"/>
            <a:ext cx="2427839" cy="2427839"/>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3" name="Group 23"/>
          <p:cNvGrpSpPr/>
          <p:nvPr/>
        </p:nvGrpSpPr>
        <p:grpSpPr>
          <a:xfrm>
            <a:off x="5540305" y="1027429"/>
            <a:ext cx="1586823" cy="1586823"/>
            <a:chOff x="0" y="0"/>
            <a:chExt cx="673100" cy="673100"/>
          </a:xfrm>
        </p:grpSpPr>
        <p:sp>
          <p:nvSpPr>
            <p:cNvPr id="24" name="Freeform 24"/>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5" name="TextBox 25"/>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6" name="Freeform 26"/>
          <p:cNvSpPr/>
          <p:nvPr/>
        </p:nvSpPr>
        <p:spPr>
          <a:xfrm>
            <a:off x="2845329" y="858747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Freeform 27"/>
          <p:cNvSpPr/>
          <p:nvPr/>
        </p:nvSpPr>
        <p:spPr>
          <a:xfrm>
            <a:off x="12273231" y="-53158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8" name="Freeform 28"/>
          <p:cNvSpPr/>
          <p:nvPr/>
        </p:nvSpPr>
        <p:spPr>
          <a:xfrm>
            <a:off x="1474272" y="5143500"/>
            <a:ext cx="6144373" cy="2235035"/>
          </a:xfrm>
          <a:custGeom>
            <a:avLst/>
            <a:gdLst/>
            <a:ahLst/>
            <a:cxnLst/>
            <a:rect l="l" t="t" r="r" b="b"/>
            <a:pathLst>
              <a:path w="6144373" h="2235035">
                <a:moveTo>
                  <a:pt x="0" y="0"/>
                </a:moveTo>
                <a:lnTo>
                  <a:pt x="6144373" y="0"/>
                </a:lnTo>
                <a:lnTo>
                  <a:pt x="6144373" y="2235035"/>
                </a:lnTo>
                <a:lnTo>
                  <a:pt x="0" y="2235035"/>
                </a:lnTo>
                <a:lnTo>
                  <a:pt x="0" y="0"/>
                </a:lnTo>
                <a:close/>
              </a:path>
            </a:pathLst>
          </a:custGeom>
          <a:blipFill>
            <a:blip r:embed="rId4"/>
            <a:stretch>
              <a:fillRect/>
            </a:stretch>
          </a:blipFill>
        </p:spPr>
      </p:sp>
      <p:sp>
        <p:nvSpPr>
          <p:cNvPr id="29" name="Freeform 29"/>
          <p:cNvSpPr/>
          <p:nvPr/>
        </p:nvSpPr>
        <p:spPr>
          <a:xfrm>
            <a:off x="9150909" y="1586823"/>
            <a:ext cx="7453434" cy="6877487"/>
          </a:xfrm>
          <a:custGeom>
            <a:avLst/>
            <a:gdLst/>
            <a:ahLst/>
            <a:cxnLst/>
            <a:rect l="l" t="t" r="r" b="b"/>
            <a:pathLst>
              <a:path w="7453434" h="6877487">
                <a:moveTo>
                  <a:pt x="0" y="0"/>
                </a:moveTo>
                <a:lnTo>
                  <a:pt x="7453434" y="0"/>
                </a:lnTo>
                <a:lnTo>
                  <a:pt x="7453434" y="6877487"/>
                </a:lnTo>
                <a:lnTo>
                  <a:pt x="0" y="6877487"/>
                </a:lnTo>
                <a:lnTo>
                  <a:pt x="0" y="0"/>
                </a:lnTo>
                <a:close/>
              </a:path>
            </a:pathLst>
          </a:custGeom>
          <a:blipFill>
            <a:blip r:embed="rId5"/>
            <a:stretch>
              <a:fillRect/>
            </a:stretch>
          </a:blipFill>
        </p:spPr>
      </p:sp>
      <p:sp>
        <p:nvSpPr>
          <p:cNvPr id="30" name="TextBox 30"/>
          <p:cNvSpPr txBox="1"/>
          <p:nvPr/>
        </p:nvSpPr>
        <p:spPr>
          <a:xfrm>
            <a:off x="1497520" y="4360555"/>
            <a:ext cx="6097877"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From Local Case to National Pattern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526324" y="9681077"/>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113850" y="1067491"/>
            <a:ext cx="6667374" cy="4948551"/>
            <a:chOff x="0" y="0"/>
            <a:chExt cx="1654966" cy="1228323"/>
          </a:xfrm>
        </p:grpSpPr>
        <p:sp>
          <p:nvSpPr>
            <p:cNvPr id="4" name="Freeform 4"/>
            <p:cNvSpPr/>
            <p:nvPr/>
          </p:nvSpPr>
          <p:spPr>
            <a:xfrm>
              <a:off x="0" y="0"/>
              <a:ext cx="1654966" cy="1228323"/>
            </a:xfrm>
            <a:custGeom>
              <a:avLst/>
              <a:gdLst/>
              <a:ahLst/>
              <a:cxnLst/>
              <a:rect l="l" t="t" r="r" b="b"/>
              <a:pathLst>
                <a:path w="1654966" h="1228323">
                  <a:moveTo>
                    <a:pt x="40641" y="0"/>
                  </a:moveTo>
                  <a:lnTo>
                    <a:pt x="1614326" y="0"/>
                  </a:lnTo>
                  <a:cubicBezTo>
                    <a:pt x="1636771" y="0"/>
                    <a:pt x="1654966" y="18195"/>
                    <a:pt x="1654966" y="40641"/>
                  </a:cubicBezTo>
                  <a:lnTo>
                    <a:pt x="1654966" y="1187682"/>
                  </a:lnTo>
                  <a:cubicBezTo>
                    <a:pt x="1654966" y="1198460"/>
                    <a:pt x="1650685" y="1208798"/>
                    <a:pt x="1643063" y="1216419"/>
                  </a:cubicBezTo>
                  <a:cubicBezTo>
                    <a:pt x="1635441" y="1224041"/>
                    <a:pt x="1625104" y="1228323"/>
                    <a:pt x="1614326" y="1228323"/>
                  </a:cubicBezTo>
                  <a:lnTo>
                    <a:pt x="40641" y="1228323"/>
                  </a:lnTo>
                  <a:cubicBezTo>
                    <a:pt x="29862" y="1228323"/>
                    <a:pt x="19525" y="1224041"/>
                    <a:pt x="11903" y="1216419"/>
                  </a:cubicBezTo>
                  <a:cubicBezTo>
                    <a:pt x="4282" y="1208798"/>
                    <a:pt x="0" y="1198460"/>
                    <a:pt x="0" y="1187682"/>
                  </a:cubicBezTo>
                  <a:lnTo>
                    <a:pt x="0" y="40641"/>
                  </a:lnTo>
                  <a:cubicBezTo>
                    <a:pt x="0" y="29862"/>
                    <a:pt x="4282" y="19525"/>
                    <a:pt x="11903" y="11903"/>
                  </a:cubicBezTo>
                  <a:cubicBezTo>
                    <a:pt x="19525" y="4282"/>
                    <a:pt x="29862" y="0"/>
                    <a:pt x="40641" y="0"/>
                  </a:cubicBezTo>
                  <a:close/>
                </a:path>
              </a:pathLst>
            </a:custGeom>
            <a:solidFill>
              <a:srgbClr val="A8D4EF"/>
            </a:solidFill>
            <a:ln cap="rnd">
              <a:noFill/>
              <a:prstDash val="solid"/>
              <a:round/>
            </a:ln>
          </p:spPr>
        </p:sp>
        <p:sp>
          <p:nvSpPr>
            <p:cNvPr id="5" name="TextBox 5"/>
            <p:cNvSpPr txBox="1"/>
            <p:nvPr/>
          </p:nvSpPr>
          <p:spPr>
            <a:xfrm>
              <a:off x="0" y="-47625"/>
              <a:ext cx="1654966" cy="1275948"/>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60062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399139" y="7253238"/>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7259300" y="186413"/>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11464163" y="-595401"/>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490373" y="1197865"/>
            <a:ext cx="7304215" cy="4479295"/>
          </a:xfrm>
          <a:custGeom>
            <a:avLst/>
            <a:gdLst/>
            <a:ahLst/>
            <a:cxnLst/>
            <a:rect l="l" t="t" r="r" b="b"/>
            <a:pathLst>
              <a:path w="7304215" h="4479295">
                <a:moveTo>
                  <a:pt x="0" y="0"/>
                </a:moveTo>
                <a:lnTo>
                  <a:pt x="7304216" y="0"/>
                </a:lnTo>
                <a:lnTo>
                  <a:pt x="7304216" y="4479295"/>
                </a:lnTo>
                <a:lnTo>
                  <a:pt x="0" y="4479295"/>
                </a:lnTo>
                <a:lnTo>
                  <a:pt x="0" y="0"/>
                </a:lnTo>
                <a:close/>
              </a:path>
            </a:pathLst>
          </a:custGeom>
          <a:blipFill>
            <a:blip r:embed="rId4"/>
            <a:stretch>
              <a:fillRect/>
            </a:stretch>
          </a:blipFill>
        </p:spPr>
      </p:sp>
      <p:sp>
        <p:nvSpPr>
          <p:cNvPr id="26" name="Freeform 26"/>
          <p:cNvSpPr/>
          <p:nvPr/>
        </p:nvSpPr>
        <p:spPr>
          <a:xfrm>
            <a:off x="3385857" y="5950184"/>
            <a:ext cx="6632699" cy="3730893"/>
          </a:xfrm>
          <a:custGeom>
            <a:avLst/>
            <a:gdLst/>
            <a:ahLst/>
            <a:cxnLst/>
            <a:rect l="l" t="t" r="r" b="b"/>
            <a:pathLst>
              <a:path w="6632699" h="3730893">
                <a:moveTo>
                  <a:pt x="0" y="0"/>
                </a:moveTo>
                <a:lnTo>
                  <a:pt x="6632699" y="0"/>
                </a:lnTo>
                <a:lnTo>
                  <a:pt x="6632699" y="3730893"/>
                </a:lnTo>
                <a:lnTo>
                  <a:pt x="0" y="3730893"/>
                </a:lnTo>
                <a:lnTo>
                  <a:pt x="0" y="0"/>
                </a:lnTo>
                <a:close/>
              </a:path>
            </a:pathLst>
          </a:custGeom>
          <a:blipFill>
            <a:blip r:embed="rId5"/>
            <a:stretch>
              <a:fillRect/>
            </a:stretch>
          </a:blipFill>
        </p:spPr>
      </p:sp>
      <p:sp>
        <p:nvSpPr>
          <p:cNvPr id="27" name="TextBox 27"/>
          <p:cNvSpPr txBox="1"/>
          <p:nvPr/>
        </p:nvSpPr>
        <p:spPr>
          <a:xfrm>
            <a:off x="10573253" y="1926215"/>
            <a:ext cx="5748568" cy="37509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Healthcare failures often result from multiple system weaknesses rather than a single individual mistake (Powell et al., 2022).</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Root cause analysis identifies contributing organisational and clinical factors behind failures (Hughes, 2023).</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The Swiss Cheese Model examines how safety barriers can develop weaknesses.</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This model will be applied to analyse Mid Staffordshire’s system failures (Payne-James et al., 2025).</a:t>
            </a:r>
          </a:p>
        </p:txBody>
      </p:sp>
      <p:sp>
        <p:nvSpPr>
          <p:cNvPr id="28" name="TextBox 28"/>
          <p:cNvSpPr txBox="1"/>
          <p:nvPr/>
        </p:nvSpPr>
        <p:spPr>
          <a:xfrm>
            <a:off x="10498867" y="1352708"/>
            <a:ext cx="6282356"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Root Cause Analysis Overview</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15034" y="1798445"/>
            <a:ext cx="7628966" cy="5642730"/>
            <a:chOff x="0" y="0"/>
            <a:chExt cx="2009275" cy="1486151"/>
          </a:xfrm>
        </p:grpSpPr>
        <p:sp>
          <p:nvSpPr>
            <p:cNvPr id="3" name="Freeform 3"/>
            <p:cNvSpPr/>
            <p:nvPr/>
          </p:nvSpPr>
          <p:spPr>
            <a:xfrm>
              <a:off x="0" y="0"/>
              <a:ext cx="2009275" cy="1486151"/>
            </a:xfrm>
            <a:custGeom>
              <a:avLst/>
              <a:gdLst/>
              <a:ahLst/>
              <a:cxnLst/>
              <a:rect l="l" t="t" r="r" b="b"/>
              <a:pathLst>
                <a:path w="2009275" h="1486151">
                  <a:moveTo>
                    <a:pt x="51755" y="0"/>
                  </a:moveTo>
                  <a:lnTo>
                    <a:pt x="1957520" y="0"/>
                  </a:lnTo>
                  <a:cubicBezTo>
                    <a:pt x="1971246" y="0"/>
                    <a:pt x="1984410" y="5453"/>
                    <a:pt x="1994116" y="15159"/>
                  </a:cubicBezTo>
                  <a:cubicBezTo>
                    <a:pt x="2003822" y="24865"/>
                    <a:pt x="2009275" y="38029"/>
                    <a:pt x="2009275" y="51755"/>
                  </a:cubicBezTo>
                  <a:lnTo>
                    <a:pt x="2009275" y="1434396"/>
                  </a:lnTo>
                  <a:cubicBezTo>
                    <a:pt x="2009275" y="1462980"/>
                    <a:pt x="1986103" y="1486151"/>
                    <a:pt x="1957520" y="1486151"/>
                  </a:cubicBezTo>
                  <a:lnTo>
                    <a:pt x="51755" y="1486151"/>
                  </a:lnTo>
                  <a:cubicBezTo>
                    <a:pt x="23172" y="1486151"/>
                    <a:pt x="0" y="1462980"/>
                    <a:pt x="0" y="1434396"/>
                  </a:cubicBezTo>
                  <a:lnTo>
                    <a:pt x="0" y="51755"/>
                  </a:lnTo>
                  <a:cubicBezTo>
                    <a:pt x="0" y="23172"/>
                    <a:pt x="23172" y="0"/>
                    <a:pt x="51755" y="0"/>
                  </a:cubicBezTo>
                  <a:close/>
                </a:path>
              </a:pathLst>
            </a:custGeom>
            <a:solidFill>
              <a:srgbClr val="A8D4EF"/>
            </a:solidFill>
          </p:spPr>
        </p:sp>
        <p:sp>
          <p:nvSpPr>
            <p:cNvPr id="4" name="TextBox 4"/>
            <p:cNvSpPr txBox="1"/>
            <p:nvPr/>
          </p:nvSpPr>
          <p:spPr>
            <a:xfrm>
              <a:off x="0" y="-47625"/>
              <a:ext cx="2009275" cy="1533776"/>
            </a:xfrm>
            <a:prstGeom prst="rect">
              <a:avLst/>
            </a:prstGeom>
          </p:spPr>
          <p:txBody>
            <a:bodyPr lIns="50800" tIns="50800" rIns="50800" bIns="50800" rtlCol="0" anchor="ctr"/>
            <a:lstStyle/>
            <a:p>
              <a:pPr algn="ctr">
                <a:lnSpc>
                  <a:spcPts val="3360"/>
                </a:lnSpc>
              </a:pPr>
              <a:endParaRPr/>
            </a:p>
          </p:txBody>
        </p:sp>
      </p:grpSp>
      <p:sp>
        <p:nvSpPr>
          <p:cNvPr id="5" name="AutoShape 5"/>
          <p:cNvSpPr/>
          <p:nvPr/>
        </p:nvSpPr>
        <p:spPr>
          <a:xfrm>
            <a:off x="9729784" y="4636519"/>
            <a:ext cx="6391274" cy="45608"/>
          </a:xfrm>
          <a:prstGeom prst="line">
            <a:avLst/>
          </a:prstGeom>
          <a:ln w="38100" cap="flat">
            <a:solidFill>
              <a:srgbClr val="000000"/>
            </a:solidFill>
            <a:prstDash val="solid"/>
            <a:headEnd type="none" w="sm" len="sm"/>
            <a:tailEnd type="none" w="sm" len="sm"/>
          </a:ln>
        </p:spPr>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566457" y="-118349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6329299"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7492658" y="1944189"/>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9144000" y="-803703"/>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TextBox 27"/>
          <p:cNvSpPr txBox="1"/>
          <p:nvPr/>
        </p:nvSpPr>
        <p:spPr>
          <a:xfrm>
            <a:off x="1618997" y="2979698"/>
            <a:ext cx="7262270" cy="4093845"/>
          </a:xfrm>
          <a:prstGeom prst="rect">
            <a:avLst/>
          </a:prstGeom>
        </p:spPr>
        <p:txBody>
          <a:bodyPr lIns="0" tIns="0" rIns="0" bIns="0" rtlCol="0" anchor="t">
            <a:spAutoFit/>
          </a:bodyPr>
          <a:lstStyle/>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The Swiss Cheese Model identifies how failure or weakness in one system component can result in patient harm when combined with layering of errors from other system weaknesses (Payne-James et al., 2023).</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Leadership, staffing, governance, monitoring and communication are examples of the multiple layers of defence required in relation to healthcare safety (Barış et al., 2025).</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Hazards can continue to present themselves to the patient within each layer, from the top down (Ramsey et al., 2022).</a:t>
            </a:r>
          </a:p>
          <a:p>
            <a:pPr marL="388622" lvl="1" indent="-194311" algn="l">
              <a:lnSpc>
                <a:spcPts val="2700"/>
              </a:lnSpc>
              <a:buFont typeface="Arial"/>
              <a:buChar char="•"/>
            </a:pPr>
            <a:r>
              <a:rPr lang="en-US" sz="1800">
                <a:solidFill>
                  <a:srgbClr val="0B0A0A"/>
                </a:solidFill>
                <a:latin typeface="TT Firs Neue"/>
                <a:ea typeface="TT Firs Neue"/>
                <a:cs typeface="TT Firs Neue"/>
                <a:sym typeface="TT Firs Neue"/>
              </a:rPr>
              <a:t>The model detects system failures instead of singling out individual failures.</a:t>
            </a:r>
          </a:p>
          <a:p>
            <a:pPr algn="l">
              <a:lnSpc>
                <a:spcPts val="2700"/>
              </a:lnSpc>
            </a:pPr>
            <a:endParaRPr lang="en-US" sz="1800">
              <a:solidFill>
                <a:srgbClr val="0B0A0A"/>
              </a:solidFill>
              <a:latin typeface="TT Firs Neue"/>
              <a:ea typeface="TT Firs Neue"/>
              <a:cs typeface="TT Firs Neue"/>
              <a:sym typeface="TT Firs Neue"/>
            </a:endParaRPr>
          </a:p>
        </p:txBody>
      </p:sp>
      <p:sp>
        <p:nvSpPr>
          <p:cNvPr id="28" name="TextBox 28"/>
          <p:cNvSpPr txBox="1"/>
          <p:nvPr/>
        </p:nvSpPr>
        <p:spPr>
          <a:xfrm>
            <a:off x="2631563" y="2133824"/>
            <a:ext cx="5269896" cy="405765"/>
          </a:xfrm>
          <a:prstGeom prst="rect">
            <a:avLst/>
          </a:prstGeom>
        </p:spPr>
        <p:txBody>
          <a:bodyPr lIns="0" tIns="0" rIns="0" bIns="0" rtlCol="0" anchor="t">
            <a:spAutoFit/>
          </a:bodyPr>
          <a:lstStyle/>
          <a:p>
            <a:pPr algn="l">
              <a:lnSpc>
                <a:spcPts val="3359"/>
              </a:lnSpc>
              <a:spcBef>
                <a:spcPct val="0"/>
              </a:spcBef>
            </a:pPr>
            <a:r>
              <a:rPr lang="en-US" sz="2400" b="1">
                <a:solidFill>
                  <a:srgbClr val="0B0A0A"/>
                </a:solidFill>
                <a:latin typeface="TT Firs Neue Bold"/>
                <a:ea typeface="TT Firs Neue Bold"/>
                <a:cs typeface="TT Firs Neue Bold"/>
                <a:sym typeface="TT Firs Neue Bold"/>
              </a:rPr>
              <a:t>Swiss Cheese Model Explanation</a:t>
            </a:r>
          </a:p>
        </p:txBody>
      </p:sp>
      <p:sp>
        <p:nvSpPr>
          <p:cNvPr id="29" name="TextBox 29"/>
          <p:cNvSpPr txBox="1"/>
          <p:nvPr/>
        </p:nvSpPr>
        <p:spPr>
          <a:xfrm>
            <a:off x="9800328" y="1520574"/>
            <a:ext cx="6320730" cy="2782570"/>
          </a:xfrm>
          <a:prstGeom prst="rect">
            <a:avLst/>
          </a:prstGeom>
        </p:spPr>
        <p:txBody>
          <a:bodyPr lIns="0" tIns="0" rIns="0" bIns="0" rtlCol="0" anchor="t">
            <a:spAutoFit/>
          </a:bodyPr>
          <a:lstStyle/>
          <a:p>
            <a:pPr algn="l">
              <a:lnSpc>
                <a:spcPts val="6800"/>
              </a:lnSpc>
            </a:pPr>
            <a:r>
              <a:rPr lang="en-US" sz="6800" b="1" spc="-374">
                <a:solidFill>
                  <a:srgbClr val="0B0A0A"/>
                </a:solidFill>
                <a:latin typeface="Heading Now 71-78 Bold"/>
                <a:ea typeface="Heading Now 71-78 Bold"/>
                <a:cs typeface="Heading Now 71-78 Bold"/>
                <a:sym typeface="Heading Now 71-78 Bold"/>
              </a:rPr>
              <a:t>Part 2: Swiss Cheese Model Application</a:t>
            </a:r>
          </a:p>
        </p:txBody>
      </p:sp>
      <p:sp>
        <p:nvSpPr>
          <p:cNvPr id="30" name="Freeform 30"/>
          <p:cNvSpPr/>
          <p:nvPr/>
        </p:nvSpPr>
        <p:spPr>
          <a:xfrm>
            <a:off x="9654260" y="4874695"/>
            <a:ext cx="7050593" cy="3970144"/>
          </a:xfrm>
          <a:custGeom>
            <a:avLst/>
            <a:gdLst/>
            <a:ahLst/>
            <a:cxnLst/>
            <a:rect l="l" t="t" r="r" b="b"/>
            <a:pathLst>
              <a:path w="7050593" h="3970144">
                <a:moveTo>
                  <a:pt x="0" y="0"/>
                </a:moveTo>
                <a:lnTo>
                  <a:pt x="7050592" y="0"/>
                </a:lnTo>
                <a:lnTo>
                  <a:pt x="7050592" y="3970144"/>
                </a:lnTo>
                <a:lnTo>
                  <a:pt x="0" y="3970144"/>
                </a:lnTo>
                <a:lnTo>
                  <a:pt x="0" y="0"/>
                </a:lnTo>
                <a:close/>
              </a:path>
            </a:pathLst>
          </a:custGeom>
          <a:blipFill>
            <a:blip r:embed="rId4"/>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38279" y="1692360"/>
            <a:ext cx="6110518" cy="5721185"/>
            <a:chOff x="0" y="0"/>
            <a:chExt cx="1516745" cy="1420105"/>
          </a:xfrm>
        </p:grpSpPr>
        <p:sp>
          <p:nvSpPr>
            <p:cNvPr id="3" name="Freeform 3"/>
            <p:cNvSpPr/>
            <p:nvPr/>
          </p:nvSpPr>
          <p:spPr>
            <a:xfrm>
              <a:off x="0" y="0"/>
              <a:ext cx="1516745" cy="1420105"/>
            </a:xfrm>
            <a:custGeom>
              <a:avLst/>
              <a:gdLst/>
              <a:ahLst/>
              <a:cxnLst/>
              <a:rect l="l" t="t" r="r" b="b"/>
              <a:pathLst>
                <a:path w="1516745" h="1420105">
                  <a:moveTo>
                    <a:pt x="44344" y="0"/>
                  </a:moveTo>
                  <a:lnTo>
                    <a:pt x="1472400" y="0"/>
                  </a:lnTo>
                  <a:cubicBezTo>
                    <a:pt x="1496891" y="0"/>
                    <a:pt x="1516745" y="19854"/>
                    <a:pt x="1516745" y="44344"/>
                  </a:cubicBezTo>
                  <a:lnTo>
                    <a:pt x="1516745" y="1375760"/>
                  </a:lnTo>
                  <a:cubicBezTo>
                    <a:pt x="1516745" y="1400251"/>
                    <a:pt x="1496891" y="1420105"/>
                    <a:pt x="1472400" y="1420105"/>
                  </a:cubicBezTo>
                  <a:lnTo>
                    <a:pt x="44344" y="1420105"/>
                  </a:lnTo>
                  <a:cubicBezTo>
                    <a:pt x="19854" y="1420105"/>
                    <a:pt x="0" y="1400251"/>
                    <a:pt x="0" y="1375760"/>
                  </a:cubicBezTo>
                  <a:lnTo>
                    <a:pt x="0" y="44344"/>
                  </a:lnTo>
                  <a:cubicBezTo>
                    <a:pt x="0" y="19854"/>
                    <a:pt x="19854" y="0"/>
                    <a:pt x="44344" y="0"/>
                  </a:cubicBezTo>
                  <a:close/>
                </a:path>
              </a:pathLst>
            </a:custGeom>
            <a:solidFill>
              <a:srgbClr val="A8D4EF"/>
            </a:solidFill>
            <a:ln cap="rnd">
              <a:noFill/>
              <a:prstDash val="solid"/>
              <a:round/>
            </a:ln>
          </p:spPr>
        </p:sp>
        <p:sp>
          <p:nvSpPr>
            <p:cNvPr id="4" name="TextBox 4"/>
            <p:cNvSpPr txBox="1"/>
            <p:nvPr/>
          </p:nvSpPr>
          <p:spPr>
            <a:xfrm>
              <a:off x="0" y="-47625"/>
              <a:ext cx="1516745" cy="146773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1052295"/>
            <a:ext cx="3367985" cy="3367985"/>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3145886"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1398631" y="-59970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0639335" y="3008178"/>
            <a:ext cx="5535171" cy="3556238"/>
          </a:xfrm>
          <a:custGeom>
            <a:avLst/>
            <a:gdLst/>
            <a:ahLst/>
            <a:cxnLst/>
            <a:rect l="l" t="t" r="r" b="b"/>
            <a:pathLst>
              <a:path w="5535171" h="3556238">
                <a:moveTo>
                  <a:pt x="0" y="0"/>
                </a:moveTo>
                <a:lnTo>
                  <a:pt x="5535171" y="0"/>
                </a:lnTo>
                <a:lnTo>
                  <a:pt x="5535171" y="3556238"/>
                </a:lnTo>
                <a:lnTo>
                  <a:pt x="0" y="3556238"/>
                </a:lnTo>
                <a:lnTo>
                  <a:pt x="0" y="0"/>
                </a:lnTo>
                <a:close/>
              </a:path>
            </a:pathLst>
          </a:custGeom>
          <a:blipFill>
            <a:blip r:embed="rId4"/>
            <a:stretch>
              <a:fillRect/>
            </a:stretch>
          </a:blipFill>
        </p:spPr>
      </p:sp>
      <p:sp>
        <p:nvSpPr>
          <p:cNvPr id="26" name="Freeform 26"/>
          <p:cNvSpPr/>
          <p:nvPr/>
        </p:nvSpPr>
        <p:spPr>
          <a:xfrm>
            <a:off x="1618997" y="1249906"/>
            <a:ext cx="6059706" cy="4305580"/>
          </a:xfrm>
          <a:custGeom>
            <a:avLst/>
            <a:gdLst/>
            <a:ahLst/>
            <a:cxnLst/>
            <a:rect l="l" t="t" r="r" b="b"/>
            <a:pathLst>
              <a:path w="6059706" h="4305580">
                <a:moveTo>
                  <a:pt x="0" y="0"/>
                </a:moveTo>
                <a:lnTo>
                  <a:pt x="6059706" y="0"/>
                </a:lnTo>
                <a:lnTo>
                  <a:pt x="6059706" y="4305581"/>
                </a:lnTo>
                <a:lnTo>
                  <a:pt x="0" y="4305581"/>
                </a:lnTo>
                <a:lnTo>
                  <a:pt x="0" y="0"/>
                </a:lnTo>
                <a:close/>
              </a:path>
            </a:pathLst>
          </a:custGeom>
          <a:blipFill>
            <a:blip r:embed="rId5"/>
            <a:stretch>
              <a:fillRect/>
            </a:stretch>
          </a:blipFill>
        </p:spPr>
      </p:sp>
      <p:sp>
        <p:nvSpPr>
          <p:cNvPr id="27" name="Freeform 27"/>
          <p:cNvSpPr/>
          <p:nvPr/>
        </p:nvSpPr>
        <p:spPr>
          <a:xfrm>
            <a:off x="1945688" y="6253030"/>
            <a:ext cx="8065900" cy="2939012"/>
          </a:xfrm>
          <a:custGeom>
            <a:avLst/>
            <a:gdLst/>
            <a:ahLst/>
            <a:cxnLst/>
            <a:rect l="l" t="t" r="r" b="b"/>
            <a:pathLst>
              <a:path w="8065900" h="2939012">
                <a:moveTo>
                  <a:pt x="0" y="0"/>
                </a:moveTo>
                <a:lnTo>
                  <a:pt x="8065900" y="0"/>
                </a:lnTo>
                <a:lnTo>
                  <a:pt x="8065900" y="2939012"/>
                </a:lnTo>
                <a:lnTo>
                  <a:pt x="0" y="2939012"/>
                </a:lnTo>
                <a:lnTo>
                  <a:pt x="0" y="0"/>
                </a:lnTo>
                <a:close/>
              </a:path>
            </a:pathLst>
          </a:custGeom>
          <a:blipFill>
            <a:blip r:embed="rId6"/>
            <a:stretch>
              <a:fillRect/>
            </a:stretch>
          </a:blipFill>
        </p:spPr>
      </p:sp>
      <p:sp>
        <p:nvSpPr>
          <p:cNvPr id="28" name="TextBox 28"/>
          <p:cNvSpPr txBox="1"/>
          <p:nvPr/>
        </p:nvSpPr>
        <p:spPr>
          <a:xfrm>
            <a:off x="10435403" y="1896677"/>
            <a:ext cx="5739103"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Application of Swiss Cheese Model to Mid Staffordshire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755604" y="736270"/>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1364657" y="1488222"/>
            <a:ext cx="4809848" cy="7448234"/>
            <a:chOff x="0" y="0"/>
            <a:chExt cx="1193894" cy="1848791"/>
          </a:xfrm>
        </p:grpSpPr>
        <p:sp>
          <p:nvSpPr>
            <p:cNvPr id="4" name="Freeform 4"/>
            <p:cNvSpPr/>
            <p:nvPr/>
          </p:nvSpPr>
          <p:spPr>
            <a:xfrm>
              <a:off x="0" y="0"/>
              <a:ext cx="1193894" cy="1848790"/>
            </a:xfrm>
            <a:custGeom>
              <a:avLst/>
              <a:gdLst/>
              <a:ahLst/>
              <a:cxnLst/>
              <a:rect l="l" t="t" r="r" b="b"/>
              <a:pathLst>
                <a:path w="1193894" h="1848790">
                  <a:moveTo>
                    <a:pt x="56336" y="0"/>
                  </a:moveTo>
                  <a:lnTo>
                    <a:pt x="1137558" y="0"/>
                  </a:lnTo>
                  <a:cubicBezTo>
                    <a:pt x="1168671" y="0"/>
                    <a:pt x="1193894" y="25222"/>
                    <a:pt x="1193894" y="56336"/>
                  </a:cubicBezTo>
                  <a:lnTo>
                    <a:pt x="1193894" y="1792455"/>
                  </a:lnTo>
                  <a:cubicBezTo>
                    <a:pt x="1193894" y="1807396"/>
                    <a:pt x="1187959" y="1821725"/>
                    <a:pt x="1177394" y="1832290"/>
                  </a:cubicBezTo>
                  <a:cubicBezTo>
                    <a:pt x="1166829" y="1842855"/>
                    <a:pt x="1152499" y="1848790"/>
                    <a:pt x="1137558" y="1848790"/>
                  </a:cubicBezTo>
                  <a:lnTo>
                    <a:pt x="56336" y="1848790"/>
                  </a:lnTo>
                  <a:cubicBezTo>
                    <a:pt x="41395" y="1848790"/>
                    <a:pt x="27065" y="1842855"/>
                    <a:pt x="16500" y="1832290"/>
                  </a:cubicBezTo>
                  <a:cubicBezTo>
                    <a:pt x="5935" y="1821725"/>
                    <a:pt x="0" y="1807396"/>
                    <a:pt x="0" y="1792455"/>
                  </a:cubicBezTo>
                  <a:lnTo>
                    <a:pt x="0" y="56336"/>
                  </a:lnTo>
                  <a:cubicBezTo>
                    <a:pt x="0" y="41395"/>
                    <a:pt x="5935" y="27065"/>
                    <a:pt x="16500" y="16500"/>
                  </a:cubicBezTo>
                  <a:cubicBezTo>
                    <a:pt x="27065" y="5935"/>
                    <a:pt x="41395" y="0"/>
                    <a:pt x="56336" y="0"/>
                  </a:cubicBezTo>
                  <a:close/>
                </a:path>
              </a:pathLst>
            </a:custGeom>
            <a:solidFill>
              <a:srgbClr val="A8D4EF"/>
            </a:solidFill>
            <a:ln cap="rnd">
              <a:noFill/>
              <a:prstDash val="solid"/>
              <a:round/>
            </a:ln>
          </p:spPr>
        </p:sp>
        <p:sp>
          <p:nvSpPr>
            <p:cNvPr id="5" name="TextBox 5"/>
            <p:cNvSpPr txBox="1"/>
            <p:nvPr/>
          </p:nvSpPr>
          <p:spPr>
            <a:xfrm>
              <a:off x="0" y="-47625"/>
              <a:ext cx="1193894" cy="1896416"/>
            </a:xfrm>
            <a:prstGeom prst="rect">
              <a:avLst/>
            </a:prstGeom>
          </p:spPr>
          <p:txBody>
            <a:bodyPr lIns="50800" tIns="50800" rIns="50800" bIns="50800" rtlCol="0" anchor="ctr"/>
            <a:lstStyle/>
            <a:p>
              <a:pPr algn="ctr">
                <a:lnSpc>
                  <a:spcPts val="3359"/>
                </a:lnSpc>
              </a:pPr>
              <a:endParaRPr/>
            </a:p>
          </p:txBody>
        </p:sp>
      </p:grpSp>
      <p:sp>
        <p:nvSpPr>
          <p:cNvPr id="6" name="AutoShape 6"/>
          <p:cNvSpPr/>
          <p:nvPr/>
        </p:nvSpPr>
        <p:spPr>
          <a:xfrm flipV="1">
            <a:off x="1546799" y="4269345"/>
            <a:ext cx="6610568" cy="0"/>
          </a:xfrm>
          <a:prstGeom prst="line">
            <a:avLst/>
          </a:prstGeom>
          <a:ln w="38100" cap="flat">
            <a:solidFill>
              <a:srgbClr val="000000"/>
            </a:solidFill>
            <a:prstDash val="solid"/>
            <a:headEnd type="none" w="sm" len="sm"/>
            <a:tailEnd type="none" w="sm" len="sm"/>
          </a:ln>
        </p:spPr>
      </p:sp>
      <p:grpSp>
        <p:nvGrpSpPr>
          <p:cNvPr id="7" name="Group 7"/>
          <p:cNvGrpSpPr/>
          <p:nvPr/>
        </p:nvGrpSpPr>
        <p:grpSpPr>
          <a:xfrm>
            <a:off x="17477844" y="5997941"/>
            <a:ext cx="810156" cy="3449191"/>
            <a:chOff x="0" y="0"/>
            <a:chExt cx="213374" cy="908429"/>
          </a:xfrm>
        </p:grpSpPr>
        <p:sp>
          <p:nvSpPr>
            <p:cNvPr id="8" name="Freeform 8"/>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9" name="TextBox 9"/>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0" name="Group 10"/>
          <p:cNvGrpSpPr/>
          <p:nvPr/>
        </p:nvGrpSpPr>
        <p:grpSpPr>
          <a:xfrm>
            <a:off x="14061011" y="9416390"/>
            <a:ext cx="4226989" cy="1338783"/>
            <a:chOff x="0" y="0"/>
            <a:chExt cx="1113281" cy="352601"/>
          </a:xfrm>
        </p:grpSpPr>
        <p:sp>
          <p:nvSpPr>
            <p:cNvPr id="11" name="Freeform 11"/>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2" name="TextBox 12"/>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3" name="Group 13"/>
          <p:cNvGrpSpPr/>
          <p:nvPr/>
        </p:nvGrpSpPr>
        <p:grpSpPr>
          <a:xfrm>
            <a:off x="0" y="591095"/>
            <a:ext cx="810156" cy="3449191"/>
            <a:chOff x="0" y="0"/>
            <a:chExt cx="213374" cy="908429"/>
          </a:xfrm>
        </p:grpSpPr>
        <p:sp>
          <p:nvSpPr>
            <p:cNvPr id="14" name="Freeform 14"/>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5" name="TextBox 15"/>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0" y="-503009"/>
            <a:ext cx="5321769" cy="1113154"/>
            <a:chOff x="0" y="0"/>
            <a:chExt cx="1401618" cy="293176"/>
          </a:xfrm>
        </p:grpSpPr>
        <p:sp>
          <p:nvSpPr>
            <p:cNvPr id="17" name="Freeform 17"/>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8" name="TextBox 18"/>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9" name="Group 19"/>
          <p:cNvGrpSpPr/>
          <p:nvPr/>
        </p:nvGrpSpPr>
        <p:grpSpPr>
          <a:xfrm>
            <a:off x="-1213920" y="7722536"/>
            <a:ext cx="2427839" cy="2427839"/>
            <a:chOff x="0" y="0"/>
            <a:chExt cx="673100" cy="673100"/>
          </a:xfrm>
        </p:grpSpPr>
        <p:sp>
          <p:nvSpPr>
            <p:cNvPr id="20" name="Freeform 20"/>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1" name="TextBox 21"/>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2" name="Group 22"/>
          <p:cNvGrpSpPr/>
          <p:nvPr/>
        </p:nvGrpSpPr>
        <p:grpSpPr>
          <a:xfrm>
            <a:off x="15860161" y="-1213920"/>
            <a:ext cx="2427839" cy="2427839"/>
            <a:chOff x="0" y="0"/>
            <a:chExt cx="673100" cy="673100"/>
          </a:xfrm>
        </p:grpSpPr>
        <p:sp>
          <p:nvSpPr>
            <p:cNvPr id="23" name="Freeform 23"/>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4" name="TextBox 24"/>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5" name="Freeform 25"/>
          <p:cNvSpPr/>
          <p:nvPr/>
        </p:nvSpPr>
        <p:spPr>
          <a:xfrm>
            <a:off x="2282871"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12628962" y="-609618"/>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Freeform 27"/>
          <p:cNvSpPr/>
          <p:nvPr/>
        </p:nvSpPr>
        <p:spPr>
          <a:xfrm>
            <a:off x="1546799" y="4549563"/>
            <a:ext cx="8207486" cy="4318054"/>
          </a:xfrm>
          <a:custGeom>
            <a:avLst/>
            <a:gdLst/>
            <a:ahLst/>
            <a:cxnLst/>
            <a:rect l="l" t="t" r="r" b="b"/>
            <a:pathLst>
              <a:path w="8207486" h="4318054">
                <a:moveTo>
                  <a:pt x="0" y="0"/>
                </a:moveTo>
                <a:lnTo>
                  <a:pt x="8207486" y="0"/>
                </a:lnTo>
                <a:lnTo>
                  <a:pt x="8207486" y="4318054"/>
                </a:lnTo>
                <a:lnTo>
                  <a:pt x="0" y="4318054"/>
                </a:lnTo>
                <a:lnTo>
                  <a:pt x="0" y="0"/>
                </a:lnTo>
                <a:close/>
              </a:path>
            </a:pathLst>
          </a:custGeom>
          <a:blipFill>
            <a:blip r:embed="rId4"/>
            <a:stretch>
              <a:fillRect t="-3458" b="-3458"/>
            </a:stretch>
          </a:blipFill>
        </p:spPr>
      </p:sp>
      <p:sp>
        <p:nvSpPr>
          <p:cNvPr id="28" name="TextBox 28"/>
          <p:cNvSpPr txBox="1"/>
          <p:nvPr/>
        </p:nvSpPr>
        <p:spPr>
          <a:xfrm>
            <a:off x="1546799" y="2105900"/>
            <a:ext cx="7436337" cy="1925320"/>
          </a:xfrm>
          <a:prstGeom prst="rect">
            <a:avLst/>
          </a:prstGeom>
        </p:spPr>
        <p:txBody>
          <a:bodyPr lIns="0" tIns="0" rIns="0" bIns="0" rtlCol="0" anchor="t">
            <a:spAutoFit/>
          </a:bodyPr>
          <a:lstStyle/>
          <a:p>
            <a:pPr algn="l">
              <a:lnSpc>
                <a:spcPts val="6800"/>
              </a:lnSpc>
            </a:pPr>
            <a:r>
              <a:rPr lang="en-US" sz="6800" b="1" spc="-374">
                <a:solidFill>
                  <a:srgbClr val="231F20"/>
                </a:solidFill>
                <a:latin typeface="Heading Now 71-78 Bold"/>
                <a:ea typeface="Heading Now 71-78 Bold"/>
                <a:cs typeface="Heading Now 71-78 Bold"/>
                <a:sym typeface="Heading Now 71-78 Bold"/>
              </a:rPr>
              <a:t>Part 3: Benchmarking</a:t>
            </a:r>
          </a:p>
        </p:txBody>
      </p:sp>
      <p:sp>
        <p:nvSpPr>
          <p:cNvPr id="29" name="TextBox 29"/>
          <p:cNvSpPr txBox="1"/>
          <p:nvPr/>
        </p:nvSpPr>
        <p:spPr>
          <a:xfrm>
            <a:off x="11334106" y="3231635"/>
            <a:ext cx="4563917" cy="5122545"/>
          </a:xfrm>
          <a:prstGeom prst="rect">
            <a:avLst/>
          </a:prstGeom>
        </p:spPr>
        <p:txBody>
          <a:bodyPr lIns="0" tIns="0" rIns="0" bIns="0" rtlCol="0" anchor="t">
            <a:spAutoFit/>
          </a:bodyPr>
          <a:lstStyle/>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For benchmarking, the healthcare performance is compared with known healthcare standards or best service (Bradbury, 2022).</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It helps you to see deviations, gaps, and opportunities for quality improvement (Entwistle and Doering, 2024).</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NHS quality standards support measurement of safe and effective care delivery</a:t>
            </a:r>
          </a:p>
          <a:p>
            <a:pPr marL="388622" lvl="1" indent="-194311" algn="just">
              <a:lnSpc>
                <a:spcPts val="2700"/>
              </a:lnSpc>
              <a:buFont typeface="Arial"/>
              <a:buChar char="•"/>
            </a:pPr>
            <a:r>
              <a:rPr lang="en-US" sz="1800">
                <a:solidFill>
                  <a:srgbClr val="231F20"/>
                </a:solidFill>
                <a:latin typeface="TT Firs Neue"/>
                <a:ea typeface="TT Firs Neue"/>
                <a:cs typeface="TT Firs Neue"/>
                <a:sym typeface="TT Firs Neue"/>
              </a:rPr>
              <a:t>The CQC standards act as frameworks to ensure quality, safety and accountability (Powell et al., 2022)</a:t>
            </a:r>
          </a:p>
        </p:txBody>
      </p:sp>
      <p:sp>
        <p:nvSpPr>
          <p:cNvPr id="30" name="TextBox 30"/>
          <p:cNvSpPr txBox="1"/>
          <p:nvPr/>
        </p:nvSpPr>
        <p:spPr>
          <a:xfrm>
            <a:off x="11521519" y="1879446"/>
            <a:ext cx="4496126" cy="8248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Benchmarking as a Quality Improvement Tool</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321191" y="2361709"/>
            <a:ext cx="7118955" cy="5563582"/>
            <a:chOff x="0" y="0"/>
            <a:chExt cx="1767057" cy="1380985"/>
          </a:xfrm>
        </p:grpSpPr>
        <p:sp>
          <p:nvSpPr>
            <p:cNvPr id="3" name="Freeform 3"/>
            <p:cNvSpPr/>
            <p:nvPr/>
          </p:nvSpPr>
          <p:spPr>
            <a:xfrm>
              <a:off x="0" y="0"/>
              <a:ext cx="1767057" cy="1380985"/>
            </a:xfrm>
            <a:custGeom>
              <a:avLst/>
              <a:gdLst/>
              <a:ahLst/>
              <a:cxnLst/>
              <a:rect l="l" t="t" r="r" b="b"/>
              <a:pathLst>
                <a:path w="1767057" h="1380985">
                  <a:moveTo>
                    <a:pt x="38063" y="0"/>
                  </a:moveTo>
                  <a:lnTo>
                    <a:pt x="1728995" y="0"/>
                  </a:lnTo>
                  <a:cubicBezTo>
                    <a:pt x="1750016" y="0"/>
                    <a:pt x="1767057" y="17041"/>
                    <a:pt x="1767057" y="38063"/>
                  </a:cubicBezTo>
                  <a:lnTo>
                    <a:pt x="1767057" y="1342922"/>
                  </a:lnTo>
                  <a:cubicBezTo>
                    <a:pt x="1767057" y="1363943"/>
                    <a:pt x="1750016" y="1380985"/>
                    <a:pt x="1728995" y="1380985"/>
                  </a:cubicBezTo>
                  <a:lnTo>
                    <a:pt x="38063" y="1380985"/>
                  </a:lnTo>
                  <a:cubicBezTo>
                    <a:pt x="17041" y="1380985"/>
                    <a:pt x="0" y="1363943"/>
                    <a:pt x="0" y="1342922"/>
                  </a:cubicBezTo>
                  <a:lnTo>
                    <a:pt x="0" y="38063"/>
                  </a:lnTo>
                  <a:cubicBezTo>
                    <a:pt x="0" y="17041"/>
                    <a:pt x="17041" y="0"/>
                    <a:pt x="38063" y="0"/>
                  </a:cubicBezTo>
                  <a:close/>
                </a:path>
              </a:pathLst>
            </a:custGeom>
            <a:solidFill>
              <a:srgbClr val="A8D4EF"/>
            </a:solidFill>
            <a:ln cap="rnd">
              <a:noFill/>
              <a:prstDash val="solid"/>
              <a:round/>
            </a:ln>
          </p:spPr>
        </p:sp>
        <p:sp>
          <p:nvSpPr>
            <p:cNvPr id="4" name="TextBox 4"/>
            <p:cNvSpPr txBox="1"/>
            <p:nvPr/>
          </p:nvSpPr>
          <p:spPr>
            <a:xfrm>
              <a:off x="0" y="-47625"/>
              <a:ext cx="1767057" cy="1428610"/>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92853"/>
            <a:ext cx="1871694" cy="1871694"/>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5719788"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2880669" y="-58065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9554492" y="3909213"/>
            <a:ext cx="6652354" cy="3562510"/>
          </a:xfrm>
          <a:custGeom>
            <a:avLst/>
            <a:gdLst/>
            <a:ahLst/>
            <a:cxnLst/>
            <a:rect l="l" t="t" r="r" b="b"/>
            <a:pathLst>
              <a:path w="6652354" h="3562510">
                <a:moveTo>
                  <a:pt x="0" y="0"/>
                </a:moveTo>
                <a:lnTo>
                  <a:pt x="6652353" y="0"/>
                </a:lnTo>
                <a:lnTo>
                  <a:pt x="6652353" y="3562511"/>
                </a:lnTo>
                <a:lnTo>
                  <a:pt x="0" y="3562511"/>
                </a:lnTo>
                <a:lnTo>
                  <a:pt x="0" y="0"/>
                </a:lnTo>
                <a:close/>
              </a:path>
            </a:pathLst>
          </a:custGeom>
          <a:blipFill>
            <a:blip r:embed="rId4"/>
            <a:stretch>
              <a:fillRect/>
            </a:stretch>
          </a:blipFill>
        </p:spPr>
      </p:sp>
      <p:sp>
        <p:nvSpPr>
          <p:cNvPr id="26" name="Freeform 26"/>
          <p:cNvSpPr/>
          <p:nvPr/>
        </p:nvSpPr>
        <p:spPr>
          <a:xfrm>
            <a:off x="1182029" y="1321369"/>
            <a:ext cx="7767288" cy="4369100"/>
          </a:xfrm>
          <a:custGeom>
            <a:avLst/>
            <a:gdLst/>
            <a:ahLst/>
            <a:cxnLst/>
            <a:rect l="l" t="t" r="r" b="b"/>
            <a:pathLst>
              <a:path w="7767288" h="4369100">
                <a:moveTo>
                  <a:pt x="0" y="0"/>
                </a:moveTo>
                <a:lnTo>
                  <a:pt x="7767288" y="0"/>
                </a:lnTo>
                <a:lnTo>
                  <a:pt x="7767288" y="4369099"/>
                </a:lnTo>
                <a:lnTo>
                  <a:pt x="0" y="4369099"/>
                </a:lnTo>
                <a:lnTo>
                  <a:pt x="0" y="0"/>
                </a:lnTo>
                <a:close/>
              </a:path>
            </a:pathLst>
          </a:custGeom>
          <a:blipFill>
            <a:blip r:embed="rId5"/>
            <a:stretch>
              <a:fillRect/>
            </a:stretch>
          </a:blipFill>
        </p:spPr>
      </p:sp>
      <p:sp>
        <p:nvSpPr>
          <p:cNvPr id="27" name="Freeform 27"/>
          <p:cNvSpPr/>
          <p:nvPr/>
        </p:nvSpPr>
        <p:spPr>
          <a:xfrm>
            <a:off x="2450094" y="6309974"/>
            <a:ext cx="6499223" cy="3230634"/>
          </a:xfrm>
          <a:custGeom>
            <a:avLst/>
            <a:gdLst/>
            <a:ahLst/>
            <a:cxnLst/>
            <a:rect l="l" t="t" r="r" b="b"/>
            <a:pathLst>
              <a:path w="6499223" h="3230634">
                <a:moveTo>
                  <a:pt x="0" y="0"/>
                </a:moveTo>
                <a:lnTo>
                  <a:pt x="6499223" y="0"/>
                </a:lnTo>
                <a:lnTo>
                  <a:pt x="6499223" y="3230634"/>
                </a:lnTo>
                <a:lnTo>
                  <a:pt x="0" y="3230634"/>
                </a:lnTo>
                <a:lnTo>
                  <a:pt x="0" y="0"/>
                </a:lnTo>
                <a:close/>
              </a:path>
            </a:pathLst>
          </a:custGeom>
          <a:blipFill>
            <a:blip r:embed="rId6"/>
            <a:stretch>
              <a:fillRect t="-13160"/>
            </a:stretch>
          </a:blipFill>
        </p:spPr>
      </p:sp>
      <p:sp>
        <p:nvSpPr>
          <p:cNvPr id="28" name="TextBox 28"/>
          <p:cNvSpPr txBox="1"/>
          <p:nvPr/>
        </p:nvSpPr>
        <p:spPr>
          <a:xfrm>
            <a:off x="10366432" y="2697329"/>
            <a:ext cx="5028473" cy="843915"/>
          </a:xfrm>
          <a:prstGeom prst="rect">
            <a:avLst/>
          </a:prstGeom>
        </p:spPr>
        <p:txBody>
          <a:bodyPr lIns="0" tIns="0" rIns="0" bIns="0" rtlCol="0" anchor="t">
            <a:spAutoFit/>
          </a:bodyPr>
          <a:lstStyle/>
          <a:p>
            <a:pPr algn="ctr">
              <a:lnSpc>
                <a:spcPts val="3359"/>
              </a:lnSpc>
            </a:pPr>
            <a:r>
              <a:rPr lang="en-US" sz="2400" b="1">
                <a:solidFill>
                  <a:srgbClr val="000000"/>
                </a:solidFill>
                <a:latin typeface="Poppins Bold"/>
                <a:ea typeface="Poppins Bold"/>
                <a:cs typeface="Poppins Bold"/>
                <a:sym typeface="Poppins Bold"/>
              </a:rPr>
              <a:t>Benchmarking Application Table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38279" y="1692360"/>
            <a:ext cx="6110518" cy="4814155"/>
            <a:chOff x="0" y="0"/>
            <a:chExt cx="1516745" cy="1194963"/>
          </a:xfrm>
        </p:grpSpPr>
        <p:sp>
          <p:nvSpPr>
            <p:cNvPr id="3" name="Freeform 3"/>
            <p:cNvSpPr/>
            <p:nvPr/>
          </p:nvSpPr>
          <p:spPr>
            <a:xfrm>
              <a:off x="0" y="0"/>
              <a:ext cx="1516745" cy="1194963"/>
            </a:xfrm>
            <a:custGeom>
              <a:avLst/>
              <a:gdLst/>
              <a:ahLst/>
              <a:cxnLst/>
              <a:rect l="l" t="t" r="r" b="b"/>
              <a:pathLst>
                <a:path w="1516745" h="1194963">
                  <a:moveTo>
                    <a:pt x="44344" y="0"/>
                  </a:moveTo>
                  <a:lnTo>
                    <a:pt x="1472400" y="0"/>
                  </a:lnTo>
                  <a:cubicBezTo>
                    <a:pt x="1496891" y="0"/>
                    <a:pt x="1516745" y="19854"/>
                    <a:pt x="1516745" y="44344"/>
                  </a:cubicBezTo>
                  <a:lnTo>
                    <a:pt x="1516745" y="1150619"/>
                  </a:lnTo>
                  <a:cubicBezTo>
                    <a:pt x="1516745" y="1175109"/>
                    <a:pt x="1496891" y="1194963"/>
                    <a:pt x="1472400" y="1194963"/>
                  </a:cubicBezTo>
                  <a:lnTo>
                    <a:pt x="44344" y="1194963"/>
                  </a:lnTo>
                  <a:cubicBezTo>
                    <a:pt x="19854" y="1194963"/>
                    <a:pt x="0" y="1175109"/>
                    <a:pt x="0" y="1150619"/>
                  </a:cubicBezTo>
                  <a:lnTo>
                    <a:pt x="0" y="44344"/>
                  </a:lnTo>
                  <a:cubicBezTo>
                    <a:pt x="0" y="19854"/>
                    <a:pt x="19854" y="0"/>
                    <a:pt x="44344" y="0"/>
                  </a:cubicBezTo>
                  <a:close/>
                </a:path>
              </a:pathLst>
            </a:custGeom>
            <a:solidFill>
              <a:srgbClr val="A8D4EF"/>
            </a:solidFill>
            <a:ln cap="rnd">
              <a:noFill/>
              <a:prstDash val="solid"/>
              <a:round/>
            </a:ln>
          </p:spPr>
        </p:sp>
        <p:sp>
          <p:nvSpPr>
            <p:cNvPr id="4" name="TextBox 4"/>
            <p:cNvSpPr txBox="1"/>
            <p:nvPr/>
          </p:nvSpPr>
          <p:spPr>
            <a:xfrm>
              <a:off x="0" y="-47625"/>
              <a:ext cx="1516745" cy="1242588"/>
            </a:xfrm>
            <a:prstGeom prst="rect">
              <a:avLst/>
            </a:prstGeom>
          </p:spPr>
          <p:txBody>
            <a:bodyPr lIns="50800" tIns="50800" rIns="50800" bIns="50800" rtlCol="0" anchor="ctr"/>
            <a:lstStyle/>
            <a:p>
              <a:pPr algn="ctr">
                <a:lnSpc>
                  <a:spcPts val="3359"/>
                </a:lnSpc>
              </a:pPr>
              <a:endParaRPr/>
            </a:p>
          </p:txBody>
        </p:sp>
      </p:grpSp>
      <p:grpSp>
        <p:nvGrpSpPr>
          <p:cNvPr id="5" name="Group 5"/>
          <p:cNvGrpSpPr/>
          <p:nvPr/>
        </p:nvGrpSpPr>
        <p:grpSpPr>
          <a:xfrm>
            <a:off x="17477844" y="5997941"/>
            <a:ext cx="810156" cy="3449191"/>
            <a:chOff x="0" y="0"/>
            <a:chExt cx="213374" cy="908429"/>
          </a:xfrm>
        </p:grpSpPr>
        <p:sp>
          <p:nvSpPr>
            <p:cNvPr id="6" name="Freeform 6"/>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p:cNvGrpSpPr/>
          <p:nvPr/>
        </p:nvGrpSpPr>
        <p:grpSpPr>
          <a:xfrm>
            <a:off x="14061011" y="9416390"/>
            <a:ext cx="4226989" cy="1338783"/>
            <a:chOff x="0" y="0"/>
            <a:chExt cx="1113281" cy="352601"/>
          </a:xfrm>
        </p:grpSpPr>
        <p:sp>
          <p:nvSpPr>
            <p:cNvPr id="9" name="Freeform 9"/>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p:cNvGrpSpPr/>
          <p:nvPr/>
        </p:nvGrpSpPr>
        <p:grpSpPr>
          <a:xfrm>
            <a:off x="0" y="591095"/>
            <a:ext cx="810156" cy="3449191"/>
            <a:chOff x="0" y="0"/>
            <a:chExt cx="213374" cy="908429"/>
          </a:xfrm>
        </p:grpSpPr>
        <p:sp>
          <p:nvSpPr>
            <p:cNvPr id="12" name="Freeform 12"/>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p:cNvGrpSpPr/>
          <p:nvPr/>
        </p:nvGrpSpPr>
        <p:grpSpPr>
          <a:xfrm>
            <a:off x="0" y="-503009"/>
            <a:ext cx="5321769" cy="1113154"/>
            <a:chOff x="0" y="0"/>
            <a:chExt cx="1401618" cy="293176"/>
          </a:xfrm>
        </p:grpSpPr>
        <p:sp>
          <p:nvSpPr>
            <p:cNvPr id="15" name="Freeform 15"/>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p:cNvGrpSpPr/>
          <p:nvPr/>
        </p:nvGrpSpPr>
        <p:grpSpPr>
          <a:xfrm>
            <a:off x="-808842" y="8564355"/>
            <a:ext cx="2427839" cy="2427839"/>
            <a:chOff x="0" y="0"/>
            <a:chExt cx="673100" cy="673100"/>
          </a:xfrm>
        </p:grpSpPr>
        <p:sp>
          <p:nvSpPr>
            <p:cNvPr id="18" name="Freeform 18"/>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p:cNvGrpSpPr/>
          <p:nvPr/>
        </p:nvGrpSpPr>
        <p:grpSpPr>
          <a:xfrm>
            <a:off x="16174506" y="-1052295"/>
            <a:ext cx="3367985" cy="3367985"/>
            <a:chOff x="0" y="0"/>
            <a:chExt cx="673100" cy="673100"/>
          </a:xfrm>
        </p:grpSpPr>
        <p:sp>
          <p:nvSpPr>
            <p:cNvPr id="21" name="Freeform 21"/>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p:cNvSpPr/>
          <p:nvPr/>
        </p:nvSpPr>
        <p:spPr>
          <a:xfrm>
            <a:off x="11217656" y="9096199"/>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p:cNvSpPr/>
          <p:nvPr/>
        </p:nvSpPr>
        <p:spPr>
          <a:xfrm>
            <a:off x="11398631" y="-59970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3145886" y="5997941"/>
            <a:ext cx="6866679" cy="3862507"/>
          </a:xfrm>
          <a:custGeom>
            <a:avLst/>
            <a:gdLst/>
            <a:ahLst/>
            <a:cxnLst/>
            <a:rect l="l" t="t" r="r" b="b"/>
            <a:pathLst>
              <a:path w="6866679" h="3862507">
                <a:moveTo>
                  <a:pt x="0" y="0"/>
                </a:moveTo>
                <a:lnTo>
                  <a:pt x="6866679" y="0"/>
                </a:lnTo>
                <a:lnTo>
                  <a:pt x="6866679" y="3862507"/>
                </a:lnTo>
                <a:lnTo>
                  <a:pt x="0" y="3862507"/>
                </a:lnTo>
                <a:lnTo>
                  <a:pt x="0" y="0"/>
                </a:lnTo>
                <a:close/>
              </a:path>
            </a:pathLst>
          </a:custGeom>
          <a:blipFill>
            <a:blip r:embed="rId4"/>
            <a:stretch>
              <a:fillRect/>
            </a:stretch>
          </a:blipFill>
        </p:spPr>
      </p:sp>
      <p:sp>
        <p:nvSpPr>
          <p:cNvPr id="26" name="Freeform 26"/>
          <p:cNvSpPr/>
          <p:nvPr/>
        </p:nvSpPr>
        <p:spPr>
          <a:xfrm>
            <a:off x="1183559" y="849605"/>
            <a:ext cx="4947498" cy="4483233"/>
          </a:xfrm>
          <a:custGeom>
            <a:avLst/>
            <a:gdLst/>
            <a:ahLst/>
            <a:cxnLst/>
            <a:rect l="l" t="t" r="r" b="b"/>
            <a:pathLst>
              <a:path w="4947498" h="4483233">
                <a:moveTo>
                  <a:pt x="0" y="0"/>
                </a:moveTo>
                <a:lnTo>
                  <a:pt x="4947498" y="0"/>
                </a:lnTo>
                <a:lnTo>
                  <a:pt x="4947498" y="4483232"/>
                </a:lnTo>
                <a:lnTo>
                  <a:pt x="0" y="4483232"/>
                </a:lnTo>
                <a:lnTo>
                  <a:pt x="0" y="0"/>
                </a:lnTo>
                <a:close/>
              </a:path>
            </a:pathLst>
          </a:custGeom>
          <a:blipFill>
            <a:blip r:embed="rId5"/>
            <a:stretch>
              <a:fillRect r="-447"/>
            </a:stretch>
          </a:blipFill>
        </p:spPr>
      </p:sp>
      <p:sp>
        <p:nvSpPr>
          <p:cNvPr id="27" name="TextBox 27"/>
          <p:cNvSpPr txBox="1"/>
          <p:nvPr/>
        </p:nvSpPr>
        <p:spPr>
          <a:xfrm>
            <a:off x="10523987" y="1909926"/>
            <a:ext cx="5739103" cy="405765"/>
          </a:xfrm>
          <a:prstGeom prst="rect">
            <a:avLst/>
          </a:prstGeom>
        </p:spPr>
        <p:txBody>
          <a:bodyPr lIns="0" tIns="0" rIns="0" bIns="0" rtlCol="0" anchor="t">
            <a:spAutoFit/>
          </a:bodyPr>
          <a:lstStyle/>
          <a:p>
            <a:pPr algn="ctr">
              <a:lnSpc>
                <a:spcPts val="3359"/>
              </a:lnSpc>
            </a:pPr>
            <a:r>
              <a:rPr lang="en-US" sz="2400" b="1">
                <a:solidFill>
                  <a:srgbClr val="231F20"/>
                </a:solidFill>
                <a:latin typeface="TT Firs Neue Bold"/>
                <a:ea typeface="TT Firs Neue Bold"/>
                <a:cs typeface="TT Firs Neue Bold"/>
                <a:sym typeface="TT Firs Neue Bold"/>
              </a:rPr>
              <a:t>System Implications</a:t>
            </a:r>
          </a:p>
        </p:txBody>
      </p:sp>
      <p:sp>
        <p:nvSpPr>
          <p:cNvPr id="28" name="TextBox 28"/>
          <p:cNvSpPr txBox="1"/>
          <p:nvPr/>
        </p:nvSpPr>
        <p:spPr>
          <a:xfrm>
            <a:off x="10338279" y="2482218"/>
            <a:ext cx="5836226" cy="3750945"/>
          </a:xfrm>
          <a:prstGeom prst="rect">
            <a:avLst/>
          </a:prstGeom>
        </p:spPr>
        <p:txBody>
          <a:bodyPr lIns="0" tIns="0" rIns="0" bIns="0" rtlCol="0" anchor="t">
            <a:spAutoFit/>
          </a:bodyPr>
          <a:lstStyle/>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Whole-system improvement is required to address </a:t>
            </a:r>
            <a:r>
              <a:rPr lang="en-US" sz="1800" dirty="0" err="1">
                <a:solidFill>
                  <a:srgbClr val="231F20"/>
                </a:solidFill>
                <a:latin typeface="TT Firs Neue"/>
                <a:ea typeface="TT Firs Neue"/>
                <a:cs typeface="TT Firs Neue"/>
                <a:sym typeface="TT Firs Neue"/>
              </a:rPr>
              <a:t>organisational</a:t>
            </a:r>
            <a:r>
              <a:rPr lang="en-US" sz="1800" dirty="0">
                <a:solidFill>
                  <a:srgbClr val="231F20"/>
                </a:solidFill>
                <a:latin typeface="TT Firs Neue"/>
                <a:ea typeface="TT Firs Neue"/>
                <a:cs typeface="TT Firs Neue"/>
                <a:sym typeface="TT Firs Neue"/>
              </a:rPr>
              <a:t> and clinical weaknesses (Hughes, 2023).</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A strong safety culture supports transparency, learning, and prevention of harm (Payne-James et al., 2025).</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Continuous monitoring and staff engagement improve quality assurance processes.</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Patient involvement and leadership accountability strengthen future service improvement (Payne-James et al.,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8D1A6-6F22-E67E-9FE6-43C5C20B1187}"/>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D7EB3250-8728-C956-57F3-686C995FDDD8}"/>
              </a:ext>
            </a:extLst>
          </p:cNvPr>
          <p:cNvGrpSpPr/>
          <p:nvPr/>
        </p:nvGrpSpPr>
        <p:grpSpPr>
          <a:xfrm>
            <a:off x="1587042" y="1610114"/>
            <a:ext cx="14829800" cy="6112422"/>
            <a:chOff x="0" y="0"/>
            <a:chExt cx="1516745" cy="1194963"/>
          </a:xfrm>
        </p:grpSpPr>
        <p:sp>
          <p:nvSpPr>
            <p:cNvPr id="3" name="Freeform 3">
              <a:extLst>
                <a:ext uri="{FF2B5EF4-FFF2-40B4-BE49-F238E27FC236}">
                  <a16:creationId xmlns:a16="http://schemas.microsoft.com/office/drawing/2014/main" id="{20A17E4A-B2DC-2BA6-1197-713EAA969574}"/>
                </a:ext>
              </a:extLst>
            </p:cNvPr>
            <p:cNvSpPr/>
            <p:nvPr/>
          </p:nvSpPr>
          <p:spPr>
            <a:xfrm>
              <a:off x="0" y="0"/>
              <a:ext cx="1516745" cy="1194963"/>
            </a:xfrm>
            <a:custGeom>
              <a:avLst/>
              <a:gdLst/>
              <a:ahLst/>
              <a:cxnLst/>
              <a:rect l="l" t="t" r="r" b="b"/>
              <a:pathLst>
                <a:path w="1516745" h="1194963">
                  <a:moveTo>
                    <a:pt x="44344" y="0"/>
                  </a:moveTo>
                  <a:lnTo>
                    <a:pt x="1472400" y="0"/>
                  </a:lnTo>
                  <a:cubicBezTo>
                    <a:pt x="1496891" y="0"/>
                    <a:pt x="1516745" y="19854"/>
                    <a:pt x="1516745" y="44344"/>
                  </a:cubicBezTo>
                  <a:lnTo>
                    <a:pt x="1516745" y="1150619"/>
                  </a:lnTo>
                  <a:cubicBezTo>
                    <a:pt x="1516745" y="1175109"/>
                    <a:pt x="1496891" y="1194963"/>
                    <a:pt x="1472400" y="1194963"/>
                  </a:cubicBezTo>
                  <a:lnTo>
                    <a:pt x="44344" y="1194963"/>
                  </a:lnTo>
                  <a:cubicBezTo>
                    <a:pt x="19854" y="1194963"/>
                    <a:pt x="0" y="1175109"/>
                    <a:pt x="0" y="1150619"/>
                  </a:cubicBezTo>
                  <a:lnTo>
                    <a:pt x="0" y="44344"/>
                  </a:lnTo>
                  <a:cubicBezTo>
                    <a:pt x="0" y="19854"/>
                    <a:pt x="19854" y="0"/>
                    <a:pt x="44344" y="0"/>
                  </a:cubicBezTo>
                  <a:close/>
                </a:path>
              </a:pathLst>
            </a:custGeom>
            <a:solidFill>
              <a:srgbClr val="A8D4EF"/>
            </a:solidFill>
            <a:ln cap="rnd">
              <a:noFill/>
              <a:prstDash val="solid"/>
              <a:round/>
            </a:ln>
          </p:spPr>
        </p:sp>
        <p:sp>
          <p:nvSpPr>
            <p:cNvPr id="4" name="TextBox 4">
              <a:extLst>
                <a:ext uri="{FF2B5EF4-FFF2-40B4-BE49-F238E27FC236}">
                  <a16:creationId xmlns:a16="http://schemas.microsoft.com/office/drawing/2014/main" id="{3A598A1A-B8A1-875F-6992-7BC3D7873AF5}"/>
                </a:ext>
              </a:extLst>
            </p:cNvPr>
            <p:cNvSpPr txBox="1"/>
            <p:nvPr/>
          </p:nvSpPr>
          <p:spPr>
            <a:xfrm>
              <a:off x="0" y="-47625"/>
              <a:ext cx="1516745" cy="1242588"/>
            </a:xfrm>
            <a:prstGeom prst="rect">
              <a:avLst/>
            </a:prstGeom>
          </p:spPr>
          <p:txBody>
            <a:bodyPr lIns="50800" tIns="50800" rIns="50800" bIns="50800" rtlCol="0" anchor="ctr"/>
            <a:lstStyle/>
            <a:p>
              <a:pPr algn="ctr">
                <a:lnSpc>
                  <a:spcPts val="3359"/>
                </a:lnSpc>
              </a:pPr>
              <a:endParaRPr/>
            </a:p>
          </p:txBody>
        </p:sp>
      </p:grpSp>
      <p:grpSp>
        <p:nvGrpSpPr>
          <p:cNvPr id="5" name="Group 5">
            <a:extLst>
              <a:ext uri="{FF2B5EF4-FFF2-40B4-BE49-F238E27FC236}">
                <a16:creationId xmlns:a16="http://schemas.microsoft.com/office/drawing/2014/main" id="{200729B7-C417-C3FE-FBBA-8BC1A9DC8EBC}"/>
              </a:ext>
            </a:extLst>
          </p:cNvPr>
          <p:cNvGrpSpPr/>
          <p:nvPr/>
        </p:nvGrpSpPr>
        <p:grpSpPr>
          <a:xfrm>
            <a:off x="17477844" y="5997941"/>
            <a:ext cx="810156" cy="3449191"/>
            <a:chOff x="0" y="0"/>
            <a:chExt cx="213374" cy="908429"/>
          </a:xfrm>
        </p:grpSpPr>
        <p:sp>
          <p:nvSpPr>
            <p:cNvPr id="6" name="Freeform 6">
              <a:extLst>
                <a:ext uri="{FF2B5EF4-FFF2-40B4-BE49-F238E27FC236}">
                  <a16:creationId xmlns:a16="http://schemas.microsoft.com/office/drawing/2014/main" id="{B752EBC9-1041-3D27-A31E-E22220FA856B}"/>
                </a:ext>
              </a:extLst>
            </p:cNvPr>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7" name="TextBox 7">
              <a:extLst>
                <a:ext uri="{FF2B5EF4-FFF2-40B4-BE49-F238E27FC236}">
                  <a16:creationId xmlns:a16="http://schemas.microsoft.com/office/drawing/2014/main" id="{2F04734E-0FD8-5535-9839-E2D1C79CE1CF}"/>
                </a:ext>
              </a:extLst>
            </p:cNvPr>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8" name="Group 8">
            <a:extLst>
              <a:ext uri="{FF2B5EF4-FFF2-40B4-BE49-F238E27FC236}">
                <a16:creationId xmlns:a16="http://schemas.microsoft.com/office/drawing/2014/main" id="{F40FBD81-4D78-CD1A-6168-750F82CA930A}"/>
              </a:ext>
            </a:extLst>
          </p:cNvPr>
          <p:cNvGrpSpPr/>
          <p:nvPr/>
        </p:nvGrpSpPr>
        <p:grpSpPr>
          <a:xfrm>
            <a:off x="14061011" y="9416390"/>
            <a:ext cx="4226989" cy="1338783"/>
            <a:chOff x="0" y="0"/>
            <a:chExt cx="1113281" cy="352601"/>
          </a:xfrm>
        </p:grpSpPr>
        <p:sp>
          <p:nvSpPr>
            <p:cNvPr id="9" name="Freeform 9">
              <a:extLst>
                <a:ext uri="{FF2B5EF4-FFF2-40B4-BE49-F238E27FC236}">
                  <a16:creationId xmlns:a16="http://schemas.microsoft.com/office/drawing/2014/main" id="{D66B6A43-41E0-BC37-63DE-4F3F52071378}"/>
                </a:ext>
              </a:extLst>
            </p:cNvPr>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0" name="TextBox 10">
              <a:extLst>
                <a:ext uri="{FF2B5EF4-FFF2-40B4-BE49-F238E27FC236}">
                  <a16:creationId xmlns:a16="http://schemas.microsoft.com/office/drawing/2014/main" id="{3B67FEC7-D00B-D2BF-960B-28A2A8847BDD}"/>
                </a:ext>
              </a:extLst>
            </p:cNvPr>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1" name="Group 11">
            <a:extLst>
              <a:ext uri="{FF2B5EF4-FFF2-40B4-BE49-F238E27FC236}">
                <a16:creationId xmlns:a16="http://schemas.microsoft.com/office/drawing/2014/main" id="{17D56E9A-4BB0-F95D-26CE-0CBDC283D53D}"/>
              </a:ext>
            </a:extLst>
          </p:cNvPr>
          <p:cNvGrpSpPr/>
          <p:nvPr/>
        </p:nvGrpSpPr>
        <p:grpSpPr>
          <a:xfrm>
            <a:off x="0" y="591095"/>
            <a:ext cx="810156" cy="3449191"/>
            <a:chOff x="0" y="0"/>
            <a:chExt cx="213374" cy="908429"/>
          </a:xfrm>
        </p:grpSpPr>
        <p:sp>
          <p:nvSpPr>
            <p:cNvPr id="12" name="Freeform 12">
              <a:extLst>
                <a:ext uri="{FF2B5EF4-FFF2-40B4-BE49-F238E27FC236}">
                  <a16:creationId xmlns:a16="http://schemas.microsoft.com/office/drawing/2014/main" id="{3DE463A4-27A4-7EAC-F9E2-F6529EFC773E}"/>
                </a:ext>
              </a:extLst>
            </p:cNvPr>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3" name="TextBox 13">
              <a:extLst>
                <a:ext uri="{FF2B5EF4-FFF2-40B4-BE49-F238E27FC236}">
                  <a16:creationId xmlns:a16="http://schemas.microsoft.com/office/drawing/2014/main" id="{996FD4DC-49F7-8AE9-9938-A5CFFD97736F}"/>
                </a:ext>
              </a:extLst>
            </p:cNvPr>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4" name="Group 14">
            <a:extLst>
              <a:ext uri="{FF2B5EF4-FFF2-40B4-BE49-F238E27FC236}">
                <a16:creationId xmlns:a16="http://schemas.microsoft.com/office/drawing/2014/main" id="{1B161825-56DE-92E8-2D00-808CB46C28B9}"/>
              </a:ext>
            </a:extLst>
          </p:cNvPr>
          <p:cNvGrpSpPr/>
          <p:nvPr/>
        </p:nvGrpSpPr>
        <p:grpSpPr>
          <a:xfrm>
            <a:off x="0" y="-503009"/>
            <a:ext cx="5321769" cy="1113154"/>
            <a:chOff x="0" y="0"/>
            <a:chExt cx="1401618" cy="293176"/>
          </a:xfrm>
        </p:grpSpPr>
        <p:sp>
          <p:nvSpPr>
            <p:cNvPr id="15" name="Freeform 15">
              <a:extLst>
                <a:ext uri="{FF2B5EF4-FFF2-40B4-BE49-F238E27FC236}">
                  <a16:creationId xmlns:a16="http://schemas.microsoft.com/office/drawing/2014/main" id="{56EBBBD4-07BA-5038-A875-63463B6F6805}"/>
                </a:ext>
              </a:extLst>
            </p:cNvPr>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6" name="TextBox 16">
              <a:extLst>
                <a:ext uri="{FF2B5EF4-FFF2-40B4-BE49-F238E27FC236}">
                  <a16:creationId xmlns:a16="http://schemas.microsoft.com/office/drawing/2014/main" id="{67DAB746-AEDB-F730-0506-E0E2EC7454E8}"/>
                </a:ext>
              </a:extLst>
            </p:cNvPr>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7" name="Group 17">
            <a:extLst>
              <a:ext uri="{FF2B5EF4-FFF2-40B4-BE49-F238E27FC236}">
                <a16:creationId xmlns:a16="http://schemas.microsoft.com/office/drawing/2014/main" id="{6EB56774-E810-3842-1580-3BA3054D75DD}"/>
              </a:ext>
            </a:extLst>
          </p:cNvPr>
          <p:cNvGrpSpPr/>
          <p:nvPr/>
        </p:nvGrpSpPr>
        <p:grpSpPr>
          <a:xfrm>
            <a:off x="-808842" y="8564355"/>
            <a:ext cx="2427839" cy="2427839"/>
            <a:chOff x="0" y="0"/>
            <a:chExt cx="673100" cy="673100"/>
          </a:xfrm>
        </p:grpSpPr>
        <p:sp>
          <p:nvSpPr>
            <p:cNvPr id="18" name="Freeform 18">
              <a:extLst>
                <a:ext uri="{FF2B5EF4-FFF2-40B4-BE49-F238E27FC236}">
                  <a16:creationId xmlns:a16="http://schemas.microsoft.com/office/drawing/2014/main" id="{AEC8195D-22A9-0399-7DD5-FFA5A5EE3052}"/>
                </a:ext>
              </a:extLst>
            </p:cNvPr>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19" name="TextBox 19">
              <a:extLst>
                <a:ext uri="{FF2B5EF4-FFF2-40B4-BE49-F238E27FC236}">
                  <a16:creationId xmlns:a16="http://schemas.microsoft.com/office/drawing/2014/main" id="{D4D0714F-26DC-18E4-8CA9-CCE1BC489B0F}"/>
                </a:ext>
              </a:extLst>
            </p:cNvPr>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0" name="Group 20">
            <a:extLst>
              <a:ext uri="{FF2B5EF4-FFF2-40B4-BE49-F238E27FC236}">
                <a16:creationId xmlns:a16="http://schemas.microsoft.com/office/drawing/2014/main" id="{A9FA0D6C-260B-EFF7-9C9E-A5AD33F54E96}"/>
              </a:ext>
            </a:extLst>
          </p:cNvPr>
          <p:cNvGrpSpPr/>
          <p:nvPr/>
        </p:nvGrpSpPr>
        <p:grpSpPr>
          <a:xfrm>
            <a:off x="16174506" y="-1052295"/>
            <a:ext cx="3367985" cy="3367985"/>
            <a:chOff x="0" y="0"/>
            <a:chExt cx="673100" cy="673100"/>
          </a:xfrm>
        </p:grpSpPr>
        <p:sp>
          <p:nvSpPr>
            <p:cNvPr id="21" name="Freeform 21">
              <a:extLst>
                <a:ext uri="{FF2B5EF4-FFF2-40B4-BE49-F238E27FC236}">
                  <a16:creationId xmlns:a16="http://schemas.microsoft.com/office/drawing/2014/main" id="{2BD70E69-59B1-865A-8D7C-316EDC79F557}"/>
                </a:ext>
              </a:extLst>
            </p:cNvPr>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2" name="TextBox 22">
              <a:extLst>
                <a:ext uri="{FF2B5EF4-FFF2-40B4-BE49-F238E27FC236}">
                  <a16:creationId xmlns:a16="http://schemas.microsoft.com/office/drawing/2014/main" id="{2DDCB6C7-6134-8042-991D-AE6E2AE1DACB}"/>
                </a:ext>
              </a:extLst>
            </p:cNvPr>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3" name="Freeform 23">
            <a:extLst>
              <a:ext uri="{FF2B5EF4-FFF2-40B4-BE49-F238E27FC236}">
                <a16:creationId xmlns:a16="http://schemas.microsoft.com/office/drawing/2014/main" id="{3324466A-547C-530F-2E54-20008DE042B8}"/>
              </a:ext>
            </a:extLst>
          </p:cNvPr>
          <p:cNvSpPr/>
          <p:nvPr/>
        </p:nvSpPr>
        <p:spPr>
          <a:xfrm>
            <a:off x="11217656" y="9096199"/>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4" name="Freeform 24">
            <a:extLst>
              <a:ext uri="{FF2B5EF4-FFF2-40B4-BE49-F238E27FC236}">
                <a16:creationId xmlns:a16="http://schemas.microsoft.com/office/drawing/2014/main" id="{F375427E-44C3-C849-F313-648372C6D27F}"/>
              </a:ext>
            </a:extLst>
          </p:cNvPr>
          <p:cNvSpPr/>
          <p:nvPr/>
        </p:nvSpPr>
        <p:spPr>
          <a:xfrm>
            <a:off x="11398631" y="-599706"/>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7" name="TextBox 27">
            <a:extLst>
              <a:ext uri="{FF2B5EF4-FFF2-40B4-BE49-F238E27FC236}">
                <a16:creationId xmlns:a16="http://schemas.microsoft.com/office/drawing/2014/main" id="{B6B8D4FB-6265-6C10-E2A9-774E544A33E9}"/>
              </a:ext>
            </a:extLst>
          </p:cNvPr>
          <p:cNvSpPr txBox="1"/>
          <p:nvPr/>
        </p:nvSpPr>
        <p:spPr>
          <a:xfrm>
            <a:off x="6168732" y="1882512"/>
            <a:ext cx="6175668" cy="419346"/>
          </a:xfrm>
          <a:prstGeom prst="rect">
            <a:avLst/>
          </a:prstGeom>
        </p:spPr>
        <p:txBody>
          <a:bodyPr wrap="square" lIns="0" tIns="0" rIns="0" bIns="0" rtlCol="0" anchor="t">
            <a:spAutoFit/>
          </a:bodyPr>
          <a:lstStyle/>
          <a:p>
            <a:pPr algn="ctr">
              <a:lnSpc>
                <a:spcPts val="3359"/>
              </a:lnSpc>
            </a:pPr>
            <a:r>
              <a:rPr lang="en-US" sz="2400" b="1" dirty="0">
                <a:solidFill>
                  <a:srgbClr val="231F20"/>
                </a:solidFill>
                <a:latin typeface="TT Firs Neue Bold"/>
                <a:ea typeface="TT Firs Neue Bold"/>
                <a:cs typeface="TT Firs Neue Bold"/>
                <a:sym typeface="TT Firs Neue Bold"/>
              </a:rPr>
              <a:t>Proposed Structure for Component 2</a:t>
            </a:r>
          </a:p>
        </p:txBody>
      </p:sp>
      <p:sp>
        <p:nvSpPr>
          <p:cNvPr id="28" name="TextBox 28">
            <a:extLst>
              <a:ext uri="{FF2B5EF4-FFF2-40B4-BE49-F238E27FC236}">
                <a16:creationId xmlns:a16="http://schemas.microsoft.com/office/drawing/2014/main" id="{8D3D90C5-3DFE-98AF-B6BE-CADECE0A0D59}"/>
              </a:ext>
            </a:extLst>
          </p:cNvPr>
          <p:cNvSpPr txBox="1"/>
          <p:nvPr/>
        </p:nvSpPr>
        <p:spPr>
          <a:xfrm>
            <a:off x="2020657" y="2753433"/>
            <a:ext cx="3649655" cy="698268"/>
          </a:xfrm>
          <a:prstGeom prst="rect">
            <a:avLst/>
          </a:prstGeom>
        </p:spPr>
        <p:txBody>
          <a:bodyPr wrap="square" lIns="0" tIns="0" rIns="0" bIns="0" rtlCol="0" anchor="t">
            <a:spAutoFit/>
          </a:bodyPr>
          <a:lstStyle/>
          <a:p>
            <a:pPr marL="194311" lvl="1" algn="just">
              <a:lnSpc>
                <a:spcPts val="2700"/>
              </a:lnSpc>
            </a:pPr>
            <a:r>
              <a:rPr lang="en-IN" sz="2400" b="1" dirty="0">
                <a:latin typeface="TT Firs Neue" panose="020B0604020202020204" charset="0"/>
              </a:rPr>
              <a:t>Quality Improvement Frameworks</a:t>
            </a:r>
            <a:endParaRPr lang="en-US" sz="2400" b="1" dirty="0">
              <a:solidFill>
                <a:srgbClr val="231F20"/>
              </a:solidFill>
              <a:latin typeface="TT Firs Neue" panose="020B0604020202020204" charset="0"/>
              <a:ea typeface="TT Firs Neue"/>
              <a:cs typeface="TT Firs Neue"/>
              <a:sym typeface="TT Firs Neue"/>
            </a:endParaRPr>
          </a:p>
        </p:txBody>
      </p:sp>
      <p:sp>
        <p:nvSpPr>
          <p:cNvPr id="29" name="TextBox 28">
            <a:extLst>
              <a:ext uri="{FF2B5EF4-FFF2-40B4-BE49-F238E27FC236}">
                <a16:creationId xmlns:a16="http://schemas.microsoft.com/office/drawing/2014/main" id="{26DEA033-55F9-B395-43B5-0AFD053E7172}"/>
              </a:ext>
            </a:extLst>
          </p:cNvPr>
          <p:cNvSpPr txBox="1"/>
          <p:nvPr/>
        </p:nvSpPr>
        <p:spPr>
          <a:xfrm>
            <a:off x="7315200" y="2731508"/>
            <a:ext cx="4724400" cy="830997"/>
          </a:xfrm>
          <a:prstGeom prst="rect">
            <a:avLst/>
          </a:prstGeom>
          <a:noFill/>
        </p:spPr>
        <p:txBody>
          <a:bodyPr wrap="square" rtlCol="0">
            <a:spAutoFit/>
          </a:bodyPr>
          <a:lstStyle/>
          <a:p>
            <a:r>
              <a:rPr lang="en-IN" sz="2400" b="1" dirty="0">
                <a:latin typeface="TT Firs Neue" panose="020B0604020202020204" charset="0"/>
              </a:rPr>
              <a:t>Swiss Cheese Model Application</a:t>
            </a:r>
          </a:p>
        </p:txBody>
      </p:sp>
      <p:sp>
        <p:nvSpPr>
          <p:cNvPr id="30" name="TextBox 29">
            <a:extLst>
              <a:ext uri="{FF2B5EF4-FFF2-40B4-BE49-F238E27FC236}">
                <a16:creationId xmlns:a16="http://schemas.microsoft.com/office/drawing/2014/main" id="{4338EDFC-736D-D290-93B3-569630AD1E5F}"/>
              </a:ext>
            </a:extLst>
          </p:cNvPr>
          <p:cNvSpPr txBox="1"/>
          <p:nvPr/>
        </p:nvSpPr>
        <p:spPr>
          <a:xfrm>
            <a:off x="7359954" y="3936070"/>
            <a:ext cx="4232398" cy="830997"/>
          </a:xfrm>
          <a:prstGeom prst="rect">
            <a:avLst/>
          </a:prstGeom>
          <a:noFill/>
        </p:spPr>
        <p:txBody>
          <a:bodyPr wrap="square" rtlCol="0">
            <a:spAutoFit/>
          </a:bodyPr>
          <a:lstStyle/>
          <a:p>
            <a:r>
              <a:rPr lang="en-IN" sz="2400" b="1" dirty="0">
                <a:latin typeface="TT Firs Neue" panose="020B0604020202020204" charset="0"/>
              </a:rPr>
              <a:t>Policy and Governance Implications</a:t>
            </a:r>
          </a:p>
        </p:txBody>
      </p:sp>
      <p:sp>
        <p:nvSpPr>
          <p:cNvPr id="31" name="TextBox 30">
            <a:extLst>
              <a:ext uri="{FF2B5EF4-FFF2-40B4-BE49-F238E27FC236}">
                <a16:creationId xmlns:a16="http://schemas.microsoft.com/office/drawing/2014/main" id="{9C9DFDD1-22FC-0C20-E372-989E5DC6501C}"/>
              </a:ext>
            </a:extLst>
          </p:cNvPr>
          <p:cNvSpPr txBox="1"/>
          <p:nvPr/>
        </p:nvSpPr>
        <p:spPr>
          <a:xfrm>
            <a:off x="12334533" y="2705030"/>
            <a:ext cx="4495800" cy="830997"/>
          </a:xfrm>
          <a:prstGeom prst="rect">
            <a:avLst/>
          </a:prstGeom>
          <a:noFill/>
        </p:spPr>
        <p:txBody>
          <a:bodyPr wrap="square" rtlCol="0">
            <a:spAutoFit/>
          </a:bodyPr>
          <a:lstStyle/>
          <a:p>
            <a:r>
              <a:rPr lang="en-IN" sz="2400" b="1" dirty="0">
                <a:latin typeface="TT Firs Neue" panose="020B0604020202020204" charset="0"/>
              </a:rPr>
              <a:t>Quality Improvement Through Benchmarking</a:t>
            </a:r>
          </a:p>
        </p:txBody>
      </p:sp>
      <p:sp>
        <p:nvSpPr>
          <p:cNvPr id="32" name="TextBox 31">
            <a:extLst>
              <a:ext uri="{FF2B5EF4-FFF2-40B4-BE49-F238E27FC236}">
                <a16:creationId xmlns:a16="http://schemas.microsoft.com/office/drawing/2014/main" id="{AC07331A-42BA-7B31-E3F1-8316CF79C72F}"/>
              </a:ext>
            </a:extLst>
          </p:cNvPr>
          <p:cNvSpPr txBox="1"/>
          <p:nvPr/>
        </p:nvSpPr>
        <p:spPr>
          <a:xfrm>
            <a:off x="2050154" y="3903276"/>
            <a:ext cx="4731646" cy="830997"/>
          </a:xfrm>
          <a:prstGeom prst="rect">
            <a:avLst/>
          </a:prstGeom>
          <a:noFill/>
        </p:spPr>
        <p:txBody>
          <a:bodyPr wrap="square" rtlCol="0">
            <a:spAutoFit/>
          </a:bodyPr>
          <a:lstStyle/>
          <a:p>
            <a:r>
              <a:rPr lang="en-IN" sz="2400" b="1" dirty="0">
                <a:latin typeface="TT Firs Neue" panose="020B0604020202020204" charset="0"/>
              </a:rPr>
              <a:t>Gap Analysis and Organisational Learning</a:t>
            </a:r>
          </a:p>
        </p:txBody>
      </p:sp>
      <p:sp>
        <p:nvSpPr>
          <p:cNvPr id="33" name="TextBox 32">
            <a:extLst>
              <a:ext uri="{FF2B5EF4-FFF2-40B4-BE49-F238E27FC236}">
                <a16:creationId xmlns:a16="http://schemas.microsoft.com/office/drawing/2014/main" id="{BB5DE19C-DBD6-EC32-9C55-E82951A2F79F}"/>
              </a:ext>
            </a:extLst>
          </p:cNvPr>
          <p:cNvSpPr txBox="1"/>
          <p:nvPr/>
        </p:nvSpPr>
        <p:spPr>
          <a:xfrm>
            <a:off x="12653354" y="3873869"/>
            <a:ext cx="3584491" cy="1200329"/>
          </a:xfrm>
          <a:prstGeom prst="rect">
            <a:avLst/>
          </a:prstGeom>
          <a:noFill/>
        </p:spPr>
        <p:txBody>
          <a:bodyPr wrap="square" rtlCol="0">
            <a:spAutoFit/>
          </a:bodyPr>
          <a:lstStyle/>
          <a:p>
            <a:r>
              <a:rPr lang="en-IN" sz="2400" b="1" dirty="0">
                <a:latin typeface="TT Firs Neue" panose="020B0604020202020204" charset="0"/>
              </a:rPr>
              <a:t>System-Level Improvement Strategies</a:t>
            </a:r>
          </a:p>
        </p:txBody>
      </p:sp>
      <p:sp>
        <p:nvSpPr>
          <p:cNvPr id="34" name="TextBox 33">
            <a:extLst>
              <a:ext uri="{FF2B5EF4-FFF2-40B4-BE49-F238E27FC236}">
                <a16:creationId xmlns:a16="http://schemas.microsoft.com/office/drawing/2014/main" id="{0C62B0D2-6DCB-20E4-44D9-81A2B732211B}"/>
              </a:ext>
            </a:extLst>
          </p:cNvPr>
          <p:cNvSpPr txBox="1"/>
          <p:nvPr/>
        </p:nvSpPr>
        <p:spPr>
          <a:xfrm>
            <a:off x="12427845" y="5331507"/>
            <a:ext cx="3810000" cy="461665"/>
          </a:xfrm>
          <a:prstGeom prst="rect">
            <a:avLst/>
          </a:prstGeom>
          <a:noFill/>
        </p:spPr>
        <p:txBody>
          <a:bodyPr wrap="square" rtlCol="0">
            <a:spAutoFit/>
          </a:bodyPr>
          <a:lstStyle/>
          <a:p>
            <a:r>
              <a:rPr lang="en-IN" sz="2400" b="1" dirty="0">
                <a:latin typeface="TT Firs Neue" panose="020B0604020202020204" charset="0"/>
              </a:rPr>
              <a:t>References</a:t>
            </a:r>
          </a:p>
        </p:txBody>
      </p:sp>
      <p:sp>
        <p:nvSpPr>
          <p:cNvPr id="35" name="TextBox 34">
            <a:extLst>
              <a:ext uri="{FF2B5EF4-FFF2-40B4-BE49-F238E27FC236}">
                <a16:creationId xmlns:a16="http://schemas.microsoft.com/office/drawing/2014/main" id="{4B392FE2-C981-EFFB-0841-611D570CAFF0}"/>
              </a:ext>
            </a:extLst>
          </p:cNvPr>
          <p:cNvSpPr txBox="1"/>
          <p:nvPr/>
        </p:nvSpPr>
        <p:spPr>
          <a:xfrm>
            <a:off x="2050154" y="5322853"/>
            <a:ext cx="4118578" cy="830997"/>
          </a:xfrm>
          <a:prstGeom prst="rect">
            <a:avLst/>
          </a:prstGeom>
          <a:noFill/>
        </p:spPr>
        <p:txBody>
          <a:bodyPr wrap="square" rtlCol="0">
            <a:spAutoFit/>
          </a:bodyPr>
          <a:lstStyle/>
          <a:p>
            <a:r>
              <a:rPr lang="en-IN" sz="2400" b="1" dirty="0">
                <a:latin typeface="TT Firs Neue" panose="020B0604020202020204" charset="0"/>
              </a:rPr>
              <a:t>Impact on Patient Safety and Quality of Care</a:t>
            </a:r>
          </a:p>
        </p:txBody>
      </p:sp>
      <p:sp>
        <p:nvSpPr>
          <p:cNvPr id="36" name="TextBox 35">
            <a:extLst>
              <a:ext uri="{FF2B5EF4-FFF2-40B4-BE49-F238E27FC236}">
                <a16:creationId xmlns:a16="http://schemas.microsoft.com/office/drawing/2014/main" id="{4E434794-AD8A-A946-A808-DFDC98D6BB6F}"/>
              </a:ext>
            </a:extLst>
          </p:cNvPr>
          <p:cNvSpPr txBox="1"/>
          <p:nvPr/>
        </p:nvSpPr>
        <p:spPr>
          <a:xfrm>
            <a:off x="7738983" y="5342483"/>
            <a:ext cx="2971800" cy="461665"/>
          </a:xfrm>
          <a:prstGeom prst="rect">
            <a:avLst/>
          </a:prstGeom>
          <a:noFill/>
        </p:spPr>
        <p:txBody>
          <a:bodyPr wrap="square" rtlCol="0">
            <a:spAutoFit/>
          </a:bodyPr>
          <a:lstStyle/>
          <a:p>
            <a:r>
              <a:rPr lang="en-IN" sz="2400" b="1" dirty="0">
                <a:latin typeface="TT Firs Neue" panose="020B0604020202020204" charset="0"/>
              </a:rPr>
              <a:t>Conclusion</a:t>
            </a:r>
          </a:p>
        </p:txBody>
      </p:sp>
    </p:spTree>
    <p:extLst>
      <p:ext uri="{BB962C8B-B14F-4D97-AF65-F5344CB8AC3E}">
        <p14:creationId xmlns:p14="http://schemas.microsoft.com/office/powerpoint/2010/main" val="105383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7459051" y="-162101"/>
            <a:ext cx="2175883" cy="1190801"/>
          </a:xfrm>
          <a:custGeom>
            <a:avLst/>
            <a:gdLst/>
            <a:ahLst/>
            <a:cxnLst/>
            <a:rect l="l" t="t" r="r" b="b"/>
            <a:pathLst>
              <a:path w="2175883" h="1190801">
                <a:moveTo>
                  <a:pt x="0" y="0"/>
                </a:moveTo>
                <a:lnTo>
                  <a:pt x="2175882" y="0"/>
                </a:lnTo>
                <a:lnTo>
                  <a:pt x="2175882"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828032" y="1466099"/>
            <a:ext cx="3963168" cy="7470357"/>
            <a:chOff x="0" y="0"/>
            <a:chExt cx="1611724" cy="1025101"/>
          </a:xfrm>
        </p:grpSpPr>
        <p:sp>
          <p:nvSpPr>
            <p:cNvPr id="4" name="Freeform 4"/>
            <p:cNvSpPr/>
            <p:nvPr/>
          </p:nvSpPr>
          <p:spPr>
            <a:xfrm>
              <a:off x="0" y="0"/>
              <a:ext cx="1611724" cy="1025101"/>
            </a:xfrm>
            <a:custGeom>
              <a:avLst/>
              <a:gdLst/>
              <a:ahLst/>
              <a:cxnLst/>
              <a:rect l="l" t="t" r="r" b="b"/>
              <a:pathLst>
                <a:path w="1611724" h="1025101">
                  <a:moveTo>
                    <a:pt x="41731" y="0"/>
                  </a:moveTo>
                  <a:lnTo>
                    <a:pt x="1569993" y="0"/>
                  </a:lnTo>
                  <a:cubicBezTo>
                    <a:pt x="1581060" y="0"/>
                    <a:pt x="1591675" y="4397"/>
                    <a:pt x="1599501" y="12223"/>
                  </a:cubicBezTo>
                  <a:cubicBezTo>
                    <a:pt x="1607327" y="20049"/>
                    <a:pt x="1611724" y="30663"/>
                    <a:pt x="1611724" y="41731"/>
                  </a:cubicBezTo>
                  <a:lnTo>
                    <a:pt x="1611724" y="983370"/>
                  </a:lnTo>
                  <a:cubicBezTo>
                    <a:pt x="1611724" y="994438"/>
                    <a:pt x="1607327" y="1005052"/>
                    <a:pt x="1599501" y="1012878"/>
                  </a:cubicBezTo>
                  <a:cubicBezTo>
                    <a:pt x="1591675" y="1020704"/>
                    <a:pt x="1581060" y="1025101"/>
                    <a:pt x="1569993" y="1025101"/>
                  </a:cubicBezTo>
                  <a:lnTo>
                    <a:pt x="41731" y="1025101"/>
                  </a:lnTo>
                  <a:cubicBezTo>
                    <a:pt x="30663" y="1025101"/>
                    <a:pt x="20049" y="1020704"/>
                    <a:pt x="12223" y="1012878"/>
                  </a:cubicBezTo>
                  <a:cubicBezTo>
                    <a:pt x="4397" y="1005052"/>
                    <a:pt x="0" y="994438"/>
                    <a:pt x="0" y="983370"/>
                  </a:cubicBezTo>
                  <a:lnTo>
                    <a:pt x="0" y="41731"/>
                  </a:lnTo>
                  <a:cubicBezTo>
                    <a:pt x="0" y="30663"/>
                    <a:pt x="4397" y="20049"/>
                    <a:pt x="12223" y="12223"/>
                  </a:cubicBezTo>
                  <a:cubicBezTo>
                    <a:pt x="20049" y="4397"/>
                    <a:pt x="30663" y="0"/>
                    <a:pt x="41731" y="0"/>
                  </a:cubicBezTo>
                  <a:close/>
                </a:path>
              </a:pathLst>
            </a:custGeom>
            <a:solidFill>
              <a:srgbClr val="A8D4EF"/>
            </a:solidFill>
            <a:ln cap="rnd">
              <a:noFill/>
              <a:prstDash val="solid"/>
              <a:round/>
            </a:ln>
          </p:spPr>
        </p:sp>
        <p:sp>
          <p:nvSpPr>
            <p:cNvPr id="5" name="TextBox 5"/>
            <p:cNvSpPr txBox="1"/>
            <p:nvPr/>
          </p:nvSpPr>
          <p:spPr>
            <a:xfrm>
              <a:off x="0" y="-47625"/>
              <a:ext cx="1611724" cy="1072726"/>
            </a:xfrm>
            <a:prstGeom prst="rect">
              <a:avLst/>
            </a:prstGeom>
          </p:spPr>
          <p:txBody>
            <a:bodyPr lIns="50800" tIns="50800" rIns="50800" bIns="50800" rtlCol="0" anchor="ctr"/>
            <a:lstStyle/>
            <a:p>
              <a:pPr algn="ctr">
                <a:lnSpc>
                  <a:spcPts val="3359"/>
                </a:lnSpc>
              </a:pPr>
              <a:endParaRPr/>
            </a:p>
          </p:txBody>
        </p:sp>
      </p:gr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91095"/>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1213920" y="7722536"/>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5860161" y="-1213920"/>
            <a:ext cx="2427839" cy="2427839"/>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4" name="Freeform 24"/>
          <p:cNvSpPr/>
          <p:nvPr/>
        </p:nvSpPr>
        <p:spPr>
          <a:xfrm>
            <a:off x="2282871" y="9691599"/>
            <a:ext cx="2175883" cy="1190801"/>
          </a:xfrm>
          <a:custGeom>
            <a:avLst/>
            <a:gdLst/>
            <a:ahLst/>
            <a:cxnLst/>
            <a:rect l="l" t="t" r="r" b="b"/>
            <a:pathLst>
              <a:path w="2175883" h="1190801">
                <a:moveTo>
                  <a:pt x="0" y="0"/>
                </a:moveTo>
                <a:lnTo>
                  <a:pt x="2175883" y="0"/>
                </a:lnTo>
                <a:lnTo>
                  <a:pt x="2175883" y="1190802"/>
                </a:lnTo>
                <a:lnTo>
                  <a:pt x="0" y="119080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5" name="Freeform 25"/>
          <p:cNvSpPr/>
          <p:nvPr/>
        </p:nvSpPr>
        <p:spPr>
          <a:xfrm>
            <a:off x="12628962" y="-609618"/>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6" name="Freeform 26"/>
          <p:cNvSpPr/>
          <p:nvPr/>
        </p:nvSpPr>
        <p:spPr>
          <a:xfrm>
            <a:off x="6670414" y="2051950"/>
            <a:ext cx="10073261" cy="6571772"/>
          </a:xfrm>
          <a:custGeom>
            <a:avLst/>
            <a:gdLst/>
            <a:ahLst/>
            <a:cxnLst/>
            <a:rect l="l" t="t" r="r" b="b"/>
            <a:pathLst>
              <a:path w="8066305" h="4814576">
                <a:moveTo>
                  <a:pt x="0" y="0"/>
                </a:moveTo>
                <a:lnTo>
                  <a:pt x="8066304" y="0"/>
                </a:lnTo>
                <a:lnTo>
                  <a:pt x="8066304" y="4814576"/>
                </a:lnTo>
                <a:lnTo>
                  <a:pt x="0" y="4814576"/>
                </a:lnTo>
                <a:lnTo>
                  <a:pt x="0" y="0"/>
                </a:lnTo>
                <a:close/>
              </a:path>
            </a:pathLst>
          </a:custGeom>
          <a:blipFill>
            <a:blip r:embed="rId4"/>
            <a:stretch>
              <a:fillRect/>
            </a:stretch>
          </a:blipFill>
        </p:spPr>
      </p:sp>
      <p:sp>
        <p:nvSpPr>
          <p:cNvPr id="27" name="TextBox 27"/>
          <p:cNvSpPr txBox="1"/>
          <p:nvPr/>
        </p:nvSpPr>
        <p:spPr>
          <a:xfrm>
            <a:off x="1828032" y="2421255"/>
            <a:ext cx="3493737" cy="5868914"/>
          </a:xfrm>
          <a:prstGeom prst="rect">
            <a:avLst/>
          </a:prstGeom>
        </p:spPr>
        <p:txBody>
          <a:bodyPr wrap="square" lIns="0" tIns="0" rIns="0" bIns="0" rtlCol="0" anchor="t">
            <a:spAutoFit/>
          </a:bodyPr>
          <a:lstStyle/>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Mid Staffordshire was a failure of the system as there were a number of </a:t>
            </a:r>
            <a:r>
              <a:rPr lang="en-US" sz="1800" dirty="0" err="1">
                <a:solidFill>
                  <a:srgbClr val="231F20"/>
                </a:solidFill>
                <a:latin typeface="TT Firs Neue"/>
                <a:ea typeface="TT Firs Neue"/>
                <a:cs typeface="TT Firs Neue"/>
                <a:sym typeface="TT Firs Neue"/>
              </a:rPr>
              <a:t>organisational</a:t>
            </a:r>
            <a:r>
              <a:rPr lang="en-US" sz="1800" dirty="0">
                <a:solidFill>
                  <a:srgbClr val="231F20"/>
                </a:solidFill>
                <a:latin typeface="TT Firs Neue"/>
                <a:ea typeface="TT Firs Neue"/>
                <a:cs typeface="TT Firs Neue"/>
                <a:sym typeface="TT Firs Neue"/>
              </a:rPr>
              <a:t> issues within it.</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The Swiss Cheese Model illustrates that harm was caused due to the absence of barriers.</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Benchmarking revealed discrepancies from the expected standards and actual performance.</a:t>
            </a:r>
          </a:p>
          <a:p>
            <a:pPr marL="388622" lvl="1" indent="-194311" algn="just">
              <a:lnSpc>
                <a:spcPts val="2700"/>
              </a:lnSpc>
              <a:buFont typeface="Arial"/>
              <a:buChar char="•"/>
            </a:pPr>
            <a:r>
              <a:rPr lang="en-US" sz="1800" dirty="0">
                <a:solidFill>
                  <a:srgbClr val="231F20"/>
                </a:solidFill>
                <a:latin typeface="TT Firs Neue"/>
                <a:ea typeface="TT Firs Neue"/>
                <a:cs typeface="TT Firs Neue"/>
                <a:sym typeface="TT Firs Neue"/>
              </a:rPr>
              <a:t>Strong leadership, governance and safety culture is crucial for sustainable improvement.</a:t>
            </a:r>
          </a:p>
        </p:txBody>
      </p:sp>
      <p:sp>
        <p:nvSpPr>
          <p:cNvPr id="28" name="TextBox 28"/>
          <p:cNvSpPr txBox="1"/>
          <p:nvPr/>
        </p:nvSpPr>
        <p:spPr>
          <a:xfrm>
            <a:off x="1544325" y="1674718"/>
            <a:ext cx="4496126" cy="405765"/>
          </a:xfrm>
          <a:prstGeom prst="rect">
            <a:avLst/>
          </a:prstGeom>
        </p:spPr>
        <p:txBody>
          <a:bodyPr lIns="0" tIns="0" rIns="0" bIns="0" rtlCol="0" anchor="t">
            <a:spAutoFit/>
          </a:bodyPr>
          <a:lstStyle/>
          <a:p>
            <a:pPr algn="ctr">
              <a:lnSpc>
                <a:spcPts val="3359"/>
              </a:lnSpc>
            </a:pPr>
            <a:r>
              <a:rPr lang="en-US" sz="2400" b="1" dirty="0">
                <a:solidFill>
                  <a:srgbClr val="231F20"/>
                </a:solidFill>
                <a:latin typeface="TT Firs Neue Bold"/>
                <a:ea typeface="TT Firs Neue Bold"/>
                <a:cs typeface="TT Firs Neue Bold"/>
                <a:sym typeface="TT Firs Neue Bold"/>
              </a:rPr>
              <a:t>Conclusion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74556" y="1141643"/>
            <a:ext cx="15605826" cy="8003715"/>
            <a:chOff x="0" y="0"/>
            <a:chExt cx="4110176" cy="2107974"/>
          </a:xfrm>
        </p:grpSpPr>
        <p:sp>
          <p:nvSpPr>
            <p:cNvPr id="3" name="Freeform 3"/>
            <p:cNvSpPr/>
            <p:nvPr/>
          </p:nvSpPr>
          <p:spPr>
            <a:xfrm>
              <a:off x="0" y="0"/>
              <a:ext cx="4110176" cy="2107974"/>
            </a:xfrm>
            <a:custGeom>
              <a:avLst/>
              <a:gdLst/>
              <a:ahLst/>
              <a:cxnLst/>
              <a:rect l="l" t="t" r="r" b="b"/>
              <a:pathLst>
                <a:path w="4110176" h="2107974">
                  <a:moveTo>
                    <a:pt x="25301" y="0"/>
                  </a:moveTo>
                  <a:lnTo>
                    <a:pt x="4084875" y="0"/>
                  </a:lnTo>
                  <a:cubicBezTo>
                    <a:pt x="4091586" y="0"/>
                    <a:pt x="4098021" y="2666"/>
                    <a:pt x="4102766" y="7410"/>
                  </a:cubicBezTo>
                  <a:cubicBezTo>
                    <a:pt x="4107511" y="12155"/>
                    <a:pt x="4110176" y="18591"/>
                    <a:pt x="4110176" y="25301"/>
                  </a:cubicBezTo>
                  <a:lnTo>
                    <a:pt x="4110176" y="2082674"/>
                  </a:lnTo>
                  <a:cubicBezTo>
                    <a:pt x="4110176" y="2089384"/>
                    <a:pt x="4107511" y="2095819"/>
                    <a:pt x="4102766" y="2100564"/>
                  </a:cubicBezTo>
                  <a:cubicBezTo>
                    <a:pt x="4098021" y="2105309"/>
                    <a:pt x="4091586" y="2107974"/>
                    <a:pt x="4084875" y="2107974"/>
                  </a:cubicBezTo>
                  <a:lnTo>
                    <a:pt x="25301" y="2107974"/>
                  </a:lnTo>
                  <a:cubicBezTo>
                    <a:pt x="18591" y="2107974"/>
                    <a:pt x="12155" y="2105309"/>
                    <a:pt x="7410" y="2100564"/>
                  </a:cubicBezTo>
                  <a:cubicBezTo>
                    <a:pt x="2666" y="2095819"/>
                    <a:pt x="0" y="2089384"/>
                    <a:pt x="0" y="2082674"/>
                  </a:cubicBezTo>
                  <a:lnTo>
                    <a:pt x="0" y="25301"/>
                  </a:lnTo>
                  <a:cubicBezTo>
                    <a:pt x="0" y="18591"/>
                    <a:pt x="2666" y="12155"/>
                    <a:pt x="7410" y="7410"/>
                  </a:cubicBezTo>
                  <a:cubicBezTo>
                    <a:pt x="12155" y="2666"/>
                    <a:pt x="18591" y="0"/>
                    <a:pt x="25301" y="0"/>
                  </a:cubicBezTo>
                  <a:close/>
                </a:path>
              </a:pathLst>
            </a:custGeom>
            <a:solidFill>
              <a:srgbClr val="A8D4EF"/>
            </a:solidFill>
          </p:spPr>
        </p:sp>
        <p:sp>
          <p:nvSpPr>
            <p:cNvPr id="4" name="TextBox 4"/>
            <p:cNvSpPr txBox="1"/>
            <p:nvPr/>
          </p:nvSpPr>
          <p:spPr>
            <a:xfrm>
              <a:off x="0" y="-47625"/>
              <a:ext cx="4110176" cy="2155599"/>
            </a:xfrm>
            <a:prstGeom prst="rect">
              <a:avLst/>
            </a:prstGeom>
          </p:spPr>
          <p:txBody>
            <a:bodyPr lIns="50800" tIns="50800" rIns="50800" bIns="50800" rtlCol="0" anchor="ctr"/>
            <a:lstStyle/>
            <a:p>
              <a:pPr algn="ctr">
                <a:lnSpc>
                  <a:spcPts val="3360"/>
                </a:lnSpc>
              </a:pPr>
              <a:endParaRPr/>
            </a:p>
          </p:txBody>
        </p:sp>
      </p:grpSp>
      <p:sp>
        <p:nvSpPr>
          <p:cNvPr id="5" name="TextBox 5"/>
          <p:cNvSpPr txBox="1"/>
          <p:nvPr/>
        </p:nvSpPr>
        <p:spPr>
          <a:xfrm>
            <a:off x="6388261" y="1257146"/>
            <a:ext cx="5265184" cy="546102"/>
          </a:xfrm>
          <a:prstGeom prst="rect">
            <a:avLst/>
          </a:prstGeom>
        </p:spPr>
        <p:txBody>
          <a:bodyPr lIns="0" tIns="0" rIns="0" bIns="0" rtlCol="0" anchor="t">
            <a:spAutoFit/>
          </a:bodyPr>
          <a:lstStyle/>
          <a:p>
            <a:pPr algn="ctr">
              <a:lnSpc>
                <a:spcPts val="3500"/>
              </a:lnSpc>
            </a:pPr>
            <a:r>
              <a:rPr lang="en-US" sz="3500" b="1" spc="-192">
                <a:solidFill>
                  <a:srgbClr val="0B0A0A"/>
                </a:solidFill>
                <a:latin typeface="Heading Now 71-78 Bold"/>
                <a:ea typeface="Heading Now 71-78 Bold"/>
                <a:cs typeface="Heading Now 71-78 Bold"/>
                <a:sym typeface="Heading Now 71-78 Bold"/>
              </a:rPr>
              <a:t>References</a:t>
            </a:r>
          </a:p>
        </p:txBody>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11156788" y="-1578906"/>
            <a:ext cx="2189052" cy="2189052"/>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4" name="Group 24"/>
          <p:cNvGrpSpPr/>
          <p:nvPr/>
        </p:nvGrpSpPr>
        <p:grpSpPr>
          <a:xfrm>
            <a:off x="17477844" y="331857"/>
            <a:ext cx="1871262" cy="1871262"/>
            <a:chOff x="0" y="0"/>
            <a:chExt cx="673100" cy="673100"/>
          </a:xfrm>
        </p:grpSpPr>
        <p:sp>
          <p:nvSpPr>
            <p:cNvPr id="25" name="Freeform 25"/>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6" name="TextBox 26"/>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7" name="Freeform 27"/>
          <p:cNvSpPr/>
          <p:nvPr/>
        </p:nvSpPr>
        <p:spPr>
          <a:xfrm>
            <a:off x="6388261" y="9447132"/>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8" name="Freeform 28"/>
          <p:cNvSpPr/>
          <p:nvPr/>
        </p:nvSpPr>
        <p:spPr>
          <a:xfrm>
            <a:off x="14504086" y="-609231"/>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9" name="TextBox 29"/>
          <p:cNvSpPr txBox="1"/>
          <p:nvPr/>
        </p:nvSpPr>
        <p:spPr>
          <a:xfrm>
            <a:off x="1486261" y="1965413"/>
            <a:ext cx="15193707" cy="6837045"/>
          </a:xfrm>
          <a:prstGeom prst="rect">
            <a:avLst/>
          </a:prstGeom>
        </p:spPr>
        <p:txBody>
          <a:bodyPr lIns="0" tIns="0" rIns="0" bIns="0" rtlCol="0" anchor="t">
            <a:spAutoFit/>
          </a:bodyPr>
          <a:lstStyle/>
          <a:p>
            <a:pPr algn="just">
              <a:lnSpc>
                <a:spcPts val="2700"/>
              </a:lnSpc>
            </a:pPr>
            <a:r>
              <a:rPr lang="en-US" sz="1800">
                <a:solidFill>
                  <a:srgbClr val="231F20"/>
                </a:solidFill>
                <a:latin typeface="TT Firs Neue"/>
                <a:ea typeface="TT Firs Neue"/>
                <a:cs typeface="TT Firs Neue"/>
                <a:sym typeface="TT Firs Neue"/>
              </a:rPr>
              <a:t>Ramsey, S.M., Brooks, J., Briggs, M. and Hallett, C.E., 2022. Corporatising compassion? A contemporary history study of English NHS Trusts' nursing strategy documents. </a:t>
            </a:r>
            <a:r>
              <a:rPr lang="en-US" sz="1800" i="1">
                <a:solidFill>
                  <a:srgbClr val="231F20"/>
                </a:solidFill>
                <a:latin typeface="TT Firs Neue Italics"/>
                <a:ea typeface="TT Firs Neue Italics"/>
                <a:cs typeface="TT Firs Neue Italics"/>
                <a:sym typeface="TT Firs Neue Italics"/>
              </a:rPr>
              <a:t>Nursing Inquiry</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29</a:t>
            </a:r>
            <a:r>
              <a:rPr lang="en-US" sz="1800">
                <a:solidFill>
                  <a:srgbClr val="231F20"/>
                </a:solidFill>
                <a:latin typeface="TT Firs Neue"/>
                <a:ea typeface="TT Firs Neue"/>
                <a:cs typeface="TT Firs Neue"/>
                <a:sym typeface="TT Firs Neue"/>
              </a:rPr>
              <a:t>(4), p.e12486. </a:t>
            </a:r>
            <a:r>
              <a:rPr lang="en-US" sz="1800" u="sng">
                <a:solidFill>
                  <a:srgbClr val="231F20"/>
                </a:solidFill>
                <a:latin typeface="TT Firs Neue"/>
                <a:ea typeface="TT Firs Neue"/>
                <a:cs typeface="TT Firs Neue"/>
                <a:sym typeface="TT Firs Neue"/>
                <a:hlinkClick r:id="rId3" tooltip="https://onlinelibrary.wiley.com/doi/abs/10.1111/nin.12486"/>
              </a:rPr>
              <a:t>https://onlinelibrary.wiley.com/doi/abs/10.1111/nin.12486</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Bradbury, B., 2022. </a:t>
            </a:r>
            <a:r>
              <a:rPr lang="en-US" sz="1800" i="1">
                <a:solidFill>
                  <a:srgbClr val="231F20"/>
                </a:solidFill>
                <a:latin typeface="TT Firs Neue Italics"/>
                <a:ea typeface="TT Firs Neue Italics"/>
                <a:cs typeface="TT Firs Neue Italics"/>
                <a:sym typeface="TT Firs Neue Italics"/>
              </a:rPr>
              <a:t>Strategic leadership behaviours that develop organisational resilience in NHS Trusts in England: A multiple-case study</a:t>
            </a:r>
            <a:r>
              <a:rPr lang="en-US" sz="1800">
                <a:solidFill>
                  <a:srgbClr val="231F20"/>
                </a:solidFill>
                <a:latin typeface="TT Firs Neue"/>
                <a:ea typeface="TT Firs Neue"/>
                <a:cs typeface="TT Firs Neue"/>
                <a:sym typeface="TT Firs Neue"/>
              </a:rPr>
              <a:t> (Doctoral dissertation, University of Southampton). </a:t>
            </a:r>
            <a:r>
              <a:rPr lang="en-US" sz="1800" u="sng">
                <a:solidFill>
                  <a:srgbClr val="231F20"/>
                </a:solidFill>
                <a:latin typeface="TT Firs Neue"/>
                <a:ea typeface="TT Firs Neue"/>
                <a:cs typeface="TT Firs Neue"/>
                <a:sym typeface="TT Firs Neue"/>
                <a:hlinkClick r:id="rId4" tooltip="https://eprints.soton.ac.uk/470730/"/>
              </a:rPr>
              <a:t>https://eprints.soton.ac.uk/470730/</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Entwistle, T. and Doering, H., 2024. Amoral management and the normalisation of deviance: The case of Stafford hospital. </a:t>
            </a:r>
            <a:r>
              <a:rPr lang="en-US" sz="1800" i="1">
                <a:solidFill>
                  <a:srgbClr val="231F20"/>
                </a:solidFill>
                <a:latin typeface="TT Firs Neue Italics"/>
                <a:ea typeface="TT Firs Neue Italics"/>
                <a:cs typeface="TT Firs Neue Italics"/>
                <a:sym typeface="TT Firs Neue Italics"/>
              </a:rPr>
              <a:t>Journal of Business Ethics</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190</a:t>
            </a:r>
            <a:r>
              <a:rPr lang="en-US" sz="1800">
                <a:solidFill>
                  <a:srgbClr val="231F20"/>
                </a:solidFill>
                <a:latin typeface="TT Firs Neue"/>
                <a:ea typeface="TT Firs Neue"/>
                <a:cs typeface="TT Firs Neue"/>
                <a:sym typeface="TT Firs Neue"/>
              </a:rPr>
              <a:t>(3), pp.723-738. </a:t>
            </a:r>
            <a:r>
              <a:rPr lang="en-US" sz="1800" u="sng">
                <a:solidFill>
                  <a:srgbClr val="231F20"/>
                </a:solidFill>
                <a:latin typeface="TT Firs Neue"/>
                <a:ea typeface="TT Firs Neue"/>
                <a:cs typeface="TT Firs Neue"/>
                <a:sym typeface="TT Firs Neue"/>
                <a:hlinkClick r:id="rId5" tooltip="https://link.springer.com/article/10.1007/s10551-023-05445-6"/>
              </a:rPr>
              <a:t>https://link.springer.com/article/10.1007/s10551-023-05445-6</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Powell, M., Blenkinsopp, J., Davies, H., Mannion, R., Millar, R., McHale, J. and Snowden, N., 2022. The case of the disappearing whistleblower: an analysis of National Health Service inquiries. </a:t>
            </a:r>
            <a:r>
              <a:rPr lang="en-US" sz="1800" i="1">
                <a:solidFill>
                  <a:srgbClr val="231F20"/>
                </a:solidFill>
                <a:latin typeface="TT Firs Neue Italics"/>
                <a:ea typeface="TT Firs Neue Italics"/>
                <a:cs typeface="TT Firs Neue Italics"/>
                <a:sym typeface="TT Firs Neue Italics"/>
              </a:rPr>
              <a:t>Public Money &amp; Management</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42</a:t>
            </a:r>
            <a:r>
              <a:rPr lang="en-US" sz="1800">
                <a:solidFill>
                  <a:srgbClr val="231F20"/>
                </a:solidFill>
                <a:latin typeface="TT Firs Neue"/>
                <a:ea typeface="TT Firs Neue"/>
                <a:cs typeface="TT Firs Neue"/>
                <a:sym typeface="TT Firs Neue"/>
              </a:rPr>
              <a:t>(2), pp.59-69. </a:t>
            </a:r>
            <a:r>
              <a:rPr lang="en-US" sz="1800" u="sng">
                <a:solidFill>
                  <a:srgbClr val="231F20"/>
                </a:solidFill>
                <a:latin typeface="TT Firs Neue"/>
                <a:ea typeface="TT Firs Neue"/>
                <a:cs typeface="TT Firs Neue"/>
                <a:sym typeface="TT Firs Neue"/>
                <a:hlinkClick r:id="rId6" tooltip="https://www.tandfonline.com/doi/abs/10.1080/09540962.2021.1892959"/>
              </a:rPr>
              <a:t>https://www.tandfonline.com/doi/abs/10.1080/09540962.2021.1892959</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Hughes, H., 2023. Public inquiries, patient safety and the implementation gap. </a:t>
            </a:r>
            <a:r>
              <a:rPr lang="en-US" sz="1800" i="1">
                <a:solidFill>
                  <a:srgbClr val="231F20"/>
                </a:solidFill>
                <a:latin typeface="TT Firs Neue Italics"/>
                <a:ea typeface="TT Firs Neue Italics"/>
                <a:cs typeface="TT Firs Neue Italics"/>
                <a:sym typeface="TT Firs Neue Italics"/>
              </a:rPr>
              <a:t>Future Healthcare Journal</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10</a:t>
            </a:r>
            <a:r>
              <a:rPr lang="en-US" sz="1800">
                <a:solidFill>
                  <a:srgbClr val="231F20"/>
                </a:solidFill>
                <a:latin typeface="TT Firs Neue"/>
                <a:ea typeface="TT Firs Neue"/>
                <a:cs typeface="TT Firs Neue"/>
                <a:sym typeface="TT Firs Neue"/>
              </a:rPr>
              <a:t>(1), pp.7-9. </a:t>
            </a:r>
            <a:r>
              <a:rPr lang="en-US" sz="1800" u="sng">
                <a:solidFill>
                  <a:srgbClr val="231F20"/>
                </a:solidFill>
                <a:latin typeface="TT Firs Neue"/>
                <a:ea typeface="TT Firs Neue"/>
                <a:cs typeface="TT Firs Neue"/>
                <a:sym typeface="TT Firs Neue"/>
                <a:hlinkClick r:id="rId7" tooltip="https://www.sciencedirect.com/science/article/pii/S2514664524003758"/>
              </a:rPr>
              <a:t>https://www.sciencedirect.com/science/article/pii/S2514664524003758</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Payne-James, J., Parapanos, L., Bosworth, T., Virdone, S., Fry, J. and Lake, J., 2025. Changes in the nature and outcome of notifications to HM Coroner from the Norfolk and Norwich University Hospital, UK, before and after the introduction of a medical examiner service: 2018 versus 2022. </a:t>
            </a:r>
            <a:r>
              <a:rPr lang="en-US" sz="1800" i="1">
                <a:solidFill>
                  <a:srgbClr val="231F20"/>
                </a:solidFill>
                <a:latin typeface="TT Firs Neue Italics"/>
                <a:ea typeface="TT Firs Neue Italics"/>
                <a:cs typeface="TT Firs Neue Italics"/>
                <a:sym typeface="TT Firs Neue Italics"/>
              </a:rPr>
              <a:t>Medicine, Science and the Law</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65</a:t>
            </a:r>
            <a:r>
              <a:rPr lang="en-US" sz="1800">
                <a:solidFill>
                  <a:srgbClr val="231F20"/>
                </a:solidFill>
                <a:latin typeface="TT Firs Neue"/>
                <a:ea typeface="TT Firs Neue"/>
                <a:cs typeface="TT Firs Neue"/>
                <a:sym typeface="TT Firs Neue"/>
              </a:rPr>
              <a:t>(3), pp.187-193. </a:t>
            </a:r>
            <a:r>
              <a:rPr lang="en-US" sz="1800" u="sng">
                <a:solidFill>
                  <a:srgbClr val="231F20"/>
                </a:solidFill>
                <a:latin typeface="TT Firs Neue"/>
                <a:ea typeface="TT Firs Neue"/>
                <a:cs typeface="TT Firs Neue"/>
                <a:sym typeface="TT Firs Neue"/>
                <a:hlinkClick r:id="rId8" tooltip="https://journals.sagepub.com/doi/abs/10.1177/00258024241260573"/>
              </a:rPr>
              <a:t>https://journals.sagepub.com/doi/abs/10.1177/00258024241260573</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Payne-James, J., Parapanos, L., Carpenter, K. and Lopez, B., 2023. The workload of a medical examiner service at an acute National Health Service hospital during the COVID-19 pandemic: The Norfolk &amp; Norwich University Hospital experience. </a:t>
            </a:r>
            <a:r>
              <a:rPr lang="en-US" sz="1800" i="1">
                <a:solidFill>
                  <a:srgbClr val="231F20"/>
                </a:solidFill>
                <a:latin typeface="TT Firs Neue Italics"/>
                <a:ea typeface="TT Firs Neue Italics"/>
                <a:cs typeface="TT Firs Neue Italics"/>
                <a:sym typeface="TT Firs Neue Italics"/>
              </a:rPr>
              <a:t>Medicine, Science and the Law</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63</a:t>
            </a:r>
            <a:r>
              <a:rPr lang="en-US" sz="1800">
                <a:solidFill>
                  <a:srgbClr val="231F20"/>
                </a:solidFill>
                <a:latin typeface="TT Firs Neue"/>
                <a:ea typeface="TT Firs Neue"/>
                <a:cs typeface="TT Firs Neue"/>
                <a:sym typeface="TT Firs Neue"/>
              </a:rPr>
              <a:t>(1), pp.6-13. </a:t>
            </a:r>
            <a:r>
              <a:rPr lang="en-US" sz="1800" u="sng">
                <a:solidFill>
                  <a:srgbClr val="231F20"/>
                </a:solidFill>
                <a:latin typeface="TT Firs Neue"/>
                <a:ea typeface="TT Firs Neue"/>
                <a:cs typeface="TT Firs Neue"/>
                <a:sym typeface="TT Firs Neue"/>
                <a:hlinkClick r:id="rId9" tooltip="https://journals.sagepub.com/doi/abs/10.1177/00258024221087005"/>
              </a:rPr>
              <a:t>https://journals.sagepub.com/doi/abs/10.1177/00258024221087005</a:t>
            </a:r>
            <a:r>
              <a:rPr lang="en-US" sz="1800">
                <a:solidFill>
                  <a:srgbClr val="231F20"/>
                </a:solidFill>
                <a:latin typeface="TT Firs Neue"/>
                <a:ea typeface="TT Firs Neue"/>
                <a:cs typeface="TT Firs Neue"/>
                <a:sym typeface="TT Firs Neue"/>
              </a:rPr>
              <a:t> </a:t>
            </a:r>
          </a:p>
          <a:p>
            <a:pPr algn="just">
              <a:lnSpc>
                <a:spcPts val="2700"/>
              </a:lnSpc>
            </a:pPr>
            <a:r>
              <a:rPr lang="en-US" sz="1800">
                <a:solidFill>
                  <a:srgbClr val="231F20"/>
                </a:solidFill>
                <a:latin typeface="TT Firs Neue"/>
                <a:ea typeface="TT Firs Neue"/>
                <a:cs typeface="TT Firs Neue"/>
                <a:sym typeface="TT Firs Neue"/>
              </a:rPr>
              <a:t>Barış, M., Sert, G. and Özekmekçi, M.İ., 2025. The “Newborn Gang” Scandal in Türkiye: Ethics in a Neoliberal Health System. </a:t>
            </a:r>
            <a:r>
              <a:rPr lang="en-US" sz="1800" i="1">
                <a:solidFill>
                  <a:srgbClr val="231F20"/>
                </a:solidFill>
                <a:latin typeface="TT Firs Neue Italics"/>
                <a:ea typeface="TT Firs Neue Italics"/>
                <a:cs typeface="TT Firs Neue Italics"/>
                <a:sym typeface="TT Firs Neue Italics"/>
              </a:rPr>
              <a:t>Health Care Analysis</a:t>
            </a:r>
            <a:r>
              <a:rPr lang="en-US" sz="1800">
                <a:solidFill>
                  <a:srgbClr val="231F20"/>
                </a:solidFill>
                <a:latin typeface="TT Firs Neue"/>
                <a:ea typeface="TT Firs Neue"/>
                <a:cs typeface="TT Firs Neue"/>
                <a:sym typeface="TT Firs Neue"/>
              </a:rPr>
              <a:t>, </a:t>
            </a:r>
            <a:r>
              <a:rPr lang="en-US" sz="1800" i="1">
                <a:solidFill>
                  <a:srgbClr val="231F20"/>
                </a:solidFill>
                <a:latin typeface="TT Firs Neue Italics"/>
                <a:ea typeface="TT Firs Neue Italics"/>
                <a:cs typeface="TT Firs Neue Italics"/>
                <a:sym typeface="TT Firs Neue Italics"/>
              </a:rPr>
              <a:t>33</a:t>
            </a:r>
            <a:r>
              <a:rPr lang="en-US" sz="1800">
                <a:solidFill>
                  <a:srgbClr val="231F20"/>
                </a:solidFill>
                <a:latin typeface="TT Firs Neue"/>
                <a:ea typeface="TT Firs Neue"/>
                <a:cs typeface="TT Firs Neue"/>
                <a:sym typeface="TT Firs Neue"/>
              </a:rPr>
              <a:t>(3), pp.215-231. </a:t>
            </a:r>
            <a:r>
              <a:rPr lang="en-US" sz="1800" u="sng">
                <a:solidFill>
                  <a:srgbClr val="231F20"/>
                </a:solidFill>
                <a:latin typeface="TT Firs Neue"/>
                <a:ea typeface="TT Firs Neue"/>
                <a:cs typeface="TT Firs Neue"/>
                <a:sym typeface="TT Firs Neue"/>
                <a:hlinkClick r:id="rId10" tooltip="https://link.springer.com/article/10.1007/s10728-025-00522-5"/>
              </a:rPr>
              <a:t>https://link.springer.com/article/10.1007/s10728-025-00522-5</a:t>
            </a:r>
            <a:r>
              <a:rPr lang="en-US" sz="1800">
                <a:solidFill>
                  <a:srgbClr val="231F20"/>
                </a:solidFill>
                <a:latin typeface="TT Firs Neue"/>
                <a:ea typeface="TT Firs Neue"/>
                <a:cs typeface="TT Firs Neue"/>
                <a:sym typeface="TT Firs Neue"/>
              </a:rPr>
              <a:t> </a:t>
            </a:r>
          </a:p>
          <a:p>
            <a:pPr algn="just">
              <a:lnSpc>
                <a:spcPts val="2700"/>
              </a:lnSpc>
            </a:pPr>
            <a:endParaRPr lang="en-US" sz="1800">
              <a:solidFill>
                <a:srgbClr val="231F20"/>
              </a:solidFill>
              <a:latin typeface="TT Firs Neue"/>
              <a:ea typeface="TT Firs Neue"/>
              <a:cs typeface="TT Firs Neue"/>
              <a:sym typeface="TT Firs Neu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632889" y="3046523"/>
            <a:ext cx="7022222" cy="4193954"/>
            <a:chOff x="0" y="0"/>
            <a:chExt cx="1849474" cy="1104580"/>
          </a:xfrm>
        </p:grpSpPr>
        <p:sp>
          <p:nvSpPr>
            <p:cNvPr id="3" name="Freeform 3"/>
            <p:cNvSpPr/>
            <p:nvPr/>
          </p:nvSpPr>
          <p:spPr>
            <a:xfrm>
              <a:off x="0" y="0"/>
              <a:ext cx="1849474" cy="1104580"/>
            </a:xfrm>
            <a:custGeom>
              <a:avLst/>
              <a:gdLst/>
              <a:ahLst/>
              <a:cxnLst/>
              <a:rect l="l" t="t" r="r" b="b"/>
              <a:pathLst>
                <a:path w="1849474" h="1104580">
                  <a:moveTo>
                    <a:pt x="56227" y="0"/>
                  </a:moveTo>
                  <a:lnTo>
                    <a:pt x="1793247" y="0"/>
                  </a:lnTo>
                  <a:cubicBezTo>
                    <a:pt x="1824300" y="0"/>
                    <a:pt x="1849474" y="25174"/>
                    <a:pt x="1849474" y="56227"/>
                  </a:cubicBezTo>
                  <a:lnTo>
                    <a:pt x="1849474" y="1048354"/>
                  </a:lnTo>
                  <a:cubicBezTo>
                    <a:pt x="1849474" y="1063266"/>
                    <a:pt x="1843550" y="1077567"/>
                    <a:pt x="1833006" y="1088112"/>
                  </a:cubicBezTo>
                  <a:cubicBezTo>
                    <a:pt x="1822461" y="1098657"/>
                    <a:pt x="1808160" y="1104580"/>
                    <a:pt x="1793247" y="1104580"/>
                  </a:cubicBezTo>
                  <a:lnTo>
                    <a:pt x="56227" y="1104580"/>
                  </a:lnTo>
                  <a:cubicBezTo>
                    <a:pt x="25174" y="1104580"/>
                    <a:pt x="0" y="1079407"/>
                    <a:pt x="0" y="1048354"/>
                  </a:cubicBezTo>
                  <a:lnTo>
                    <a:pt x="0" y="56227"/>
                  </a:lnTo>
                  <a:cubicBezTo>
                    <a:pt x="0" y="41315"/>
                    <a:pt x="5924" y="27013"/>
                    <a:pt x="16468" y="16468"/>
                  </a:cubicBezTo>
                  <a:cubicBezTo>
                    <a:pt x="27013" y="5924"/>
                    <a:pt x="41315" y="0"/>
                    <a:pt x="56227" y="0"/>
                  </a:cubicBezTo>
                  <a:close/>
                </a:path>
              </a:pathLst>
            </a:custGeom>
            <a:solidFill>
              <a:srgbClr val="A8D4EF"/>
            </a:solidFill>
          </p:spPr>
        </p:sp>
        <p:sp>
          <p:nvSpPr>
            <p:cNvPr id="4" name="TextBox 4"/>
            <p:cNvSpPr txBox="1"/>
            <p:nvPr/>
          </p:nvSpPr>
          <p:spPr>
            <a:xfrm>
              <a:off x="0" y="-47625"/>
              <a:ext cx="1849474" cy="1152205"/>
            </a:xfrm>
            <a:prstGeom prst="rect">
              <a:avLst/>
            </a:prstGeom>
          </p:spPr>
          <p:txBody>
            <a:bodyPr lIns="50800" tIns="50800" rIns="50800" bIns="50800" rtlCol="0" anchor="ctr"/>
            <a:lstStyle/>
            <a:p>
              <a:pPr algn="ctr">
                <a:lnSpc>
                  <a:spcPts val="3360"/>
                </a:lnSpc>
              </a:pPr>
              <a:endParaRPr/>
            </a:p>
          </p:txBody>
        </p:sp>
      </p:grpSp>
      <p:sp>
        <p:nvSpPr>
          <p:cNvPr id="5" name="TextBox 5"/>
          <p:cNvSpPr txBox="1"/>
          <p:nvPr/>
        </p:nvSpPr>
        <p:spPr>
          <a:xfrm>
            <a:off x="6511408" y="3992661"/>
            <a:ext cx="5265184" cy="1925320"/>
          </a:xfrm>
          <a:prstGeom prst="rect">
            <a:avLst/>
          </a:prstGeom>
        </p:spPr>
        <p:txBody>
          <a:bodyPr lIns="0" tIns="0" rIns="0" bIns="0" rtlCol="0" anchor="t">
            <a:spAutoFit/>
          </a:bodyPr>
          <a:lstStyle/>
          <a:p>
            <a:pPr algn="l">
              <a:lnSpc>
                <a:spcPts val="6800"/>
              </a:lnSpc>
            </a:pPr>
            <a:r>
              <a:rPr lang="en-US" sz="6800" b="1" spc="-374">
                <a:solidFill>
                  <a:srgbClr val="0B0A0A"/>
                </a:solidFill>
                <a:latin typeface="Heading Now 71-78 Bold"/>
                <a:ea typeface="Heading Now 71-78 Bold"/>
                <a:cs typeface="Heading Now 71-78 Bold"/>
                <a:sym typeface="Heading Now 71-78 Bold"/>
              </a:rPr>
              <a:t>Thank you so much</a:t>
            </a:r>
          </a:p>
        </p:txBody>
      </p:sp>
      <p:grpSp>
        <p:nvGrpSpPr>
          <p:cNvPr id="6" name="Group 6"/>
          <p:cNvGrpSpPr/>
          <p:nvPr/>
        </p:nvGrpSpPr>
        <p:grpSpPr>
          <a:xfrm>
            <a:off x="17477844" y="5997941"/>
            <a:ext cx="810156" cy="3449191"/>
            <a:chOff x="0" y="0"/>
            <a:chExt cx="213374" cy="908429"/>
          </a:xfrm>
        </p:grpSpPr>
        <p:sp>
          <p:nvSpPr>
            <p:cNvPr id="7" name="Freeform 7"/>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8" name="TextBox 8"/>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9" name="Group 9"/>
          <p:cNvGrpSpPr/>
          <p:nvPr/>
        </p:nvGrpSpPr>
        <p:grpSpPr>
          <a:xfrm>
            <a:off x="14061011" y="9416390"/>
            <a:ext cx="4226989" cy="1338783"/>
            <a:chOff x="0" y="0"/>
            <a:chExt cx="1113281" cy="352601"/>
          </a:xfrm>
        </p:grpSpPr>
        <p:sp>
          <p:nvSpPr>
            <p:cNvPr id="10" name="Freeform 10"/>
            <p:cNvSpPr/>
            <p:nvPr/>
          </p:nvSpPr>
          <p:spPr>
            <a:xfrm>
              <a:off x="0" y="0"/>
              <a:ext cx="1113281" cy="352601"/>
            </a:xfrm>
            <a:custGeom>
              <a:avLst/>
              <a:gdLst/>
              <a:ahLst/>
              <a:cxnLst/>
              <a:rect l="l" t="t" r="r" b="b"/>
              <a:pathLst>
                <a:path w="1113281" h="352601">
                  <a:moveTo>
                    <a:pt x="0" y="0"/>
                  </a:moveTo>
                  <a:lnTo>
                    <a:pt x="1113281" y="0"/>
                  </a:lnTo>
                  <a:lnTo>
                    <a:pt x="1113281" y="352601"/>
                  </a:lnTo>
                  <a:lnTo>
                    <a:pt x="0" y="352601"/>
                  </a:lnTo>
                  <a:close/>
                </a:path>
              </a:pathLst>
            </a:custGeom>
            <a:solidFill>
              <a:srgbClr val="A8D4EF"/>
            </a:solidFill>
          </p:spPr>
        </p:sp>
        <p:sp>
          <p:nvSpPr>
            <p:cNvPr id="11" name="TextBox 11"/>
            <p:cNvSpPr txBox="1"/>
            <p:nvPr/>
          </p:nvSpPr>
          <p:spPr>
            <a:xfrm>
              <a:off x="0" y="-47625"/>
              <a:ext cx="1113281" cy="400226"/>
            </a:xfrm>
            <a:prstGeom prst="rect">
              <a:avLst/>
            </a:prstGeom>
          </p:spPr>
          <p:txBody>
            <a:bodyPr lIns="50800" tIns="50800" rIns="50800" bIns="50800" rtlCol="0" anchor="ctr"/>
            <a:lstStyle/>
            <a:p>
              <a:pPr algn="ctr">
                <a:lnSpc>
                  <a:spcPts val="3359"/>
                </a:lnSpc>
              </a:pPr>
              <a:endParaRPr/>
            </a:p>
          </p:txBody>
        </p:sp>
      </p:grpSp>
      <p:grpSp>
        <p:nvGrpSpPr>
          <p:cNvPr id="12" name="Group 12"/>
          <p:cNvGrpSpPr/>
          <p:nvPr/>
        </p:nvGrpSpPr>
        <p:grpSpPr>
          <a:xfrm>
            <a:off x="0" y="581570"/>
            <a:ext cx="810156" cy="3449191"/>
            <a:chOff x="0" y="0"/>
            <a:chExt cx="213374" cy="908429"/>
          </a:xfrm>
        </p:grpSpPr>
        <p:sp>
          <p:nvSpPr>
            <p:cNvPr id="13" name="Freeform 13"/>
            <p:cNvSpPr/>
            <p:nvPr/>
          </p:nvSpPr>
          <p:spPr>
            <a:xfrm>
              <a:off x="0" y="0"/>
              <a:ext cx="213374" cy="908429"/>
            </a:xfrm>
            <a:custGeom>
              <a:avLst/>
              <a:gdLst/>
              <a:ahLst/>
              <a:cxnLst/>
              <a:rect l="l" t="t" r="r" b="b"/>
              <a:pathLst>
                <a:path w="213374" h="908429">
                  <a:moveTo>
                    <a:pt x="0" y="0"/>
                  </a:moveTo>
                  <a:lnTo>
                    <a:pt x="213374" y="0"/>
                  </a:lnTo>
                  <a:lnTo>
                    <a:pt x="213374" y="908429"/>
                  </a:lnTo>
                  <a:lnTo>
                    <a:pt x="0" y="908429"/>
                  </a:lnTo>
                  <a:close/>
                </a:path>
              </a:pathLst>
            </a:custGeom>
            <a:solidFill>
              <a:srgbClr val="A8D4EF"/>
            </a:solidFill>
          </p:spPr>
        </p:sp>
        <p:sp>
          <p:nvSpPr>
            <p:cNvPr id="14" name="TextBox 14"/>
            <p:cNvSpPr txBox="1"/>
            <p:nvPr/>
          </p:nvSpPr>
          <p:spPr>
            <a:xfrm>
              <a:off x="0" y="-47625"/>
              <a:ext cx="213374" cy="956054"/>
            </a:xfrm>
            <a:prstGeom prst="rect">
              <a:avLst/>
            </a:prstGeom>
          </p:spPr>
          <p:txBody>
            <a:bodyPr lIns="50800" tIns="50800" rIns="50800" bIns="50800" rtlCol="0" anchor="ctr"/>
            <a:lstStyle/>
            <a:p>
              <a:pPr algn="ctr">
                <a:lnSpc>
                  <a:spcPts val="3359"/>
                </a:lnSpc>
              </a:pPr>
              <a:endParaRPr/>
            </a:p>
          </p:txBody>
        </p:sp>
      </p:grpSp>
      <p:grpSp>
        <p:nvGrpSpPr>
          <p:cNvPr id="15" name="Group 15"/>
          <p:cNvGrpSpPr/>
          <p:nvPr/>
        </p:nvGrpSpPr>
        <p:grpSpPr>
          <a:xfrm>
            <a:off x="0" y="-503009"/>
            <a:ext cx="5321769" cy="1113154"/>
            <a:chOff x="0" y="0"/>
            <a:chExt cx="1401618" cy="293176"/>
          </a:xfrm>
        </p:grpSpPr>
        <p:sp>
          <p:nvSpPr>
            <p:cNvPr id="16" name="Freeform 16"/>
            <p:cNvSpPr/>
            <p:nvPr/>
          </p:nvSpPr>
          <p:spPr>
            <a:xfrm>
              <a:off x="0" y="0"/>
              <a:ext cx="1401618" cy="293176"/>
            </a:xfrm>
            <a:custGeom>
              <a:avLst/>
              <a:gdLst/>
              <a:ahLst/>
              <a:cxnLst/>
              <a:rect l="l" t="t" r="r" b="b"/>
              <a:pathLst>
                <a:path w="1401618" h="293176">
                  <a:moveTo>
                    <a:pt x="0" y="0"/>
                  </a:moveTo>
                  <a:lnTo>
                    <a:pt x="1401618" y="0"/>
                  </a:lnTo>
                  <a:lnTo>
                    <a:pt x="1401618" y="293176"/>
                  </a:lnTo>
                  <a:lnTo>
                    <a:pt x="0" y="293176"/>
                  </a:lnTo>
                  <a:close/>
                </a:path>
              </a:pathLst>
            </a:custGeom>
            <a:solidFill>
              <a:srgbClr val="A8D4EF"/>
            </a:solidFill>
          </p:spPr>
        </p:sp>
        <p:sp>
          <p:nvSpPr>
            <p:cNvPr id="17" name="TextBox 17"/>
            <p:cNvSpPr txBox="1"/>
            <p:nvPr/>
          </p:nvSpPr>
          <p:spPr>
            <a:xfrm>
              <a:off x="0" y="-47625"/>
              <a:ext cx="1401618" cy="340801"/>
            </a:xfrm>
            <a:prstGeom prst="rect">
              <a:avLst/>
            </a:prstGeom>
          </p:spPr>
          <p:txBody>
            <a:bodyPr lIns="50800" tIns="50800" rIns="50800" bIns="50800" rtlCol="0" anchor="ctr"/>
            <a:lstStyle/>
            <a:p>
              <a:pPr algn="ctr">
                <a:lnSpc>
                  <a:spcPts val="3359"/>
                </a:lnSpc>
              </a:pPr>
              <a:endParaRPr/>
            </a:p>
          </p:txBody>
        </p:sp>
      </p:grpSp>
      <p:grpSp>
        <p:nvGrpSpPr>
          <p:cNvPr id="18" name="Group 18"/>
          <p:cNvGrpSpPr/>
          <p:nvPr/>
        </p:nvGrpSpPr>
        <p:grpSpPr>
          <a:xfrm>
            <a:off x="-808842" y="8564355"/>
            <a:ext cx="2427839" cy="2427839"/>
            <a:chOff x="0" y="0"/>
            <a:chExt cx="673100" cy="673100"/>
          </a:xfrm>
        </p:grpSpPr>
        <p:sp>
          <p:nvSpPr>
            <p:cNvPr id="19" name="Freeform 19"/>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0" name="TextBox 20"/>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1" name="Group 21"/>
          <p:cNvGrpSpPr/>
          <p:nvPr/>
        </p:nvGrpSpPr>
        <p:grpSpPr>
          <a:xfrm>
            <a:off x="8276563" y="-1160352"/>
            <a:ext cx="2189052" cy="2189052"/>
            <a:chOff x="0" y="0"/>
            <a:chExt cx="673100" cy="673100"/>
          </a:xfrm>
        </p:grpSpPr>
        <p:sp>
          <p:nvSpPr>
            <p:cNvPr id="22" name="Freeform 22"/>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3" name="TextBox 23"/>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grpSp>
        <p:nvGrpSpPr>
          <p:cNvPr id="24" name="Group 24"/>
          <p:cNvGrpSpPr/>
          <p:nvPr/>
        </p:nvGrpSpPr>
        <p:grpSpPr>
          <a:xfrm>
            <a:off x="17477844" y="331857"/>
            <a:ext cx="1871262" cy="1871262"/>
            <a:chOff x="0" y="0"/>
            <a:chExt cx="673100" cy="673100"/>
          </a:xfrm>
        </p:grpSpPr>
        <p:sp>
          <p:nvSpPr>
            <p:cNvPr id="25" name="Freeform 25"/>
            <p:cNvSpPr/>
            <p:nvPr/>
          </p:nvSpPr>
          <p:spPr>
            <a:xfrm>
              <a:off x="0" y="0"/>
              <a:ext cx="673100" cy="673100"/>
            </a:xfrm>
            <a:custGeom>
              <a:avLst/>
              <a:gdLst/>
              <a:ahLst/>
              <a:cxnLst/>
              <a:rect l="l" t="t" r="r" b="b"/>
              <a:pathLst>
                <a:path w="673100" h="673100">
                  <a:moveTo>
                    <a:pt x="530860" y="55880"/>
                  </a:moveTo>
                  <a:lnTo>
                    <a:pt x="471170" y="201930"/>
                  </a:lnTo>
                  <a:lnTo>
                    <a:pt x="617220" y="140970"/>
                  </a:lnTo>
                  <a:lnTo>
                    <a:pt x="673100" y="275590"/>
                  </a:lnTo>
                  <a:lnTo>
                    <a:pt x="527050" y="336550"/>
                  </a:lnTo>
                  <a:lnTo>
                    <a:pt x="673100" y="397510"/>
                  </a:lnTo>
                  <a:lnTo>
                    <a:pt x="617220" y="532130"/>
                  </a:lnTo>
                  <a:lnTo>
                    <a:pt x="471170" y="471170"/>
                  </a:lnTo>
                  <a:lnTo>
                    <a:pt x="530860" y="617220"/>
                  </a:lnTo>
                  <a:lnTo>
                    <a:pt x="396240" y="673100"/>
                  </a:lnTo>
                  <a:lnTo>
                    <a:pt x="336550" y="527050"/>
                  </a:lnTo>
                  <a:lnTo>
                    <a:pt x="275590" y="673100"/>
                  </a:lnTo>
                  <a:lnTo>
                    <a:pt x="140970" y="617220"/>
                  </a:lnTo>
                  <a:lnTo>
                    <a:pt x="201930" y="471170"/>
                  </a:lnTo>
                  <a:lnTo>
                    <a:pt x="55880" y="532130"/>
                  </a:lnTo>
                  <a:lnTo>
                    <a:pt x="0" y="397510"/>
                  </a:lnTo>
                  <a:lnTo>
                    <a:pt x="146050" y="336550"/>
                  </a:lnTo>
                  <a:lnTo>
                    <a:pt x="0" y="275590"/>
                  </a:lnTo>
                  <a:lnTo>
                    <a:pt x="55880" y="140970"/>
                  </a:lnTo>
                  <a:lnTo>
                    <a:pt x="201930" y="201930"/>
                  </a:lnTo>
                  <a:lnTo>
                    <a:pt x="140970" y="55880"/>
                  </a:lnTo>
                  <a:lnTo>
                    <a:pt x="275590" y="0"/>
                  </a:lnTo>
                  <a:lnTo>
                    <a:pt x="336550" y="146050"/>
                  </a:lnTo>
                  <a:lnTo>
                    <a:pt x="396240" y="0"/>
                  </a:lnTo>
                  <a:lnTo>
                    <a:pt x="530860" y="55880"/>
                  </a:lnTo>
                  <a:close/>
                </a:path>
              </a:pathLst>
            </a:custGeom>
            <a:solidFill>
              <a:srgbClr val="4C6FBF"/>
            </a:solidFill>
          </p:spPr>
        </p:sp>
        <p:sp>
          <p:nvSpPr>
            <p:cNvPr id="26" name="TextBox 26"/>
            <p:cNvSpPr txBox="1"/>
            <p:nvPr/>
          </p:nvSpPr>
          <p:spPr>
            <a:xfrm>
              <a:off x="165100" y="117475"/>
              <a:ext cx="342900" cy="390525"/>
            </a:xfrm>
            <a:prstGeom prst="rect">
              <a:avLst/>
            </a:prstGeom>
          </p:spPr>
          <p:txBody>
            <a:bodyPr lIns="50800" tIns="50800" rIns="50800" bIns="50800" rtlCol="0" anchor="ctr"/>
            <a:lstStyle/>
            <a:p>
              <a:pPr algn="ctr">
                <a:lnSpc>
                  <a:spcPts val="3359"/>
                </a:lnSpc>
              </a:pPr>
              <a:endParaRPr/>
            </a:p>
          </p:txBody>
        </p:sp>
      </p:grpSp>
      <p:sp>
        <p:nvSpPr>
          <p:cNvPr id="27" name="Freeform 27"/>
          <p:cNvSpPr/>
          <p:nvPr/>
        </p:nvSpPr>
        <p:spPr>
          <a:xfrm>
            <a:off x="6528138" y="8587474"/>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8" name="Freeform 28"/>
          <p:cNvSpPr/>
          <p:nvPr/>
        </p:nvSpPr>
        <p:spPr>
          <a:xfrm>
            <a:off x="13761650" y="375657"/>
            <a:ext cx="2175883" cy="1190801"/>
          </a:xfrm>
          <a:custGeom>
            <a:avLst/>
            <a:gdLst/>
            <a:ahLst/>
            <a:cxnLst/>
            <a:rect l="l" t="t" r="r" b="b"/>
            <a:pathLst>
              <a:path w="2175883" h="1190801">
                <a:moveTo>
                  <a:pt x="0" y="0"/>
                </a:moveTo>
                <a:lnTo>
                  <a:pt x="2175883" y="0"/>
                </a:lnTo>
                <a:lnTo>
                  <a:pt x="2175883" y="1190801"/>
                </a:lnTo>
                <a:lnTo>
                  <a:pt x="0" y="1190801"/>
                </a:lnTo>
                <a:lnTo>
                  <a:pt x="0" y="0"/>
                </a:lnTo>
                <a:close/>
              </a:path>
            </a:pathLst>
          </a:custGeom>
          <a:blipFill>
            <a:blip>
              <a:extLst>
                <a:ext uri="{96DAC541-7B7A-43D3-8B79-37D633B846F1}">
                  <asvg:svgBlip xmlns:asvg="http://schemas.microsoft.com/office/drawing/2016/SVG/main" r:embed="rId2"/>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2986</Words>
  <Application>Microsoft Office PowerPoint</Application>
  <PresentationFormat>Custom</PresentationFormat>
  <Paragraphs>90</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Heading Now 71-78 Bold</vt:lpstr>
      <vt:lpstr>Arial</vt:lpstr>
      <vt:lpstr>Calibri</vt:lpstr>
      <vt:lpstr>TT Firs Neue Italics</vt:lpstr>
      <vt:lpstr>TT Firs Neue</vt:lpstr>
      <vt:lpstr>TT Firs Neue Bold</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1: Overview of Case Study</dc:title>
  <dc:creator>Nakul</dc:creator>
  <cp:lastModifiedBy>Nakul Soni</cp:lastModifiedBy>
  <cp:revision>4</cp:revision>
  <dcterms:created xsi:type="dcterms:W3CDTF">2006-08-16T00:00:00Z</dcterms:created>
  <dcterms:modified xsi:type="dcterms:W3CDTF">2026-06-22T12:12:03Z</dcterms:modified>
  <dc:identifier>DAHNG7j8p_M</dc:identifier>
</cp:coreProperties>
</file>