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sldIdLst>
    <p:sldId id="257" r:id="rId2"/>
    <p:sldId id="259" r:id="rId3"/>
    <p:sldId id="258" r:id="rId4"/>
    <p:sldId id="260" r:id="rId5"/>
    <p:sldId id="261" r:id="rId6"/>
    <p:sldId id="270" r:id="rId7"/>
    <p:sldId id="274" r:id="rId8"/>
    <p:sldId id="271" r:id="rId9"/>
    <p:sldId id="273" r:id="rId10"/>
    <p:sldId id="264" r:id="rId11"/>
    <p:sldId id="275" r:id="rId12"/>
    <p:sldId id="265" r:id="rId13"/>
    <p:sldId id="266" r:id="rId14"/>
    <p:sldId id="267" r:id="rId15"/>
    <p:sldId id="268" r:id="rId16"/>
    <p:sldId id="269" r:id="rId17"/>
    <p:sldId id="276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67" d="100"/>
          <a:sy n="67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26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502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582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51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272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352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926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41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62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06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56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C6DDD-46EA-432B-9548-A828404A032F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12E41-9C83-4F06-B73B-0EDA184E1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38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ader.elsevier.com/reader/sd/pii/S0277379118307261?token=B83A58B44E25EDFCEC405BAFB26357E9C0B9710290465EDFE37863A57029DC614DD3C344AAADE6C9CC40195C79BA455E" TargetMode="External"/><Relationship Id="rId2" Type="http://schemas.openxmlformats.org/officeDocument/2006/relationships/hyperlink" Target="https://www.bbc.co.uk/news/science-environment-47063973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bc.co.uk/news/science-environment-4706397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worldometers.info/world-population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b="1" dirty="0" smtClean="0">
                <a:latin typeface="+mn-lt"/>
              </a:rPr>
              <a:t>HPAN5023/6023</a:t>
            </a:r>
            <a:r>
              <a:rPr lang="en-GB" b="1" dirty="0" smtClean="0">
                <a:latin typeface="+mn-lt"/>
              </a:rPr>
              <a:t> </a:t>
            </a:r>
            <a:br>
              <a:rPr lang="en-GB" b="1" dirty="0" smtClean="0">
                <a:latin typeface="+mn-lt"/>
              </a:rPr>
            </a:br>
            <a:r>
              <a:rPr lang="en-GB" sz="3100" b="1" dirty="0" smtClean="0">
                <a:solidFill>
                  <a:srgbClr val="FF0000"/>
                </a:solidFill>
                <a:latin typeface="+mn-lt"/>
              </a:rPr>
              <a:t>Population Growth</a:t>
            </a:r>
            <a:r>
              <a:rPr lang="en-GB" sz="3100" b="1" dirty="0" smtClean="0">
                <a:latin typeface="+mn-lt"/>
              </a:rPr>
              <a:t>, Urbanisation and Sustainability</a:t>
            </a:r>
            <a:endParaRPr lang="en-GB" sz="31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Section 1: Demographics and human proliferation; re-peopling continents and population </a:t>
            </a:r>
            <a:r>
              <a:rPr lang="en-GB" b="1" dirty="0" smtClean="0"/>
              <a:t>growth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4768" y="2838779"/>
            <a:ext cx="5734050" cy="32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53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Demographics and human proliferation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995" y="1698041"/>
            <a:ext cx="6003985" cy="4502989"/>
          </a:xfrm>
        </p:spPr>
      </p:pic>
    </p:spTree>
    <p:extLst>
      <p:ext uri="{BB962C8B-B14F-4D97-AF65-F5344CB8AC3E}">
        <p14:creationId xmlns:p14="http://schemas.microsoft.com/office/powerpoint/2010/main" val="241034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2967334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After 1492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Koch, A. et al. 2019. </a:t>
            </a:r>
            <a:r>
              <a:rPr lang="en-GB" sz="2400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Earth </a:t>
            </a:r>
            <a:r>
              <a:rPr lang="en-GB" sz="2400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system impacts of the European arrival and Great Dying in the Americas after </a:t>
            </a:r>
            <a:r>
              <a:rPr lang="en-GB" sz="2400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1492 </a:t>
            </a:r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in Quaternary Science Reviews 2017 pp.13-16</a:t>
            </a:r>
            <a:endParaRPr lang="en-GB" sz="24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9545" y="2432648"/>
            <a:ext cx="5630047" cy="320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029545" y="2967335"/>
            <a:ext cx="582845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i="1" dirty="0" smtClean="0"/>
          </a:p>
          <a:p>
            <a:endParaRPr lang="en-GB" i="1" dirty="0"/>
          </a:p>
          <a:p>
            <a:endParaRPr lang="en-GB" i="1" dirty="0" smtClean="0"/>
          </a:p>
          <a:p>
            <a:endParaRPr lang="en-GB" i="1" dirty="0"/>
          </a:p>
          <a:p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First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nation Americans, afflicted with "European" diseases: New England's Coastal Plague 1616-1619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39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After 1492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Genocide in the Americas and global cooling Radio 4, 31 Jan. 2019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https://www.bbc.co.uk/news/science-environment-47063973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Koch, A. et al. 2019.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Earth System impacts of the European arrival and Great Dying in the Americas after 1492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Quaternary Science Reviews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207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(2019)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pp. 13-36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https://reader.elsevier.com/reader/sd/pii/S0277379118307261?token=B83A58B44E25EDFCEC405BAFB26357E9C0B9710290465EDFE37863A57029DC614DD3C344AAADE6C9CC40195C79BA455E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30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Genocide in the Americas and global cooling Radio 4, 31 Jan. 2019</a:t>
            </a:r>
            <a:b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000" u="sng" dirty="0">
                <a:solidFill>
                  <a:schemeClr val="accent1">
                    <a:lumMod val="50000"/>
                  </a:schemeClr>
                </a:solidFill>
                <a:latin typeface="+mn-lt"/>
                <a:hlinkClick r:id="rId2"/>
              </a:rPr>
              <a:t>https://www.bbc.co.uk/news/science-environment-47063973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650" y="1313793"/>
            <a:ext cx="3911819" cy="502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6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62481"/>
            <a:ext cx="7886700" cy="1653454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+mn-lt"/>
              </a:rPr>
              <a:t/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Re-peopling Continents: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Slave Trade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12m seized, enslaved and shipped</a:t>
            </a:r>
            <a:br>
              <a:rPr lang="en-GB" sz="31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11m landed and sold </a:t>
            </a:r>
            <a:endParaRPr lang="en-GB" sz="31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377" y="2854123"/>
            <a:ext cx="5834342" cy="378866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7850" y="1136209"/>
            <a:ext cx="2857500" cy="139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04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Slave defiance, resistance, rebellion and emancipation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499" y="1591349"/>
            <a:ext cx="2567707" cy="2054166"/>
          </a:xfr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342" y="3546175"/>
            <a:ext cx="1905000" cy="266433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8921" y="3546175"/>
            <a:ext cx="4013156" cy="266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89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Population Growth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28468"/>
            <a:ext cx="7886700" cy="484849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https://www.worldometers.info/world-population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71930"/>
            <a:ext cx="5047531" cy="420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5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Population Growth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End of the Black Death in 1350:  370 million</a:t>
            </a:r>
            <a:b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31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First billion: 1800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Second billion: 1930s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Third billion: 1960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Fourth billion: 1977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Fifth billion: 1987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Sixth billion: 1999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Seven billion: 2012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April 2019: 7.7 billion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Projections: 9.8 billion by 2050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4595" y="1825624"/>
            <a:ext cx="4995023" cy="3643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0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445" y="365126"/>
            <a:ext cx="8200103" cy="1325563"/>
          </a:xfrm>
        </p:spPr>
        <p:txBody>
          <a:bodyPr>
            <a:normAutofit fontScale="90000"/>
          </a:bodyPr>
          <a:lstStyle/>
          <a:p>
            <a:r>
              <a:rPr lang="en-GB" sz="53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Human population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(over the last 12,000 years)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Source: Sachs, J.D., 2015. </a:t>
            </a:r>
            <a:r>
              <a:rPr lang="en-GB" sz="1800" i="1" dirty="0">
                <a:solidFill>
                  <a:schemeClr val="accent1">
                    <a:lumMod val="50000"/>
                  </a:schemeClr>
                </a:solidFill>
              </a:rPr>
              <a:t>The Age of Sustainable Development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. New York: Columbia UP</a:t>
            </a:r>
            <a:endParaRPr lang="en-GB" sz="18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7179" y="2044650"/>
            <a:ext cx="5648633" cy="409067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7084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Thomas Robert Malthus (1766-1834)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1003" y="1284491"/>
            <a:ext cx="3019245" cy="5464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74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Gross world output (over the last 2000 years)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Source: Sachs, J.D., 2015. </a:t>
            </a:r>
            <a:r>
              <a:rPr lang="en-GB" sz="1800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Age of Sustainable Development</a:t>
            </a:r>
            <a:r>
              <a:rPr lang="en-GB" sz="18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. New York: Columbia UP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7574" y="1873046"/>
            <a:ext cx="5840361" cy="414429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9170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Gross world product per capita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Source: Sachs, J.D., 2015. </a:t>
            </a:r>
            <a:r>
              <a:rPr lang="en-GB" sz="1600" i="1" dirty="0">
                <a:solidFill>
                  <a:schemeClr val="accent1">
                    <a:lumMod val="50000"/>
                  </a:schemeClr>
                </a:solidFill>
              </a:rPr>
              <a:t>The Age of Sustainable Development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 New York: Columbia UP</a:t>
            </a:r>
            <a:endParaRPr lang="en-GB" sz="16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2826" y="1690690"/>
            <a:ext cx="5324168" cy="419391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27874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03" y="365126"/>
            <a:ext cx="8200103" cy="1325563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Carbon dioxide emissions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Source: Sachs, J.D., 2015. </a:t>
            </a:r>
            <a:r>
              <a:rPr lang="en-GB" sz="1800" i="1" dirty="0">
                <a:solidFill>
                  <a:schemeClr val="accent1">
                    <a:lumMod val="50000"/>
                  </a:schemeClr>
                </a:solidFill>
              </a:rPr>
              <a:t>The Age of Sustainable Development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. New York: Columbia UP</a:t>
            </a:r>
            <a:endParaRPr lang="en-GB" sz="18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125268"/>
            <a:ext cx="5915025" cy="19260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4051341"/>
            <a:ext cx="5915025" cy="18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35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Carbon emissions by country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500" y="1690689"/>
            <a:ext cx="5992006" cy="4351338"/>
          </a:xfr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3890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Carbon emissions per head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976" y="2096451"/>
            <a:ext cx="5620047" cy="3809685"/>
          </a:xfrm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197064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53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Review:</a:t>
            </a:r>
            <a:r>
              <a:rPr lang="en-GB" sz="53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53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53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Section 1: Demographics and human proliferation; re-peopling continents and population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growth</a:t>
            </a:r>
          </a:p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>Looking ahead: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Section 2: From subsistence to cash economies - worldwide; perspectives from economic anthropology</a:t>
            </a:r>
          </a:p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282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119</TotalTime>
  <Words>187</Words>
  <Application>Microsoft Office PowerPoint</Application>
  <PresentationFormat>On-screen Show (4:3)</PresentationFormat>
  <Paragraphs>51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HPAN5023/6023  Population Growth, Urbanisation and Sustainability</vt:lpstr>
      <vt:lpstr>Demographics and human proliferation</vt:lpstr>
      <vt:lpstr>After 1492 Koch, A. et al. 2019. Earth system impacts of the European arrival and Great Dying in the Americas after 1492 in Quaternary Science Reviews 2017 pp.13-16</vt:lpstr>
      <vt:lpstr>After 1492</vt:lpstr>
      <vt:lpstr>Genocide in the Americas and global cooling Radio 4, 31 Jan. 2019 https://www.bbc.co.uk/news/science-environment-47063973 </vt:lpstr>
      <vt:lpstr> Re-peopling Continents: The Slave Trade 12m seized, enslaved and shipped 11m landed and sold </vt:lpstr>
      <vt:lpstr>Slave defiance, resistance, rebellion and emancipation</vt:lpstr>
      <vt:lpstr>Population Growth</vt:lpstr>
      <vt:lpstr> Population Growth End of the Black Death in 1350:  370 million </vt:lpstr>
      <vt:lpstr>Human population  (over the last 12,000 years) Source: Sachs, J.D., 2015. The Age of Sustainable Development. New York: Columbia UP</vt:lpstr>
      <vt:lpstr>Thomas Robert Malthus (1766-1834)</vt:lpstr>
      <vt:lpstr>Gross world output (over the last 2000 years) Source: Sachs, J.D., 2015. The Age of Sustainable Development. New York: Columbia UP</vt:lpstr>
      <vt:lpstr>Gross world product per capita Source: Sachs, J.D., 2015. The Age of Sustainable Development. New York: Columbia UP</vt:lpstr>
      <vt:lpstr>Carbon dioxide emissions Source: Sachs, J.D., 2015. The Age of Sustainable Development. New York: Columbia UP</vt:lpstr>
      <vt:lpstr>Carbon emissions by country</vt:lpstr>
      <vt:lpstr>Carbon emissions per head</vt:lpstr>
      <vt:lpstr> Review: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27</cp:revision>
  <dcterms:created xsi:type="dcterms:W3CDTF">2019-07-25T10:35:29Z</dcterms:created>
  <dcterms:modified xsi:type="dcterms:W3CDTF">2019-10-02T07:54:49Z</dcterms:modified>
</cp:coreProperties>
</file>