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4" r:id="rId10"/>
    <p:sldId id="265" r:id="rId11"/>
    <p:sldId id="267" r:id="rId12"/>
    <p:sldId id="268" r:id="rId13"/>
    <p:sldId id="270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729"/>
  </p:normalViewPr>
  <p:slideViewPr>
    <p:cSldViewPr snapToGrid="0" snapToObjects="1">
      <p:cViewPr varScale="1">
        <p:scale>
          <a:sx n="115" d="100"/>
          <a:sy n="115" d="100"/>
        </p:scale>
        <p:origin x="47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E65B82-F95C-437B-9315-9901B2B6949E}" type="doc">
      <dgm:prSet loTypeId="urn:microsoft.com/office/officeart/2005/8/layout/defaul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D789BAE-32DF-4071-91A3-6EFC7DA7DB77}">
      <dgm:prSet/>
      <dgm:spPr/>
      <dgm:t>
        <a:bodyPr/>
        <a:lstStyle/>
        <a:p>
          <a:r>
            <a:rPr lang="en-US" dirty="0"/>
            <a:t>Class sizes are between 35-40 students according to Poon, </a:t>
          </a:r>
          <a:r>
            <a:rPr lang="en-US" dirty="0" err="1"/>
            <a:t>Musti</a:t>
          </a:r>
          <a:r>
            <a:rPr lang="en-US" dirty="0"/>
            <a:t>-Ra &amp;</a:t>
          </a:r>
          <a:r>
            <a:rPr lang="en-US" dirty="0" err="1"/>
            <a:t>Wettasinghe</a:t>
          </a:r>
          <a:r>
            <a:rPr lang="en-US" dirty="0"/>
            <a:t> (2013) – Smaller in wales, Average around 30 (Learning Wales, 2015) </a:t>
          </a:r>
        </a:p>
      </dgm:t>
    </dgm:pt>
    <dgm:pt modelId="{C8CC1087-CD05-4730-87A7-0ADEECBF6697}" type="parTrans" cxnId="{C5E30886-B2B8-4F68-A1CB-7C63B2743C73}">
      <dgm:prSet/>
      <dgm:spPr/>
      <dgm:t>
        <a:bodyPr/>
        <a:lstStyle/>
        <a:p>
          <a:endParaRPr lang="en-US"/>
        </a:p>
      </dgm:t>
    </dgm:pt>
    <dgm:pt modelId="{E630C00F-E110-47DE-BE5A-3B48DDC3595D}" type="sibTrans" cxnId="{C5E30886-B2B8-4F68-A1CB-7C63B2743C73}">
      <dgm:prSet/>
      <dgm:spPr/>
      <dgm:t>
        <a:bodyPr/>
        <a:lstStyle/>
        <a:p>
          <a:endParaRPr lang="en-US"/>
        </a:p>
      </dgm:t>
    </dgm:pt>
    <dgm:pt modelId="{FECA76A2-DD79-40A1-A7F1-7A7D1521CEFC}">
      <dgm:prSet/>
      <dgm:spPr/>
      <dgm:t>
        <a:bodyPr/>
        <a:lstStyle/>
        <a:p>
          <a:r>
            <a:rPr lang="en-US"/>
            <a:t>The primary curriculum begins at age 6 and ends at age 12 </a:t>
          </a:r>
        </a:p>
      </dgm:t>
    </dgm:pt>
    <dgm:pt modelId="{9338808C-42BB-4E7E-8F53-3AE4BCDC4532}" type="parTrans" cxnId="{69EAD273-7C50-4783-B89E-D4F8627309C9}">
      <dgm:prSet/>
      <dgm:spPr/>
      <dgm:t>
        <a:bodyPr/>
        <a:lstStyle/>
        <a:p>
          <a:endParaRPr lang="en-US"/>
        </a:p>
      </dgm:t>
    </dgm:pt>
    <dgm:pt modelId="{73A25DDC-02B9-4930-B6DE-2B0675DDBC78}" type="sibTrans" cxnId="{69EAD273-7C50-4783-B89E-D4F8627309C9}">
      <dgm:prSet/>
      <dgm:spPr/>
      <dgm:t>
        <a:bodyPr/>
        <a:lstStyle/>
        <a:p>
          <a:endParaRPr lang="en-US"/>
        </a:p>
      </dgm:t>
    </dgm:pt>
    <dgm:pt modelId="{692C31E7-2BC5-45A4-9BBF-9EC5B72606D7}">
      <dgm:prSet/>
      <dgm:spPr/>
      <dgm:t>
        <a:bodyPr/>
        <a:lstStyle/>
        <a:p>
          <a:r>
            <a:rPr lang="en-US"/>
            <a:t>After 6 years of primary school students must pass a PSLE (Primary School Leaving Examination) state Poon, Musti-Ra &amp;Wettasinghe (2013)</a:t>
          </a:r>
        </a:p>
      </dgm:t>
    </dgm:pt>
    <dgm:pt modelId="{62F50B08-72AC-41AB-8DD2-3BF1AA28DF6E}" type="parTrans" cxnId="{E05FC8F7-FAA7-40D0-9139-D00CFB93629E}">
      <dgm:prSet/>
      <dgm:spPr/>
      <dgm:t>
        <a:bodyPr/>
        <a:lstStyle/>
        <a:p>
          <a:endParaRPr lang="en-US"/>
        </a:p>
      </dgm:t>
    </dgm:pt>
    <dgm:pt modelId="{B1A3686C-AD26-49A1-BAAC-D8D8DB79B4C4}" type="sibTrans" cxnId="{E05FC8F7-FAA7-40D0-9139-D00CFB93629E}">
      <dgm:prSet/>
      <dgm:spPr/>
      <dgm:t>
        <a:bodyPr/>
        <a:lstStyle/>
        <a:p>
          <a:endParaRPr lang="en-US"/>
        </a:p>
      </dgm:t>
    </dgm:pt>
    <dgm:pt modelId="{9C891A22-4DFF-485E-A549-3AEDF637C575}">
      <dgm:prSet/>
      <dgm:spPr/>
      <dgm:t>
        <a:bodyPr/>
        <a:lstStyle/>
        <a:p>
          <a:r>
            <a:rPr lang="en-US"/>
            <a:t>Education and curriculum are managed in Singapore by the MOE (Ministry of Education).</a:t>
          </a:r>
        </a:p>
      </dgm:t>
    </dgm:pt>
    <dgm:pt modelId="{AC8A5BE9-02C9-4B7C-8A5E-BB8D86469610}" type="parTrans" cxnId="{BE5D72CD-E54A-43EE-AA69-EE661BFDB3B9}">
      <dgm:prSet/>
      <dgm:spPr/>
      <dgm:t>
        <a:bodyPr/>
        <a:lstStyle/>
        <a:p>
          <a:endParaRPr lang="en-US"/>
        </a:p>
      </dgm:t>
    </dgm:pt>
    <dgm:pt modelId="{C139F929-0985-4F90-9721-D081A81CC523}" type="sibTrans" cxnId="{BE5D72CD-E54A-43EE-AA69-EE661BFDB3B9}">
      <dgm:prSet/>
      <dgm:spPr/>
      <dgm:t>
        <a:bodyPr/>
        <a:lstStyle/>
        <a:p>
          <a:endParaRPr lang="en-US"/>
        </a:p>
      </dgm:t>
    </dgm:pt>
    <dgm:pt modelId="{86FAD4F0-7514-4F5E-AE4E-C6B1A49673B7}">
      <dgm:prSet/>
      <dgm:spPr/>
      <dgm:t>
        <a:bodyPr/>
        <a:lstStyle/>
        <a:p>
          <a:r>
            <a:rPr lang="en-US"/>
            <a:t>Core subjects – reading, science and maths are taught for between 1.5-3 hours per week according to Yew-Jin, Mijung &amp; Hye-Gyoung (2015) – Same core subjects that appear in Wales</a:t>
          </a:r>
        </a:p>
      </dgm:t>
    </dgm:pt>
    <dgm:pt modelId="{D5F1CC26-4DF0-41A4-97AB-C50C82182AA1}" type="parTrans" cxnId="{D35FB23F-2275-4DED-93B9-65647EB6DF0C}">
      <dgm:prSet/>
      <dgm:spPr/>
      <dgm:t>
        <a:bodyPr/>
        <a:lstStyle/>
        <a:p>
          <a:endParaRPr lang="en-US"/>
        </a:p>
      </dgm:t>
    </dgm:pt>
    <dgm:pt modelId="{8397A2DE-7E53-4A8E-ABBE-7CC736299BE0}" type="sibTrans" cxnId="{D35FB23F-2275-4DED-93B9-65647EB6DF0C}">
      <dgm:prSet/>
      <dgm:spPr/>
      <dgm:t>
        <a:bodyPr/>
        <a:lstStyle/>
        <a:p>
          <a:endParaRPr lang="en-US"/>
        </a:p>
      </dgm:t>
    </dgm:pt>
    <dgm:pt modelId="{9B0C6777-4E71-4F8F-B9EA-D86F03B1BD26}">
      <dgm:prSet/>
      <dgm:spPr/>
      <dgm:t>
        <a:bodyPr/>
        <a:lstStyle/>
        <a:p>
          <a:r>
            <a:rPr lang="en-US" dirty="0"/>
            <a:t>Subjects consist of a huge amount of learning objectives / content standards </a:t>
          </a:r>
        </a:p>
      </dgm:t>
    </dgm:pt>
    <dgm:pt modelId="{419D98F6-5AA9-4543-A47A-F47DE78EAD0A}" type="parTrans" cxnId="{E8164019-BD0D-4EAC-9034-BF1E170954CF}">
      <dgm:prSet/>
      <dgm:spPr/>
      <dgm:t>
        <a:bodyPr/>
        <a:lstStyle/>
        <a:p>
          <a:endParaRPr lang="en-US"/>
        </a:p>
      </dgm:t>
    </dgm:pt>
    <dgm:pt modelId="{74E38FAF-CC69-4F50-A782-11AA4E3275B3}" type="sibTrans" cxnId="{E8164019-BD0D-4EAC-9034-BF1E170954CF}">
      <dgm:prSet/>
      <dgm:spPr/>
      <dgm:t>
        <a:bodyPr/>
        <a:lstStyle/>
        <a:p>
          <a:endParaRPr lang="en-US"/>
        </a:p>
      </dgm:t>
    </dgm:pt>
    <dgm:pt modelId="{870FCFAA-8795-48A2-A92C-FDD8A0680BF3}">
      <dgm:prSet/>
      <dgm:spPr/>
      <dgm:t>
        <a:bodyPr/>
        <a:lstStyle/>
        <a:p>
          <a:r>
            <a:rPr lang="en-US" dirty="0"/>
            <a:t>Mathematics and science are highly regarded within the primary curriculum – </a:t>
          </a:r>
          <a:r>
            <a:rPr lang="en-US" dirty="0" err="1"/>
            <a:t>allike</a:t>
          </a:r>
          <a:r>
            <a:rPr lang="en-US" dirty="0"/>
            <a:t> within Wales </a:t>
          </a:r>
        </a:p>
      </dgm:t>
    </dgm:pt>
    <dgm:pt modelId="{8FDACC8A-E384-4BDB-AAE4-375F9CB96C38}" type="parTrans" cxnId="{F2552873-F315-435B-89E5-FA47D9BCAE82}">
      <dgm:prSet/>
      <dgm:spPr/>
      <dgm:t>
        <a:bodyPr/>
        <a:lstStyle/>
        <a:p>
          <a:endParaRPr lang="en-US"/>
        </a:p>
      </dgm:t>
    </dgm:pt>
    <dgm:pt modelId="{12F30C19-6AA4-4D4A-BDCA-2A4E4416B8F6}" type="sibTrans" cxnId="{F2552873-F315-435B-89E5-FA47D9BCAE82}">
      <dgm:prSet/>
      <dgm:spPr/>
      <dgm:t>
        <a:bodyPr/>
        <a:lstStyle/>
        <a:p>
          <a:endParaRPr lang="en-US"/>
        </a:p>
      </dgm:t>
    </dgm:pt>
    <dgm:pt modelId="{5AB1F30A-5063-4295-ABE6-960EA8786167}">
      <dgm:prSet/>
      <dgm:spPr/>
      <dgm:t>
        <a:bodyPr/>
        <a:lstStyle/>
        <a:p>
          <a:r>
            <a:rPr lang="en-US" dirty="0"/>
            <a:t>The ministry of education states that there is more than just content based education </a:t>
          </a:r>
        </a:p>
      </dgm:t>
    </dgm:pt>
    <dgm:pt modelId="{2F233A13-B233-4FD8-A462-3DE0436A9117}" type="parTrans" cxnId="{465E0361-8188-4B73-B199-E1F7400271F2}">
      <dgm:prSet/>
      <dgm:spPr/>
      <dgm:t>
        <a:bodyPr/>
        <a:lstStyle/>
        <a:p>
          <a:endParaRPr lang="en-US"/>
        </a:p>
      </dgm:t>
    </dgm:pt>
    <dgm:pt modelId="{CE961D3C-AABA-45BE-82B3-7E38D34BBB87}" type="sibTrans" cxnId="{465E0361-8188-4B73-B199-E1F7400271F2}">
      <dgm:prSet/>
      <dgm:spPr/>
      <dgm:t>
        <a:bodyPr/>
        <a:lstStyle/>
        <a:p>
          <a:endParaRPr lang="en-US"/>
        </a:p>
      </dgm:t>
    </dgm:pt>
    <dgm:pt modelId="{F718D8C2-B799-4DE0-B85C-BFF1E2F266E3}">
      <dgm:prSet/>
      <dgm:spPr/>
      <dgm:t>
        <a:bodyPr/>
        <a:lstStyle/>
        <a:p>
          <a:r>
            <a:rPr lang="en-US"/>
            <a:t>The curriculum also focuses on other needs of the student such as preparing them for later life </a:t>
          </a:r>
        </a:p>
      </dgm:t>
    </dgm:pt>
    <dgm:pt modelId="{582E57DF-5B58-40A3-9882-41F50B551AAD}" type="parTrans" cxnId="{0DBE6AE6-9B10-41E6-8EEC-9FC5F21708BC}">
      <dgm:prSet/>
      <dgm:spPr/>
      <dgm:t>
        <a:bodyPr/>
        <a:lstStyle/>
        <a:p>
          <a:endParaRPr lang="en-US"/>
        </a:p>
      </dgm:t>
    </dgm:pt>
    <dgm:pt modelId="{1752A12C-05B6-4148-B04E-BB7AEAEF7E32}" type="sibTrans" cxnId="{0DBE6AE6-9B10-41E6-8EEC-9FC5F21708BC}">
      <dgm:prSet/>
      <dgm:spPr/>
      <dgm:t>
        <a:bodyPr/>
        <a:lstStyle/>
        <a:p>
          <a:endParaRPr lang="en-US"/>
        </a:p>
      </dgm:t>
    </dgm:pt>
    <dgm:pt modelId="{D0849319-649D-2E45-A73D-E4BF6E65DBD6}" type="pres">
      <dgm:prSet presAssocID="{66E65B82-F95C-437B-9315-9901B2B6949E}" presName="diagram" presStyleCnt="0">
        <dgm:presLayoutVars>
          <dgm:dir/>
          <dgm:resizeHandles val="exact"/>
        </dgm:presLayoutVars>
      </dgm:prSet>
      <dgm:spPr/>
    </dgm:pt>
    <dgm:pt modelId="{6B4B03BE-4E6E-D145-97A8-694D6026ED85}" type="pres">
      <dgm:prSet presAssocID="{3D789BAE-32DF-4071-91A3-6EFC7DA7DB77}" presName="node" presStyleLbl="node1" presStyleIdx="0" presStyleCnt="9">
        <dgm:presLayoutVars>
          <dgm:bulletEnabled val="1"/>
        </dgm:presLayoutVars>
      </dgm:prSet>
      <dgm:spPr/>
    </dgm:pt>
    <dgm:pt modelId="{518F3757-2076-B04A-9480-D2FD8FAE4FAE}" type="pres">
      <dgm:prSet presAssocID="{E630C00F-E110-47DE-BE5A-3B48DDC3595D}" presName="sibTrans" presStyleCnt="0"/>
      <dgm:spPr/>
    </dgm:pt>
    <dgm:pt modelId="{CF954D5A-99BA-BF48-89B9-99EC8421CE12}" type="pres">
      <dgm:prSet presAssocID="{FECA76A2-DD79-40A1-A7F1-7A7D1521CEFC}" presName="node" presStyleLbl="node1" presStyleIdx="1" presStyleCnt="9">
        <dgm:presLayoutVars>
          <dgm:bulletEnabled val="1"/>
        </dgm:presLayoutVars>
      </dgm:prSet>
      <dgm:spPr/>
    </dgm:pt>
    <dgm:pt modelId="{4D8C4ACA-AF27-5F4A-9DA3-E28F95A5092A}" type="pres">
      <dgm:prSet presAssocID="{73A25DDC-02B9-4930-B6DE-2B0675DDBC78}" presName="sibTrans" presStyleCnt="0"/>
      <dgm:spPr/>
    </dgm:pt>
    <dgm:pt modelId="{F04F135C-8C49-1847-BA3F-5EA865DFCBC1}" type="pres">
      <dgm:prSet presAssocID="{692C31E7-2BC5-45A4-9BBF-9EC5B72606D7}" presName="node" presStyleLbl="node1" presStyleIdx="2" presStyleCnt="9">
        <dgm:presLayoutVars>
          <dgm:bulletEnabled val="1"/>
        </dgm:presLayoutVars>
      </dgm:prSet>
      <dgm:spPr/>
    </dgm:pt>
    <dgm:pt modelId="{7C0B09CD-1AE8-3C40-A01C-B579DF6E8E3B}" type="pres">
      <dgm:prSet presAssocID="{B1A3686C-AD26-49A1-BAAC-D8D8DB79B4C4}" presName="sibTrans" presStyleCnt="0"/>
      <dgm:spPr/>
    </dgm:pt>
    <dgm:pt modelId="{EB9039A8-0696-CD4D-8564-651C1250FFB7}" type="pres">
      <dgm:prSet presAssocID="{9C891A22-4DFF-485E-A549-3AEDF637C575}" presName="node" presStyleLbl="node1" presStyleIdx="3" presStyleCnt="9">
        <dgm:presLayoutVars>
          <dgm:bulletEnabled val="1"/>
        </dgm:presLayoutVars>
      </dgm:prSet>
      <dgm:spPr/>
    </dgm:pt>
    <dgm:pt modelId="{8DE5500C-3CAD-7E4E-B6FC-F88BC3D97BAB}" type="pres">
      <dgm:prSet presAssocID="{C139F929-0985-4F90-9721-D081A81CC523}" presName="sibTrans" presStyleCnt="0"/>
      <dgm:spPr/>
    </dgm:pt>
    <dgm:pt modelId="{E3D43B02-0219-2F4D-9710-5CC3BEEDE9A7}" type="pres">
      <dgm:prSet presAssocID="{86FAD4F0-7514-4F5E-AE4E-C6B1A49673B7}" presName="node" presStyleLbl="node1" presStyleIdx="4" presStyleCnt="9">
        <dgm:presLayoutVars>
          <dgm:bulletEnabled val="1"/>
        </dgm:presLayoutVars>
      </dgm:prSet>
      <dgm:spPr/>
    </dgm:pt>
    <dgm:pt modelId="{D59ACB0D-71B8-3141-B721-C4ABFA41084C}" type="pres">
      <dgm:prSet presAssocID="{8397A2DE-7E53-4A8E-ABBE-7CC736299BE0}" presName="sibTrans" presStyleCnt="0"/>
      <dgm:spPr/>
    </dgm:pt>
    <dgm:pt modelId="{CE3767BC-909E-EF43-BDA2-BC40F88556AA}" type="pres">
      <dgm:prSet presAssocID="{9B0C6777-4E71-4F8F-B9EA-D86F03B1BD26}" presName="node" presStyleLbl="node1" presStyleIdx="5" presStyleCnt="9">
        <dgm:presLayoutVars>
          <dgm:bulletEnabled val="1"/>
        </dgm:presLayoutVars>
      </dgm:prSet>
      <dgm:spPr/>
    </dgm:pt>
    <dgm:pt modelId="{4D2331CC-1825-8641-BBE3-C29ADD9467BE}" type="pres">
      <dgm:prSet presAssocID="{74E38FAF-CC69-4F50-A782-11AA4E3275B3}" presName="sibTrans" presStyleCnt="0"/>
      <dgm:spPr/>
    </dgm:pt>
    <dgm:pt modelId="{26CE633C-B3E1-AC4E-B9D6-00E4F5D9C698}" type="pres">
      <dgm:prSet presAssocID="{870FCFAA-8795-48A2-A92C-FDD8A0680BF3}" presName="node" presStyleLbl="node1" presStyleIdx="6" presStyleCnt="9">
        <dgm:presLayoutVars>
          <dgm:bulletEnabled val="1"/>
        </dgm:presLayoutVars>
      </dgm:prSet>
      <dgm:spPr/>
    </dgm:pt>
    <dgm:pt modelId="{F2A7981E-5968-9E49-B9CD-3ABFA7A6014C}" type="pres">
      <dgm:prSet presAssocID="{12F30C19-6AA4-4D4A-BDCA-2A4E4416B8F6}" presName="sibTrans" presStyleCnt="0"/>
      <dgm:spPr/>
    </dgm:pt>
    <dgm:pt modelId="{FE911FE5-1F76-F44F-A5B0-95D0364060D9}" type="pres">
      <dgm:prSet presAssocID="{5AB1F30A-5063-4295-ABE6-960EA8786167}" presName="node" presStyleLbl="node1" presStyleIdx="7" presStyleCnt="9">
        <dgm:presLayoutVars>
          <dgm:bulletEnabled val="1"/>
        </dgm:presLayoutVars>
      </dgm:prSet>
      <dgm:spPr/>
    </dgm:pt>
    <dgm:pt modelId="{FF6AEE32-C208-DB4C-8C5C-3E3165994601}" type="pres">
      <dgm:prSet presAssocID="{CE961D3C-AABA-45BE-82B3-7E38D34BBB87}" presName="sibTrans" presStyleCnt="0"/>
      <dgm:spPr/>
    </dgm:pt>
    <dgm:pt modelId="{32E71D33-EDB2-E043-A32B-AFCE5AE90791}" type="pres">
      <dgm:prSet presAssocID="{F718D8C2-B799-4DE0-B85C-BFF1E2F266E3}" presName="node" presStyleLbl="node1" presStyleIdx="8" presStyleCnt="9">
        <dgm:presLayoutVars>
          <dgm:bulletEnabled val="1"/>
        </dgm:presLayoutVars>
      </dgm:prSet>
      <dgm:spPr/>
    </dgm:pt>
  </dgm:ptLst>
  <dgm:cxnLst>
    <dgm:cxn modelId="{E8164019-BD0D-4EAC-9034-BF1E170954CF}" srcId="{66E65B82-F95C-437B-9315-9901B2B6949E}" destId="{9B0C6777-4E71-4F8F-B9EA-D86F03B1BD26}" srcOrd="5" destOrd="0" parTransId="{419D98F6-5AA9-4543-A47A-F47DE78EAD0A}" sibTransId="{74E38FAF-CC69-4F50-A782-11AA4E3275B3}"/>
    <dgm:cxn modelId="{0EAE4E2F-499F-E145-AF3B-EC77E64AF6B7}" type="presOf" srcId="{FECA76A2-DD79-40A1-A7F1-7A7D1521CEFC}" destId="{CF954D5A-99BA-BF48-89B9-99EC8421CE12}" srcOrd="0" destOrd="0" presId="urn:microsoft.com/office/officeart/2005/8/layout/default"/>
    <dgm:cxn modelId="{3A82E13C-B713-9C41-8887-CB86A6DDBA53}" type="presOf" srcId="{870FCFAA-8795-48A2-A92C-FDD8A0680BF3}" destId="{26CE633C-B3E1-AC4E-B9D6-00E4F5D9C698}" srcOrd="0" destOrd="0" presId="urn:microsoft.com/office/officeart/2005/8/layout/default"/>
    <dgm:cxn modelId="{D35FB23F-2275-4DED-93B9-65647EB6DF0C}" srcId="{66E65B82-F95C-437B-9315-9901B2B6949E}" destId="{86FAD4F0-7514-4F5E-AE4E-C6B1A49673B7}" srcOrd="4" destOrd="0" parTransId="{D5F1CC26-4DF0-41A4-97AB-C50C82182AA1}" sibTransId="{8397A2DE-7E53-4A8E-ABBE-7CC736299BE0}"/>
    <dgm:cxn modelId="{9EDF6D46-25A8-9543-ABA5-2E571098CCF0}" type="presOf" srcId="{5AB1F30A-5063-4295-ABE6-960EA8786167}" destId="{FE911FE5-1F76-F44F-A5B0-95D0364060D9}" srcOrd="0" destOrd="0" presId="urn:microsoft.com/office/officeart/2005/8/layout/default"/>
    <dgm:cxn modelId="{465E0361-8188-4B73-B199-E1F7400271F2}" srcId="{66E65B82-F95C-437B-9315-9901B2B6949E}" destId="{5AB1F30A-5063-4295-ABE6-960EA8786167}" srcOrd="7" destOrd="0" parTransId="{2F233A13-B233-4FD8-A462-3DE0436A9117}" sibTransId="{CE961D3C-AABA-45BE-82B3-7E38D34BBB87}"/>
    <dgm:cxn modelId="{F2552873-F315-435B-89E5-FA47D9BCAE82}" srcId="{66E65B82-F95C-437B-9315-9901B2B6949E}" destId="{870FCFAA-8795-48A2-A92C-FDD8A0680BF3}" srcOrd="6" destOrd="0" parTransId="{8FDACC8A-E384-4BDB-AAE4-375F9CB96C38}" sibTransId="{12F30C19-6AA4-4D4A-BDCA-2A4E4416B8F6}"/>
    <dgm:cxn modelId="{69EAD273-7C50-4783-B89E-D4F8627309C9}" srcId="{66E65B82-F95C-437B-9315-9901B2B6949E}" destId="{FECA76A2-DD79-40A1-A7F1-7A7D1521CEFC}" srcOrd="1" destOrd="0" parTransId="{9338808C-42BB-4E7E-8F53-3AE4BCDC4532}" sibTransId="{73A25DDC-02B9-4930-B6DE-2B0675DDBC78}"/>
    <dgm:cxn modelId="{1F06FA82-641A-7942-B186-8EC20974E155}" type="presOf" srcId="{692C31E7-2BC5-45A4-9BBF-9EC5B72606D7}" destId="{F04F135C-8C49-1847-BA3F-5EA865DFCBC1}" srcOrd="0" destOrd="0" presId="urn:microsoft.com/office/officeart/2005/8/layout/default"/>
    <dgm:cxn modelId="{C5E30886-B2B8-4F68-A1CB-7C63B2743C73}" srcId="{66E65B82-F95C-437B-9315-9901B2B6949E}" destId="{3D789BAE-32DF-4071-91A3-6EFC7DA7DB77}" srcOrd="0" destOrd="0" parTransId="{C8CC1087-CD05-4730-87A7-0ADEECBF6697}" sibTransId="{E630C00F-E110-47DE-BE5A-3B48DDC3595D}"/>
    <dgm:cxn modelId="{1B91C2A0-9521-0849-890A-9A7B137490FC}" type="presOf" srcId="{F718D8C2-B799-4DE0-B85C-BFF1E2F266E3}" destId="{32E71D33-EDB2-E043-A32B-AFCE5AE90791}" srcOrd="0" destOrd="0" presId="urn:microsoft.com/office/officeart/2005/8/layout/default"/>
    <dgm:cxn modelId="{6FE393A2-EBC0-F543-B013-1B15CF2436B4}" type="presOf" srcId="{86FAD4F0-7514-4F5E-AE4E-C6B1A49673B7}" destId="{E3D43B02-0219-2F4D-9710-5CC3BEEDE9A7}" srcOrd="0" destOrd="0" presId="urn:microsoft.com/office/officeart/2005/8/layout/default"/>
    <dgm:cxn modelId="{9C9D97C6-CCFA-964E-AA8A-07A4B142585F}" type="presOf" srcId="{9C891A22-4DFF-485E-A549-3AEDF637C575}" destId="{EB9039A8-0696-CD4D-8564-651C1250FFB7}" srcOrd="0" destOrd="0" presId="urn:microsoft.com/office/officeart/2005/8/layout/default"/>
    <dgm:cxn modelId="{BE5D72CD-E54A-43EE-AA69-EE661BFDB3B9}" srcId="{66E65B82-F95C-437B-9315-9901B2B6949E}" destId="{9C891A22-4DFF-485E-A549-3AEDF637C575}" srcOrd="3" destOrd="0" parTransId="{AC8A5BE9-02C9-4B7C-8A5E-BB8D86469610}" sibTransId="{C139F929-0985-4F90-9721-D081A81CC523}"/>
    <dgm:cxn modelId="{93A92FD2-9A6B-2342-8377-363A6113A843}" type="presOf" srcId="{3D789BAE-32DF-4071-91A3-6EFC7DA7DB77}" destId="{6B4B03BE-4E6E-D145-97A8-694D6026ED85}" srcOrd="0" destOrd="0" presId="urn:microsoft.com/office/officeart/2005/8/layout/default"/>
    <dgm:cxn modelId="{CEA169DE-B5E4-1E47-9459-8A04AC48932D}" type="presOf" srcId="{66E65B82-F95C-437B-9315-9901B2B6949E}" destId="{D0849319-649D-2E45-A73D-E4BF6E65DBD6}" srcOrd="0" destOrd="0" presId="urn:microsoft.com/office/officeart/2005/8/layout/default"/>
    <dgm:cxn modelId="{0DBE6AE6-9B10-41E6-8EEC-9FC5F21708BC}" srcId="{66E65B82-F95C-437B-9315-9901B2B6949E}" destId="{F718D8C2-B799-4DE0-B85C-BFF1E2F266E3}" srcOrd="8" destOrd="0" parTransId="{582E57DF-5B58-40A3-9882-41F50B551AAD}" sibTransId="{1752A12C-05B6-4148-B04E-BB7AEAEF7E32}"/>
    <dgm:cxn modelId="{14C17CF6-216A-7846-BF22-F93E5A0391F8}" type="presOf" srcId="{9B0C6777-4E71-4F8F-B9EA-D86F03B1BD26}" destId="{CE3767BC-909E-EF43-BDA2-BC40F88556AA}" srcOrd="0" destOrd="0" presId="urn:microsoft.com/office/officeart/2005/8/layout/default"/>
    <dgm:cxn modelId="{E05FC8F7-FAA7-40D0-9139-D00CFB93629E}" srcId="{66E65B82-F95C-437B-9315-9901B2B6949E}" destId="{692C31E7-2BC5-45A4-9BBF-9EC5B72606D7}" srcOrd="2" destOrd="0" parTransId="{62F50B08-72AC-41AB-8DD2-3BF1AA28DF6E}" sibTransId="{B1A3686C-AD26-49A1-BAAC-D8D8DB79B4C4}"/>
    <dgm:cxn modelId="{7C559EEB-EF31-DA46-AE34-F44162D9D825}" type="presParOf" srcId="{D0849319-649D-2E45-A73D-E4BF6E65DBD6}" destId="{6B4B03BE-4E6E-D145-97A8-694D6026ED85}" srcOrd="0" destOrd="0" presId="urn:microsoft.com/office/officeart/2005/8/layout/default"/>
    <dgm:cxn modelId="{D373976C-F794-474E-A0B8-D926F768AFB7}" type="presParOf" srcId="{D0849319-649D-2E45-A73D-E4BF6E65DBD6}" destId="{518F3757-2076-B04A-9480-D2FD8FAE4FAE}" srcOrd="1" destOrd="0" presId="urn:microsoft.com/office/officeart/2005/8/layout/default"/>
    <dgm:cxn modelId="{8D95D1E0-9F8D-334F-ACD2-01EC6B138F99}" type="presParOf" srcId="{D0849319-649D-2E45-A73D-E4BF6E65DBD6}" destId="{CF954D5A-99BA-BF48-89B9-99EC8421CE12}" srcOrd="2" destOrd="0" presId="urn:microsoft.com/office/officeart/2005/8/layout/default"/>
    <dgm:cxn modelId="{58290203-037C-D04A-B968-08D040D8CF62}" type="presParOf" srcId="{D0849319-649D-2E45-A73D-E4BF6E65DBD6}" destId="{4D8C4ACA-AF27-5F4A-9DA3-E28F95A5092A}" srcOrd="3" destOrd="0" presId="urn:microsoft.com/office/officeart/2005/8/layout/default"/>
    <dgm:cxn modelId="{F8B33D63-55C1-8F4E-9AD0-843C959F7D08}" type="presParOf" srcId="{D0849319-649D-2E45-A73D-E4BF6E65DBD6}" destId="{F04F135C-8C49-1847-BA3F-5EA865DFCBC1}" srcOrd="4" destOrd="0" presId="urn:microsoft.com/office/officeart/2005/8/layout/default"/>
    <dgm:cxn modelId="{34677988-D3BE-6A4C-B8B0-EC9E05139038}" type="presParOf" srcId="{D0849319-649D-2E45-A73D-E4BF6E65DBD6}" destId="{7C0B09CD-1AE8-3C40-A01C-B579DF6E8E3B}" srcOrd="5" destOrd="0" presId="urn:microsoft.com/office/officeart/2005/8/layout/default"/>
    <dgm:cxn modelId="{9A9E4DFC-D09B-B04B-8C9E-45EC441271D0}" type="presParOf" srcId="{D0849319-649D-2E45-A73D-E4BF6E65DBD6}" destId="{EB9039A8-0696-CD4D-8564-651C1250FFB7}" srcOrd="6" destOrd="0" presId="urn:microsoft.com/office/officeart/2005/8/layout/default"/>
    <dgm:cxn modelId="{E8551E77-5817-C543-829D-B8D4C64EBB0B}" type="presParOf" srcId="{D0849319-649D-2E45-A73D-E4BF6E65DBD6}" destId="{8DE5500C-3CAD-7E4E-B6FC-F88BC3D97BAB}" srcOrd="7" destOrd="0" presId="urn:microsoft.com/office/officeart/2005/8/layout/default"/>
    <dgm:cxn modelId="{16EE8210-6266-D545-9366-27ADF5AF31CC}" type="presParOf" srcId="{D0849319-649D-2E45-A73D-E4BF6E65DBD6}" destId="{E3D43B02-0219-2F4D-9710-5CC3BEEDE9A7}" srcOrd="8" destOrd="0" presId="urn:microsoft.com/office/officeart/2005/8/layout/default"/>
    <dgm:cxn modelId="{60BA7C25-5F87-B34E-90AB-18F1F9523E3B}" type="presParOf" srcId="{D0849319-649D-2E45-A73D-E4BF6E65DBD6}" destId="{D59ACB0D-71B8-3141-B721-C4ABFA41084C}" srcOrd="9" destOrd="0" presId="urn:microsoft.com/office/officeart/2005/8/layout/default"/>
    <dgm:cxn modelId="{A37BA5DA-209C-2641-BEA7-40A8B5B73947}" type="presParOf" srcId="{D0849319-649D-2E45-A73D-E4BF6E65DBD6}" destId="{CE3767BC-909E-EF43-BDA2-BC40F88556AA}" srcOrd="10" destOrd="0" presId="urn:microsoft.com/office/officeart/2005/8/layout/default"/>
    <dgm:cxn modelId="{2BBE4B68-D4FD-A546-AA6E-F81FAE5D7980}" type="presParOf" srcId="{D0849319-649D-2E45-A73D-E4BF6E65DBD6}" destId="{4D2331CC-1825-8641-BBE3-C29ADD9467BE}" srcOrd="11" destOrd="0" presId="urn:microsoft.com/office/officeart/2005/8/layout/default"/>
    <dgm:cxn modelId="{A94321E1-078F-A241-A75D-AA7EF1947EB1}" type="presParOf" srcId="{D0849319-649D-2E45-A73D-E4BF6E65DBD6}" destId="{26CE633C-B3E1-AC4E-B9D6-00E4F5D9C698}" srcOrd="12" destOrd="0" presId="urn:microsoft.com/office/officeart/2005/8/layout/default"/>
    <dgm:cxn modelId="{D2814072-F8D0-E146-B2D3-B2066A43555F}" type="presParOf" srcId="{D0849319-649D-2E45-A73D-E4BF6E65DBD6}" destId="{F2A7981E-5968-9E49-B9CD-3ABFA7A6014C}" srcOrd="13" destOrd="0" presId="urn:microsoft.com/office/officeart/2005/8/layout/default"/>
    <dgm:cxn modelId="{979D74EE-D7AD-734A-8780-B0EEBFAEBFB9}" type="presParOf" srcId="{D0849319-649D-2E45-A73D-E4BF6E65DBD6}" destId="{FE911FE5-1F76-F44F-A5B0-95D0364060D9}" srcOrd="14" destOrd="0" presId="urn:microsoft.com/office/officeart/2005/8/layout/default"/>
    <dgm:cxn modelId="{72024DBA-A6BF-B048-9832-2CAC746CCB24}" type="presParOf" srcId="{D0849319-649D-2E45-A73D-E4BF6E65DBD6}" destId="{FF6AEE32-C208-DB4C-8C5C-3E3165994601}" srcOrd="15" destOrd="0" presId="urn:microsoft.com/office/officeart/2005/8/layout/default"/>
    <dgm:cxn modelId="{7D518970-A13E-0D44-B795-76E19AE8DB41}" type="presParOf" srcId="{D0849319-649D-2E45-A73D-E4BF6E65DBD6}" destId="{32E71D33-EDB2-E043-A32B-AFCE5AE90791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B03BE-4E6E-D145-97A8-694D6026ED85}">
      <dsp:nvSpPr>
        <dsp:cNvPr id="0" name=""/>
        <dsp:cNvSpPr/>
      </dsp:nvSpPr>
      <dsp:spPr>
        <a:xfrm>
          <a:off x="253124" y="1363"/>
          <a:ext cx="2717261" cy="163035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Class sizes are between 35-40 students according to Poon, </a:t>
          </a:r>
          <a:r>
            <a:rPr lang="en-US" sz="1500" kern="1200" dirty="0" err="1"/>
            <a:t>Musti</a:t>
          </a:r>
          <a:r>
            <a:rPr lang="en-US" sz="1500" kern="1200" dirty="0"/>
            <a:t>-Ra &amp;</a:t>
          </a:r>
          <a:r>
            <a:rPr lang="en-US" sz="1500" kern="1200" dirty="0" err="1"/>
            <a:t>Wettasinghe</a:t>
          </a:r>
          <a:r>
            <a:rPr lang="en-US" sz="1500" kern="1200" dirty="0"/>
            <a:t> (2013) – Smaller in wales, Average around 30 (Learning Wales, 2015) </a:t>
          </a:r>
        </a:p>
      </dsp:txBody>
      <dsp:txXfrm>
        <a:off x="253124" y="1363"/>
        <a:ext cx="2717261" cy="1630357"/>
      </dsp:txXfrm>
    </dsp:sp>
    <dsp:sp modelId="{CF954D5A-99BA-BF48-89B9-99EC8421CE12}">
      <dsp:nvSpPr>
        <dsp:cNvPr id="0" name=""/>
        <dsp:cNvSpPr/>
      </dsp:nvSpPr>
      <dsp:spPr>
        <a:xfrm>
          <a:off x="3242113" y="1363"/>
          <a:ext cx="2717261" cy="1630357"/>
        </a:xfrm>
        <a:prstGeom prst="rect">
          <a:avLst/>
        </a:prstGeom>
        <a:solidFill>
          <a:schemeClr val="accent5">
            <a:hueOff val="-2665390"/>
            <a:satOff val="1515"/>
            <a:lumOff val="-125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primary curriculum begins at age 6 and ends at age 12 </a:t>
          </a:r>
        </a:p>
      </dsp:txBody>
      <dsp:txXfrm>
        <a:off x="3242113" y="1363"/>
        <a:ext cx="2717261" cy="1630357"/>
      </dsp:txXfrm>
    </dsp:sp>
    <dsp:sp modelId="{F04F135C-8C49-1847-BA3F-5EA865DFCBC1}">
      <dsp:nvSpPr>
        <dsp:cNvPr id="0" name=""/>
        <dsp:cNvSpPr/>
      </dsp:nvSpPr>
      <dsp:spPr>
        <a:xfrm>
          <a:off x="6231101" y="1363"/>
          <a:ext cx="2717261" cy="1630357"/>
        </a:xfrm>
        <a:prstGeom prst="rect">
          <a:avLst/>
        </a:prstGeom>
        <a:solidFill>
          <a:schemeClr val="accent5">
            <a:hueOff val="-5330780"/>
            <a:satOff val="3030"/>
            <a:lumOff val="-25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After 6 years of primary school students must pass a PSLE (Primary School Leaving Examination) state Poon, Musti-Ra &amp;Wettasinghe (2013)</a:t>
          </a:r>
        </a:p>
      </dsp:txBody>
      <dsp:txXfrm>
        <a:off x="6231101" y="1363"/>
        <a:ext cx="2717261" cy="1630357"/>
      </dsp:txXfrm>
    </dsp:sp>
    <dsp:sp modelId="{EB9039A8-0696-CD4D-8564-651C1250FFB7}">
      <dsp:nvSpPr>
        <dsp:cNvPr id="0" name=""/>
        <dsp:cNvSpPr/>
      </dsp:nvSpPr>
      <dsp:spPr>
        <a:xfrm>
          <a:off x="9220089" y="1363"/>
          <a:ext cx="2717261" cy="1630357"/>
        </a:xfrm>
        <a:prstGeom prst="rect">
          <a:avLst/>
        </a:prstGeom>
        <a:solidFill>
          <a:schemeClr val="accent5">
            <a:hueOff val="-7996170"/>
            <a:satOff val="4545"/>
            <a:lumOff val="-375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Education and curriculum are managed in Singapore by the MOE (Ministry of Education).</a:t>
          </a:r>
        </a:p>
      </dsp:txBody>
      <dsp:txXfrm>
        <a:off x="9220089" y="1363"/>
        <a:ext cx="2717261" cy="1630357"/>
      </dsp:txXfrm>
    </dsp:sp>
    <dsp:sp modelId="{E3D43B02-0219-2F4D-9710-5CC3BEEDE9A7}">
      <dsp:nvSpPr>
        <dsp:cNvPr id="0" name=""/>
        <dsp:cNvSpPr/>
      </dsp:nvSpPr>
      <dsp:spPr>
        <a:xfrm>
          <a:off x="253124" y="1903446"/>
          <a:ext cx="2717261" cy="1630357"/>
        </a:xfrm>
        <a:prstGeom prst="rect">
          <a:avLst/>
        </a:prstGeom>
        <a:solidFill>
          <a:schemeClr val="accent5">
            <a:hueOff val="-10661560"/>
            <a:satOff val="6060"/>
            <a:lumOff val="-50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Core subjects – reading, science and maths are taught for between 1.5-3 hours per week according to Yew-Jin, Mijung &amp; Hye-Gyoung (2015) – Same core subjects that appear in Wales</a:t>
          </a:r>
        </a:p>
      </dsp:txBody>
      <dsp:txXfrm>
        <a:off x="253124" y="1903446"/>
        <a:ext cx="2717261" cy="1630357"/>
      </dsp:txXfrm>
    </dsp:sp>
    <dsp:sp modelId="{CE3767BC-909E-EF43-BDA2-BC40F88556AA}">
      <dsp:nvSpPr>
        <dsp:cNvPr id="0" name=""/>
        <dsp:cNvSpPr/>
      </dsp:nvSpPr>
      <dsp:spPr>
        <a:xfrm>
          <a:off x="3242113" y="1903446"/>
          <a:ext cx="2717261" cy="1630357"/>
        </a:xfrm>
        <a:prstGeom prst="rect">
          <a:avLst/>
        </a:prstGeom>
        <a:solidFill>
          <a:schemeClr val="accent5">
            <a:hueOff val="-13326951"/>
            <a:satOff val="7574"/>
            <a:lumOff val="-625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Subjects consist of a huge amount of learning objectives / content standards </a:t>
          </a:r>
        </a:p>
      </dsp:txBody>
      <dsp:txXfrm>
        <a:off x="3242113" y="1903446"/>
        <a:ext cx="2717261" cy="1630357"/>
      </dsp:txXfrm>
    </dsp:sp>
    <dsp:sp modelId="{26CE633C-B3E1-AC4E-B9D6-00E4F5D9C698}">
      <dsp:nvSpPr>
        <dsp:cNvPr id="0" name=""/>
        <dsp:cNvSpPr/>
      </dsp:nvSpPr>
      <dsp:spPr>
        <a:xfrm>
          <a:off x="6231101" y="1903446"/>
          <a:ext cx="2717261" cy="1630357"/>
        </a:xfrm>
        <a:prstGeom prst="rect">
          <a:avLst/>
        </a:prstGeom>
        <a:solidFill>
          <a:schemeClr val="accent5">
            <a:hueOff val="-15992340"/>
            <a:satOff val="9089"/>
            <a:lumOff val="-75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Mathematics and science are highly regarded within the primary curriculum – </a:t>
          </a:r>
          <a:r>
            <a:rPr lang="en-US" sz="1500" kern="1200" dirty="0" err="1"/>
            <a:t>allike</a:t>
          </a:r>
          <a:r>
            <a:rPr lang="en-US" sz="1500" kern="1200" dirty="0"/>
            <a:t> within Wales </a:t>
          </a:r>
        </a:p>
      </dsp:txBody>
      <dsp:txXfrm>
        <a:off x="6231101" y="1903446"/>
        <a:ext cx="2717261" cy="1630357"/>
      </dsp:txXfrm>
    </dsp:sp>
    <dsp:sp modelId="{FE911FE5-1F76-F44F-A5B0-95D0364060D9}">
      <dsp:nvSpPr>
        <dsp:cNvPr id="0" name=""/>
        <dsp:cNvSpPr/>
      </dsp:nvSpPr>
      <dsp:spPr>
        <a:xfrm>
          <a:off x="9220089" y="1903446"/>
          <a:ext cx="2717261" cy="1630357"/>
        </a:xfrm>
        <a:prstGeom prst="rect">
          <a:avLst/>
        </a:prstGeom>
        <a:solidFill>
          <a:schemeClr val="accent5">
            <a:hueOff val="-18657731"/>
            <a:satOff val="10604"/>
            <a:lumOff val="-875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The ministry of education states that there is more than just content based education </a:t>
          </a:r>
        </a:p>
      </dsp:txBody>
      <dsp:txXfrm>
        <a:off x="9220089" y="1903446"/>
        <a:ext cx="2717261" cy="1630357"/>
      </dsp:txXfrm>
    </dsp:sp>
    <dsp:sp modelId="{32E71D33-EDB2-E043-A32B-AFCE5AE90791}">
      <dsp:nvSpPr>
        <dsp:cNvPr id="0" name=""/>
        <dsp:cNvSpPr/>
      </dsp:nvSpPr>
      <dsp:spPr>
        <a:xfrm>
          <a:off x="4736607" y="3805530"/>
          <a:ext cx="2717261" cy="1630357"/>
        </a:xfrm>
        <a:prstGeom prst="rect">
          <a:avLst/>
        </a:prstGeom>
        <a:solidFill>
          <a:schemeClr val="accent5">
            <a:hueOff val="-21323121"/>
            <a:satOff val="12119"/>
            <a:lumOff val="-1000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curriculum also focuses on other needs of the student such as preparing them for later life </a:t>
          </a:r>
        </a:p>
      </dsp:txBody>
      <dsp:txXfrm>
        <a:off x="4736607" y="3805530"/>
        <a:ext cx="2717261" cy="16303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11/26/18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11/26/18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11/26/18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11/26/18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microsoft.com/office/2007/relationships/hdphoto" Target="../media/hdphoto2.wdp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bc.net.au/news/2016-01-06/best-education-system-putting-stress-on-singaporean-children/6831964" TargetMode="External"/><Relationship Id="rId3" Type="http://schemas.openxmlformats.org/officeDocument/2006/relationships/hyperlink" Target="https://www.bbc.co.uk/news/business-46063947" TargetMode="External"/><Relationship Id="rId7" Type="http://schemas.openxmlformats.org/officeDocument/2006/relationships/hyperlink" Target="https://www.moe.gov.sg/docs/default-source/document/education/syllabuses/physical-sports-education/files/physical_education_syllabus_2014.pdf" TargetMode="External"/><Relationship Id="rId2" Type="http://schemas.openxmlformats.org/officeDocument/2006/relationships/hyperlink" Target="https://www.bbc.co.uk/news/world-asia-1596175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oe.gov.sg/education/primary/primary-school-curriculum" TargetMode="External"/><Relationship Id="rId5" Type="http://schemas.openxmlformats.org/officeDocument/2006/relationships/hyperlink" Target="http://learning.gov.wales/resources/browse-all/foundation-phase-framework/?lang=en" TargetMode="External"/><Relationship Id="rId4" Type="http://schemas.openxmlformats.org/officeDocument/2006/relationships/hyperlink" Target="http://factsmaps.com/pisa-worldwide-ranking-average-score-of-math-science-reading/" TargetMode="External"/><Relationship Id="rId9" Type="http://schemas.openxmlformats.org/officeDocument/2006/relationships/hyperlink" Target="http://www.compareyourcountry.org/pisa/country/sgp?lg=e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28659E-412C-4600-B45E-BAE370BC2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E95896B-6905-4618-A7DF-DED8A61FB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748BD8C-4984-4138-94CA-2DC5F39DC3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CD4BA7-1728-1544-8CC5-BB6378B53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9848" y="1336138"/>
            <a:ext cx="9966960" cy="3035808"/>
          </a:xfrm>
        </p:spPr>
        <p:txBody>
          <a:bodyPr anchor="b"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Singapore primary curriculum (6-12)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E22268-8148-934E-A0A6-2FFFE029D3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By Huw Deighton (P149462)</a:t>
            </a:r>
          </a:p>
        </p:txBody>
      </p:sp>
    </p:spTree>
    <p:extLst>
      <p:ext uri="{BB962C8B-B14F-4D97-AF65-F5344CB8AC3E}">
        <p14:creationId xmlns:p14="http://schemas.microsoft.com/office/powerpoint/2010/main" val="129155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C0B7B-57B8-0844-9833-8A4FBD02B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Singapore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900FE-3D57-1147-9BF6-FBDA9AEE49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Republic of Singapore is the country situated in South East Asia </a:t>
            </a:r>
          </a:p>
          <a:p>
            <a:r>
              <a:rPr lang="en-US" sz="2800" dirty="0"/>
              <a:t>Capital is Singapore – country is referred to as Singapore </a:t>
            </a:r>
          </a:p>
          <a:p>
            <a:r>
              <a:rPr lang="en-US" sz="2800" dirty="0"/>
              <a:t>Population – 5.3 million (2018)</a:t>
            </a:r>
          </a:p>
          <a:p>
            <a:r>
              <a:rPr lang="en-US" sz="2800" dirty="0"/>
              <a:t>Size – 660 km2 – Less than half the size of London </a:t>
            </a:r>
          </a:p>
          <a:p>
            <a:r>
              <a:rPr lang="en-US" sz="2800" dirty="0"/>
              <a:t>Languages spoken – Mandarin, English, Malay &amp; Tamil </a:t>
            </a:r>
          </a:p>
          <a:p>
            <a:r>
              <a:rPr lang="en-US" sz="2800" dirty="0"/>
              <a:t>Life expectancies – 79 (men), 84 (women)  </a:t>
            </a:r>
          </a:p>
          <a:p>
            <a:r>
              <a:rPr lang="en-US" dirty="0"/>
              <a:t>(BBC News, 2018) </a:t>
            </a:r>
          </a:p>
        </p:txBody>
      </p:sp>
    </p:spTree>
    <p:extLst>
      <p:ext uri="{BB962C8B-B14F-4D97-AF65-F5344CB8AC3E}">
        <p14:creationId xmlns:p14="http://schemas.microsoft.com/office/powerpoint/2010/main" val="2675537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D5C6A-F21C-2C44-A33D-5FA70FDBD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PISA Results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0509B6-8976-204C-BE6B-980E27CC7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" y="0"/>
            <a:ext cx="10772776" cy="6223626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7B08504-693A-664E-8B22-3840C36DE589}"/>
              </a:ext>
            </a:extLst>
          </p:cNvPr>
          <p:cNvCxnSpPr>
            <a:cxnSpLocks/>
          </p:cNvCxnSpPr>
          <p:nvPr/>
        </p:nvCxnSpPr>
        <p:spPr>
          <a:xfrm flipH="1" flipV="1">
            <a:off x="8313684" y="3429001"/>
            <a:ext cx="924909" cy="2120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F11114C-246F-B64C-80B0-BEBB762A9D04}"/>
              </a:ext>
            </a:extLst>
          </p:cNvPr>
          <p:cNvSpPr txBox="1"/>
          <p:nvPr/>
        </p:nvSpPr>
        <p:spPr>
          <a:xfrm>
            <a:off x="8586952" y="5549462"/>
            <a:ext cx="2342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Singapore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479EDF-22D7-BE4C-9278-8E7BBD64EE7A}"/>
              </a:ext>
            </a:extLst>
          </p:cNvPr>
          <p:cNvSpPr txBox="1"/>
          <p:nvPr/>
        </p:nvSpPr>
        <p:spPr>
          <a:xfrm>
            <a:off x="746234" y="6223626"/>
            <a:ext cx="1568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(PISA, 2015)  </a:t>
            </a:r>
          </a:p>
        </p:txBody>
      </p:sp>
    </p:spTree>
    <p:extLst>
      <p:ext uri="{BB962C8B-B14F-4D97-AF65-F5344CB8AC3E}">
        <p14:creationId xmlns:p14="http://schemas.microsoft.com/office/powerpoint/2010/main" val="3310713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88230-A06E-194C-BE2B-DD0466B24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Singapore PISA results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68A40F-028B-144F-B114-DE1510C54A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52" y="1692275"/>
            <a:ext cx="9237536" cy="409499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3CA649-0230-1942-9AF4-EBB5C8887CCA}"/>
              </a:ext>
            </a:extLst>
          </p:cNvPr>
          <p:cNvSpPr txBox="1"/>
          <p:nvPr/>
        </p:nvSpPr>
        <p:spPr>
          <a:xfrm>
            <a:off x="1400175" y="6200775"/>
            <a:ext cx="2314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(Fact Maps, 2015)</a:t>
            </a:r>
          </a:p>
        </p:txBody>
      </p:sp>
    </p:spTree>
    <p:extLst>
      <p:ext uri="{BB962C8B-B14F-4D97-AF65-F5344CB8AC3E}">
        <p14:creationId xmlns:p14="http://schemas.microsoft.com/office/powerpoint/2010/main" val="2871084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4203E-BED4-5847-9218-F5993AF17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Singapore vs wales, </a:t>
            </a:r>
            <a:r>
              <a:rPr lang="en-US" dirty="0" err="1"/>
              <a:t>pisa</a:t>
            </a:r>
            <a:r>
              <a:rPr lang="en-US" dirty="0"/>
              <a:t> results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9439557-F7A6-3B4A-B5F3-A1CDB16F6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34" y="1819656"/>
            <a:ext cx="2670323" cy="218406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8E420A-AFD0-A748-A922-5761F484FA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1739900"/>
            <a:ext cx="2763688" cy="2426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6ABEA41-6E9E-CB46-AC2C-86EB8921F0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4710" y="1726318"/>
            <a:ext cx="3080899" cy="242620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789021A-4471-994A-8BCE-B2C9F219F6B7}"/>
              </a:ext>
            </a:extLst>
          </p:cNvPr>
          <p:cNvSpPr txBox="1"/>
          <p:nvPr/>
        </p:nvSpPr>
        <p:spPr>
          <a:xfrm>
            <a:off x="435934" y="3923443"/>
            <a:ext cx="1122003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It appears that Singapore excels in terms of education in comparison to Wales. Although this is for 15 year old students they must have had a good primary education to prepare them for this creating a great educational foundation. </a:t>
            </a:r>
          </a:p>
          <a:p>
            <a:endParaRPr lang="en-US" sz="2400" dirty="0"/>
          </a:p>
          <a:p>
            <a:r>
              <a:rPr lang="en-US" sz="2400" dirty="0"/>
              <a:t>A curriculum is a continuous process</a:t>
            </a:r>
          </a:p>
          <a:p>
            <a:endParaRPr lang="en-US" sz="2400" dirty="0"/>
          </a:p>
          <a:p>
            <a:r>
              <a:rPr lang="en-US" sz="2400" dirty="0"/>
              <a:t>What are the differences in the curriculum that cause this change? </a:t>
            </a:r>
          </a:p>
          <a:p>
            <a:r>
              <a:rPr lang="en-US" dirty="0"/>
              <a:t>(PISA, 2015) 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18308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9FF99C-BAA9-404F-9C96-6DD456B4F7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9C44AFD-C72D-4D9C-84C6-73E615CED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blipFill dpi="0" rotWithShape="1">
            <a:blip r:embed="rId2">
              <a:alphaModFix amt="30000"/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  <a14:imgEffect>
                        <a14:brightnessContrast bright="-25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354842-D47B-6F44-95AC-F834DA7B1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6020"/>
            <a:ext cx="10058400" cy="1609344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How is the curriculum organized 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D25B14F-36E0-41E8-956F-CABEF1ADD6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AFB9EA5-DE4D-4E6B-A302-F55174E4B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44092F4-4D9B-4D0A-8832-C29E786F8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B69F0FCD-79FD-46E9-BB02-04838F6973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647875"/>
              </p:ext>
            </p:extLst>
          </p:nvPr>
        </p:nvGraphicFramePr>
        <p:xfrm>
          <a:off x="0" y="1264729"/>
          <a:ext cx="12190476" cy="5437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652459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A3A10-86E9-6E41-B8B2-5DD64BAFA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1722" y="1508091"/>
            <a:ext cx="10058400" cy="5219280"/>
          </a:xfrm>
        </p:spPr>
        <p:txBody>
          <a:bodyPr>
            <a:normAutofit lnSpcReduction="10000"/>
          </a:bodyPr>
          <a:lstStyle/>
          <a:p>
            <a:r>
              <a:rPr lang="en-US" sz="2800" dirty="0"/>
              <a:t>Tan &amp; Chew (2004) state that there is also a huge focus on civics and moral education in the Singapore primary curriculum</a:t>
            </a:r>
          </a:p>
          <a:p>
            <a:r>
              <a:rPr lang="en-US" sz="2800" dirty="0"/>
              <a:t>Focus on national and societal needs – preparing children for future life </a:t>
            </a:r>
          </a:p>
          <a:p>
            <a:r>
              <a:rPr lang="en-US" sz="2800" dirty="0"/>
              <a:t>‘Cultivating one’s loyalty and commitment to the nation.’ (Tan &amp; Chew, 2004, p:600).</a:t>
            </a:r>
          </a:p>
          <a:p>
            <a:r>
              <a:rPr lang="en-US" sz="2800" dirty="0"/>
              <a:t>Also a focus on the needs of the community</a:t>
            </a:r>
          </a:p>
          <a:p>
            <a:r>
              <a:rPr lang="en-US" sz="2800" dirty="0"/>
              <a:t>This is a </a:t>
            </a:r>
            <a:r>
              <a:rPr lang="en-US" sz="2800" b="1" u="sng" dirty="0"/>
              <a:t>product</a:t>
            </a:r>
            <a:r>
              <a:rPr lang="en-US" sz="2800" dirty="0"/>
              <a:t> and </a:t>
            </a:r>
            <a:r>
              <a:rPr lang="en-US" sz="2800" b="1" u="sng" dirty="0"/>
              <a:t>praxis</a:t>
            </a:r>
            <a:r>
              <a:rPr lang="en-US" sz="2800" dirty="0"/>
              <a:t> curriculum – Focus on what student will do after education. Teachers learn from effective lessons allowing them to improve the education given to students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2DCDB8-51A1-0E43-AEFD-D7B45C4053B3}"/>
              </a:ext>
            </a:extLst>
          </p:cNvPr>
          <p:cNvSpPr txBox="1"/>
          <p:nvPr/>
        </p:nvSpPr>
        <p:spPr>
          <a:xfrm>
            <a:off x="1455893" y="468085"/>
            <a:ext cx="40185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+mj-lt"/>
              </a:rPr>
              <a:t>Curriculum Continued…. </a:t>
            </a:r>
          </a:p>
        </p:txBody>
      </p:sp>
    </p:spTree>
    <p:extLst>
      <p:ext uri="{BB962C8B-B14F-4D97-AF65-F5344CB8AC3E}">
        <p14:creationId xmlns:p14="http://schemas.microsoft.com/office/powerpoint/2010/main" val="2746938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C01B9-A40C-DE4C-A617-299BFDD636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74399"/>
            <a:ext cx="10058400" cy="1609344"/>
          </a:xfrm>
        </p:spPr>
        <p:txBody>
          <a:bodyPr/>
          <a:lstStyle/>
          <a:p>
            <a:r>
              <a:rPr lang="en-US" dirty="0"/>
              <a:t>The curriculum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F655C4A-EF68-C141-8D28-6FBA968D0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83" y="1481958"/>
            <a:ext cx="4811501" cy="471126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7DE1BA1-4C28-1F4E-A170-63F4FABE4B4E}"/>
              </a:ext>
            </a:extLst>
          </p:cNvPr>
          <p:cNvSpPr txBox="1"/>
          <p:nvPr/>
        </p:nvSpPr>
        <p:spPr>
          <a:xfrm>
            <a:off x="451944" y="6488668"/>
            <a:ext cx="4782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(Ministry of Education, Singapore)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E8C0033-3720-FD42-B743-BBAE355A3684}"/>
              </a:ext>
            </a:extLst>
          </p:cNvPr>
          <p:cNvCxnSpPr>
            <a:cxnSpLocks/>
          </p:cNvCxnSpPr>
          <p:nvPr/>
        </p:nvCxnSpPr>
        <p:spPr>
          <a:xfrm flipH="1">
            <a:off x="3310759" y="1226795"/>
            <a:ext cx="3888827" cy="26107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8410669B-FE44-F84D-8A46-5343AC2B4962}"/>
              </a:ext>
            </a:extLst>
          </p:cNvPr>
          <p:cNvSpPr txBox="1"/>
          <p:nvPr/>
        </p:nvSpPr>
        <p:spPr>
          <a:xfrm>
            <a:off x="7451834" y="936303"/>
            <a:ext cx="45238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/>
              <a:t>Life Skills</a:t>
            </a:r>
          </a:p>
          <a:p>
            <a:r>
              <a:rPr lang="en-US" dirty="0"/>
              <a:t>The curriculum ensures that students acquire the values and skills to see them through their lives. </a:t>
            </a:r>
          </a:p>
          <a:p>
            <a:r>
              <a:rPr lang="en-US" dirty="0"/>
              <a:t>Make them responsible citizens </a:t>
            </a:r>
          </a:p>
          <a:p>
            <a:r>
              <a:rPr lang="en-US" dirty="0"/>
              <a:t>(Non-academic values)</a:t>
            </a:r>
          </a:p>
          <a:p>
            <a:r>
              <a:rPr lang="en-US" dirty="0"/>
              <a:t>HIDDEN CURRICULUM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5965C55-2F42-E84E-B9A0-276988B6D5CB}"/>
              </a:ext>
            </a:extLst>
          </p:cNvPr>
          <p:cNvCxnSpPr/>
          <p:nvPr/>
        </p:nvCxnSpPr>
        <p:spPr>
          <a:xfrm flipH="1">
            <a:off x="3849329" y="3569110"/>
            <a:ext cx="3602505" cy="4129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3F566D1-BE00-ED42-830C-741860444BEF}"/>
              </a:ext>
            </a:extLst>
          </p:cNvPr>
          <p:cNvSpPr txBox="1"/>
          <p:nvPr/>
        </p:nvSpPr>
        <p:spPr>
          <a:xfrm>
            <a:off x="7738156" y="3229897"/>
            <a:ext cx="44538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2) Knowledge Skills</a:t>
            </a:r>
          </a:p>
          <a:p>
            <a:r>
              <a:rPr lang="en-US" dirty="0"/>
              <a:t>These skills aim to improve children’s thinking and communication skills </a:t>
            </a:r>
          </a:p>
          <a:p>
            <a:r>
              <a:rPr lang="en-US" dirty="0"/>
              <a:t>Children will now be able to analyze information and express thoughts clearly 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947FEF4-F144-E242-B4D8-DD547F08000B}"/>
              </a:ext>
            </a:extLst>
          </p:cNvPr>
          <p:cNvCxnSpPr/>
          <p:nvPr/>
        </p:nvCxnSpPr>
        <p:spPr>
          <a:xfrm flipH="1" flipV="1">
            <a:off x="4409768" y="5102942"/>
            <a:ext cx="2639961" cy="1917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0A0E40F-5C68-4042-91CB-02D12E6BF93F}"/>
              </a:ext>
            </a:extLst>
          </p:cNvPr>
          <p:cNvSpPr txBox="1"/>
          <p:nvPr/>
        </p:nvSpPr>
        <p:spPr>
          <a:xfrm>
            <a:off x="7451834" y="5265174"/>
            <a:ext cx="410458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3) Content-Based subjects </a:t>
            </a:r>
          </a:p>
          <a:p>
            <a:r>
              <a:rPr lang="en-US" dirty="0"/>
              <a:t>Split into languages, math &amp; Science, and humanities and arts</a:t>
            </a:r>
          </a:p>
          <a:p>
            <a:r>
              <a:rPr lang="en-US" dirty="0"/>
              <a:t>Ensure students have a wide range of knowledge </a:t>
            </a:r>
          </a:p>
        </p:txBody>
      </p:sp>
    </p:spTree>
    <p:extLst>
      <p:ext uri="{BB962C8B-B14F-4D97-AF65-F5344CB8AC3E}">
        <p14:creationId xmlns:p14="http://schemas.microsoft.com/office/powerpoint/2010/main" val="12511153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DB7F6-4FA8-CC43-90EE-AE64771DA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-278780"/>
            <a:ext cx="10058400" cy="1609344"/>
          </a:xfrm>
        </p:spPr>
        <p:txBody>
          <a:bodyPr/>
          <a:lstStyle/>
          <a:p>
            <a:r>
              <a:rPr lang="en-US" dirty="0"/>
              <a:t>Primary curriculum evaluation 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D1F6634-FD2E-F24C-8186-1083934EE2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887638"/>
              </p:ext>
            </p:extLst>
          </p:nvPr>
        </p:nvGraphicFramePr>
        <p:xfrm>
          <a:off x="87086" y="789682"/>
          <a:ext cx="11974285" cy="6013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3084">
                  <a:extLst>
                    <a:ext uri="{9D8B030D-6E8A-4147-A177-3AD203B41FA5}">
                      <a16:colId xmlns:a16="http://schemas.microsoft.com/office/drawing/2014/main" val="2300216855"/>
                    </a:ext>
                  </a:extLst>
                </a:gridCol>
                <a:gridCol w="6251201">
                  <a:extLst>
                    <a:ext uri="{9D8B030D-6E8A-4147-A177-3AD203B41FA5}">
                      <a16:colId xmlns:a16="http://schemas.microsoft.com/office/drawing/2014/main" val="1907419516"/>
                    </a:ext>
                  </a:extLst>
                </a:gridCol>
              </a:tblGrid>
              <a:tr h="801472">
                <a:tc>
                  <a:txBody>
                    <a:bodyPr/>
                    <a:lstStyle/>
                    <a:p>
                      <a:r>
                        <a:rPr lang="en-US" sz="2400" dirty="0"/>
                        <a:t>Positive Aspects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Negative Aspects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5901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u="sng" dirty="0"/>
                        <a:t>Grades/ </a:t>
                      </a:r>
                      <a:r>
                        <a:rPr lang="en-US" sz="2000" b="1" u="sng" dirty="0" err="1"/>
                        <a:t>Acheivement</a:t>
                      </a:r>
                      <a:r>
                        <a:rPr lang="en-US" sz="2000" b="0" u="none" dirty="0"/>
                        <a:t> - </a:t>
                      </a:r>
                      <a:r>
                        <a:rPr lang="en-US" sz="1800" b="0" u="none" dirty="0"/>
                        <a:t>Singapore delivers the best primary and secondary education worldwide. According to Coughlan (2016) Singapore has the highest achieving primary schools. </a:t>
                      </a:r>
                    </a:p>
                    <a:p>
                      <a:r>
                        <a:rPr lang="en-US" sz="1800" b="1" u="sng" dirty="0"/>
                        <a:t>Very Effective Teaching </a:t>
                      </a:r>
                      <a:r>
                        <a:rPr lang="en-US" sz="1800" b="0" u="none" dirty="0"/>
                        <a:t>– Pollard (2014) states that teachers achieve a high ‘alignment between the curriculum, instruction and assessment.’ (Pollard, 2014, p:94). This allows children to gain more from education.</a:t>
                      </a:r>
                    </a:p>
                    <a:p>
                      <a:r>
                        <a:rPr lang="en-US" sz="2000" b="1" u="sng" dirty="0"/>
                        <a:t>Students Enjoy Learning </a:t>
                      </a:r>
                      <a:r>
                        <a:rPr lang="en-US" sz="2000" b="0" u="none" dirty="0"/>
                        <a:t>– </a:t>
                      </a:r>
                      <a:r>
                        <a:rPr lang="en-US" sz="1800" b="0" u="none" dirty="0" err="1"/>
                        <a:t>Crehan</a:t>
                      </a:r>
                      <a:r>
                        <a:rPr lang="en-US" sz="1800" b="0" u="none" dirty="0"/>
                        <a:t> (2016) Singapore has the highest rate of ‘student happiness.’ 88% of students report being happy at school compared to 83% in the UK. 77% report enjoying learning in mathematics compared to 56% in the UK.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sng" dirty="0"/>
                        <a:t>Respect For Teachers </a:t>
                      </a:r>
                      <a:r>
                        <a:rPr lang="en-US" sz="1800" b="0" u="none" dirty="0"/>
                        <a:t>- Coughlan (2018) Singapore teachers gain 10</a:t>
                      </a:r>
                      <a:r>
                        <a:rPr lang="en-US" sz="1800" b="0" u="none" baseline="30000" dirty="0"/>
                        <a:t>th</a:t>
                      </a:r>
                      <a:r>
                        <a:rPr lang="en-US" sz="1800" b="0" u="none" dirty="0"/>
                        <a:t> most respect worldwide </a:t>
                      </a:r>
                    </a:p>
                    <a:p>
                      <a:endParaRPr lang="en-US" sz="24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u="sng" dirty="0"/>
                        <a:t>Stress</a:t>
                      </a:r>
                      <a:r>
                        <a:rPr lang="en-US" dirty="0"/>
                        <a:t> – Education system seen as a pressure cooker, putting significant stress on pupils even at primary level , children being pushed towards books rather than playing outside (Nayak, 2016) </a:t>
                      </a:r>
                    </a:p>
                    <a:p>
                      <a:r>
                        <a:rPr lang="en-US" sz="2000" b="1" u="sng" dirty="0"/>
                        <a:t>Not Enough Time Outdoors –  </a:t>
                      </a:r>
                      <a:r>
                        <a:rPr lang="en-US" sz="1800" b="0" u="none" dirty="0"/>
                        <a:t>Social  and cognitive benefits associated with spending time outdoors for primary aged children. (Bogut, </a:t>
                      </a:r>
                      <a:r>
                        <a:rPr lang="en-US" sz="1800" b="0" u="none" dirty="0" err="1"/>
                        <a:t>Popvic</a:t>
                      </a:r>
                      <a:r>
                        <a:rPr lang="en-US" sz="1800" b="0" u="none" dirty="0"/>
                        <a:t>, </a:t>
                      </a:r>
                      <a:r>
                        <a:rPr lang="en-US" sz="1800" b="0" u="none" dirty="0" err="1"/>
                        <a:t>Mikuska</a:t>
                      </a:r>
                      <a:r>
                        <a:rPr lang="en-US" sz="1800" b="0" u="none" dirty="0"/>
                        <a:t>, 2017). Children in Singapore cannot benefit this as they spend most time indoors. </a:t>
                      </a:r>
                      <a:endParaRPr lang="en-US" sz="2000" b="1" u="sng" dirty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913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6233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A849F-1CF0-8E49-9BA6-CBEE49B09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comparison to the welsh primary curriculum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2A976-4696-4A45-BEC5-3A257F61D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3752" y="1998745"/>
            <a:ext cx="10058400" cy="4736592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dirty="0"/>
              <a:t>1) Age of learning </a:t>
            </a:r>
          </a:p>
          <a:p>
            <a:r>
              <a:rPr lang="en-US" sz="2800" dirty="0"/>
              <a:t>Singapore primary education begins at age 6, In Wales we have the foundation phase for children between age 3-7 but is compulsory from age 4 state Learning Wales (2015)</a:t>
            </a:r>
          </a:p>
          <a:p>
            <a:r>
              <a:rPr lang="en-US" sz="2800" dirty="0"/>
              <a:t>The foundation phase focuses developing skills such as personal and social skills as well as creativity and academic development - This is not seen in the Singapore primary curriculum according to Learning Wales (2015)</a:t>
            </a:r>
          </a:p>
          <a:p>
            <a:r>
              <a:rPr lang="en-US" sz="2800" dirty="0"/>
              <a:t>Singapore primary curriculum accommodates children between ages 6-12 state Poon, </a:t>
            </a:r>
            <a:r>
              <a:rPr lang="en-US" sz="2800" dirty="0" err="1"/>
              <a:t>Musti</a:t>
            </a:r>
            <a:r>
              <a:rPr lang="en-US" sz="2800" dirty="0"/>
              <a:t>-Ra &amp;</a:t>
            </a:r>
            <a:r>
              <a:rPr lang="en-US" sz="2800" dirty="0" err="1"/>
              <a:t>Wettasinghe</a:t>
            </a:r>
            <a:r>
              <a:rPr lang="en-US" sz="2800" dirty="0"/>
              <a:t> (2013)</a:t>
            </a:r>
          </a:p>
          <a:p>
            <a:r>
              <a:rPr lang="en-US" sz="2800" dirty="0"/>
              <a:t>whereas in Wales after the foundation phase children progress to the key stage 2-4 curriculum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656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9E13B-5F71-6A4E-A233-A09ABED15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834891"/>
            <a:ext cx="10058400" cy="5822387"/>
          </a:xfrm>
        </p:spPr>
        <p:txBody>
          <a:bodyPr>
            <a:normAutofit lnSpcReduction="10000"/>
          </a:bodyPr>
          <a:lstStyle/>
          <a:p>
            <a:r>
              <a:rPr lang="en-US" sz="3600" b="1" dirty="0"/>
              <a:t>2) Physical Education in the Curriculum</a:t>
            </a:r>
          </a:p>
          <a:p>
            <a:r>
              <a:rPr lang="en-US" sz="2800" dirty="0"/>
              <a:t>Both curriculums consist of a physical education syllabus </a:t>
            </a:r>
          </a:p>
          <a:p>
            <a:r>
              <a:rPr lang="en-US" sz="2800" dirty="0"/>
              <a:t>However the Welsh physical education curriculum focuses a lot more on children partaking in outdoor activities and the benefits of this </a:t>
            </a:r>
          </a:p>
          <a:p>
            <a:r>
              <a:rPr lang="en-US" sz="2800" dirty="0"/>
              <a:t>These benefits include improvements in self-esteem an self-confidence  (Welsh Assembly Government, 2008)</a:t>
            </a:r>
          </a:p>
          <a:p>
            <a:r>
              <a:rPr lang="en-US" sz="2800" dirty="0"/>
              <a:t>Does this suggest Wales education focuses more on the well-being of the child ?</a:t>
            </a:r>
          </a:p>
          <a:p>
            <a:r>
              <a:rPr lang="en-US" sz="2800" dirty="0"/>
              <a:t>The Singapore curriculum focuses more on the fitness side of it with the curriculum consisting of sports such as swimming and physical health and fitness (Ministry of Education, Singapore, 2016) </a:t>
            </a:r>
          </a:p>
        </p:txBody>
      </p:sp>
    </p:spTree>
    <p:extLst>
      <p:ext uri="{BB962C8B-B14F-4D97-AF65-F5344CB8AC3E}">
        <p14:creationId xmlns:p14="http://schemas.microsoft.com/office/powerpoint/2010/main" val="966004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CC0C1E-67AE-3448-A2AC-F9B0DCE27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2325" y="1254443"/>
            <a:ext cx="10058400" cy="5492701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dirty="0"/>
              <a:t>3) Languages in the curriculum </a:t>
            </a:r>
          </a:p>
          <a:p>
            <a:r>
              <a:rPr lang="en-US" sz="2800" dirty="0"/>
              <a:t> In Welsh Primary Education it is now compulsory to study Welsh from the foundation phase up according to Learning Wales (2015)</a:t>
            </a:r>
          </a:p>
          <a:p>
            <a:endParaRPr lang="en-US" sz="2800" dirty="0"/>
          </a:p>
          <a:p>
            <a:r>
              <a:rPr lang="en-US" sz="2800" dirty="0"/>
              <a:t>The </a:t>
            </a:r>
            <a:r>
              <a:rPr lang="en-US" sz="2800" b="1" dirty="0"/>
              <a:t>English knowing bilingual policy </a:t>
            </a:r>
            <a:r>
              <a:rPr lang="en-US" sz="2800" dirty="0"/>
              <a:t>implemented in Singapore states </a:t>
            </a:r>
            <a:r>
              <a:rPr lang="en-GB" sz="2800" dirty="0"/>
              <a:t>Ng Chin Leong (2014)</a:t>
            </a:r>
          </a:p>
          <a:p>
            <a:r>
              <a:rPr lang="en-US" sz="2800" dirty="0"/>
              <a:t>English must be studied as a first language – the mother tongue language such as (Mandarin, Malay or Tamil) will be taught as a second language. </a:t>
            </a:r>
          </a:p>
          <a:p>
            <a:endParaRPr lang="en-US" sz="2800" dirty="0"/>
          </a:p>
          <a:p>
            <a:r>
              <a:rPr lang="en-US" sz="2800" dirty="0"/>
              <a:t>There is a focus on bilingual education in both Wales and Singapore </a:t>
            </a:r>
          </a:p>
        </p:txBody>
      </p:sp>
    </p:spTree>
    <p:extLst>
      <p:ext uri="{BB962C8B-B14F-4D97-AF65-F5344CB8AC3E}">
        <p14:creationId xmlns:p14="http://schemas.microsoft.com/office/powerpoint/2010/main" val="41157365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049A7D3-684C-4C59-A4B6-7B308A6AD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7B1087B-C592-40E7-B532-60B453A2F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4AE7447-E8F8-4A0F-9E3D-94842BFF88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5981F80-69EE-4E2B-82A8-47FDFD772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46CE0473-0B07-47EE-A016-EBD87F2C8C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EDD0D1E4-DFCA-4DF0-9D37-571A5F529F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0680B5D0-24EC-465A-A0E6-C4DF951E0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88952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0BF1B50-A83E-4ED6-A2AA-C943C1F89F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928117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F31E8B2-210B-4B90-83BB-3B180732E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85470" y="1110053"/>
            <a:ext cx="3386371" cy="4580301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D4FC23-FE74-FE4C-B24A-EEA62A3A8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0102" y="1432223"/>
            <a:ext cx="2818417" cy="33579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800">
                <a:blipFill dpi="0" rotWithShape="1">
                  <a:blip r:embed="rId4">
                    <a:extLst/>
                  </a:blip>
                  <a:srcRect/>
                  <a:tile tx="6350" ty="-127000" sx="65000" sy="64000" flip="none" algn="tl"/>
                </a:blipFill>
              </a:rPr>
              <a:t>Any questions on the Singapore curriculum??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B387409-2B98-40F8-A65F-EF7CF9895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834" y="5780565"/>
            <a:ext cx="10351008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9E5F284-A588-4AE7-A36D-1C93E4FD02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46920" y="5257800"/>
            <a:ext cx="1080904" cy="1080902"/>
            <a:chOff x="9685338" y="4460675"/>
            <a:chExt cx="1080904" cy="1080902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5D7D540-5CF2-4FC1-BE53-277CC22C0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16C9AA0-DC0C-49A1-ACDF-10BD6D739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5551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5D9C5-0988-DD45-BBBF-CBB943678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1665" y="0"/>
            <a:ext cx="10058400" cy="7142357"/>
          </a:xfrm>
        </p:spPr>
        <p:txBody>
          <a:bodyPr>
            <a:normAutofit fontScale="55000" lnSpcReduction="20000"/>
          </a:bodyPr>
          <a:lstStyle/>
          <a:p>
            <a:endParaRPr lang="en-GB" dirty="0"/>
          </a:p>
          <a:p>
            <a:r>
              <a:rPr lang="en-GB" sz="2200" b="1" u="sng" dirty="0"/>
              <a:t>Reference List </a:t>
            </a:r>
          </a:p>
          <a:p>
            <a:r>
              <a:rPr lang="en-GB" dirty="0"/>
              <a:t>BBC News Authors (2018) BBC News, Singapore Country Profile, </a:t>
            </a:r>
            <a:r>
              <a:rPr lang="en-GB" u="sng" dirty="0">
                <a:hlinkClick r:id="rId2"/>
              </a:rPr>
              <a:t>https://www.bbc.co.uk/news/world-asia-15961759</a:t>
            </a:r>
            <a:r>
              <a:rPr lang="en-GB" dirty="0"/>
              <a:t> (Accessed 12 November 2018).</a:t>
            </a:r>
          </a:p>
          <a:p>
            <a:br>
              <a:rPr lang="en-GB" dirty="0"/>
            </a:br>
            <a:r>
              <a:rPr lang="en-GB" dirty="0"/>
              <a:t>Bogut, I., Popovic, Z. and </a:t>
            </a:r>
            <a:r>
              <a:rPr lang="en-GB" dirty="0" err="1"/>
              <a:t>Mikuska</a:t>
            </a:r>
            <a:r>
              <a:rPr lang="en-GB" dirty="0"/>
              <a:t>, A. (2017) The Role and Importance of Outdoor Teaching and Fieldwork in Biology For Primary School Teacher Education. </a:t>
            </a:r>
            <a:r>
              <a:rPr lang="en-GB" i="1" dirty="0" err="1"/>
              <a:t>Zivot</a:t>
            </a:r>
            <a:r>
              <a:rPr lang="en-GB" i="1" dirty="0"/>
              <a:t> I </a:t>
            </a:r>
            <a:r>
              <a:rPr lang="en-GB" i="1" dirty="0" err="1"/>
              <a:t>Skola</a:t>
            </a:r>
            <a:r>
              <a:rPr lang="en-GB" dirty="0"/>
              <a:t> [online]. 63 (2), p. 127. [Accessed 08 November 2018].</a:t>
            </a:r>
          </a:p>
          <a:p>
            <a:r>
              <a:rPr lang="en-GB" dirty="0"/>
              <a:t>Coughlan, S (2016) BBC News, Singapore tops global education rankings, https://</a:t>
            </a:r>
            <a:r>
              <a:rPr lang="en-GB" dirty="0" err="1"/>
              <a:t>www.bbc.co.uk</a:t>
            </a:r>
            <a:r>
              <a:rPr lang="en-GB" dirty="0"/>
              <a:t>/news/education-38131731 (Accessed 12 November 2018).</a:t>
            </a:r>
          </a:p>
          <a:p>
            <a:r>
              <a:rPr lang="en-GB" dirty="0"/>
              <a:t>Coughlan, S (2018) BBC News, Where do teachers get most respect? </a:t>
            </a:r>
            <a:r>
              <a:rPr lang="en-GB" dirty="0">
                <a:hlinkClick r:id="rId3"/>
              </a:rPr>
              <a:t>https://www.bbc.co.uk/news/business-46063947</a:t>
            </a:r>
            <a:r>
              <a:rPr lang="en-GB" dirty="0"/>
              <a:t> (Accessed 12 November 2018).</a:t>
            </a:r>
          </a:p>
          <a:p>
            <a:r>
              <a:rPr lang="en-GB" dirty="0" err="1"/>
              <a:t>Crehan</a:t>
            </a:r>
            <a:r>
              <a:rPr lang="en-GB" dirty="0"/>
              <a:t>, L. (2016) </a:t>
            </a:r>
            <a:r>
              <a:rPr lang="en-GB" i="1" dirty="0"/>
              <a:t>Clever Lands</a:t>
            </a:r>
            <a:r>
              <a:rPr lang="en-GB" dirty="0"/>
              <a:t>. 1st ed. London: Unbound.</a:t>
            </a:r>
          </a:p>
          <a:p>
            <a:r>
              <a:rPr lang="en-GB" dirty="0"/>
              <a:t>Fact Maps Authors (2015) Fact Maps, PISA Worldwide Ranking – average score of math, science and reading </a:t>
            </a:r>
            <a:r>
              <a:rPr lang="en-GB" u="sng" dirty="0">
                <a:hlinkClick r:id="rId4"/>
              </a:rPr>
              <a:t>http://factsmaps.com/pisa-worldwide-ranking-average-score-of-math-science-reading/</a:t>
            </a:r>
            <a:r>
              <a:rPr lang="en-GB" dirty="0"/>
              <a:t> (Accessed 12 November 2018).</a:t>
            </a:r>
          </a:p>
          <a:p>
            <a:br>
              <a:rPr lang="en-GB" dirty="0"/>
            </a:br>
            <a:r>
              <a:rPr lang="en-GB" dirty="0"/>
              <a:t>Learning Wales Authors (2015) Learning Wales, Foundation Phase Framework, </a:t>
            </a:r>
            <a:r>
              <a:rPr lang="en-GB" u="sng" dirty="0">
                <a:hlinkClick r:id="rId5"/>
              </a:rPr>
              <a:t>http://learning.gov.wales/resources/browse-all/foundation-phase-framework/?lang=en</a:t>
            </a:r>
            <a:r>
              <a:rPr lang="en-GB" dirty="0"/>
              <a:t> (Accessed 12 November 2018).</a:t>
            </a:r>
          </a:p>
          <a:p>
            <a:br>
              <a:rPr lang="en-GB" dirty="0"/>
            </a:br>
            <a:r>
              <a:rPr lang="en-GB" dirty="0"/>
              <a:t>Ministry of Education Singapore authors, Ministry of Education Singapore, Primary School Curriculum, </a:t>
            </a:r>
            <a:r>
              <a:rPr lang="en-GB" u="sng" dirty="0">
                <a:hlinkClick r:id="rId6"/>
              </a:rPr>
              <a:t>https://www.moe.gov.sg/education/primary/primary-school-curriculum</a:t>
            </a:r>
            <a:r>
              <a:rPr lang="en-GB" dirty="0"/>
              <a:t> (Accessed 14 November 2018).</a:t>
            </a:r>
          </a:p>
          <a:p>
            <a:r>
              <a:rPr lang="en-GB" dirty="0"/>
              <a:t>Ministry of Education Singapore authors (2016) Ministry of </a:t>
            </a:r>
            <a:r>
              <a:rPr lang="en-GB" dirty="0" err="1"/>
              <a:t>Education,PHYSICAL</a:t>
            </a:r>
            <a:r>
              <a:rPr lang="en-GB" dirty="0"/>
              <a:t> EDUCATION TEACHING &amp; LEARNING SYLLABUS Primary, Secondary &amp; Pre-University, </a:t>
            </a:r>
            <a:r>
              <a:rPr lang="en-GB" u="sng" dirty="0">
                <a:hlinkClick r:id="rId7"/>
              </a:rPr>
              <a:t>https://www.moe.gov.sg/docs/default-source/document/education/syllabuses/physical-sports-education/files/physical_education_syllabus_2014.pdf</a:t>
            </a:r>
            <a:r>
              <a:rPr lang="en-GB" dirty="0"/>
              <a:t>  (Accessed 14 November 2018).</a:t>
            </a:r>
          </a:p>
          <a:p>
            <a:r>
              <a:rPr lang="en-GB" dirty="0"/>
              <a:t>Nayak, S, (2016) ABC News, Singapore schools: ‘The best education system in the world’ putting significant stress on young children. </a:t>
            </a:r>
            <a:r>
              <a:rPr lang="en-GB" u="sng" dirty="0">
                <a:hlinkClick r:id="rId8"/>
              </a:rPr>
              <a:t>https://www.abc.net.au/news/2016-01-06/best-education-system-putting-stress-on-singaporean-children/6831964</a:t>
            </a:r>
            <a:r>
              <a:rPr lang="en-GB" dirty="0"/>
              <a:t> (Accessed 12 November 2018).</a:t>
            </a:r>
          </a:p>
          <a:p>
            <a:r>
              <a:rPr lang="en-GB" dirty="0"/>
              <a:t>Ng Chin Leong, P. (2014) Mother Tongue Education in Singapore: Concerns, Issues and Controversies. </a:t>
            </a:r>
            <a:r>
              <a:rPr lang="en-GB" i="1" dirty="0"/>
              <a:t>Current Issues in Language Planning</a:t>
            </a:r>
            <a:r>
              <a:rPr lang="en-GB" dirty="0"/>
              <a:t>. 15 (4), pp. 361-375.</a:t>
            </a:r>
          </a:p>
          <a:p>
            <a:r>
              <a:rPr lang="en-GB" dirty="0"/>
              <a:t>PISA authors (2015) PISA, Singapore, </a:t>
            </a:r>
            <a:r>
              <a:rPr lang="en-GB" u="sng" dirty="0">
                <a:hlinkClick r:id="rId9"/>
              </a:rPr>
              <a:t>http://www.compareyourcountry.org/pisa/country/sgp?lg=en</a:t>
            </a:r>
            <a:r>
              <a:rPr lang="en-GB" dirty="0"/>
              <a:t> (Accessed 12 November 2018).</a:t>
            </a:r>
          </a:p>
          <a:p>
            <a:r>
              <a:rPr lang="en-GB" dirty="0"/>
              <a:t>Pollard, A. (2014) </a:t>
            </a:r>
            <a:r>
              <a:rPr lang="en-GB" i="1" dirty="0"/>
              <a:t>Readings For Reflective Teaching in Schools</a:t>
            </a:r>
            <a:r>
              <a:rPr lang="en-GB" dirty="0"/>
              <a:t>. 2nd ed. London: Bloomsbury.</a:t>
            </a:r>
          </a:p>
          <a:p>
            <a:r>
              <a:rPr lang="en-GB" dirty="0"/>
              <a:t>Poon, K., </a:t>
            </a:r>
            <a:r>
              <a:rPr lang="en-GB" dirty="0" err="1"/>
              <a:t>Musti-ra</a:t>
            </a:r>
            <a:r>
              <a:rPr lang="en-GB" dirty="0"/>
              <a:t>, S., </a:t>
            </a:r>
            <a:r>
              <a:rPr lang="en-GB" dirty="0" err="1"/>
              <a:t>Wettasinghe</a:t>
            </a:r>
            <a:r>
              <a:rPr lang="en-GB" dirty="0"/>
              <a:t>, M.P. and , (2013) Special Education in Singapore: History, Trends, and Future Decisions. </a:t>
            </a:r>
            <a:r>
              <a:rPr lang="en-GB" i="1" dirty="0"/>
              <a:t>Intervention in School and Clinic</a:t>
            </a:r>
            <a:r>
              <a:rPr lang="en-GB" dirty="0"/>
              <a:t> [online]. 49 (1), pp. 59-64. [Accessed 16 November 2018].</a:t>
            </a:r>
          </a:p>
          <a:p>
            <a:r>
              <a:rPr lang="en-GB" dirty="0"/>
              <a:t>Tan, T. and Chew, C. (2004) Moral and Citizenship Education as Statecraft in Singapore: A Curriculum Critique. </a:t>
            </a:r>
            <a:r>
              <a:rPr lang="en-GB" i="1" dirty="0"/>
              <a:t>Journal of Moral Education</a:t>
            </a:r>
            <a:r>
              <a:rPr lang="en-GB" dirty="0"/>
              <a:t> [online]. 33 (4), pp. 597-607. [Accessed 15 November 2018].</a:t>
            </a:r>
          </a:p>
          <a:p>
            <a:r>
              <a:rPr lang="en-GB" dirty="0"/>
              <a:t>Welsh Assembly Government, (2008) </a:t>
            </a:r>
            <a:r>
              <a:rPr lang="en-GB" i="1" dirty="0"/>
              <a:t>Physical Education in the National Curriculum For Wales</a:t>
            </a:r>
            <a:r>
              <a:rPr lang="en-GB" dirty="0"/>
              <a:t>. 1st ed. United Kingdom: .</a:t>
            </a:r>
          </a:p>
          <a:p>
            <a:r>
              <a:rPr lang="en-GB" dirty="0"/>
              <a:t>Yew-</a:t>
            </a:r>
            <a:r>
              <a:rPr lang="en-GB" dirty="0" err="1"/>
              <a:t>jin</a:t>
            </a:r>
            <a:r>
              <a:rPr lang="en-GB" dirty="0"/>
              <a:t>, L, </a:t>
            </a:r>
            <a:r>
              <a:rPr lang="en-GB" dirty="0" err="1"/>
              <a:t>Mijung</a:t>
            </a:r>
            <a:r>
              <a:rPr lang="en-GB" dirty="0"/>
              <a:t>, K. and </a:t>
            </a:r>
            <a:r>
              <a:rPr lang="en-GB" dirty="0" err="1"/>
              <a:t>Hye-gyoung</a:t>
            </a:r>
            <a:r>
              <a:rPr lang="en-GB" dirty="0"/>
              <a:t>, Y. (2015) The Intellectual Demands of the Intended Primary Science Curriculum in Korea and Singapore: An Analysis Based on Revised Bloom's Taxonomy. </a:t>
            </a:r>
            <a:r>
              <a:rPr lang="en-GB" i="1" dirty="0"/>
              <a:t>International Journal of Science Education</a:t>
            </a:r>
            <a:r>
              <a:rPr lang="en-GB" dirty="0"/>
              <a:t>. 37 (13), pp. 2193-2213.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25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1468</TotalTime>
  <Words>1092</Words>
  <Application>Microsoft Macintosh PowerPoint</Application>
  <PresentationFormat>Widescreen</PresentationFormat>
  <Paragraphs>99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Calibri</vt:lpstr>
      <vt:lpstr>Rockwell</vt:lpstr>
      <vt:lpstr>Rockwell Condensed</vt:lpstr>
      <vt:lpstr>Rockwell Extra Bold</vt:lpstr>
      <vt:lpstr>Wingdings</vt:lpstr>
      <vt:lpstr>Wood Type</vt:lpstr>
      <vt:lpstr>Singapore primary curriculum (6-12) </vt:lpstr>
      <vt:lpstr>Introduction to Singapore </vt:lpstr>
      <vt:lpstr>PISA Results </vt:lpstr>
      <vt:lpstr>Singapore PISA results </vt:lpstr>
      <vt:lpstr>Singapore vs wales, pisa results </vt:lpstr>
      <vt:lpstr>How is the curriculum organized </vt:lpstr>
      <vt:lpstr>PowerPoint Presentation</vt:lpstr>
      <vt:lpstr>The curriculum </vt:lpstr>
      <vt:lpstr>Primary curriculum evaluation </vt:lpstr>
      <vt:lpstr>A comparison to the welsh primary curriculum </vt:lpstr>
      <vt:lpstr>PowerPoint Presentation</vt:lpstr>
      <vt:lpstr>PowerPoint Presentation</vt:lpstr>
      <vt:lpstr>Any questions on the Singapore curriculum??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Singapore primary curriculum (6-12) </dc:title>
  <dc:creator>Alexander Deighton (P149462)</dc:creator>
  <cp:lastModifiedBy>Alexander Deighton (P149462)</cp:lastModifiedBy>
  <cp:revision>3</cp:revision>
  <dcterms:created xsi:type="dcterms:W3CDTF">2018-11-21T20:58:16Z</dcterms:created>
  <dcterms:modified xsi:type="dcterms:W3CDTF">2018-11-26T16:17:37Z</dcterms:modified>
</cp:coreProperties>
</file>