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handoutMasterIdLst>
    <p:handoutMasterId r:id="rId23"/>
  </p:handoutMasterIdLst>
  <p:sldIdLst>
    <p:sldId id="256" r:id="rId2"/>
    <p:sldId id="269" r:id="rId3"/>
    <p:sldId id="270" r:id="rId4"/>
    <p:sldId id="257" r:id="rId5"/>
    <p:sldId id="274" r:id="rId6"/>
    <p:sldId id="258" r:id="rId7"/>
    <p:sldId id="260" r:id="rId8"/>
    <p:sldId id="261" r:id="rId9"/>
    <p:sldId id="262" r:id="rId10"/>
    <p:sldId id="263" r:id="rId11"/>
    <p:sldId id="271" r:id="rId12"/>
    <p:sldId id="265" r:id="rId13"/>
    <p:sldId id="266" r:id="rId14"/>
    <p:sldId id="267" r:id="rId15"/>
    <p:sldId id="272" r:id="rId16"/>
    <p:sldId id="264" r:id="rId17"/>
    <p:sldId id="268" r:id="rId18"/>
    <p:sldId id="275" r:id="rId19"/>
    <p:sldId id="276" r:id="rId20"/>
    <p:sldId id="273" r:id="rId21"/>
    <p:sldId id="259"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5" d="100"/>
          <a:sy n="65" d="100"/>
        </p:scale>
        <p:origin x="-108" y="-19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284"/>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3E0CD23-79CA-4DF5-9BBC-A4253BF9FF9C}" type="datetimeFigureOut">
              <a:rPr lang="en-US" smtClean="0"/>
              <a:t>3/27/2009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4748F4F-A362-46A4-98D4-81B687598FD1}"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3C83675E-2DDE-4780-BD32-F64906533AFF}" type="datetimeFigureOut">
              <a:rPr lang="en-US" smtClean="0"/>
              <a:pPr/>
              <a:t>3/27/2009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3A93855F-B193-44ED-B941-EED61B8B6FF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C83675E-2DDE-4780-BD32-F64906533AFF}" type="datetimeFigureOut">
              <a:rPr lang="en-US" smtClean="0"/>
              <a:pPr/>
              <a:t>3/27/2009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93855F-B193-44ED-B941-EED61B8B6FF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C83675E-2DDE-4780-BD32-F64906533AFF}" type="datetimeFigureOut">
              <a:rPr lang="en-US" smtClean="0"/>
              <a:pPr/>
              <a:t>3/27/2009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93855F-B193-44ED-B941-EED61B8B6FF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C83675E-2DDE-4780-BD32-F64906533AFF}" type="datetimeFigureOut">
              <a:rPr lang="en-US" smtClean="0"/>
              <a:pPr/>
              <a:t>3/27/2009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93855F-B193-44ED-B941-EED61B8B6FF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C83675E-2DDE-4780-BD32-F64906533AFF}" type="datetimeFigureOut">
              <a:rPr lang="en-US" smtClean="0"/>
              <a:pPr/>
              <a:t>3/27/2009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93855F-B193-44ED-B941-EED61B8B6FF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C83675E-2DDE-4780-BD32-F64906533AFF}" type="datetimeFigureOut">
              <a:rPr lang="en-US" smtClean="0"/>
              <a:pPr/>
              <a:t>3/27/2009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93855F-B193-44ED-B941-EED61B8B6FF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83675E-2DDE-4780-BD32-F64906533AFF}" type="datetimeFigureOut">
              <a:rPr lang="en-US" smtClean="0"/>
              <a:pPr/>
              <a:t>3/27/2009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93855F-B193-44ED-B941-EED61B8B6FF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C83675E-2DDE-4780-BD32-F64906533AFF}" type="datetimeFigureOut">
              <a:rPr lang="en-US" smtClean="0"/>
              <a:pPr/>
              <a:t>3/27/2009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93855F-B193-44ED-B941-EED61B8B6FF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C83675E-2DDE-4780-BD32-F64906533AFF}" type="datetimeFigureOut">
              <a:rPr lang="en-US" smtClean="0"/>
              <a:pPr/>
              <a:t>3/27/2009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3A93855F-B193-44ED-B941-EED61B8B6FFA}"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C83675E-2DDE-4780-BD32-F64906533AFF}" type="datetimeFigureOut">
              <a:rPr lang="en-US" smtClean="0"/>
              <a:pPr/>
              <a:t>3/27/2009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93855F-B193-44ED-B941-EED61B8B6FF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C83675E-2DDE-4780-BD32-F64906533AFF}" type="datetimeFigureOut">
              <a:rPr lang="en-US" smtClean="0"/>
              <a:pPr/>
              <a:t>3/27/2009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93855F-B193-44ED-B941-EED61B8B6FF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3C83675E-2DDE-4780-BD32-F64906533AFF}" type="datetimeFigureOut">
              <a:rPr lang="en-US" smtClean="0"/>
              <a:pPr/>
              <a:t>3/27/2009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A93855F-B193-44ED-B941-EED61B8B6FFA}"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corusgroup.com/en/responsibility/environment/performance/" TargetMode="External"/><Relationship Id="rId2" Type="http://schemas.openxmlformats.org/officeDocument/2006/relationships/hyperlink" Target="http://www.corusgroup.com/en/responsibility/environment/policy/"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Business Ethics and</a:t>
            </a:r>
            <a:br>
              <a:rPr lang="en-GB" b="1" dirty="0" smtClean="0"/>
            </a:br>
            <a:r>
              <a:rPr lang="en-GB" b="1" dirty="0" smtClean="0"/>
              <a:t>Social Responsibility</a:t>
            </a:r>
            <a:endParaRPr lang="en-GB" b="1" dirty="0"/>
          </a:p>
        </p:txBody>
      </p:sp>
      <p:sp>
        <p:nvSpPr>
          <p:cNvPr id="3" name="Subtitle 2"/>
          <p:cNvSpPr>
            <a:spLocks noGrp="1"/>
          </p:cNvSpPr>
          <p:nvPr>
            <p:ph type="subTitle" idx="1"/>
          </p:nvPr>
        </p:nvSpPr>
        <p:spPr/>
        <p:txBody>
          <a:bodyPr/>
          <a:lstStyle/>
          <a:p>
            <a:r>
              <a:rPr lang="en-GB" b="1" dirty="0" smtClean="0">
                <a:solidFill>
                  <a:schemeClr val="tx1"/>
                </a:solidFill>
              </a:rPr>
              <a:t>Caroline </a:t>
            </a:r>
            <a:r>
              <a:rPr lang="en-GB" b="1" dirty="0" err="1" smtClean="0">
                <a:solidFill>
                  <a:schemeClr val="tx1"/>
                </a:solidFill>
              </a:rPr>
              <a:t>Usei</a:t>
            </a:r>
            <a:endParaRPr lang="en-GB" b="1" dirty="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67524"/>
          </a:xfrm>
        </p:spPr>
        <p:txBody>
          <a:bodyPr/>
          <a:lstStyle/>
          <a:p>
            <a:r>
              <a:rPr lang="en-GB" b="1" dirty="0" smtClean="0">
                <a:solidFill>
                  <a:schemeClr val="tx1"/>
                </a:solidFill>
              </a:rPr>
              <a:t>Ethics</a:t>
            </a:r>
            <a:endParaRPr lang="en-GB" b="1" dirty="0">
              <a:solidFill>
                <a:schemeClr val="tx1"/>
              </a:solidFill>
            </a:endParaRPr>
          </a:p>
        </p:txBody>
      </p:sp>
      <p:sp>
        <p:nvSpPr>
          <p:cNvPr id="3" name="Content Placeholder 2"/>
          <p:cNvSpPr>
            <a:spLocks noGrp="1"/>
          </p:cNvSpPr>
          <p:nvPr>
            <p:ph idx="1"/>
          </p:nvPr>
        </p:nvSpPr>
        <p:spPr>
          <a:xfrm>
            <a:off x="457200" y="1714488"/>
            <a:ext cx="8229600" cy="4610112"/>
          </a:xfrm>
        </p:spPr>
        <p:txBody>
          <a:bodyPr/>
          <a:lstStyle/>
          <a:p>
            <a:r>
              <a:rPr lang="en-GB" b="1" dirty="0" smtClean="0"/>
              <a:t>Ethics</a:t>
            </a:r>
            <a:r>
              <a:rPr lang="en-GB" dirty="0" smtClean="0"/>
              <a:t> is a branch of </a:t>
            </a:r>
            <a:r>
              <a:rPr lang="en-GB" dirty="0" smtClean="0"/>
              <a:t>philosophy which </a:t>
            </a:r>
            <a:r>
              <a:rPr lang="en-GB" dirty="0" smtClean="0"/>
              <a:t>seeks to address questions about </a:t>
            </a:r>
            <a:r>
              <a:rPr lang="en-GB" dirty="0" smtClean="0"/>
              <a:t>morality, such as:</a:t>
            </a:r>
          </a:p>
          <a:p>
            <a:pPr lvl="1"/>
            <a:r>
              <a:rPr lang="en-GB" dirty="0" smtClean="0"/>
              <a:t>how </a:t>
            </a:r>
            <a:r>
              <a:rPr lang="en-GB" dirty="0" smtClean="0"/>
              <a:t>a moral outcome can be achieved in a specific </a:t>
            </a:r>
            <a:r>
              <a:rPr lang="en-GB" dirty="0" smtClean="0"/>
              <a:t>situation;</a:t>
            </a:r>
          </a:p>
          <a:p>
            <a:pPr lvl="1"/>
            <a:r>
              <a:rPr lang="en-GB" dirty="0" smtClean="0"/>
              <a:t>how </a:t>
            </a:r>
            <a:r>
              <a:rPr lang="en-GB" dirty="0" smtClean="0"/>
              <a:t>moral values should be </a:t>
            </a:r>
            <a:r>
              <a:rPr lang="en-GB" dirty="0" smtClean="0"/>
              <a:t>determined;</a:t>
            </a:r>
          </a:p>
          <a:p>
            <a:pPr lvl="1"/>
            <a:r>
              <a:rPr lang="en-GB" dirty="0" smtClean="0"/>
              <a:t>what </a:t>
            </a:r>
            <a:r>
              <a:rPr lang="en-GB" dirty="0" smtClean="0"/>
              <a:t>moral values people actually abide </a:t>
            </a:r>
            <a:r>
              <a:rPr lang="en-GB" dirty="0" smtClean="0"/>
              <a:t>by;</a:t>
            </a:r>
          </a:p>
          <a:p>
            <a:pPr lvl="1"/>
            <a:r>
              <a:rPr lang="en-GB" dirty="0" smtClean="0"/>
              <a:t>what </a:t>
            </a:r>
            <a:r>
              <a:rPr lang="en-GB" dirty="0" smtClean="0"/>
              <a:t>the fundamental </a:t>
            </a:r>
            <a:r>
              <a:rPr lang="en-GB" dirty="0" smtClean="0"/>
              <a:t>nature </a:t>
            </a:r>
            <a:r>
              <a:rPr lang="en-GB" dirty="0" smtClean="0"/>
              <a:t>of ethics or morality </a:t>
            </a:r>
            <a:r>
              <a:rPr lang="en-GB" dirty="0" smtClean="0"/>
              <a:t>is; and</a:t>
            </a:r>
          </a:p>
          <a:p>
            <a:pPr lvl="1"/>
            <a:r>
              <a:rPr lang="en-GB" dirty="0" smtClean="0"/>
              <a:t>how </a:t>
            </a:r>
            <a:r>
              <a:rPr lang="en-GB" dirty="0" smtClean="0"/>
              <a:t>moral capacity or moral agency develops and what its nature </a:t>
            </a:r>
            <a:r>
              <a:rPr lang="en-GB" dirty="0" smtClean="0"/>
              <a:t>is.</a:t>
            </a:r>
            <a:endParaRPr lang="en-GB" dirty="0" smtClean="0"/>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67524"/>
          </a:xfrm>
        </p:spPr>
        <p:txBody>
          <a:bodyPr/>
          <a:lstStyle/>
          <a:p>
            <a:r>
              <a:rPr lang="en-GB" b="1" dirty="0" smtClean="0">
                <a:solidFill>
                  <a:schemeClr val="tx1"/>
                </a:solidFill>
              </a:rPr>
              <a:t>Activity:    What if ....</a:t>
            </a:r>
            <a:endParaRPr lang="en-GB" b="1" dirty="0">
              <a:solidFill>
                <a:schemeClr val="tx1"/>
              </a:solidFill>
            </a:endParaRPr>
          </a:p>
        </p:txBody>
      </p:sp>
      <p:sp>
        <p:nvSpPr>
          <p:cNvPr id="3" name="Content Placeholder 2"/>
          <p:cNvSpPr>
            <a:spLocks noGrp="1"/>
          </p:cNvSpPr>
          <p:nvPr>
            <p:ph idx="1"/>
          </p:nvPr>
        </p:nvSpPr>
        <p:spPr>
          <a:xfrm>
            <a:off x="457200" y="2214554"/>
            <a:ext cx="8229600" cy="4110046"/>
          </a:xfrm>
        </p:spPr>
        <p:txBody>
          <a:bodyPr>
            <a:normAutofit/>
          </a:bodyPr>
          <a:lstStyle/>
          <a:p>
            <a:pPr algn="ctr">
              <a:buNone/>
            </a:pPr>
            <a:r>
              <a:rPr lang="en-GB" sz="3200" dirty="0" smtClean="0"/>
              <a:t>	Read the article provided and ‘vote’ on the scenarios presented</a:t>
            </a:r>
          </a:p>
          <a:p>
            <a:pPr algn="ctr">
              <a:buNone/>
            </a:pPr>
            <a:endParaRPr lang="en-GB" sz="3200" dirty="0" smtClean="0"/>
          </a:p>
          <a:p>
            <a:pPr algn="ctr">
              <a:buNone/>
            </a:pPr>
            <a:r>
              <a:rPr lang="en-GB" sz="3200" dirty="0" smtClean="0"/>
              <a:t>Discuss your choices with others in the group</a:t>
            </a:r>
            <a:endParaRPr lang="en-GB" sz="32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704088"/>
            <a:ext cx="8572560" cy="867524"/>
          </a:xfrm>
        </p:spPr>
        <p:txBody>
          <a:bodyPr>
            <a:noAutofit/>
          </a:bodyPr>
          <a:lstStyle/>
          <a:p>
            <a:pPr algn="l"/>
            <a:r>
              <a:rPr lang="en-GB" sz="3800" b="1" dirty="0" smtClean="0">
                <a:solidFill>
                  <a:schemeClr val="tx1"/>
                </a:solidFill>
              </a:rPr>
              <a:t>Ethical </a:t>
            </a:r>
            <a:r>
              <a:rPr lang="en-GB" sz="3800" b="1" dirty="0" smtClean="0">
                <a:solidFill>
                  <a:schemeClr val="tx1"/>
                </a:solidFill>
              </a:rPr>
              <a:t>and </a:t>
            </a:r>
            <a:r>
              <a:rPr lang="en-GB" sz="3800" b="1" dirty="0" smtClean="0">
                <a:solidFill>
                  <a:schemeClr val="tx1"/>
                </a:solidFill>
              </a:rPr>
              <a:t>S</a:t>
            </a:r>
            <a:r>
              <a:rPr lang="en-GB" sz="3800" b="1" dirty="0" smtClean="0">
                <a:solidFill>
                  <a:schemeClr val="tx1"/>
                </a:solidFill>
              </a:rPr>
              <a:t>ocially Responsible Business</a:t>
            </a:r>
            <a:endParaRPr lang="en-GB" sz="3800" b="1" dirty="0">
              <a:solidFill>
                <a:schemeClr val="tx1"/>
              </a:solidFill>
            </a:endParaRPr>
          </a:p>
        </p:txBody>
      </p:sp>
      <p:sp>
        <p:nvSpPr>
          <p:cNvPr id="3" name="Content Placeholder 2"/>
          <p:cNvSpPr>
            <a:spLocks noGrp="1"/>
          </p:cNvSpPr>
          <p:nvPr>
            <p:ph idx="1"/>
          </p:nvPr>
        </p:nvSpPr>
        <p:spPr/>
        <p:txBody>
          <a:bodyPr>
            <a:normAutofit/>
          </a:bodyPr>
          <a:lstStyle/>
          <a:p>
            <a:r>
              <a:rPr lang="en-GB" dirty="0" smtClean="0"/>
              <a:t>Ethical business is concerned with the social responsibility of business and incorporates such issues as ‘green business’</a:t>
            </a:r>
          </a:p>
          <a:p>
            <a:r>
              <a:rPr lang="en-GB" dirty="0" smtClean="0"/>
              <a:t>Essentially it is business carried out with concern for the major stakeholders and the environment</a:t>
            </a:r>
          </a:p>
          <a:p>
            <a:r>
              <a:rPr lang="en-GB" dirty="0" smtClean="0"/>
              <a:t>There is a growing belief that ethical business is linked to enhanced performance.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ox(in)">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642918"/>
            <a:ext cx="8229600" cy="510334"/>
          </a:xfrm>
        </p:spPr>
        <p:txBody>
          <a:bodyPr>
            <a:noAutofit/>
          </a:bodyPr>
          <a:lstStyle/>
          <a:p>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
            </a:r>
            <a:br>
              <a:rPr lang="en-GB" sz="2800" b="1" dirty="0" smtClean="0">
                <a:solidFill>
                  <a:schemeClr val="tx1"/>
                </a:solidFill>
              </a:rPr>
            </a:br>
            <a:r>
              <a:rPr lang="en-GB" sz="2800" b="1" dirty="0" smtClean="0">
                <a:solidFill>
                  <a:schemeClr val="tx1"/>
                </a:solidFill>
              </a:rPr>
              <a:t>The Perspectives on Ethical and Social Responsibility</a:t>
            </a:r>
            <a:endParaRPr lang="en-GB" sz="2800" b="1" dirty="0">
              <a:solidFill>
                <a:schemeClr val="tx1"/>
              </a:solidFill>
            </a:endParaRPr>
          </a:p>
        </p:txBody>
      </p:sp>
      <p:sp>
        <p:nvSpPr>
          <p:cNvPr id="5" name="Text Placeholder 4"/>
          <p:cNvSpPr>
            <a:spLocks noGrp="1"/>
          </p:cNvSpPr>
          <p:nvPr>
            <p:ph type="body" idx="1"/>
          </p:nvPr>
        </p:nvSpPr>
        <p:spPr>
          <a:xfrm>
            <a:off x="457200" y="1214422"/>
            <a:ext cx="4040188" cy="428628"/>
          </a:xfrm>
        </p:spPr>
        <p:txBody>
          <a:bodyPr/>
          <a:lstStyle/>
          <a:p>
            <a:r>
              <a:rPr lang="en-GB" dirty="0" smtClean="0"/>
              <a:t>Perspective</a:t>
            </a:r>
            <a:endParaRPr lang="en-GB" dirty="0"/>
          </a:p>
        </p:txBody>
      </p:sp>
      <p:sp>
        <p:nvSpPr>
          <p:cNvPr id="6" name="Text Placeholder 5"/>
          <p:cNvSpPr>
            <a:spLocks noGrp="1"/>
          </p:cNvSpPr>
          <p:nvPr>
            <p:ph type="body" sz="half" idx="3"/>
          </p:nvPr>
        </p:nvSpPr>
        <p:spPr>
          <a:xfrm>
            <a:off x="4645025" y="1214423"/>
            <a:ext cx="4041775" cy="428627"/>
          </a:xfrm>
        </p:spPr>
        <p:txBody>
          <a:bodyPr/>
          <a:lstStyle/>
          <a:p>
            <a:r>
              <a:rPr lang="en-GB" dirty="0" smtClean="0"/>
              <a:t>Basic Tenets</a:t>
            </a:r>
            <a:endParaRPr lang="en-GB" dirty="0"/>
          </a:p>
        </p:txBody>
      </p:sp>
      <p:sp>
        <p:nvSpPr>
          <p:cNvPr id="3" name="Content Placeholder 2"/>
          <p:cNvSpPr>
            <a:spLocks noGrp="1"/>
          </p:cNvSpPr>
          <p:nvPr>
            <p:ph sz="quarter" idx="2"/>
          </p:nvPr>
        </p:nvSpPr>
        <p:spPr>
          <a:xfrm>
            <a:off x="214282" y="1714488"/>
            <a:ext cx="3286148" cy="4645832"/>
          </a:xfrm>
        </p:spPr>
        <p:txBody>
          <a:bodyPr/>
          <a:lstStyle/>
          <a:p>
            <a:pPr marL="514350" indent="-514350">
              <a:buFont typeface="+mj-lt"/>
              <a:buAutoNum type="arabicPeriod"/>
            </a:pPr>
            <a:r>
              <a:rPr lang="en-GB" sz="2000" dirty="0" smtClean="0"/>
              <a:t>Economic Responsibility </a:t>
            </a:r>
          </a:p>
          <a:p>
            <a:pPr marL="514350" indent="-514350">
              <a:buFont typeface="+mj-lt"/>
              <a:buAutoNum type="arabicPeriod"/>
            </a:pPr>
            <a:endParaRPr lang="en-GB" sz="2000" dirty="0" smtClean="0"/>
          </a:p>
          <a:p>
            <a:pPr marL="514350" indent="-514350">
              <a:buFont typeface="+mj-lt"/>
              <a:buAutoNum type="arabicPeriod"/>
            </a:pPr>
            <a:endParaRPr lang="en-GB" sz="2000" dirty="0" smtClean="0"/>
          </a:p>
          <a:p>
            <a:pPr marL="514350" indent="-514350">
              <a:buNone/>
            </a:pPr>
            <a:endParaRPr lang="en-GB" sz="600" dirty="0" smtClean="0"/>
          </a:p>
          <a:p>
            <a:pPr marL="514350" indent="-514350">
              <a:buFont typeface="+mj-lt"/>
              <a:buAutoNum type="arabicPeriod" startAt="2"/>
            </a:pPr>
            <a:r>
              <a:rPr lang="en-GB" sz="2000" dirty="0" smtClean="0"/>
              <a:t>Public Responsibility</a:t>
            </a:r>
          </a:p>
          <a:p>
            <a:pPr marL="514350" indent="-514350">
              <a:buFont typeface="+mj-lt"/>
              <a:buAutoNum type="arabicPeriod" startAt="2"/>
            </a:pPr>
            <a:endParaRPr lang="en-GB" sz="2000" dirty="0" smtClean="0"/>
          </a:p>
          <a:p>
            <a:pPr marL="514350" indent="-514350">
              <a:buFont typeface="+mj-lt"/>
              <a:buAutoNum type="arabicPeriod" startAt="2"/>
            </a:pPr>
            <a:endParaRPr lang="en-GB" sz="2000" dirty="0" smtClean="0"/>
          </a:p>
          <a:p>
            <a:pPr marL="514350" indent="-514350">
              <a:buFont typeface="+mj-lt"/>
              <a:buAutoNum type="arabicPeriod" startAt="2"/>
            </a:pPr>
            <a:endParaRPr lang="en-GB" sz="2000" dirty="0" smtClean="0"/>
          </a:p>
          <a:p>
            <a:pPr marL="514350" indent="-514350">
              <a:buFont typeface="+mj-lt"/>
              <a:buAutoNum type="arabicPeriod" startAt="2"/>
            </a:pPr>
            <a:r>
              <a:rPr lang="en-GB" sz="2000" dirty="0" smtClean="0"/>
              <a:t>Social Responsiveness</a:t>
            </a:r>
          </a:p>
          <a:p>
            <a:pPr>
              <a:buNone/>
            </a:pPr>
            <a:endParaRPr lang="en-GB" dirty="0"/>
          </a:p>
        </p:txBody>
      </p:sp>
      <p:sp>
        <p:nvSpPr>
          <p:cNvPr id="7" name="Content Placeholder 6"/>
          <p:cNvSpPr>
            <a:spLocks noGrp="1"/>
          </p:cNvSpPr>
          <p:nvPr>
            <p:ph sz="quarter" idx="4"/>
          </p:nvPr>
        </p:nvSpPr>
        <p:spPr>
          <a:xfrm>
            <a:off x="3714744" y="1714488"/>
            <a:ext cx="5214973" cy="4929222"/>
          </a:xfrm>
        </p:spPr>
        <p:txBody>
          <a:bodyPr>
            <a:normAutofit fontScale="92500"/>
          </a:bodyPr>
          <a:lstStyle/>
          <a:p>
            <a:r>
              <a:rPr lang="en-GB" dirty="0" smtClean="0"/>
              <a:t>The responsibility of business is to make a profit within the ‘rules of the game’</a:t>
            </a:r>
          </a:p>
          <a:p>
            <a:r>
              <a:rPr lang="en-GB" dirty="0" smtClean="0"/>
              <a:t>Organisations cannot be moral agents. Only individuals can serve as moral agents</a:t>
            </a:r>
          </a:p>
          <a:p>
            <a:pPr>
              <a:buNone/>
            </a:pPr>
            <a:endParaRPr lang="en-GB" sz="1000" dirty="0" smtClean="0"/>
          </a:p>
          <a:p>
            <a:r>
              <a:rPr lang="en-GB" dirty="0" smtClean="0"/>
              <a:t>Business should act in such a way that is consistent with society’s view of responsible behaviour, as well as with established laws and policies</a:t>
            </a:r>
          </a:p>
          <a:p>
            <a:pPr>
              <a:buNone/>
            </a:pPr>
            <a:endParaRPr lang="en-GB" sz="1100" dirty="0" smtClean="0"/>
          </a:p>
          <a:p>
            <a:r>
              <a:rPr lang="en-GB" dirty="0" smtClean="0"/>
              <a:t>Business should proactively seek to contribute to society in a positive way</a:t>
            </a:r>
          </a:p>
          <a:p>
            <a:r>
              <a:rPr lang="en-GB" dirty="0" smtClean="0"/>
              <a:t>Organisations should develop an internal environment that encourages and supports ethical behaviour at an individual level</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box(in)">
                                      <p:cBhvr>
                                        <p:cTn id="12" dur="500"/>
                                        <p:tgtEl>
                                          <p:spTgt spid="7">
                                            <p:txEl>
                                              <p:pRg st="0" end="0"/>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animEffect transition="in" filter="box(in)">
                                      <p:cBhvr>
                                        <p:cTn id="15" dur="500"/>
                                        <p:tgtEl>
                                          <p:spTgt spid="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box(in)">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ntr" presetSubtype="16"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box(in)">
                                      <p:cBhvr>
                                        <p:cTn id="25" dur="500"/>
                                        <p:tgtEl>
                                          <p:spTgt spid="7">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4" presetClass="entr" presetSubtype="16"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box(in)">
                                      <p:cBhvr>
                                        <p:cTn id="30" dur="500"/>
                                        <p:tgtEl>
                                          <p:spTgt spid="3">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4" presetClass="entr" presetSubtype="16" fill="hold" nodeType="clickEffect">
                                  <p:stCondLst>
                                    <p:cond delay="0"/>
                                  </p:stCondLst>
                                  <p:childTnLst>
                                    <p:set>
                                      <p:cBhvr>
                                        <p:cTn id="34" dur="1" fill="hold">
                                          <p:stCondLst>
                                            <p:cond delay="0"/>
                                          </p:stCondLst>
                                        </p:cTn>
                                        <p:tgtEl>
                                          <p:spTgt spid="7">
                                            <p:txEl>
                                              <p:pRg st="5" end="5"/>
                                            </p:txEl>
                                          </p:spTgt>
                                        </p:tgtEl>
                                        <p:attrNameLst>
                                          <p:attrName>style.visibility</p:attrName>
                                        </p:attrNameLst>
                                      </p:cBhvr>
                                      <p:to>
                                        <p:strVal val="visible"/>
                                      </p:to>
                                    </p:set>
                                    <p:animEffect transition="in" filter="box(in)">
                                      <p:cBhvr>
                                        <p:cTn id="35" dur="500"/>
                                        <p:tgtEl>
                                          <p:spTgt spid="7">
                                            <p:txEl>
                                              <p:pRg st="5" end="5"/>
                                            </p:txEl>
                                          </p:spTgt>
                                        </p:tgtEl>
                                      </p:cBhvr>
                                    </p:animEffect>
                                  </p:childTnLst>
                                </p:cTn>
                              </p:par>
                              <p:par>
                                <p:cTn id="36" presetID="4" presetClass="entr" presetSubtype="16" fill="hold" nodeType="withEffect">
                                  <p:stCondLst>
                                    <p:cond delay="0"/>
                                  </p:stCondLst>
                                  <p:childTnLst>
                                    <p:set>
                                      <p:cBhvr>
                                        <p:cTn id="37" dur="1" fill="hold">
                                          <p:stCondLst>
                                            <p:cond delay="0"/>
                                          </p:stCondLst>
                                        </p:cTn>
                                        <p:tgtEl>
                                          <p:spTgt spid="7">
                                            <p:txEl>
                                              <p:pRg st="6" end="6"/>
                                            </p:txEl>
                                          </p:spTgt>
                                        </p:tgtEl>
                                        <p:attrNameLst>
                                          <p:attrName>style.visibility</p:attrName>
                                        </p:attrNameLst>
                                      </p:cBhvr>
                                      <p:to>
                                        <p:strVal val="visible"/>
                                      </p:to>
                                    </p:set>
                                    <p:animEffect transition="in" filter="box(in)">
                                      <p:cBhvr>
                                        <p:cTn id="38"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96086"/>
          </a:xfrm>
        </p:spPr>
        <p:txBody>
          <a:bodyPr>
            <a:normAutofit fontScale="90000"/>
          </a:bodyPr>
          <a:lstStyle/>
          <a:p>
            <a:pPr algn="l"/>
            <a:r>
              <a:rPr lang="en-GB" b="1" dirty="0" smtClean="0">
                <a:solidFill>
                  <a:schemeClr val="tx1"/>
                </a:solidFill>
              </a:rPr>
              <a:t>Business Ethics</a:t>
            </a:r>
            <a:endParaRPr lang="en-GB" b="1" dirty="0">
              <a:solidFill>
                <a:schemeClr val="tx1"/>
              </a:solidFill>
            </a:endParaRPr>
          </a:p>
        </p:txBody>
      </p:sp>
      <p:sp>
        <p:nvSpPr>
          <p:cNvPr id="3" name="Content Placeholder 2"/>
          <p:cNvSpPr>
            <a:spLocks noGrp="1"/>
          </p:cNvSpPr>
          <p:nvPr>
            <p:ph idx="1"/>
          </p:nvPr>
        </p:nvSpPr>
        <p:spPr/>
        <p:txBody>
          <a:bodyPr>
            <a:normAutofit/>
          </a:bodyPr>
          <a:lstStyle/>
          <a:p>
            <a:pPr algn="ctr">
              <a:buNone/>
            </a:pPr>
            <a:r>
              <a:rPr lang="en-GB" dirty="0" smtClean="0"/>
              <a:t>‘Business Ethics studies existing corporate policies that have an impact on human and environmental well-being. These actual policies and behaviours constitute business morality, which is expressed as a given set of convictions and activities, both inside and outside a corporation, on business issues’.</a:t>
            </a:r>
          </a:p>
          <a:p>
            <a:pPr>
              <a:buNone/>
            </a:pPr>
            <a:endParaRPr lang="en-GB" dirty="0" smtClean="0"/>
          </a:p>
          <a:p>
            <a:pPr>
              <a:buNone/>
            </a:pPr>
            <a:r>
              <a:rPr lang="en-GB" dirty="0" smtClean="0"/>
              <a:t>(Peter Pratley, </a:t>
            </a:r>
            <a:r>
              <a:rPr lang="en-GB" i="1" dirty="0" smtClean="0"/>
              <a:t>The Essence of Business Ethics</a:t>
            </a:r>
            <a:r>
              <a:rPr lang="en-GB" dirty="0" smtClean="0"/>
              <a:t>, 1997)</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571480"/>
            <a:ext cx="8534400" cy="628632"/>
          </a:xfrm>
        </p:spPr>
        <p:txBody>
          <a:bodyPr>
            <a:normAutofit fontScale="90000"/>
          </a:bodyPr>
          <a:lstStyle/>
          <a:p>
            <a:pPr algn="l"/>
            <a:r>
              <a:rPr lang="en-GB" b="1" dirty="0" smtClean="0">
                <a:solidFill>
                  <a:schemeClr val="tx1"/>
                </a:solidFill>
              </a:rPr>
              <a:t>The History of Business </a:t>
            </a:r>
            <a:r>
              <a:rPr lang="en-GB" b="1" dirty="0" smtClean="0">
                <a:solidFill>
                  <a:schemeClr val="tx1"/>
                </a:solidFill>
              </a:rPr>
              <a:t>Ethics (1)</a:t>
            </a:r>
            <a:endParaRPr lang="en-GB" b="1" dirty="0">
              <a:solidFill>
                <a:schemeClr val="tx1"/>
              </a:solidFill>
            </a:endParaRPr>
          </a:p>
        </p:txBody>
      </p:sp>
      <p:sp>
        <p:nvSpPr>
          <p:cNvPr id="3" name="Content Placeholder 2"/>
          <p:cNvSpPr>
            <a:spLocks noGrp="1"/>
          </p:cNvSpPr>
          <p:nvPr>
            <p:ph idx="1"/>
          </p:nvPr>
        </p:nvSpPr>
        <p:spPr>
          <a:xfrm>
            <a:off x="214282" y="1357298"/>
            <a:ext cx="8715436" cy="5143536"/>
          </a:xfrm>
        </p:spPr>
        <p:txBody>
          <a:bodyPr>
            <a:normAutofit/>
          </a:bodyPr>
          <a:lstStyle/>
          <a:p>
            <a:r>
              <a:rPr lang="en-GB" dirty="0" smtClean="0"/>
              <a:t>Ethical approaches to business can be traced back to the early paternalism of employers such as Cadbury and </a:t>
            </a:r>
            <a:r>
              <a:rPr lang="en-GB" dirty="0" err="1" smtClean="0"/>
              <a:t>Rowntree</a:t>
            </a:r>
            <a:r>
              <a:rPr lang="en-GB" dirty="0" smtClean="0"/>
              <a:t>, although the focus was mainly on employees.</a:t>
            </a:r>
          </a:p>
          <a:p>
            <a:r>
              <a:rPr lang="en-GB" dirty="0" smtClean="0"/>
              <a:t>Early </a:t>
            </a:r>
            <a:r>
              <a:rPr lang="en-GB" dirty="0" smtClean="0"/>
              <a:t>in the 20</a:t>
            </a:r>
            <a:r>
              <a:rPr lang="en-GB" baseline="30000" dirty="0" smtClean="0"/>
              <a:t>th</a:t>
            </a:r>
            <a:r>
              <a:rPr lang="en-GB" dirty="0" smtClean="0"/>
              <a:t> </a:t>
            </a:r>
            <a:r>
              <a:rPr lang="en-GB" dirty="0" smtClean="0"/>
              <a:t>Century, </a:t>
            </a:r>
            <a:r>
              <a:rPr lang="en-GB" dirty="0" smtClean="0"/>
              <a:t>concerns arose out of the growth of big business and the need to curb the power of the large corporation</a:t>
            </a:r>
          </a:p>
          <a:p>
            <a:r>
              <a:rPr lang="en-GB" dirty="0" smtClean="0"/>
              <a:t>Lobbying for improved terms and conditions at work arose from the growth of the trade union movement</a:t>
            </a:r>
          </a:p>
          <a:p>
            <a:r>
              <a:rPr lang="en-GB" dirty="0" smtClean="0"/>
              <a:t>In the post-war era interest in ethical business was related to the 1960s reaction to materialism, the activities of some multi-nationals in the Third World and increasing concern and publicity about pollution.</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ox(in)">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ox(in)">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642918"/>
            <a:ext cx="8534400" cy="628632"/>
          </a:xfrm>
        </p:spPr>
        <p:txBody>
          <a:bodyPr>
            <a:normAutofit fontScale="90000"/>
          </a:bodyPr>
          <a:lstStyle/>
          <a:p>
            <a:pPr algn="l"/>
            <a:r>
              <a:rPr lang="en-GB" b="1" dirty="0" smtClean="0">
                <a:solidFill>
                  <a:schemeClr val="tx1"/>
                </a:solidFill>
              </a:rPr>
              <a:t>The History of Business Ethics </a:t>
            </a:r>
            <a:r>
              <a:rPr lang="en-GB" b="1" dirty="0" smtClean="0">
                <a:solidFill>
                  <a:schemeClr val="tx1"/>
                </a:solidFill>
              </a:rPr>
              <a:t>(2)</a:t>
            </a:r>
            <a:endParaRPr lang="en-GB" b="1" dirty="0">
              <a:solidFill>
                <a:schemeClr val="tx1"/>
              </a:solidFill>
            </a:endParaRPr>
          </a:p>
        </p:txBody>
      </p:sp>
      <p:sp>
        <p:nvSpPr>
          <p:cNvPr id="3" name="Content Placeholder 2"/>
          <p:cNvSpPr>
            <a:spLocks noGrp="1"/>
          </p:cNvSpPr>
          <p:nvPr>
            <p:ph idx="1"/>
          </p:nvPr>
        </p:nvSpPr>
        <p:spPr>
          <a:xfrm>
            <a:off x="214282" y="1428736"/>
            <a:ext cx="8715436" cy="5143536"/>
          </a:xfrm>
        </p:spPr>
        <p:txBody>
          <a:bodyPr>
            <a:normAutofit lnSpcReduction="10000"/>
          </a:bodyPr>
          <a:lstStyle/>
          <a:p>
            <a:r>
              <a:rPr lang="en-GB" dirty="0" smtClean="0"/>
              <a:t>By the late 1980s there was mounting scientific evidence to indicate environmental </a:t>
            </a:r>
            <a:r>
              <a:rPr lang="en-GB" dirty="0" smtClean="0"/>
              <a:t>problems</a:t>
            </a:r>
            <a:endParaRPr lang="en-GB" dirty="0" smtClean="0"/>
          </a:p>
          <a:p>
            <a:r>
              <a:rPr lang="en-GB" dirty="0" smtClean="0"/>
              <a:t>These included:</a:t>
            </a:r>
          </a:p>
          <a:p>
            <a:pPr lvl="1"/>
            <a:r>
              <a:rPr lang="en-GB" dirty="0" smtClean="0">
                <a:solidFill>
                  <a:schemeClr val="tx1"/>
                </a:solidFill>
              </a:rPr>
              <a:t>The damage to lakes and forests from ‘acid rain’</a:t>
            </a:r>
          </a:p>
          <a:p>
            <a:pPr lvl="1"/>
            <a:r>
              <a:rPr lang="en-GB" dirty="0" smtClean="0">
                <a:solidFill>
                  <a:schemeClr val="tx1"/>
                </a:solidFill>
              </a:rPr>
              <a:t>The discovery of holes in the ozone layer caused by CFC gases</a:t>
            </a:r>
          </a:p>
          <a:p>
            <a:pPr lvl="1"/>
            <a:r>
              <a:rPr lang="en-GB" dirty="0" smtClean="0">
                <a:solidFill>
                  <a:schemeClr val="tx1"/>
                </a:solidFill>
              </a:rPr>
              <a:t>The likely ‘greenhouse effect’ arising from carbon dioxide emissions</a:t>
            </a:r>
          </a:p>
          <a:p>
            <a:pPr lvl="1"/>
            <a:r>
              <a:rPr lang="en-GB" dirty="0" smtClean="0">
                <a:solidFill>
                  <a:schemeClr val="tx1"/>
                </a:solidFill>
              </a:rPr>
              <a:t>The depletion of non-renewable resources e.g. oils, minerals</a:t>
            </a:r>
          </a:p>
          <a:p>
            <a:pPr lvl="1"/>
            <a:r>
              <a:rPr lang="en-GB" dirty="0" smtClean="0">
                <a:solidFill>
                  <a:schemeClr val="tx1"/>
                </a:solidFill>
              </a:rPr>
              <a:t>The consumption of renewable resources faster than they are being replaced e.g. timber, fisheries</a:t>
            </a:r>
          </a:p>
          <a:p>
            <a:pPr lvl="1"/>
            <a:r>
              <a:rPr lang="en-GB" dirty="0" smtClean="0">
                <a:solidFill>
                  <a:schemeClr val="tx1"/>
                </a:solidFill>
              </a:rPr>
              <a:t>Emissions from industrial processes that enter water systems and the atmosphere.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ox(in)">
                                      <p:cBhvr>
                                        <p:cTn id="15" dur="500"/>
                                        <p:tgtEl>
                                          <p:spTgt spid="3">
                                            <p:txEl>
                                              <p:pRg st="2" end="2"/>
                                            </p:txEl>
                                          </p:spTgt>
                                        </p:tgtEl>
                                      </p:cBhvr>
                                    </p:animEffect>
                                  </p:childTnLst>
                                </p:cTn>
                              </p:par>
                              <p:par>
                                <p:cTn id="16" presetID="4" presetClass="entr" presetSubtype="16"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ox(in)">
                                      <p:cBhvr>
                                        <p:cTn id="18" dur="500"/>
                                        <p:tgtEl>
                                          <p:spTgt spid="3">
                                            <p:txEl>
                                              <p:pRg st="3" end="3"/>
                                            </p:txEl>
                                          </p:spTgt>
                                        </p:tgtEl>
                                      </p:cBhvr>
                                    </p:animEffect>
                                  </p:childTnLst>
                                </p:cTn>
                              </p:par>
                              <p:par>
                                <p:cTn id="19" presetID="4" presetClass="entr" presetSubtype="16"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ox(in)">
                                      <p:cBhvr>
                                        <p:cTn id="21" dur="500"/>
                                        <p:tgtEl>
                                          <p:spTgt spid="3">
                                            <p:txEl>
                                              <p:pRg st="4" end="4"/>
                                            </p:txEl>
                                          </p:spTgt>
                                        </p:tgtEl>
                                      </p:cBhvr>
                                    </p:animEffect>
                                  </p:childTnLst>
                                </p:cTn>
                              </p:par>
                              <p:par>
                                <p:cTn id="22" presetID="4" presetClass="entr" presetSubtype="16"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ox(in)">
                                      <p:cBhvr>
                                        <p:cTn id="24" dur="500"/>
                                        <p:tgtEl>
                                          <p:spTgt spid="3">
                                            <p:txEl>
                                              <p:pRg st="5" end="5"/>
                                            </p:txEl>
                                          </p:spTgt>
                                        </p:tgtEl>
                                      </p:cBhvr>
                                    </p:animEffect>
                                  </p:childTnLst>
                                </p:cTn>
                              </p:par>
                              <p:par>
                                <p:cTn id="25" presetID="4" presetClass="entr" presetSubtype="16"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ox(in)">
                                      <p:cBhvr>
                                        <p:cTn id="27" dur="500"/>
                                        <p:tgtEl>
                                          <p:spTgt spid="3">
                                            <p:txEl>
                                              <p:pRg st="6" end="6"/>
                                            </p:txEl>
                                          </p:spTgt>
                                        </p:tgtEl>
                                      </p:cBhvr>
                                    </p:animEffect>
                                  </p:childTnLst>
                                </p:cTn>
                              </p:par>
                              <p:par>
                                <p:cTn id="28" presetID="4" presetClass="entr" presetSubtype="16"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box(in)">
                                      <p:cBhvr>
                                        <p:cTn id="3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solidFill>
                  <a:schemeClr val="tx1"/>
                </a:solidFill>
              </a:rPr>
              <a:t>The History of Business Ethics </a:t>
            </a:r>
            <a:r>
              <a:rPr lang="en-GB" b="1" dirty="0" smtClean="0">
                <a:solidFill>
                  <a:schemeClr val="tx1"/>
                </a:solidFill>
              </a:rPr>
              <a:t>(3)</a:t>
            </a:r>
            <a:endParaRPr lang="en-GB" dirty="0"/>
          </a:p>
        </p:txBody>
      </p:sp>
      <p:sp>
        <p:nvSpPr>
          <p:cNvPr id="3" name="Content Placeholder 2"/>
          <p:cNvSpPr>
            <a:spLocks noGrp="1"/>
          </p:cNvSpPr>
          <p:nvPr>
            <p:ph idx="1"/>
          </p:nvPr>
        </p:nvSpPr>
        <p:spPr/>
        <p:txBody>
          <a:bodyPr/>
          <a:lstStyle/>
          <a:p>
            <a:pPr lvl="1"/>
            <a:r>
              <a:rPr lang="en-GB" dirty="0" smtClean="0">
                <a:solidFill>
                  <a:schemeClr val="tx1"/>
                </a:solidFill>
              </a:rPr>
              <a:t>The erosion of the topsoil and its contamination by chemical inputs</a:t>
            </a:r>
          </a:p>
          <a:p>
            <a:pPr lvl="1"/>
            <a:r>
              <a:rPr lang="en-GB" dirty="0" smtClean="0">
                <a:solidFill>
                  <a:schemeClr val="tx1"/>
                </a:solidFill>
              </a:rPr>
              <a:t>The entry of toxic waste into the environment through the production processes and household consumption</a:t>
            </a:r>
          </a:p>
          <a:p>
            <a:pPr lvl="1"/>
            <a:r>
              <a:rPr lang="en-GB" dirty="0" smtClean="0">
                <a:solidFill>
                  <a:schemeClr val="tx1"/>
                </a:solidFill>
              </a:rPr>
              <a:t>The demands of transport systems on energy sources and land space while creating additional gas emissions.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704088"/>
            <a:ext cx="8472518" cy="724648"/>
          </a:xfrm>
        </p:spPr>
        <p:txBody>
          <a:bodyPr>
            <a:normAutofit fontScale="90000"/>
          </a:bodyPr>
          <a:lstStyle/>
          <a:p>
            <a:pPr algn="l"/>
            <a:r>
              <a:rPr lang="en-GB" b="1" dirty="0" smtClean="0">
                <a:solidFill>
                  <a:schemeClr val="tx1"/>
                </a:solidFill>
              </a:rPr>
              <a:t>Business-related</a:t>
            </a:r>
            <a:r>
              <a:rPr lang="en-GB" b="1" dirty="0" smtClean="0">
                <a:solidFill>
                  <a:schemeClr val="tx1"/>
                </a:solidFill>
              </a:rPr>
              <a:t> </a:t>
            </a:r>
            <a:r>
              <a:rPr lang="en-GB" b="1" dirty="0" smtClean="0">
                <a:solidFill>
                  <a:schemeClr val="tx1"/>
                </a:solidFill>
              </a:rPr>
              <a:t>ethical issues</a:t>
            </a:r>
            <a:endParaRPr lang="en-GB" b="1" dirty="0">
              <a:solidFill>
                <a:schemeClr val="tx1"/>
              </a:solidFill>
            </a:endParaRPr>
          </a:p>
        </p:txBody>
      </p:sp>
      <p:sp>
        <p:nvSpPr>
          <p:cNvPr id="3" name="Content Placeholder 2"/>
          <p:cNvSpPr>
            <a:spLocks noGrp="1"/>
          </p:cNvSpPr>
          <p:nvPr>
            <p:ph idx="1"/>
          </p:nvPr>
        </p:nvSpPr>
        <p:spPr>
          <a:xfrm>
            <a:off x="285720" y="1643050"/>
            <a:ext cx="8572560" cy="5000660"/>
          </a:xfrm>
        </p:spPr>
        <p:txBody>
          <a:bodyPr>
            <a:normAutofit fontScale="92500" lnSpcReduction="10000"/>
          </a:bodyPr>
          <a:lstStyle/>
          <a:p>
            <a:pPr>
              <a:buNone/>
            </a:pPr>
            <a:r>
              <a:rPr lang="en-GB" u="sng" dirty="0" smtClean="0"/>
              <a:t>Some general examples:</a:t>
            </a:r>
          </a:p>
          <a:p>
            <a:pPr>
              <a:buNone/>
            </a:pPr>
            <a:endParaRPr lang="en-GB" dirty="0" smtClean="0"/>
          </a:p>
          <a:p>
            <a:r>
              <a:rPr lang="en-GB" dirty="0" smtClean="0"/>
              <a:t>Building </a:t>
            </a:r>
            <a:r>
              <a:rPr lang="en-GB" dirty="0" smtClean="0"/>
              <a:t>projects for environmentally sensitive sites</a:t>
            </a:r>
          </a:p>
          <a:p>
            <a:r>
              <a:rPr lang="en-GB" dirty="0" smtClean="0"/>
              <a:t>Payment of low wages to vulnerable, non-unionised workers</a:t>
            </a:r>
          </a:p>
          <a:p>
            <a:r>
              <a:rPr lang="en-GB" dirty="0" smtClean="0"/>
              <a:t>Safety expenditure levels</a:t>
            </a:r>
          </a:p>
          <a:p>
            <a:r>
              <a:rPr lang="en-GB" dirty="0" smtClean="0"/>
              <a:t>Factory closures in depressed areas</a:t>
            </a:r>
          </a:p>
          <a:p>
            <a:r>
              <a:rPr lang="en-GB" dirty="0" smtClean="0"/>
              <a:t>‘Cooking the books’ in accounts</a:t>
            </a:r>
          </a:p>
          <a:p>
            <a:r>
              <a:rPr lang="en-GB" dirty="0" smtClean="0"/>
              <a:t>Promptness of payment to small firm creditors</a:t>
            </a:r>
          </a:p>
          <a:p>
            <a:r>
              <a:rPr lang="en-GB" dirty="0" smtClean="0"/>
              <a:t>Use of executive expense accounts</a:t>
            </a:r>
          </a:p>
          <a:p>
            <a:r>
              <a:rPr lang="en-GB" dirty="0" smtClean="0"/>
              <a:t>Gifts to clients or customers</a:t>
            </a:r>
          </a:p>
          <a:p>
            <a:r>
              <a:rPr lang="en-GB" dirty="0" smtClean="0"/>
              <a:t>Depiction of women in advertising</a:t>
            </a:r>
          </a:p>
          <a:p>
            <a:r>
              <a:rPr lang="en-GB" dirty="0" smtClean="0"/>
              <a:t>Exploitation of resources in developing countries.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ox(in)">
                                      <p:cBhvr>
                                        <p:cTn id="12" dur="500"/>
                                        <p:tgtEl>
                                          <p:spTgt spid="3">
                                            <p:txEl>
                                              <p:pRg st="2" end="2"/>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ox(in)">
                                      <p:cBhvr>
                                        <p:cTn id="15" dur="500"/>
                                        <p:tgtEl>
                                          <p:spTgt spid="3">
                                            <p:txEl>
                                              <p:pRg st="3" end="3"/>
                                            </p:txEl>
                                          </p:spTgt>
                                        </p:tgtEl>
                                      </p:cBhvr>
                                    </p:animEffect>
                                  </p:childTnLst>
                                </p:cTn>
                              </p:par>
                              <p:par>
                                <p:cTn id="16" presetID="4" presetClass="entr" presetSubtype="16"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ox(in)">
                                      <p:cBhvr>
                                        <p:cTn id="18" dur="500"/>
                                        <p:tgtEl>
                                          <p:spTgt spid="3">
                                            <p:txEl>
                                              <p:pRg st="4" end="4"/>
                                            </p:txEl>
                                          </p:spTgt>
                                        </p:tgtEl>
                                      </p:cBhvr>
                                    </p:animEffect>
                                  </p:childTnLst>
                                </p:cTn>
                              </p:par>
                              <p:par>
                                <p:cTn id="19" presetID="4" presetClass="entr" presetSubtype="16"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ox(in)">
                                      <p:cBhvr>
                                        <p:cTn id="21" dur="500"/>
                                        <p:tgtEl>
                                          <p:spTgt spid="3">
                                            <p:txEl>
                                              <p:pRg st="5" end="5"/>
                                            </p:txEl>
                                          </p:spTgt>
                                        </p:tgtEl>
                                      </p:cBhvr>
                                    </p:animEffect>
                                  </p:childTnLst>
                                </p:cTn>
                              </p:par>
                              <p:par>
                                <p:cTn id="22" presetID="4" presetClass="entr" presetSubtype="16"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box(in)">
                                      <p:cBhvr>
                                        <p:cTn id="24" dur="500"/>
                                        <p:tgtEl>
                                          <p:spTgt spid="3">
                                            <p:txEl>
                                              <p:pRg st="6" end="6"/>
                                            </p:txEl>
                                          </p:spTgt>
                                        </p:tgtEl>
                                      </p:cBhvr>
                                    </p:animEffect>
                                  </p:childTnLst>
                                </p:cTn>
                              </p:par>
                              <p:par>
                                <p:cTn id="25" presetID="4" presetClass="entr" presetSubtype="16"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box(in)">
                                      <p:cBhvr>
                                        <p:cTn id="27" dur="500"/>
                                        <p:tgtEl>
                                          <p:spTgt spid="3">
                                            <p:txEl>
                                              <p:pRg st="7" end="7"/>
                                            </p:txEl>
                                          </p:spTgt>
                                        </p:tgtEl>
                                      </p:cBhvr>
                                    </p:animEffect>
                                  </p:childTnLst>
                                </p:cTn>
                              </p:par>
                              <p:par>
                                <p:cTn id="28" presetID="4" presetClass="entr" presetSubtype="16" fill="hold"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box(in)">
                                      <p:cBhvr>
                                        <p:cTn id="30" dur="500"/>
                                        <p:tgtEl>
                                          <p:spTgt spid="3">
                                            <p:txEl>
                                              <p:pRg st="8" end="8"/>
                                            </p:txEl>
                                          </p:spTgt>
                                        </p:tgtEl>
                                      </p:cBhvr>
                                    </p:animEffect>
                                  </p:childTnLst>
                                </p:cTn>
                              </p:par>
                              <p:par>
                                <p:cTn id="31" presetID="4" presetClass="entr" presetSubtype="16"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box(in)">
                                      <p:cBhvr>
                                        <p:cTn id="33" dur="500"/>
                                        <p:tgtEl>
                                          <p:spTgt spid="3">
                                            <p:txEl>
                                              <p:pRg st="9" end="9"/>
                                            </p:txEl>
                                          </p:spTgt>
                                        </p:tgtEl>
                                      </p:cBhvr>
                                    </p:animEffect>
                                  </p:childTnLst>
                                </p:cTn>
                              </p:par>
                              <p:par>
                                <p:cTn id="34" presetID="4" presetClass="entr" presetSubtype="16" fill="hold"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animEffect transition="in" filter="box(in)">
                                      <p:cBhvr>
                                        <p:cTn id="36" dur="500"/>
                                        <p:tgtEl>
                                          <p:spTgt spid="3">
                                            <p:txEl>
                                              <p:pRg st="10" end="10"/>
                                            </p:txEl>
                                          </p:spTgt>
                                        </p:tgtEl>
                                      </p:cBhvr>
                                    </p:animEffect>
                                  </p:childTnLst>
                                </p:cTn>
                              </p:par>
                              <p:par>
                                <p:cTn id="37" presetID="4" presetClass="entr" presetSubtype="16" fill="hold"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animEffect transition="in" filter="box(in)">
                                      <p:cBhvr>
                                        <p:cTn id="39"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704088"/>
            <a:ext cx="8543956" cy="796086"/>
          </a:xfrm>
        </p:spPr>
        <p:txBody>
          <a:bodyPr>
            <a:normAutofit fontScale="90000"/>
          </a:bodyPr>
          <a:lstStyle/>
          <a:p>
            <a:r>
              <a:rPr lang="en-GB" b="1" dirty="0" smtClean="0">
                <a:solidFill>
                  <a:schemeClr val="tx1"/>
                </a:solidFill>
              </a:rPr>
              <a:t>Corporate Social Responsibility</a:t>
            </a:r>
            <a:endParaRPr lang="en-GB" b="1" dirty="0">
              <a:solidFill>
                <a:schemeClr val="tx1"/>
              </a:solidFill>
            </a:endParaRPr>
          </a:p>
        </p:txBody>
      </p:sp>
      <p:sp>
        <p:nvSpPr>
          <p:cNvPr id="3" name="Content Placeholder 2"/>
          <p:cNvSpPr>
            <a:spLocks noGrp="1"/>
          </p:cNvSpPr>
          <p:nvPr>
            <p:ph idx="1"/>
          </p:nvPr>
        </p:nvSpPr>
        <p:spPr>
          <a:xfrm>
            <a:off x="214282" y="1643050"/>
            <a:ext cx="8643998" cy="4681550"/>
          </a:xfrm>
        </p:spPr>
        <p:txBody>
          <a:bodyPr>
            <a:normAutofit fontScale="92500" lnSpcReduction="10000"/>
          </a:bodyPr>
          <a:lstStyle/>
          <a:p>
            <a:r>
              <a:rPr lang="en-GB" dirty="0" smtClean="0"/>
              <a:t>Corporate Responsibility, Corporate Citizenship, Responsible </a:t>
            </a:r>
            <a:r>
              <a:rPr lang="en-GB" dirty="0" smtClean="0"/>
              <a:t>B</a:t>
            </a:r>
            <a:r>
              <a:rPr lang="en-GB" dirty="0" smtClean="0"/>
              <a:t>usiness, Corporate </a:t>
            </a:r>
            <a:r>
              <a:rPr lang="en-GB" dirty="0" smtClean="0"/>
              <a:t>S</a:t>
            </a:r>
            <a:r>
              <a:rPr lang="en-GB" dirty="0" smtClean="0"/>
              <a:t>ocial </a:t>
            </a:r>
            <a:r>
              <a:rPr lang="en-GB" dirty="0" smtClean="0"/>
              <a:t>P</a:t>
            </a:r>
            <a:r>
              <a:rPr lang="en-GB" dirty="0" smtClean="0"/>
              <a:t>erformance, etc.</a:t>
            </a:r>
          </a:p>
          <a:p>
            <a:pPr>
              <a:buNone/>
            </a:pPr>
            <a:endParaRPr lang="en-GB" dirty="0" smtClean="0"/>
          </a:p>
          <a:p>
            <a:r>
              <a:rPr lang="en-GB" dirty="0" smtClean="0"/>
              <a:t>Essentially a built-in, self-regulating mechanism whereby businesses monitor and ensure their adherence to law and ethical standards and principles</a:t>
            </a:r>
          </a:p>
          <a:p>
            <a:r>
              <a:rPr lang="en-GB" dirty="0" smtClean="0"/>
              <a:t>Businesses acknowledge their responsibility for the impact of their activities on the environment, consumers, employees, communities, stakeholders, etc.</a:t>
            </a:r>
          </a:p>
          <a:p>
            <a:r>
              <a:rPr lang="en-GB" dirty="0" smtClean="0"/>
              <a:t>Further to this, they actively promote the public interest by encouraging community growth and development and voluntarily eliminating practices that harm the public sphere, regardless of legality.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ox(i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ox(i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ox(in)">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642918"/>
            <a:ext cx="8534400" cy="700070"/>
          </a:xfrm>
        </p:spPr>
        <p:txBody>
          <a:bodyPr>
            <a:normAutofit fontScale="90000"/>
          </a:bodyPr>
          <a:lstStyle/>
          <a:p>
            <a:pPr algn="l"/>
            <a:r>
              <a:rPr lang="en-GB" b="1" dirty="0" smtClean="0">
                <a:solidFill>
                  <a:schemeClr val="tx1"/>
                </a:solidFill>
              </a:rPr>
              <a:t>The Ford Motor Company</a:t>
            </a:r>
            <a:endParaRPr lang="en-GB" b="1" dirty="0">
              <a:solidFill>
                <a:schemeClr val="tx1"/>
              </a:solidFill>
            </a:endParaRPr>
          </a:p>
        </p:txBody>
      </p:sp>
      <p:sp>
        <p:nvSpPr>
          <p:cNvPr id="3" name="Content Placeholder 2"/>
          <p:cNvSpPr>
            <a:spLocks noGrp="1"/>
          </p:cNvSpPr>
          <p:nvPr>
            <p:ph idx="1"/>
          </p:nvPr>
        </p:nvSpPr>
        <p:spPr>
          <a:xfrm>
            <a:off x="214282" y="1571612"/>
            <a:ext cx="8715436" cy="5000660"/>
          </a:xfrm>
        </p:spPr>
        <p:txBody>
          <a:bodyPr>
            <a:normAutofit fontScale="25000" lnSpcReduction="20000"/>
          </a:bodyPr>
          <a:lstStyle/>
          <a:p>
            <a:pPr>
              <a:buNone/>
            </a:pPr>
            <a:r>
              <a:rPr lang="en-GB" sz="7200" b="1" dirty="0" smtClean="0"/>
              <a:t>Corporate Social Responsibility Statement</a:t>
            </a:r>
          </a:p>
          <a:p>
            <a:endParaRPr lang="en-GB" b="1" dirty="0" smtClean="0"/>
          </a:p>
          <a:p>
            <a:pPr>
              <a:buNone/>
            </a:pPr>
            <a:r>
              <a:rPr lang="en-GB" dirty="0" smtClean="0"/>
              <a:t>	</a:t>
            </a:r>
            <a:r>
              <a:rPr lang="en-GB" sz="6800" dirty="0" smtClean="0"/>
              <a:t>You’re </a:t>
            </a:r>
            <a:r>
              <a:rPr lang="en-GB" sz="6800" dirty="0" smtClean="0"/>
              <a:t>our customer but, in the global community, you’re also our neighbour. Being a good corporate citizen is an essential part of how we do business. Both globally and locally, we have an ongoing commitment to helping and supporting the communities we operate in, better understanding environmental issues and investing in our people. </a:t>
            </a:r>
          </a:p>
          <a:p>
            <a:pPr>
              <a:buNone/>
            </a:pPr>
            <a:r>
              <a:rPr lang="en-GB" sz="6800" dirty="0" smtClean="0"/>
              <a:t> </a:t>
            </a:r>
            <a:endParaRPr lang="en-GB" sz="6800" dirty="0" smtClean="0"/>
          </a:p>
          <a:p>
            <a:pPr>
              <a:buNone/>
            </a:pPr>
            <a:r>
              <a:rPr lang="en-GB" sz="6800" dirty="0" smtClean="0"/>
              <a:t>	We </a:t>
            </a:r>
            <a:r>
              <a:rPr lang="en-GB" sz="6800" dirty="0" smtClean="0"/>
              <a:t>define corporate social responsibility as being willing to help others, being environmentally conscious and socially tolerant. With those guiding principles in mind, we’ve designed a special programme to promote tolerance and equal opportunities, and actively support social and environmental protection programmes. </a:t>
            </a:r>
          </a:p>
          <a:p>
            <a:pPr>
              <a:buNone/>
            </a:pPr>
            <a:r>
              <a:rPr lang="en-GB" sz="6800" dirty="0" smtClean="0"/>
              <a:t> </a:t>
            </a:r>
          </a:p>
          <a:p>
            <a:pPr>
              <a:buNone/>
            </a:pPr>
            <a:r>
              <a:rPr lang="en-GB" sz="6800" dirty="0" smtClean="0"/>
              <a:t>	Through </a:t>
            </a:r>
            <a:r>
              <a:rPr lang="en-GB" sz="6800" dirty="0" smtClean="0"/>
              <a:t>our </a:t>
            </a:r>
            <a:r>
              <a:rPr lang="en-GB" sz="6800" dirty="0" smtClean="0"/>
              <a:t>‘Ford </a:t>
            </a:r>
            <a:r>
              <a:rPr lang="en-GB" sz="6800" dirty="0" smtClean="0"/>
              <a:t>Britain </a:t>
            </a:r>
            <a:r>
              <a:rPr lang="en-GB" sz="6800" dirty="0" smtClean="0"/>
              <a:t>Trust’ we </a:t>
            </a:r>
            <a:r>
              <a:rPr lang="en-GB" sz="6800" dirty="0" smtClean="0"/>
              <a:t>provide grants to fund local education and other not-for-profit projects. We were also the first car manufacturer to obtain ISO 14040 certification, an international environmental standard, for all of our facilities worldwide. </a:t>
            </a:r>
          </a:p>
          <a:p>
            <a:pPr>
              <a:buNone/>
            </a:pPr>
            <a:r>
              <a:rPr lang="en-GB" sz="6800" dirty="0" smtClean="0"/>
              <a:t> </a:t>
            </a:r>
          </a:p>
          <a:p>
            <a:pPr>
              <a:buNone/>
            </a:pPr>
            <a:r>
              <a:rPr lang="en-GB" sz="6800" dirty="0" smtClean="0"/>
              <a:t>	Our </a:t>
            </a:r>
            <a:r>
              <a:rPr lang="en-GB" sz="6800" dirty="0" smtClean="0"/>
              <a:t>Skills for Life strategy aims to develop a skilled workforce committed to improving the business whilst maintaining employment opportunities now and for the future. The programme has been recognised by </a:t>
            </a:r>
            <a:r>
              <a:rPr lang="en-GB" sz="6800" dirty="0" smtClean="0"/>
              <a:t>‘Business </a:t>
            </a:r>
            <a:r>
              <a:rPr lang="en-GB" sz="6800" dirty="0" smtClean="0"/>
              <a:t>in the Community's Awards for </a:t>
            </a:r>
            <a:r>
              <a:rPr lang="en-GB" sz="6800" dirty="0" smtClean="0"/>
              <a:t>Excellence’ as </a:t>
            </a:r>
            <a:r>
              <a:rPr lang="en-GB" sz="6800" dirty="0" smtClean="0"/>
              <a:t>a strategy that is both sustainable and highly effective, something we are very proud of.</a:t>
            </a:r>
          </a:p>
          <a:p>
            <a:pPr>
              <a:buNone/>
            </a:pP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00070"/>
          </a:xfrm>
        </p:spPr>
        <p:txBody>
          <a:bodyPr>
            <a:normAutofit fontScale="90000"/>
          </a:bodyPr>
          <a:lstStyle/>
          <a:p>
            <a:r>
              <a:rPr lang="en-GB" b="1" dirty="0" smtClean="0">
                <a:solidFill>
                  <a:schemeClr val="tx1"/>
                </a:solidFill>
              </a:rPr>
              <a:t>Microsoft UK</a:t>
            </a:r>
            <a:endParaRPr lang="en-GB" b="1" dirty="0">
              <a:solidFill>
                <a:schemeClr val="tx1"/>
              </a:solidFill>
            </a:endParaRPr>
          </a:p>
        </p:txBody>
      </p:sp>
      <p:sp>
        <p:nvSpPr>
          <p:cNvPr id="3" name="Content Placeholder 2"/>
          <p:cNvSpPr>
            <a:spLocks noGrp="1"/>
          </p:cNvSpPr>
          <p:nvPr>
            <p:ph idx="1"/>
          </p:nvPr>
        </p:nvSpPr>
        <p:spPr>
          <a:xfrm>
            <a:off x="142844" y="1000108"/>
            <a:ext cx="8786874" cy="5643602"/>
          </a:xfrm>
        </p:spPr>
        <p:txBody>
          <a:bodyPr>
            <a:normAutofit fontScale="25000" lnSpcReduction="20000"/>
          </a:bodyPr>
          <a:lstStyle/>
          <a:p>
            <a:pPr>
              <a:buNone/>
            </a:pPr>
            <a:r>
              <a:rPr lang="en-GB" dirty="0" smtClean="0"/>
              <a:t>	</a:t>
            </a:r>
            <a:r>
              <a:rPr lang="en-GB" sz="6000" dirty="0" smtClean="0"/>
              <a:t>Microsoft </a:t>
            </a:r>
            <a:r>
              <a:rPr lang="en-GB" sz="6000" dirty="0" smtClean="0"/>
              <a:t>is a large organisation which has a great impact on many people’s lives. Our size and influence mean that we can connect societies to help people reach their true potential. But with that power comes great responsibility. Citizenship for Microsoft is about taking responsibility for the impacts we have on society, through our technology, our business and our </a:t>
            </a:r>
            <a:r>
              <a:rPr lang="en-GB" sz="6000" dirty="0" smtClean="0"/>
              <a:t>behaviour. Yes</a:t>
            </a:r>
            <a:r>
              <a:rPr lang="en-GB" sz="6000" dirty="0" smtClean="0"/>
              <a:t>, it’s about protecting our reputation and promoting our brand-that’s just good business sense-but it’s also about listening to what society want and expect from us.</a:t>
            </a:r>
          </a:p>
          <a:p>
            <a:pPr>
              <a:buNone/>
            </a:pPr>
            <a:r>
              <a:rPr lang="en-GB" sz="6000" dirty="0" smtClean="0"/>
              <a:t>	</a:t>
            </a:r>
          </a:p>
          <a:p>
            <a:pPr>
              <a:buNone/>
            </a:pPr>
            <a:r>
              <a:rPr lang="en-GB" sz="6000" dirty="0" smtClean="0"/>
              <a:t>	</a:t>
            </a:r>
            <a:r>
              <a:rPr lang="en-GB" sz="6000" dirty="0" smtClean="0"/>
              <a:t>The </a:t>
            </a:r>
            <a:r>
              <a:rPr lang="en-GB" sz="6000" dirty="0" smtClean="0"/>
              <a:t>more time and effort we put into our Citizenship and its programmes the more we are learning. What we know now, however, is that in the near future Microsoft can make two important contributions for the people of the UK:</a:t>
            </a:r>
          </a:p>
          <a:p>
            <a:pPr>
              <a:buNone/>
            </a:pPr>
            <a:r>
              <a:rPr lang="en-GB" sz="6000" dirty="0" smtClean="0"/>
              <a:t>	</a:t>
            </a:r>
          </a:p>
          <a:p>
            <a:r>
              <a:rPr lang="en-GB" sz="6000" dirty="0" smtClean="0"/>
              <a:t>By </a:t>
            </a:r>
            <a:r>
              <a:rPr lang="en-GB" sz="6000" dirty="0" smtClean="0"/>
              <a:t>using our technology, we can give everyone the chance to be successful, experience wellbeing and be prosperous - what we call fair access to economic and social opportunity. </a:t>
            </a:r>
          </a:p>
          <a:p>
            <a:r>
              <a:rPr lang="en-GB" sz="6000" dirty="0" smtClean="0"/>
              <a:t>By </a:t>
            </a:r>
            <a:r>
              <a:rPr lang="en-GB" sz="6000" dirty="0" smtClean="0"/>
              <a:t>ensuring that technology is safe, so that people have the confidence to use it both at work and within the home.</a:t>
            </a:r>
          </a:p>
          <a:p>
            <a:pPr>
              <a:buNone/>
            </a:pPr>
            <a:r>
              <a:rPr lang="en-GB" sz="6000" dirty="0" smtClean="0"/>
              <a:t>	</a:t>
            </a:r>
          </a:p>
          <a:p>
            <a:pPr>
              <a:buNone/>
            </a:pPr>
            <a:r>
              <a:rPr lang="en-GB" sz="6000" b="1" dirty="0" smtClean="0"/>
              <a:t>	</a:t>
            </a:r>
            <a:r>
              <a:rPr lang="en-GB" sz="6000" b="1" dirty="0" smtClean="0"/>
              <a:t>Environmental Impact</a:t>
            </a:r>
          </a:p>
          <a:p>
            <a:pPr>
              <a:buNone/>
            </a:pPr>
            <a:r>
              <a:rPr lang="en-GB" sz="6000" dirty="0" smtClean="0"/>
              <a:t>	At Microsoft UK, we are committed to protecting our natural resources. We follow strict policies to ensure that we always comply with international and local environmental regulations. As well as recycling materials from paper to copper wire and cabling, we also recycle surplus technology such as PCs and servers. An example project of our commitment is a programme called Microsoft Authorised Refurbisher (MAR), so that we can refurbish PCs and donate them to schools and non-governmental organisations (NGOs) worldwide.</a:t>
            </a:r>
          </a:p>
          <a:p>
            <a:pPr>
              <a:buNone/>
            </a:pPr>
            <a:endParaRPr lang="en-GB" sz="6000" dirty="0" smtClean="0"/>
          </a:p>
          <a:p>
            <a:pPr>
              <a:buNone/>
            </a:pPr>
            <a:r>
              <a:rPr lang="en-GB" sz="6000" dirty="0" smtClean="0"/>
              <a:t>	</a:t>
            </a:r>
            <a:r>
              <a:rPr lang="en-GB" sz="6000" dirty="0" smtClean="0"/>
              <a:t>These </a:t>
            </a:r>
            <a:r>
              <a:rPr lang="en-GB" sz="6000" dirty="0" smtClean="0"/>
              <a:t>contributions are a great place to start. And while we certainly don’t have all the answers yet, by working with our employees, partners, the IT industry and Government, we are able to go some way to making a positive impact, both socially and economically</a:t>
            </a:r>
            <a:r>
              <a:rPr lang="en-GB" sz="6000" dirty="0" smtClean="0"/>
              <a:t>.</a:t>
            </a:r>
            <a:endParaRPr lang="en-GB" sz="6000" dirty="0"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571480"/>
            <a:ext cx="8229600" cy="796086"/>
          </a:xfrm>
        </p:spPr>
        <p:txBody>
          <a:bodyPr>
            <a:normAutofit fontScale="90000"/>
          </a:bodyPr>
          <a:lstStyle/>
          <a:p>
            <a:r>
              <a:rPr lang="en-GB" b="1" dirty="0" smtClean="0">
                <a:solidFill>
                  <a:schemeClr val="tx1"/>
                </a:solidFill>
              </a:rPr>
              <a:t>Corus</a:t>
            </a:r>
            <a:endParaRPr lang="en-GB" b="1" dirty="0">
              <a:solidFill>
                <a:schemeClr val="tx1"/>
              </a:solidFill>
            </a:endParaRPr>
          </a:p>
        </p:txBody>
      </p:sp>
      <p:sp>
        <p:nvSpPr>
          <p:cNvPr id="3" name="Content Placeholder 2"/>
          <p:cNvSpPr>
            <a:spLocks noGrp="1"/>
          </p:cNvSpPr>
          <p:nvPr>
            <p:ph idx="1"/>
          </p:nvPr>
        </p:nvSpPr>
        <p:spPr>
          <a:xfrm>
            <a:off x="214282" y="1571612"/>
            <a:ext cx="8715436" cy="5072098"/>
          </a:xfrm>
        </p:spPr>
        <p:txBody>
          <a:bodyPr>
            <a:normAutofit fontScale="77500" lnSpcReduction="20000"/>
          </a:bodyPr>
          <a:lstStyle/>
          <a:p>
            <a:pPr>
              <a:buNone/>
            </a:pPr>
            <a:r>
              <a:rPr lang="en-GB" dirty="0" smtClean="0"/>
              <a:t>	We </a:t>
            </a:r>
            <a:r>
              <a:rPr lang="en-GB" dirty="0" smtClean="0"/>
              <a:t>take our responsibilities seriously. Our objective is to be world class.</a:t>
            </a:r>
          </a:p>
          <a:p>
            <a:pPr>
              <a:buNone/>
            </a:pPr>
            <a:r>
              <a:rPr lang="en-GB" dirty="0" smtClean="0"/>
              <a:t>	For </a:t>
            </a:r>
            <a:r>
              <a:rPr lang="en-GB" dirty="0" smtClean="0"/>
              <a:t>Corus, corporate responsibility involves the integration of our financial and strategic goals with:</a:t>
            </a:r>
          </a:p>
          <a:p>
            <a:r>
              <a:rPr lang="en-GB" dirty="0" smtClean="0"/>
              <a:t>A </a:t>
            </a:r>
            <a:r>
              <a:rPr lang="en-GB" dirty="0" smtClean="0"/>
              <a:t>commitment to the health, safety and well-being of its employees and communities. </a:t>
            </a:r>
          </a:p>
          <a:p>
            <a:r>
              <a:rPr lang="en-GB" dirty="0" smtClean="0"/>
              <a:t>A </a:t>
            </a:r>
            <a:r>
              <a:rPr lang="en-GB" dirty="0" smtClean="0"/>
              <a:t>focus on improving environmental performance and providing sustainable products. </a:t>
            </a:r>
          </a:p>
          <a:p>
            <a:r>
              <a:rPr lang="en-GB" dirty="0" smtClean="0"/>
              <a:t>Conducting all aspects of its business with honesty and integrity. </a:t>
            </a:r>
          </a:p>
          <a:p>
            <a:pPr>
              <a:buNone/>
            </a:pPr>
            <a:endParaRPr lang="en-GB" b="1" dirty="0" smtClean="0">
              <a:hlinkClick r:id="rId2" action="ppaction://hlinkfile"/>
            </a:endParaRPr>
          </a:p>
          <a:p>
            <a:pPr>
              <a:buNone/>
            </a:pPr>
            <a:r>
              <a:rPr lang="en-GB" b="1" dirty="0" smtClean="0">
                <a:hlinkClick r:id="rId2" action="ppaction://hlinkfile"/>
              </a:rPr>
              <a:t>Environment </a:t>
            </a:r>
            <a:r>
              <a:rPr lang="en-GB" b="1" dirty="0" smtClean="0">
                <a:hlinkClick r:id="rId2" action="ppaction://hlinkfile"/>
              </a:rPr>
              <a:t>Policy</a:t>
            </a:r>
            <a:endParaRPr lang="en-GB" b="1" dirty="0" smtClean="0"/>
          </a:p>
          <a:p>
            <a:pPr>
              <a:buNone/>
            </a:pPr>
            <a:r>
              <a:rPr lang="en-GB" dirty="0" smtClean="0"/>
              <a:t>	We </a:t>
            </a:r>
            <a:r>
              <a:rPr lang="en-GB" dirty="0" smtClean="0"/>
              <a:t>are committed to minimising the environmental impact of our operations and our products through the adoption of sustainable practices and continuous improvement in environmental performance. </a:t>
            </a:r>
          </a:p>
          <a:p>
            <a:pPr>
              <a:buNone/>
            </a:pPr>
            <a:r>
              <a:rPr lang="en-GB" b="1" dirty="0" smtClean="0">
                <a:hlinkClick r:id="rId3" action="ppaction://hlinkfile"/>
              </a:rPr>
              <a:t>Performance</a:t>
            </a:r>
            <a:endParaRPr lang="en-GB" b="1" dirty="0" smtClean="0"/>
          </a:p>
          <a:p>
            <a:pPr>
              <a:buNone/>
            </a:pPr>
            <a:r>
              <a:rPr lang="en-GB" dirty="0" smtClean="0"/>
              <a:t>	We </a:t>
            </a:r>
            <a:r>
              <a:rPr lang="en-GB" dirty="0" smtClean="0"/>
              <a:t>believe that respect for the environment is critical to the success of our business and our aim, therefore, is to continuously improve our performance</a:t>
            </a:r>
            <a:r>
              <a:rPr lang="en-GB" dirty="0" smtClean="0"/>
              <a:t>.</a:t>
            </a:r>
            <a:endParaRPr lang="en-GB" dirty="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24648"/>
          </a:xfrm>
        </p:spPr>
        <p:txBody>
          <a:bodyPr>
            <a:normAutofit fontScale="90000"/>
          </a:bodyPr>
          <a:lstStyle/>
          <a:p>
            <a:r>
              <a:rPr lang="en-GB" b="1" dirty="0" smtClean="0">
                <a:solidFill>
                  <a:schemeClr val="tx1"/>
                </a:solidFill>
              </a:rPr>
              <a:t>Activity:  Ethical Principles</a:t>
            </a:r>
            <a:endParaRPr lang="en-GB" b="1" dirty="0">
              <a:solidFill>
                <a:schemeClr val="tx1"/>
              </a:solidFill>
            </a:endParaRPr>
          </a:p>
        </p:txBody>
      </p:sp>
      <p:sp>
        <p:nvSpPr>
          <p:cNvPr id="3" name="Content Placeholder 2"/>
          <p:cNvSpPr>
            <a:spLocks noGrp="1"/>
          </p:cNvSpPr>
          <p:nvPr>
            <p:ph idx="1"/>
          </p:nvPr>
        </p:nvSpPr>
        <p:spPr>
          <a:xfrm>
            <a:off x="457200" y="2143116"/>
            <a:ext cx="8229600" cy="4181484"/>
          </a:xfrm>
        </p:spPr>
        <p:txBody>
          <a:bodyPr/>
          <a:lstStyle/>
          <a:p>
            <a:pPr algn="ctr">
              <a:buNone/>
            </a:pPr>
            <a:r>
              <a:rPr lang="en-GB" dirty="0" smtClean="0"/>
              <a:t>	Consider the Corporate Social Responsibility Statements provided and, in small groups, answer the task set</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704088"/>
            <a:ext cx="8329642" cy="867524"/>
          </a:xfrm>
        </p:spPr>
        <p:txBody>
          <a:bodyPr>
            <a:normAutofit/>
          </a:bodyPr>
          <a:lstStyle/>
          <a:p>
            <a:r>
              <a:rPr lang="en-GB" sz="3200" b="1" dirty="0" smtClean="0">
                <a:solidFill>
                  <a:schemeClr val="tx1"/>
                </a:solidFill>
              </a:rPr>
              <a:t>Why companies promote their ethical principals</a:t>
            </a:r>
            <a:endParaRPr lang="en-GB" sz="3200" dirty="0"/>
          </a:p>
        </p:txBody>
      </p:sp>
      <p:sp>
        <p:nvSpPr>
          <p:cNvPr id="3" name="Content Placeholder 2"/>
          <p:cNvSpPr>
            <a:spLocks noGrp="1"/>
          </p:cNvSpPr>
          <p:nvPr>
            <p:ph idx="1"/>
          </p:nvPr>
        </p:nvSpPr>
        <p:spPr>
          <a:xfrm>
            <a:off x="357158" y="2000240"/>
            <a:ext cx="8501122" cy="4429156"/>
          </a:xfrm>
        </p:spPr>
        <p:txBody>
          <a:bodyPr>
            <a:normAutofit/>
          </a:bodyPr>
          <a:lstStyle/>
          <a:p>
            <a:r>
              <a:rPr lang="en-GB" dirty="0" smtClean="0"/>
              <a:t>The ethical approach to business was once the province of small firms e.g. The Body Shop</a:t>
            </a:r>
          </a:p>
          <a:p>
            <a:r>
              <a:rPr lang="en-GB" dirty="0" smtClean="0"/>
              <a:t>However, there has been a considerable shift in consumer expectations</a:t>
            </a:r>
          </a:p>
          <a:p>
            <a:r>
              <a:rPr lang="en-GB" dirty="0" smtClean="0"/>
              <a:t>Most firms now realise the potential of being seen to be ‘green’ and include their objectives and actions on environmental issues in their company reports and PR activities.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ox(in)">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 presetClass="entr" presetSubtype="16"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ox(in)">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704088"/>
            <a:ext cx="8401080" cy="653210"/>
          </a:xfrm>
        </p:spPr>
        <p:txBody>
          <a:bodyPr>
            <a:normAutofit/>
          </a:bodyPr>
          <a:lstStyle/>
          <a:p>
            <a:r>
              <a:rPr lang="en-GB" sz="3200" b="1" dirty="0" smtClean="0">
                <a:solidFill>
                  <a:schemeClr val="tx1"/>
                </a:solidFill>
              </a:rPr>
              <a:t>Why companies promote their ethical principals</a:t>
            </a:r>
            <a:endParaRPr lang="en-GB" sz="3200" b="1" dirty="0">
              <a:solidFill>
                <a:schemeClr val="tx1"/>
              </a:solidFill>
            </a:endParaRPr>
          </a:p>
        </p:txBody>
      </p:sp>
      <p:sp>
        <p:nvSpPr>
          <p:cNvPr id="3" name="Content Placeholder 2"/>
          <p:cNvSpPr>
            <a:spLocks noGrp="1"/>
          </p:cNvSpPr>
          <p:nvPr>
            <p:ph idx="1"/>
          </p:nvPr>
        </p:nvSpPr>
        <p:spPr>
          <a:xfrm>
            <a:off x="214282" y="1714488"/>
            <a:ext cx="8715436" cy="4929222"/>
          </a:xfrm>
        </p:spPr>
        <p:txBody>
          <a:bodyPr/>
          <a:lstStyle/>
          <a:p>
            <a:r>
              <a:rPr lang="en-GB" dirty="0" smtClean="0"/>
              <a:t>The branding of goods as ‘ethical’ or ‘socially responsible’ is good PR and can lead to increased sales</a:t>
            </a:r>
          </a:p>
          <a:p>
            <a:r>
              <a:rPr lang="en-GB" dirty="0" smtClean="0"/>
              <a:t>The costs of not behaving responsibly can be considerable – bad publicity, targeted by pressure/action groups</a:t>
            </a:r>
          </a:p>
          <a:p>
            <a:r>
              <a:rPr lang="en-GB" dirty="0" smtClean="0"/>
              <a:t>There are increasing government pressures on firms to conform to national and international standards on social and environmental matters</a:t>
            </a:r>
          </a:p>
          <a:p>
            <a:r>
              <a:rPr lang="en-GB" dirty="0" smtClean="0"/>
              <a:t>In order to do business with some companies, suppliers often have to comply with a code of ethical conduct.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ox(i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ox(i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704088"/>
            <a:ext cx="8472518" cy="724648"/>
          </a:xfrm>
        </p:spPr>
        <p:txBody>
          <a:bodyPr>
            <a:normAutofit fontScale="90000"/>
          </a:bodyPr>
          <a:lstStyle/>
          <a:p>
            <a:r>
              <a:rPr lang="en-GB" b="1" dirty="0" smtClean="0">
                <a:solidFill>
                  <a:schemeClr val="tx1"/>
                </a:solidFill>
              </a:rPr>
              <a:t>Pressure Groups</a:t>
            </a:r>
            <a:endParaRPr lang="en-GB" b="1" dirty="0">
              <a:solidFill>
                <a:schemeClr val="tx1"/>
              </a:solidFill>
            </a:endParaRPr>
          </a:p>
        </p:txBody>
      </p:sp>
      <p:sp>
        <p:nvSpPr>
          <p:cNvPr id="3" name="Content Placeholder 2"/>
          <p:cNvSpPr>
            <a:spLocks noGrp="1"/>
          </p:cNvSpPr>
          <p:nvPr>
            <p:ph idx="1"/>
          </p:nvPr>
        </p:nvSpPr>
        <p:spPr>
          <a:xfrm>
            <a:off x="214282" y="1571612"/>
            <a:ext cx="8643998" cy="5000660"/>
          </a:xfrm>
        </p:spPr>
        <p:txBody>
          <a:bodyPr/>
          <a:lstStyle/>
          <a:p>
            <a:r>
              <a:rPr lang="en-GB" dirty="0" smtClean="0"/>
              <a:t>A pressure group is an organisation campaigning to achieve changes in attitudes and behaviour and often seeking changes in the law</a:t>
            </a:r>
          </a:p>
          <a:p>
            <a:r>
              <a:rPr lang="en-GB" dirty="0" smtClean="0"/>
              <a:t>Pressure groups:</a:t>
            </a:r>
          </a:p>
          <a:p>
            <a:pPr lvl="1"/>
            <a:r>
              <a:rPr lang="en-GB" dirty="0" smtClean="0"/>
              <a:t>Wish to influence business decisions</a:t>
            </a:r>
          </a:p>
          <a:p>
            <a:pPr lvl="1"/>
            <a:r>
              <a:rPr lang="en-GB" dirty="0" smtClean="0"/>
              <a:t>Appeal to the concept of social responsibility</a:t>
            </a:r>
          </a:p>
          <a:p>
            <a:pPr lvl="1"/>
            <a:r>
              <a:rPr lang="en-GB" dirty="0" smtClean="0"/>
              <a:t>Appeal for public support</a:t>
            </a:r>
          </a:p>
          <a:p>
            <a:pPr lvl="1"/>
            <a:r>
              <a:rPr lang="en-GB" dirty="0" smtClean="0"/>
              <a:t>Seek publicity for their cause</a:t>
            </a:r>
          </a:p>
          <a:p>
            <a:pPr lvl="1"/>
            <a:r>
              <a:rPr lang="en-GB" dirty="0" smtClean="0"/>
              <a:t>Publish supporting materials</a:t>
            </a:r>
          </a:p>
          <a:p>
            <a:pPr lvl="1"/>
            <a:r>
              <a:rPr lang="en-GB" dirty="0" smtClean="0"/>
              <a:t>Campaign through advertising, mass media coverage, petitions, demonstrations, etc.</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par>
                                <p:cTn id="13" presetID="4" presetClass="entr" presetSubtype="16"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ox(in)">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ox(in)">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ntr" presetSubtype="16"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box(in)">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4" presetClass="entr" presetSubtype="16"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box(in)">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4" presetClass="entr" presetSubtype="16"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box(in)">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4" presetClass="entr" presetSubtype="16"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box(in)">
                                      <p:cBhvr>
                                        <p:cTn id="4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24648"/>
          </a:xfrm>
        </p:spPr>
        <p:txBody>
          <a:bodyPr>
            <a:normAutofit fontScale="90000"/>
          </a:bodyPr>
          <a:lstStyle/>
          <a:p>
            <a:r>
              <a:rPr lang="en-GB" b="1" dirty="0" smtClean="0">
                <a:solidFill>
                  <a:schemeClr val="tx1"/>
                </a:solidFill>
              </a:rPr>
              <a:t>Activity:</a:t>
            </a:r>
            <a:endParaRPr lang="en-GB" b="1" dirty="0">
              <a:solidFill>
                <a:schemeClr val="tx1"/>
              </a:solidFill>
            </a:endParaRPr>
          </a:p>
        </p:txBody>
      </p:sp>
      <p:sp>
        <p:nvSpPr>
          <p:cNvPr id="3" name="Content Placeholder 2"/>
          <p:cNvSpPr>
            <a:spLocks noGrp="1"/>
          </p:cNvSpPr>
          <p:nvPr>
            <p:ph idx="1"/>
          </p:nvPr>
        </p:nvSpPr>
        <p:spPr>
          <a:xfrm>
            <a:off x="457200" y="2500306"/>
            <a:ext cx="8229600" cy="3824294"/>
          </a:xfrm>
        </p:spPr>
        <p:txBody>
          <a:bodyPr/>
          <a:lstStyle/>
          <a:p>
            <a:pPr algn="ctr">
              <a:buNone/>
            </a:pPr>
            <a:r>
              <a:rPr lang="en-GB" dirty="0" smtClean="0"/>
              <a:t>	Make a list of all the pressure groups you are aware of, and their ‘cause’</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704088"/>
            <a:ext cx="8329642" cy="653210"/>
          </a:xfrm>
        </p:spPr>
        <p:txBody>
          <a:bodyPr>
            <a:normAutofit/>
          </a:bodyPr>
          <a:lstStyle/>
          <a:p>
            <a:r>
              <a:rPr lang="en-GB" sz="3200" b="1" dirty="0" smtClean="0">
                <a:solidFill>
                  <a:schemeClr val="tx1"/>
                </a:solidFill>
              </a:rPr>
              <a:t>Some problems and issues with ethical business:</a:t>
            </a:r>
            <a:endParaRPr lang="en-GB" sz="3200" b="1" dirty="0">
              <a:solidFill>
                <a:schemeClr val="tx1"/>
              </a:solidFill>
            </a:endParaRPr>
          </a:p>
        </p:txBody>
      </p:sp>
      <p:sp>
        <p:nvSpPr>
          <p:cNvPr id="3" name="Content Placeholder 2"/>
          <p:cNvSpPr>
            <a:spLocks noGrp="1"/>
          </p:cNvSpPr>
          <p:nvPr>
            <p:ph idx="1"/>
          </p:nvPr>
        </p:nvSpPr>
        <p:spPr>
          <a:xfrm>
            <a:off x="285720" y="1428736"/>
            <a:ext cx="8643998" cy="5214974"/>
          </a:xfrm>
        </p:spPr>
        <p:txBody>
          <a:bodyPr/>
          <a:lstStyle/>
          <a:p>
            <a:r>
              <a:rPr lang="en-GB" dirty="0" smtClean="0"/>
              <a:t>While awareness and acceptance is widespread amongst larger firms, many traditional managers still believe there to be a basic conflict between ethical business and profitable business</a:t>
            </a:r>
          </a:p>
          <a:p>
            <a:r>
              <a:rPr lang="en-GB" dirty="0" smtClean="0"/>
              <a:t>In some cases the ‘greening’ of products is seen as a ‘marketing ploy’, particularly when consumers have been misled</a:t>
            </a:r>
          </a:p>
          <a:p>
            <a:r>
              <a:rPr lang="en-GB" dirty="0" smtClean="0"/>
              <a:t>In some cases the costs of environmentally friendly business can be expensive</a:t>
            </a:r>
          </a:p>
          <a:p>
            <a:r>
              <a:rPr lang="en-GB" dirty="0" smtClean="0"/>
              <a:t>Different legal and cultural standards apply in different parts of the world</a:t>
            </a:r>
          </a:p>
          <a:p>
            <a:r>
              <a:rPr lang="en-GB" dirty="0" smtClean="0"/>
              <a:t>Different stakeholders have different requirements.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ox(i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ox(i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ox(i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chemeClr val="tx1"/>
                </a:solidFill>
              </a:rPr>
              <a:t>Ethical Decision-Making</a:t>
            </a:r>
            <a:endParaRPr lang="en-GB" b="1" dirty="0">
              <a:solidFill>
                <a:schemeClr val="tx1"/>
              </a:solidFill>
            </a:endParaRPr>
          </a:p>
        </p:txBody>
      </p:sp>
      <p:sp>
        <p:nvSpPr>
          <p:cNvPr id="3" name="Content Placeholder 2"/>
          <p:cNvSpPr>
            <a:spLocks noGrp="1"/>
          </p:cNvSpPr>
          <p:nvPr>
            <p:ph idx="1"/>
          </p:nvPr>
        </p:nvSpPr>
        <p:spPr/>
        <p:txBody>
          <a:bodyPr/>
          <a:lstStyle/>
          <a:p>
            <a:r>
              <a:rPr lang="en-GB" dirty="0" smtClean="0"/>
              <a:t>In reality, ethical </a:t>
            </a:r>
            <a:r>
              <a:rPr lang="en-GB" dirty="0" smtClean="0"/>
              <a:t>decision-making </a:t>
            </a:r>
            <a:r>
              <a:rPr lang="en-GB" dirty="0" smtClean="0"/>
              <a:t>in business has </a:t>
            </a:r>
            <a:r>
              <a:rPr lang="en-GB" dirty="0" smtClean="0"/>
              <a:t>two dimensions:</a:t>
            </a:r>
          </a:p>
          <a:p>
            <a:endParaRPr lang="en-GB" dirty="0" smtClean="0"/>
          </a:p>
          <a:p>
            <a:pPr lvl="1"/>
            <a:r>
              <a:rPr lang="en-GB" dirty="0" smtClean="0">
                <a:solidFill>
                  <a:schemeClr val="tx1"/>
                </a:solidFill>
              </a:rPr>
              <a:t>The ethics of the </a:t>
            </a:r>
            <a:r>
              <a:rPr lang="en-GB" i="1" dirty="0" smtClean="0">
                <a:solidFill>
                  <a:schemeClr val="tx1"/>
                </a:solidFill>
              </a:rPr>
              <a:t>individual</a:t>
            </a:r>
            <a:r>
              <a:rPr lang="en-GB" dirty="0" smtClean="0">
                <a:solidFill>
                  <a:schemeClr val="tx1"/>
                </a:solidFill>
              </a:rPr>
              <a:t> decision maker; and</a:t>
            </a:r>
          </a:p>
          <a:p>
            <a:pPr lvl="1"/>
            <a:r>
              <a:rPr lang="en-GB" dirty="0" smtClean="0">
                <a:solidFill>
                  <a:schemeClr val="tx1"/>
                </a:solidFill>
              </a:rPr>
              <a:t>The ethics of the </a:t>
            </a:r>
            <a:r>
              <a:rPr lang="en-GB" i="1" dirty="0" smtClean="0">
                <a:solidFill>
                  <a:schemeClr val="tx1"/>
                </a:solidFill>
              </a:rPr>
              <a:t>organisation</a:t>
            </a:r>
            <a:r>
              <a:rPr lang="en-GB" dirty="0" smtClean="0">
                <a:solidFill>
                  <a:schemeClr val="tx1"/>
                </a:solidFill>
              </a:rPr>
              <a:t>.</a:t>
            </a:r>
          </a:p>
          <a:p>
            <a:pPr lvl="1">
              <a:buNone/>
            </a:pPr>
            <a:endParaRPr lang="en-GB" dirty="0" smtClean="0">
              <a:solidFill>
                <a:schemeClr val="tx1"/>
              </a:solidFill>
            </a:endParaRPr>
          </a:p>
          <a:p>
            <a:pPr lvl="1">
              <a:buNone/>
            </a:pPr>
            <a:endParaRPr lang="en-GB" dirty="0" smtClean="0">
              <a:solidFill>
                <a:schemeClr val="tx1"/>
              </a:solidFill>
            </a:endParaRPr>
          </a:p>
          <a:p>
            <a:pPr lvl="1" algn="ctr">
              <a:buNone/>
            </a:pPr>
            <a:r>
              <a:rPr lang="en-GB" sz="3600" b="1" dirty="0" smtClean="0">
                <a:solidFill>
                  <a:schemeClr val="tx1"/>
                </a:solidFill>
              </a:rPr>
              <a:t>Activity</a:t>
            </a:r>
            <a:r>
              <a:rPr lang="en-GB" sz="3600" b="1" dirty="0" smtClean="0">
                <a:solidFill>
                  <a:schemeClr val="tx1"/>
                </a:solidFill>
              </a:rPr>
              <a:t>:  Would You ...?</a:t>
            </a:r>
            <a:endParaRPr lang="en-GB" sz="3600" b="1" dirty="0">
              <a:solidFill>
                <a:schemeClr val="tx1"/>
              </a:solidFill>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229</TotalTime>
  <Words>1057</Words>
  <Application>Microsoft Office PowerPoint</Application>
  <PresentationFormat>On-screen Show (4:3)</PresentationFormat>
  <Paragraphs>146</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Flow</vt:lpstr>
      <vt:lpstr>Business Ethics and Social Responsibility</vt:lpstr>
      <vt:lpstr>Ethics</vt:lpstr>
      <vt:lpstr>Activity:    What if ....</vt:lpstr>
      <vt:lpstr>Ethical and Socially Responsible Business</vt:lpstr>
      <vt:lpstr>                                         The Perspectives on Ethical and Social Responsibility</vt:lpstr>
      <vt:lpstr>Business Ethics</vt:lpstr>
      <vt:lpstr>The History of Business Ethics (1)</vt:lpstr>
      <vt:lpstr>The History of Business Ethics (2)</vt:lpstr>
      <vt:lpstr>The History of Business Ethics (3)</vt:lpstr>
      <vt:lpstr>Business-related ethical issues</vt:lpstr>
      <vt:lpstr>Corporate Social Responsibility</vt:lpstr>
      <vt:lpstr>The Ford Motor Company</vt:lpstr>
      <vt:lpstr>Microsoft UK</vt:lpstr>
      <vt:lpstr>Corus</vt:lpstr>
      <vt:lpstr>Activity:  Ethical Principles</vt:lpstr>
      <vt:lpstr>Why companies promote their ethical principals</vt:lpstr>
      <vt:lpstr>Why companies promote their ethical principals</vt:lpstr>
      <vt:lpstr>Pressure Groups</vt:lpstr>
      <vt:lpstr>Activity:</vt:lpstr>
      <vt:lpstr>Some problems and issues with ethical business:</vt:lpstr>
      <vt:lpstr>Ethical Decision-Making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Ethics and Social Responsibility</dc:title>
  <dc:creator>Owner</dc:creator>
  <cp:lastModifiedBy>edu-cu</cp:lastModifiedBy>
  <cp:revision>49</cp:revision>
  <dcterms:created xsi:type="dcterms:W3CDTF">2009-03-26T21:33:04Z</dcterms:created>
  <dcterms:modified xsi:type="dcterms:W3CDTF">2009-03-27T15:23:08Z</dcterms:modified>
</cp:coreProperties>
</file>