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6" r:id="rId3"/>
    <p:sldId id="259" r:id="rId4"/>
    <p:sldId id="260" r:id="rId5"/>
    <p:sldId id="262" r:id="rId6"/>
    <p:sldId id="258" r:id="rId7"/>
    <p:sldId id="263" r:id="rId8"/>
    <p:sldId id="264" r:id="rId9"/>
    <p:sldId id="266" r:id="rId10"/>
    <p:sldId id="261" r:id="rId11"/>
    <p:sldId id="265"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91" r:id="rId25"/>
    <p:sldId id="279" r:id="rId26"/>
    <p:sldId id="280" r:id="rId27"/>
    <p:sldId id="281" r:id="rId28"/>
    <p:sldId id="282" r:id="rId29"/>
    <p:sldId id="283" r:id="rId30"/>
    <p:sldId id="284" r:id="rId31"/>
    <p:sldId id="285" r:id="rId32"/>
    <p:sldId id="286" r:id="rId33"/>
    <p:sldId id="287" r:id="rId34"/>
    <p:sldId id="288" r:id="rId35"/>
    <p:sldId id="289" r:id="rId36"/>
    <p:sldId id="290"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A4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66" d="100"/>
          <a:sy n="66" d="100"/>
        </p:scale>
        <p:origin x="0" y="0"/>
      </p:cViewPr>
      <p:guideLst/>
    </p:cSldViewPr>
  </p:slide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A14A5-196B-D1F8-B8C0-392E66223EE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99BB797B-86F5-949D-91FE-AF1C05097E95}"/>
              </a:ext>
            </a:extLst>
          </p:cNvPr>
          <p:cNvSpPr>
            <a:spLocks noGrp="1"/>
          </p:cNvSpPr>
          <p:nvPr>
            <p:ph type="subTitle" idx="1"/>
          </p:nvPr>
        </p:nvSpPr>
        <p:spPr>
          <a:xfrm>
            <a:off x="1524000" y="3602038"/>
            <a:ext cx="9144000" cy="1655762"/>
          </a:xfrm>
        </p:spPr>
        <p:txBody>
          <a:bodyPr/>
          <a:lstStyle>
            <a:lvl1pPr marL="0" indent="0" algn="ctr">
              <a:buNone/>
              <a:defRPr sz="24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FD03FE5B-F68B-4C53-DA7A-026E94091336}"/>
              </a:ext>
            </a:extLst>
          </p:cNvPr>
          <p:cNvSpPr>
            <a:spLocks noGrp="1"/>
          </p:cNvSpPr>
          <p:nvPr>
            <p:ph type="dt" sz="half" idx="10"/>
          </p:nvPr>
        </p:nvSpPr>
        <p:spPr/>
        <p:txBody>
          <a:bodyPr/>
          <a:lstStyle/>
          <a:p>
            <a:fld id="{D24E1F97-D5F1-4E8E-A829-C7CFBC46E4C8}" type="datetimeFigureOut">
              <a:rPr lang="en-GB" smtClean="0"/>
              <a:t>15/08/2024</a:t>
            </a:fld>
            <a:endParaRPr lang="en-GB"/>
          </a:p>
        </p:txBody>
      </p:sp>
      <p:sp>
        <p:nvSpPr>
          <p:cNvPr id="5" name="Footer Placeholder 4">
            <a:extLst>
              <a:ext uri="{FF2B5EF4-FFF2-40B4-BE49-F238E27FC236}">
                <a16:creationId xmlns:a16="http://schemas.microsoft.com/office/drawing/2014/main" id="{B608512C-E640-E1C0-B41D-84E80B8878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4850A5-3458-3AE7-01FA-09E8768AB906}"/>
              </a:ext>
            </a:extLst>
          </p:cNvPr>
          <p:cNvSpPr>
            <a:spLocks noGrp="1"/>
          </p:cNvSpPr>
          <p:nvPr>
            <p:ph type="sldNum" sz="quarter" idx="12"/>
          </p:nvPr>
        </p:nvSpPr>
        <p:spPr/>
        <p:txBody>
          <a:bodyPr/>
          <a:lstStyle/>
          <a:p>
            <a:fld id="{59FA2154-585D-4417-A31C-04E44971A73A}" type="slidenum">
              <a:rPr lang="en-GB" smtClean="0"/>
              <a:t>‹#›</a:t>
            </a:fld>
            <a:endParaRPr lang="en-GB"/>
          </a:p>
        </p:txBody>
      </p:sp>
    </p:spTree>
    <p:extLst>
      <p:ext uri="{BB962C8B-B14F-4D97-AF65-F5344CB8AC3E}">
        <p14:creationId xmlns:p14="http://schemas.microsoft.com/office/powerpoint/2010/main" val="34294104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79E99-A7CE-CF6B-D5A3-2C6474B2011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9B06CB7-35C0-949B-A7A6-D297C9E70AF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00BA1CB-94DD-C2D9-9FA5-5C600484EC83}"/>
              </a:ext>
            </a:extLst>
          </p:cNvPr>
          <p:cNvSpPr>
            <a:spLocks noGrp="1"/>
          </p:cNvSpPr>
          <p:nvPr>
            <p:ph type="dt" sz="half" idx="10"/>
          </p:nvPr>
        </p:nvSpPr>
        <p:spPr/>
        <p:txBody>
          <a:bodyPr/>
          <a:lstStyle/>
          <a:p>
            <a:fld id="{D24E1F97-D5F1-4E8E-A829-C7CFBC46E4C8}" type="datetimeFigureOut">
              <a:rPr lang="en-GB" smtClean="0"/>
              <a:t>15/08/2024</a:t>
            </a:fld>
            <a:endParaRPr lang="en-GB"/>
          </a:p>
        </p:txBody>
      </p:sp>
      <p:sp>
        <p:nvSpPr>
          <p:cNvPr id="5" name="Footer Placeholder 4">
            <a:extLst>
              <a:ext uri="{FF2B5EF4-FFF2-40B4-BE49-F238E27FC236}">
                <a16:creationId xmlns:a16="http://schemas.microsoft.com/office/drawing/2014/main" id="{6A201AD3-F0E2-815D-2959-5588C710F9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98DE9E-8259-84DE-4309-2FF74EDEDC14}"/>
              </a:ext>
            </a:extLst>
          </p:cNvPr>
          <p:cNvSpPr>
            <a:spLocks noGrp="1"/>
          </p:cNvSpPr>
          <p:nvPr>
            <p:ph type="sldNum" sz="quarter" idx="12"/>
          </p:nvPr>
        </p:nvSpPr>
        <p:spPr/>
        <p:txBody>
          <a:bodyPr/>
          <a:lstStyle/>
          <a:p>
            <a:fld id="{59FA2154-585D-4417-A31C-04E44971A73A}" type="slidenum">
              <a:rPr lang="en-GB" smtClean="0"/>
              <a:t>‹#›</a:t>
            </a:fld>
            <a:endParaRPr lang="en-GB"/>
          </a:p>
        </p:txBody>
      </p:sp>
    </p:spTree>
    <p:extLst>
      <p:ext uri="{BB962C8B-B14F-4D97-AF65-F5344CB8AC3E}">
        <p14:creationId xmlns:p14="http://schemas.microsoft.com/office/powerpoint/2010/main" val="31982880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E4855-E53A-EBB8-B906-53D291BEAF50}"/>
              </a:ext>
            </a:extLst>
          </p:cNvPr>
          <p:cNvSpPr>
            <a:spLocks noGrp="1"/>
          </p:cNvSpPr>
          <p:nvPr>
            <p:ph type="title"/>
          </p:nvPr>
        </p:nvSpPr>
        <p:spPr>
          <a:xfrm>
            <a:off x="831851" y="1709740"/>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A90ABA74-3BBC-77F7-98AA-0E41FB0FE121}"/>
              </a:ext>
            </a:extLst>
          </p:cNvPr>
          <p:cNvSpPr>
            <a:spLocks noGrp="1"/>
          </p:cNvSpPr>
          <p:nvPr>
            <p:ph type="body" idx="1"/>
          </p:nvPr>
        </p:nvSpPr>
        <p:spPr>
          <a:xfrm>
            <a:off x="831851" y="4589465"/>
            <a:ext cx="10515600" cy="1500187"/>
          </a:xfrm>
        </p:spPr>
        <p:txBody>
          <a:bodyPr/>
          <a:lstStyle>
            <a:lvl1pPr marL="0" indent="0">
              <a:buNone/>
              <a:defRPr sz="2400">
                <a:solidFill>
                  <a:schemeClr val="tx1">
                    <a:tint val="75000"/>
                  </a:schemeClr>
                </a:solidFill>
              </a:defRPr>
            </a:lvl1pPr>
            <a:lvl2pPr marL="457189" indent="0">
              <a:buNone/>
              <a:defRPr sz="2000">
                <a:solidFill>
                  <a:schemeClr val="tx1">
                    <a:tint val="75000"/>
                  </a:schemeClr>
                </a:solidFill>
              </a:defRPr>
            </a:lvl2pPr>
            <a:lvl3pPr marL="914377" indent="0">
              <a:buNone/>
              <a:defRPr sz="1800">
                <a:solidFill>
                  <a:schemeClr val="tx1">
                    <a:tint val="75000"/>
                  </a:schemeClr>
                </a:solidFill>
              </a:defRPr>
            </a:lvl3pPr>
            <a:lvl4pPr marL="1371566" indent="0">
              <a:buNone/>
              <a:defRPr sz="1600">
                <a:solidFill>
                  <a:schemeClr val="tx1">
                    <a:tint val="75000"/>
                  </a:schemeClr>
                </a:solidFill>
              </a:defRPr>
            </a:lvl4pPr>
            <a:lvl5pPr marL="1828754" indent="0">
              <a:buNone/>
              <a:defRPr sz="1600">
                <a:solidFill>
                  <a:schemeClr val="tx1">
                    <a:tint val="75000"/>
                  </a:schemeClr>
                </a:solidFill>
              </a:defRPr>
            </a:lvl5pPr>
            <a:lvl6pPr marL="2285943" indent="0">
              <a:buNone/>
              <a:defRPr sz="1600">
                <a:solidFill>
                  <a:schemeClr val="tx1">
                    <a:tint val="75000"/>
                  </a:schemeClr>
                </a:solidFill>
              </a:defRPr>
            </a:lvl6pPr>
            <a:lvl7pPr marL="2743131" indent="0">
              <a:buNone/>
              <a:defRPr sz="1600">
                <a:solidFill>
                  <a:schemeClr val="tx1">
                    <a:tint val="75000"/>
                  </a:schemeClr>
                </a:solidFill>
              </a:defRPr>
            </a:lvl7pPr>
            <a:lvl8pPr marL="3200320" indent="0">
              <a:buNone/>
              <a:defRPr sz="1600">
                <a:solidFill>
                  <a:schemeClr val="tx1">
                    <a:tint val="75000"/>
                  </a:schemeClr>
                </a:solidFill>
              </a:defRPr>
            </a:lvl8pPr>
            <a:lvl9pPr marL="3657509"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ED547CC-B215-0FEA-DD21-D7C5E87AE5C7}"/>
              </a:ext>
            </a:extLst>
          </p:cNvPr>
          <p:cNvSpPr>
            <a:spLocks noGrp="1"/>
          </p:cNvSpPr>
          <p:nvPr>
            <p:ph type="dt" sz="half" idx="10"/>
          </p:nvPr>
        </p:nvSpPr>
        <p:spPr/>
        <p:txBody>
          <a:bodyPr/>
          <a:lstStyle/>
          <a:p>
            <a:fld id="{D24E1F97-D5F1-4E8E-A829-C7CFBC46E4C8}" type="datetimeFigureOut">
              <a:rPr lang="en-GB" smtClean="0"/>
              <a:t>15/08/2024</a:t>
            </a:fld>
            <a:endParaRPr lang="en-GB"/>
          </a:p>
        </p:txBody>
      </p:sp>
      <p:sp>
        <p:nvSpPr>
          <p:cNvPr id="5" name="Footer Placeholder 4">
            <a:extLst>
              <a:ext uri="{FF2B5EF4-FFF2-40B4-BE49-F238E27FC236}">
                <a16:creationId xmlns:a16="http://schemas.microsoft.com/office/drawing/2014/main" id="{4F9649B3-21F2-E68C-35A5-390E9FD5A5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5E8B8E-42E1-F493-C770-1263D77E8547}"/>
              </a:ext>
            </a:extLst>
          </p:cNvPr>
          <p:cNvSpPr>
            <a:spLocks noGrp="1"/>
          </p:cNvSpPr>
          <p:nvPr>
            <p:ph type="sldNum" sz="quarter" idx="12"/>
          </p:nvPr>
        </p:nvSpPr>
        <p:spPr/>
        <p:txBody>
          <a:bodyPr/>
          <a:lstStyle/>
          <a:p>
            <a:fld id="{59FA2154-585D-4417-A31C-04E44971A73A}" type="slidenum">
              <a:rPr lang="en-GB" smtClean="0"/>
              <a:t>‹#›</a:t>
            </a:fld>
            <a:endParaRPr lang="en-GB"/>
          </a:p>
        </p:txBody>
      </p:sp>
    </p:spTree>
    <p:extLst>
      <p:ext uri="{BB962C8B-B14F-4D97-AF65-F5344CB8AC3E}">
        <p14:creationId xmlns:p14="http://schemas.microsoft.com/office/powerpoint/2010/main" val="7352273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69D6C-E632-F5F0-4631-8C787C907F7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F36DF67-C917-787F-7D3A-B068EEE04F5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C233E9B7-807F-AFEB-7884-BDFBE294E55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1BA889F6-CF13-46A2-76CF-062927700F5A}"/>
              </a:ext>
            </a:extLst>
          </p:cNvPr>
          <p:cNvSpPr>
            <a:spLocks noGrp="1"/>
          </p:cNvSpPr>
          <p:nvPr>
            <p:ph type="dt" sz="half" idx="10"/>
          </p:nvPr>
        </p:nvSpPr>
        <p:spPr/>
        <p:txBody>
          <a:bodyPr/>
          <a:lstStyle/>
          <a:p>
            <a:fld id="{D24E1F97-D5F1-4E8E-A829-C7CFBC46E4C8}" type="datetimeFigureOut">
              <a:rPr lang="en-GB" smtClean="0"/>
              <a:t>15/08/2024</a:t>
            </a:fld>
            <a:endParaRPr lang="en-GB"/>
          </a:p>
        </p:txBody>
      </p:sp>
      <p:sp>
        <p:nvSpPr>
          <p:cNvPr id="6" name="Footer Placeholder 5">
            <a:extLst>
              <a:ext uri="{FF2B5EF4-FFF2-40B4-BE49-F238E27FC236}">
                <a16:creationId xmlns:a16="http://schemas.microsoft.com/office/drawing/2014/main" id="{E0D1CECD-BCE5-1BFD-92C0-256A347F977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63CA36F-D5F6-26C5-3EB9-38B92EFCAE3A}"/>
              </a:ext>
            </a:extLst>
          </p:cNvPr>
          <p:cNvSpPr>
            <a:spLocks noGrp="1"/>
          </p:cNvSpPr>
          <p:nvPr>
            <p:ph type="sldNum" sz="quarter" idx="12"/>
          </p:nvPr>
        </p:nvSpPr>
        <p:spPr/>
        <p:txBody>
          <a:bodyPr/>
          <a:lstStyle/>
          <a:p>
            <a:fld id="{59FA2154-585D-4417-A31C-04E44971A73A}" type="slidenum">
              <a:rPr lang="en-GB" smtClean="0"/>
              <a:t>‹#›</a:t>
            </a:fld>
            <a:endParaRPr lang="en-GB"/>
          </a:p>
        </p:txBody>
      </p:sp>
    </p:spTree>
    <p:extLst>
      <p:ext uri="{BB962C8B-B14F-4D97-AF65-F5344CB8AC3E}">
        <p14:creationId xmlns:p14="http://schemas.microsoft.com/office/powerpoint/2010/main" val="35098836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50C698-C6BA-BC82-D6D4-F62DA50CCEF8}"/>
              </a:ext>
            </a:extLst>
          </p:cNvPr>
          <p:cNvSpPr>
            <a:spLocks noGrp="1"/>
          </p:cNvSpPr>
          <p:nvPr>
            <p:ph type="title"/>
          </p:nvPr>
        </p:nvSpPr>
        <p:spPr>
          <a:xfrm>
            <a:off x="839788" y="365127"/>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4A426E5B-E2CA-24A5-9636-941735C38A3B}"/>
              </a:ext>
            </a:extLst>
          </p:cNvPr>
          <p:cNvSpPr>
            <a:spLocks noGrp="1"/>
          </p:cNvSpPr>
          <p:nvPr>
            <p:ph type="body" idx="1"/>
          </p:nvPr>
        </p:nvSpPr>
        <p:spPr>
          <a:xfrm>
            <a:off x="839789" y="1681163"/>
            <a:ext cx="5157787"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0CBBC25-B4D0-3AEE-D1EA-F5ECAC230AFD}"/>
              </a:ext>
            </a:extLst>
          </p:cNvPr>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4A34E8F3-C705-47EE-E3EF-0A126D28D72F}"/>
              </a:ext>
            </a:extLst>
          </p:cNvPr>
          <p:cNvSpPr>
            <a:spLocks noGrp="1"/>
          </p:cNvSpPr>
          <p:nvPr>
            <p:ph type="body" sz="quarter" idx="3"/>
          </p:nvPr>
        </p:nvSpPr>
        <p:spPr>
          <a:xfrm>
            <a:off x="6172201" y="1681163"/>
            <a:ext cx="5183188"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29C2186-8768-93F1-AA4C-BD3F1891B4E3}"/>
              </a:ext>
            </a:extLst>
          </p:cNvPr>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F258CA75-BEEB-4C30-DBF8-5A1E29BD8331}"/>
              </a:ext>
            </a:extLst>
          </p:cNvPr>
          <p:cNvSpPr>
            <a:spLocks noGrp="1"/>
          </p:cNvSpPr>
          <p:nvPr>
            <p:ph type="dt" sz="half" idx="10"/>
          </p:nvPr>
        </p:nvSpPr>
        <p:spPr/>
        <p:txBody>
          <a:bodyPr/>
          <a:lstStyle/>
          <a:p>
            <a:fld id="{D24E1F97-D5F1-4E8E-A829-C7CFBC46E4C8}" type="datetimeFigureOut">
              <a:rPr lang="en-GB" smtClean="0"/>
              <a:t>15/08/2024</a:t>
            </a:fld>
            <a:endParaRPr lang="en-GB"/>
          </a:p>
        </p:txBody>
      </p:sp>
      <p:sp>
        <p:nvSpPr>
          <p:cNvPr id="8" name="Footer Placeholder 7">
            <a:extLst>
              <a:ext uri="{FF2B5EF4-FFF2-40B4-BE49-F238E27FC236}">
                <a16:creationId xmlns:a16="http://schemas.microsoft.com/office/drawing/2014/main" id="{F942B11A-E541-FB9B-6A0B-CE890787193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C43E7E5-7015-2DBE-43F1-9DA49F4685D6}"/>
              </a:ext>
            </a:extLst>
          </p:cNvPr>
          <p:cNvSpPr>
            <a:spLocks noGrp="1"/>
          </p:cNvSpPr>
          <p:nvPr>
            <p:ph type="sldNum" sz="quarter" idx="12"/>
          </p:nvPr>
        </p:nvSpPr>
        <p:spPr/>
        <p:txBody>
          <a:bodyPr/>
          <a:lstStyle/>
          <a:p>
            <a:fld id="{59FA2154-585D-4417-A31C-04E44971A73A}" type="slidenum">
              <a:rPr lang="en-GB" smtClean="0"/>
              <a:t>‹#›</a:t>
            </a:fld>
            <a:endParaRPr lang="en-GB"/>
          </a:p>
        </p:txBody>
      </p:sp>
    </p:spTree>
    <p:extLst>
      <p:ext uri="{BB962C8B-B14F-4D97-AF65-F5344CB8AC3E}">
        <p14:creationId xmlns:p14="http://schemas.microsoft.com/office/powerpoint/2010/main" val="331313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5D07BF-53EC-9EA8-0F1C-0E228D7367B1}"/>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C2B943A-34D9-1B1A-2B69-112A0E383C3F}"/>
              </a:ext>
            </a:extLst>
          </p:cNvPr>
          <p:cNvSpPr>
            <a:spLocks noGrp="1"/>
          </p:cNvSpPr>
          <p:nvPr>
            <p:ph type="dt" sz="half" idx="10"/>
          </p:nvPr>
        </p:nvSpPr>
        <p:spPr/>
        <p:txBody>
          <a:bodyPr/>
          <a:lstStyle/>
          <a:p>
            <a:fld id="{D24E1F97-D5F1-4E8E-A829-C7CFBC46E4C8}" type="datetimeFigureOut">
              <a:rPr lang="en-GB" smtClean="0"/>
              <a:t>15/08/2024</a:t>
            </a:fld>
            <a:endParaRPr lang="en-GB"/>
          </a:p>
        </p:txBody>
      </p:sp>
      <p:sp>
        <p:nvSpPr>
          <p:cNvPr id="4" name="Footer Placeholder 3">
            <a:extLst>
              <a:ext uri="{FF2B5EF4-FFF2-40B4-BE49-F238E27FC236}">
                <a16:creationId xmlns:a16="http://schemas.microsoft.com/office/drawing/2014/main" id="{A334B5D7-67FD-F2BA-088D-F79F75C8AFA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984B9DE-4702-B628-34F7-3673B9B3C41C}"/>
              </a:ext>
            </a:extLst>
          </p:cNvPr>
          <p:cNvSpPr>
            <a:spLocks noGrp="1"/>
          </p:cNvSpPr>
          <p:nvPr>
            <p:ph type="sldNum" sz="quarter" idx="12"/>
          </p:nvPr>
        </p:nvSpPr>
        <p:spPr/>
        <p:txBody>
          <a:bodyPr/>
          <a:lstStyle/>
          <a:p>
            <a:fld id="{59FA2154-585D-4417-A31C-04E44971A73A}" type="slidenum">
              <a:rPr lang="en-GB" smtClean="0"/>
              <a:t>‹#›</a:t>
            </a:fld>
            <a:endParaRPr lang="en-GB"/>
          </a:p>
        </p:txBody>
      </p:sp>
    </p:spTree>
    <p:extLst>
      <p:ext uri="{BB962C8B-B14F-4D97-AF65-F5344CB8AC3E}">
        <p14:creationId xmlns:p14="http://schemas.microsoft.com/office/powerpoint/2010/main" val="23221266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71AEA22-50DF-3A15-AD10-20073EA86A72}"/>
              </a:ext>
            </a:extLst>
          </p:cNvPr>
          <p:cNvSpPr>
            <a:spLocks noGrp="1"/>
          </p:cNvSpPr>
          <p:nvPr>
            <p:ph type="dt" sz="half" idx="10"/>
          </p:nvPr>
        </p:nvSpPr>
        <p:spPr/>
        <p:txBody>
          <a:bodyPr/>
          <a:lstStyle/>
          <a:p>
            <a:fld id="{D24E1F97-D5F1-4E8E-A829-C7CFBC46E4C8}" type="datetimeFigureOut">
              <a:rPr lang="en-GB" smtClean="0"/>
              <a:t>15/08/2024</a:t>
            </a:fld>
            <a:endParaRPr lang="en-GB"/>
          </a:p>
        </p:txBody>
      </p:sp>
      <p:sp>
        <p:nvSpPr>
          <p:cNvPr id="3" name="Footer Placeholder 2">
            <a:extLst>
              <a:ext uri="{FF2B5EF4-FFF2-40B4-BE49-F238E27FC236}">
                <a16:creationId xmlns:a16="http://schemas.microsoft.com/office/drawing/2014/main" id="{BAC78D37-F2DC-D165-374D-6B9F49DD6F9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78E7E2F-A0A7-D841-C4D0-DE5D098A24CB}"/>
              </a:ext>
            </a:extLst>
          </p:cNvPr>
          <p:cNvSpPr>
            <a:spLocks noGrp="1"/>
          </p:cNvSpPr>
          <p:nvPr>
            <p:ph type="sldNum" sz="quarter" idx="12"/>
          </p:nvPr>
        </p:nvSpPr>
        <p:spPr/>
        <p:txBody>
          <a:bodyPr/>
          <a:lstStyle/>
          <a:p>
            <a:fld id="{59FA2154-585D-4417-A31C-04E44971A73A}" type="slidenum">
              <a:rPr lang="en-GB" smtClean="0"/>
              <a:t>‹#›</a:t>
            </a:fld>
            <a:endParaRPr lang="en-GB"/>
          </a:p>
        </p:txBody>
      </p:sp>
    </p:spTree>
    <p:extLst>
      <p:ext uri="{BB962C8B-B14F-4D97-AF65-F5344CB8AC3E}">
        <p14:creationId xmlns:p14="http://schemas.microsoft.com/office/powerpoint/2010/main" val="9547324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796FE-BF5B-815A-66F4-C7D19E35318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E7B35EEC-DCC9-4342-6424-A2705285172C}"/>
              </a:ext>
            </a:extLst>
          </p:cNvPr>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9B9F1EA4-79DE-F122-4BDA-D9BBE82F9B37}"/>
              </a:ext>
            </a:extLst>
          </p:cNvPr>
          <p:cNvSpPr>
            <a:spLocks noGrp="1"/>
          </p:cNvSpPr>
          <p:nvPr>
            <p:ph type="body" sz="half" idx="2"/>
          </p:nvPr>
        </p:nvSpPr>
        <p:spPr>
          <a:xfrm>
            <a:off x="839788" y="2057400"/>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6AC8D6F-DBA2-7499-7839-0EC728032DB8}"/>
              </a:ext>
            </a:extLst>
          </p:cNvPr>
          <p:cNvSpPr>
            <a:spLocks noGrp="1"/>
          </p:cNvSpPr>
          <p:nvPr>
            <p:ph type="dt" sz="half" idx="10"/>
          </p:nvPr>
        </p:nvSpPr>
        <p:spPr/>
        <p:txBody>
          <a:bodyPr/>
          <a:lstStyle/>
          <a:p>
            <a:fld id="{D24E1F97-D5F1-4E8E-A829-C7CFBC46E4C8}" type="datetimeFigureOut">
              <a:rPr lang="en-GB" smtClean="0"/>
              <a:t>15/08/2024</a:t>
            </a:fld>
            <a:endParaRPr lang="en-GB"/>
          </a:p>
        </p:txBody>
      </p:sp>
      <p:sp>
        <p:nvSpPr>
          <p:cNvPr id="6" name="Footer Placeholder 5">
            <a:extLst>
              <a:ext uri="{FF2B5EF4-FFF2-40B4-BE49-F238E27FC236}">
                <a16:creationId xmlns:a16="http://schemas.microsoft.com/office/drawing/2014/main" id="{0124A678-93C3-6710-449B-D5C6F65A84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E65AD5-A978-365A-58D2-D98E695813F0}"/>
              </a:ext>
            </a:extLst>
          </p:cNvPr>
          <p:cNvSpPr>
            <a:spLocks noGrp="1"/>
          </p:cNvSpPr>
          <p:nvPr>
            <p:ph type="sldNum" sz="quarter" idx="12"/>
          </p:nvPr>
        </p:nvSpPr>
        <p:spPr/>
        <p:txBody>
          <a:bodyPr/>
          <a:lstStyle/>
          <a:p>
            <a:fld id="{59FA2154-585D-4417-A31C-04E44971A73A}" type="slidenum">
              <a:rPr lang="en-GB" smtClean="0"/>
              <a:t>‹#›</a:t>
            </a:fld>
            <a:endParaRPr lang="en-GB"/>
          </a:p>
        </p:txBody>
      </p:sp>
    </p:spTree>
    <p:extLst>
      <p:ext uri="{BB962C8B-B14F-4D97-AF65-F5344CB8AC3E}">
        <p14:creationId xmlns:p14="http://schemas.microsoft.com/office/powerpoint/2010/main" val="9253053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54D95D-41D9-CBAF-977A-5085C1181BD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4F1B6A13-0FBA-CD3E-A687-7A52D38B9950}"/>
              </a:ext>
            </a:extLst>
          </p:cNvPr>
          <p:cNvSpPr>
            <a:spLocks noGrp="1"/>
          </p:cNvSpPr>
          <p:nvPr>
            <p:ph type="pic" idx="1"/>
          </p:nvPr>
        </p:nvSpPr>
        <p:spPr>
          <a:xfrm>
            <a:off x="5183188" y="987427"/>
            <a:ext cx="6172200" cy="4873625"/>
          </a:xfrm>
        </p:spPr>
        <p:txBody>
          <a:bodyPr/>
          <a:lstStyle>
            <a:lvl1pPr marL="0" indent="0">
              <a:buNone/>
              <a:defRPr sz="3200"/>
            </a:lvl1pPr>
            <a:lvl2pPr marL="457189" indent="0">
              <a:buNone/>
              <a:defRPr sz="2800"/>
            </a:lvl2pPr>
            <a:lvl3pPr marL="914377" indent="0">
              <a:buNone/>
              <a:defRPr sz="2400"/>
            </a:lvl3pPr>
            <a:lvl4pPr marL="1371566" indent="0">
              <a:buNone/>
              <a:defRPr sz="2000"/>
            </a:lvl4pPr>
            <a:lvl5pPr marL="1828754" indent="0">
              <a:buNone/>
              <a:defRPr sz="2000"/>
            </a:lvl5pPr>
            <a:lvl6pPr marL="2285943" indent="0">
              <a:buNone/>
              <a:defRPr sz="2000"/>
            </a:lvl6pPr>
            <a:lvl7pPr marL="2743131" indent="0">
              <a:buNone/>
              <a:defRPr sz="2000"/>
            </a:lvl7pPr>
            <a:lvl8pPr marL="3200320" indent="0">
              <a:buNone/>
              <a:defRPr sz="2000"/>
            </a:lvl8pPr>
            <a:lvl9pPr marL="3657509" indent="0">
              <a:buNone/>
              <a:defRPr sz="2000"/>
            </a:lvl9pPr>
          </a:lstStyle>
          <a:p>
            <a:endParaRPr lang="en-GB"/>
          </a:p>
        </p:txBody>
      </p:sp>
      <p:sp>
        <p:nvSpPr>
          <p:cNvPr id="4" name="Text Placeholder 3">
            <a:extLst>
              <a:ext uri="{FF2B5EF4-FFF2-40B4-BE49-F238E27FC236}">
                <a16:creationId xmlns:a16="http://schemas.microsoft.com/office/drawing/2014/main" id="{60AF7A77-3443-0C7C-03AA-9B4775798D58}"/>
              </a:ext>
            </a:extLst>
          </p:cNvPr>
          <p:cNvSpPr>
            <a:spLocks noGrp="1"/>
          </p:cNvSpPr>
          <p:nvPr>
            <p:ph type="body" sz="half" idx="2"/>
          </p:nvPr>
        </p:nvSpPr>
        <p:spPr>
          <a:xfrm>
            <a:off x="839788" y="2057400"/>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EC2AA45-A1DB-4FB6-F8DC-5E781733EC05}"/>
              </a:ext>
            </a:extLst>
          </p:cNvPr>
          <p:cNvSpPr>
            <a:spLocks noGrp="1"/>
          </p:cNvSpPr>
          <p:nvPr>
            <p:ph type="dt" sz="half" idx="10"/>
          </p:nvPr>
        </p:nvSpPr>
        <p:spPr/>
        <p:txBody>
          <a:bodyPr/>
          <a:lstStyle/>
          <a:p>
            <a:fld id="{D24E1F97-D5F1-4E8E-A829-C7CFBC46E4C8}" type="datetimeFigureOut">
              <a:rPr lang="en-GB" smtClean="0"/>
              <a:t>15/08/2024</a:t>
            </a:fld>
            <a:endParaRPr lang="en-GB"/>
          </a:p>
        </p:txBody>
      </p:sp>
      <p:sp>
        <p:nvSpPr>
          <p:cNvPr id="6" name="Footer Placeholder 5">
            <a:extLst>
              <a:ext uri="{FF2B5EF4-FFF2-40B4-BE49-F238E27FC236}">
                <a16:creationId xmlns:a16="http://schemas.microsoft.com/office/drawing/2014/main" id="{D23AAB0A-D992-F393-729D-8A65B43E484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EF09BF2-08E9-8AFC-584C-8708A9E399A0}"/>
              </a:ext>
            </a:extLst>
          </p:cNvPr>
          <p:cNvSpPr>
            <a:spLocks noGrp="1"/>
          </p:cNvSpPr>
          <p:nvPr>
            <p:ph type="sldNum" sz="quarter" idx="12"/>
          </p:nvPr>
        </p:nvSpPr>
        <p:spPr/>
        <p:txBody>
          <a:bodyPr/>
          <a:lstStyle/>
          <a:p>
            <a:fld id="{59FA2154-585D-4417-A31C-04E44971A73A}" type="slidenum">
              <a:rPr lang="en-GB" smtClean="0"/>
              <a:t>‹#›</a:t>
            </a:fld>
            <a:endParaRPr lang="en-GB"/>
          </a:p>
        </p:txBody>
      </p:sp>
    </p:spTree>
    <p:extLst>
      <p:ext uri="{BB962C8B-B14F-4D97-AF65-F5344CB8AC3E}">
        <p14:creationId xmlns:p14="http://schemas.microsoft.com/office/powerpoint/2010/main" val="39837782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EDED1-46CD-742F-F99E-BE25D552B464}"/>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F5E6D1AB-9999-EA62-1359-88C4B4931B0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4554A18-6D37-F736-0BBA-C335DC01229A}"/>
              </a:ext>
            </a:extLst>
          </p:cNvPr>
          <p:cNvSpPr>
            <a:spLocks noGrp="1"/>
          </p:cNvSpPr>
          <p:nvPr>
            <p:ph type="dt" sz="half" idx="10"/>
          </p:nvPr>
        </p:nvSpPr>
        <p:spPr/>
        <p:txBody>
          <a:bodyPr/>
          <a:lstStyle/>
          <a:p>
            <a:fld id="{D24E1F97-D5F1-4E8E-A829-C7CFBC46E4C8}" type="datetimeFigureOut">
              <a:rPr lang="en-GB" smtClean="0"/>
              <a:t>15/08/2024</a:t>
            </a:fld>
            <a:endParaRPr lang="en-GB"/>
          </a:p>
        </p:txBody>
      </p:sp>
      <p:sp>
        <p:nvSpPr>
          <p:cNvPr id="5" name="Footer Placeholder 4">
            <a:extLst>
              <a:ext uri="{FF2B5EF4-FFF2-40B4-BE49-F238E27FC236}">
                <a16:creationId xmlns:a16="http://schemas.microsoft.com/office/drawing/2014/main" id="{F0D0C353-F73A-345A-AFB3-52B1F9DD66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A82237-401C-A2C1-2846-868D54CE9056}"/>
              </a:ext>
            </a:extLst>
          </p:cNvPr>
          <p:cNvSpPr>
            <a:spLocks noGrp="1"/>
          </p:cNvSpPr>
          <p:nvPr>
            <p:ph type="sldNum" sz="quarter" idx="12"/>
          </p:nvPr>
        </p:nvSpPr>
        <p:spPr/>
        <p:txBody>
          <a:bodyPr/>
          <a:lstStyle/>
          <a:p>
            <a:fld id="{59FA2154-585D-4417-A31C-04E44971A73A}" type="slidenum">
              <a:rPr lang="en-GB" smtClean="0"/>
              <a:t>‹#›</a:t>
            </a:fld>
            <a:endParaRPr lang="en-GB"/>
          </a:p>
        </p:txBody>
      </p:sp>
    </p:spTree>
    <p:extLst>
      <p:ext uri="{BB962C8B-B14F-4D97-AF65-F5344CB8AC3E}">
        <p14:creationId xmlns:p14="http://schemas.microsoft.com/office/powerpoint/2010/main" val="3100877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3056DC8-FFEA-BB7E-AD02-A2B3554C5273}"/>
              </a:ext>
            </a:extLst>
          </p:cNvPr>
          <p:cNvSpPr>
            <a:spLocks noGrp="1"/>
          </p:cNvSpPr>
          <p:nvPr>
            <p:ph type="title" orient="vert"/>
          </p:nvPr>
        </p:nvSpPr>
        <p:spPr>
          <a:xfrm>
            <a:off x="8724901"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E4736F83-B26C-D3C7-012B-E081E3E1811B}"/>
              </a:ext>
            </a:extLst>
          </p:cNvPr>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DB03D78-F7AD-038F-727D-3EE813C2D479}"/>
              </a:ext>
            </a:extLst>
          </p:cNvPr>
          <p:cNvSpPr>
            <a:spLocks noGrp="1"/>
          </p:cNvSpPr>
          <p:nvPr>
            <p:ph type="dt" sz="half" idx="10"/>
          </p:nvPr>
        </p:nvSpPr>
        <p:spPr/>
        <p:txBody>
          <a:bodyPr/>
          <a:lstStyle/>
          <a:p>
            <a:fld id="{D24E1F97-D5F1-4E8E-A829-C7CFBC46E4C8}" type="datetimeFigureOut">
              <a:rPr lang="en-GB" smtClean="0"/>
              <a:t>15/08/2024</a:t>
            </a:fld>
            <a:endParaRPr lang="en-GB"/>
          </a:p>
        </p:txBody>
      </p:sp>
      <p:sp>
        <p:nvSpPr>
          <p:cNvPr id="5" name="Footer Placeholder 4">
            <a:extLst>
              <a:ext uri="{FF2B5EF4-FFF2-40B4-BE49-F238E27FC236}">
                <a16:creationId xmlns:a16="http://schemas.microsoft.com/office/drawing/2014/main" id="{DC1ADFBD-636F-0DC9-279F-88D1A467A9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EE0657-3D2D-BF8B-A30C-67627FBCFE7F}"/>
              </a:ext>
            </a:extLst>
          </p:cNvPr>
          <p:cNvSpPr>
            <a:spLocks noGrp="1"/>
          </p:cNvSpPr>
          <p:nvPr>
            <p:ph type="sldNum" sz="quarter" idx="12"/>
          </p:nvPr>
        </p:nvSpPr>
        <p:spPr/>
        <p:txBody>
          <a:bodyPr/>
          <a:lstStyle/>
          <a:p>
            <a:fld id="{59FA2154-585D-4417-A31C-04E44971A73A}" type="slidenum">
              <a:rPr lang="en-GB" smtClean="0"/>
              <a:t>‹#›</a:t>
            </a:fld>
            <a:endParaRPr lang="en-GB"/>
          </a:p>
        </p:txBody>
      </p:sp>
    </p:spTree>
    <p:extLst>
      <p:ext uri="{BB962C8B-B14F-4D97-AF65-F5344CB8AC3E}">
        <p14:creationId xmlns:p14="http://schemas.microsoft.com/office/powerpoint/2010/main" val="7166378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55000"/>
            <a:lum/>
          </a:blip>
          <a:srcRect/>
          <a:tile tx="0" ty="0" sx="100000" sy="100000" flip="none" algn="ctr"/>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185AC70-7426-40B8-1996-5062F135720E}"/>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76A4770B-9F8C-3AAC-6F16-44736CE55B1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D72224B-B393-774E-5979-3DA18C8BB8D4}"/>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24E1F97-D5F1-4E8E-A829-C7CFBC46E4C8}" type="datetimeFigureOut">
              <a:rPr lang="en-GB" smtClean="0"/>
              <a:t>15/08/2024</a:t>
            </a:fld>
            <a:endParaRPr lang="en-GB"/>
          </a:p>
        </p:txBody>
      </p:sp>
      <p:sp>
        <p:nvSpPr>
          <p:cNvPr id="5" name="Footer Placeholder 4">
            <a:extLst>
              <a:ext uri="{FF2B5EF4-FFF2-40B4-BE49-F238E27FC236}">
                <a16:creationId xmlns:a16="http://schemas.microsoft.com/office/drawing/2014/main" id="{2ADBD37D-BC9A-A5D6-6D50-CEE74E678A66}"/>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A807758-ABAF-200F-7609-365D80D1C336}"/>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9FA2154-585D-4417-A31C-04E44971A73A}" type="slidenum">
              <a:rPr lang="en-GB" smtClean="0"/>
              <a:t>‹#›</a:t>
            </a:fld>
            <a:endParaRPr lang="en-GB"/>
          </a:p>
        </p:txBody>
      </p:sp>
    </p:spTree>
    <p:extLst>
      <p:ext uri="{BB962C8B-B14F-4D97-AF65-F5344CB8AC3E}">
        <p14:creationId xmlns:p14="http://schemas.microsoft.com/office/powerpoint/2010/main" val="24601091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doi.org/10.1177/0890117120956053" TargetMode="External"/><Relationship Id="rId2" Type="http://schemas.openxmlformats.org/officeDocument/2006/relationships/hyperlink" Target="https://doi.org/10.3390/ijerph19031453"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s://doi.org/10.1177/1054773816634916"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hyperlink" Target="https://doi.or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A3964-3A11-AC0C-6FE2-42CCFAD7291A}"/>
              </a:ext>
            </a:extLst>
          </p:cNvPr>
          <p:cNvSpPr>
            <a:spLocks noGrp="1"/>
          </p:cNvSpPr>
          <p:nvPr>
            <p:ph type="title"/>
          </p:nvPr>
        </p:nvSpPr>
        <p:spPr>
          <a:xfrm>
            <a:off x="838200" y="365128"/>
            <a:ext cx="10515600" cy="1058320"/>
          </a:xfrm>
        </p:spPr>
        <p:txBody>
          <a:bodyPr>
            <a:normAutofit/>
          </a:bodyPr>
          <a:lstStyle/>
          <a:p>
            <a:r>
              <a:rPr lang="en-GB" sz="3600" b="1"/>
              <a:t>INTRODUCTION OF GROUP</a:t>
            </a:r>
          </a:p>
        </p:txBody>
      </p:sp>
      <p:sp>
        <p:nvSpPr>
          <p:cNvPr id="3" name="Content Placeholder 2">
            <a:extLst>
              <a:ext uri="{FF2B5EF4-FFF2-40B4-BE49-F238E27FC236}">
                <a16:creationId xmlns:a16="http://schemas.microsoft.com/office/drawing/2014/main" id="{2785E294-D7B5-685C-CCB3-74C8091C473C}"/>
              </a:ext>
            </a:extLst>
          </p:cNvPr>
          <p:cNvSpPr>
            <a:spLocks noGrp="1"/>
          </p:cNvSpPr>
          <p:nvPr>
            <p:ph idx="1"/>
          </p:nvPr>
        </p:nvSpPr>
        <p:spPr/>
        <p:txBody>
          <a:bodyPr>
            <a:normAutofit/>
          </a:bodyPr>
          <a:lstStyle/>
          <a:p>
            <a:r>
              <a:rPr lang="en-GB" sz="2000" b="1">
                <a:latin typeface="Arial" panose="020B0604020202020204" pitchFamily="34" charset="0"/>
                <a:cs typeface="Arial" panose="020B0604020202020204" pitchFamily="34" charset="0"/>
              </a:rPr>
              <a:t>Student name: Pratiksha Rathod    Student id :2318495    Task : justification</a:t>
            </a:r>
          </a:p>
          <a:p>
            <a:pPr marL="0" indent="0">
              <a:buNone/>
            </a:pPr>
            <a:r>
              <a:rPr lang="en-GB" sz="2000" b="1">
                <a:latin typeface="Arial" panose="020B0604020202020204" pitchFamily="34" charset="0"/>
                <a:cs typeface="Arial" panose="020B0604020202020204" pitchFamily="34" charset="0"/>
              </a:rPr>
              <a:t>                             Pruthvi  Asodariya                      2319296                 Application</a:t>
            </a:r>
          </a:p>
          <a:p>
            <a:pPr marL="0" indent="0">
              <a:buNone/>
            </a:pPr>
            <a:r>
              <a:rPr lang="en-GB" sz="2000" b="1">
                <a:latin typeface="Arial" panose="020B0604020202020204" pitchFamily="34" charset="0"/>
                <a:cs typeface="Arial" panose="020B0604020202020204" pitchFamily="34" charset="0"/>
              </a:rPr>
              <a:t>                             Khushbu Solanki                       2318029                 Barriers</a:t>
            </a:r>
          </a:p>
          <a:p>
            <a:pPr marL="0" indent="0">
              <a:buNone/>
            </a:pPr>
            <a:r>
              <a:rPr lang="en-GB" sz="2000" b="1">
                <a:latin typeface="Arial" panose="020B0604020202020204" pitchFamily="34" charset="0"/>
                <a:cs typeface="Arial" panose="020B0604020202020204" pitchFamily="34" charset="0"/>
              </a:rPr>
              <a:t>                             Abhishek Patel                           2312433                 Benefits</a:t>
            </a:r>
          </a:p>
          <a:p>
            <a:pPr marL="0" indent="0">
              <a:buNone/>
            </a:pPr>
            <a:endParaRPr lang="en-GB" sz="2000" b="1">
              <a:latin typeface="Arial" panose="020B0604020202020204" pitchFamily="34" charset="0"/>
              <a:cs typeface="Arial" panose="020B0604020202020204" pitchFamily="34" charset="0"/>
            </a:endParaRPr>
          </a:p>
          <a:p>
            <a:pPr marL="0" indent="0">
              <a:buNone/>
            </a:pPr>
            <a:r>
              <a:rPr lang="en-GB" sz="2000" b="1">
                <a:latin typeface="Arial" panose="020B0604020202020204" pitchFamily="34" charset="0"/>
                <a:cs typeface="Arial" panose="020B0604020202020204" pitchFamily="34" charset="0"/>
              </a:rPr>
              <a:t>MODULE NAME : POPULATION HEALTH  AND DIGITAL HEALTH PROMOTION</a:t>
            </a:r>
          </a:p>
          <a:p>
            <a:pPr marL="0" indent="0">
              <a:buNone/>
            </a:pPr>
            <a:r>
              <a:rPr lang="en-GB" sz="2000" b="1">
                <a:latin typeface="Arial" panose="020B0604020202020204" pitchFamily="34" charset="0"/>
                <a:cs typeface="Arial" panose="020B0604020202020204" pitchFamily="34" charset="0"/>
              </a:rPr>
              <a:t>MODULE CODE : 7007</a:t>
            </a:r>
          </a:p>
          <a:p>
            <a:pPr marL="0" indent="0">
              <a:buNone/>
            </a:pPr>
            <a:r>
              <a:rPr lang="en-GB" sz="2000" b="1">
                <a:latin typeface="Arial" panose="020B0604020202020204" pitchFamily="34" charset="0"/>
                <a:cs typeface="Arial" panose="020B0604020202020204" pitchFamily="34" charset="0"/>
              </a:rPr>
              <a:t>LECTURER : PING WU     			</a:t>
            </a:r>
            <a:endParaRPr lang="en-GB" sz="2000"/>
          </a:p>
        </p:txBody>
      </p:sp>
    </p:spTree>
    <p:extLst>
      <p:ext uri="{BB962C8B-B14F-4D97-AF65-F5344CB8AC3E}">
        <p14:creationId xmlns:p14="http://schemas.microsoft.com/office/powerpoint/2010/main" val="30130740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1DE95-CAD1-8C8C-B974-6F8BCD7EA166}"/>
              </a:ext>
            </a:extLst>
          </p:cNvPr>
          <p:cNvSpPr>
            <a:spLocks noGrp="1"/>
          </p:cNvSpPr>
          <p:nvPr>
            <p:ph type="ctrTitle"/>
          </p:nvPr>
        </p:nvSpPr>
        <p:spPr>
          <a:xfrm>
            <a:off x="561472" y="368969"/>
            <a:ext cx="11069053" cy="1138991"/>
          </a:xfrm>
        </p:spPr>
        <p:style>
          <a:lnRef idx="2">
            <a:schemeClr val="accent1"/>
          </a:lnRef>
          <a:fillRef idx="1">
            <a:schemeClr val="lt1"/>
          </a:fillRef>
          <a:effectRef idx="0">
            <a:schemeClr val="accent1"/>
          </a:effectRef>
          <a:fontRef idx="minor">
            <a:schemeClr val="dk1"/>
          </a:fontRef>
        </p:style>
        <p:txBody>
          <a:bodyPr>
            <a:noAutofit/>
          </a:bodyPr>
          <a:lstStyle/>
          <a:p>
            <a:r>
              <a:rPr lang="en-US" sz="3200">
                <a:latin typeface="Arial Rounded MT Bold" panose="020F0704030504030204" pitchFamily="34" charset="0"/>
              </a:rPr>
              <a:t>Smart Health, Smart Choices: Wearable Technology for Obesity Intervention for Adults in the UK</a:t>
            </a:r>
            <a:endParaRPr lang="en-GB" sz="3200">
              <a:latin typeface="Arial Rounded MT Bold" panose="020F0704030504030204" pitchFamily="34" charset="0"/>
            </a:endParaRPr>
          </a:p>
        </p:txBody>
      </p:sp>
      <p:pic>
        <p:nvPicPr>
          <p:cNvPr id="4098" name="Picture 2">
            <a:extLst>
              <a:ext uri="{FF2B5EF4-FFF2-40B4-BE49-F238E27FC236}">
                <a16:creationId xmlns:a16="http://schemas.microsoft.com/office/drawing/2014/main" id="{36902C9A-F2FA-A36E-9CE2-80C95A43B46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1684421"/>
            <a:ext cx="12191999" cy="51735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89931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3EAB3-CF60-DBF3-C75E-82A3E6596C13}"/>
              </a:ext>
            </a:extLst>
          </p:cNvPr>
          <p:cNvSpPr>
            <a:spLocks noGrp="1"/>
          </p:cNvSpPr>
          <p:nvPr>
            <p:ph type="title"/>
          </p:nvPr>
        </p:nvSpPr>
        <p:spPr>
          <a:xfrm>
            <a:off x="838200" y="365128"/>
            <a:ext cx="10276002" cy="794369"/>
          </a:xfrm>
        </p:spPr>
        <p:style>
          <a:lnRef idx="2">
            <a:schemeClr val="accent1"/>
          </a:lnRef>
          <a:fillRef idx="1">
            <a:schemeClr val="lt1"/>
          </a:fillRef>
          <a:effectRef idx="0">
            <a:schemeClr val="accent1"/>
          </a:effectRef>
          <a:fontRef idx="minor">
            <a:schemeClr val="dk1"/>
          </a:fontRef>
        </p:style>
        <p:txBody>
          <a:bodyPr>
            <a:normAutofit/>
          </a:bodyPr>
          <a:lstStyle/>
          <a:p>
            <a:pPr algn="ctr"/>
            <a:r>
              <a:rPr lang="en-GB" sz="3600">
                <a:latin typeface="Arial Black" panose="020B0A04020102020204" pitchFamily="34" charset="0"/>
              </a:rPr>
              <a:t>Aim</a:t>
            </a:r>
          </a:p>
        </p:txBody>
      </p:sp>
      <p:sp>
        <p:nvSpPr>
          <p:cNvPr id="3" name="Content Placeholder 2">
            <a:extLst>
              <a:ext uri="{FF2B5EF4-FFF2-40B4-BE49-F238E27FC236}">
                <a16:creationId xmlns:a16="http://schemas.microsoft.com/office/drawing/2014/main" id="{7D62E17C-8159-6C77-E3B3-821A54A86DA8}"/>
              </a:ext>
            </a:extLst>
          </p:cNvPr>
          <p:cNvSpPr>
            <a:spLocks noGrp="1"/>
          </p:cNvSpPr>
          <p:nvPr>
            <p:ph idx="1"/>
          </p:nvPr>
        </p:nvSpPr>
        <p:spPr>
          <a:xfrm>
            <a:off x="838200" y="1853905"/>
            <a:ext cx="10515600" cy="4351338"/>
          </a:xfrm>
        </p:spPr>
        <p:txBody>
          <a:bodyPr/>
          <a:lstStyle/>
          <a:p>
            <a:pPr algn="just"/>
            <a:r>
              <a:rPr lang="en-US"/>
              <a:t>"To empower individuals with obesity through the use of wearable technology, providing </a:t>
            </a:r>
            <a:r>
              <a:rPr lang="en-US" err="1"/>
              <a:t>personalised</a:t>
            </a:r>
            <a:r>
              <a:rPr lang="en-US"/>
              <a:t> feedback and tracking to support lifestyle changes and improve health outcomes."</a:t>
            </a:r>
            <a:endParaRPr lang="en-GB"/>
          </a:p>
        </p:txBody>
      </p:sp>
      <p:sp>
        <p:nvSpPr>
          <p:cNvPr id="4" name="TextBox 3">
            <a:extLst>
              <a:ext uri="{FF2B5EF4-FFF2-40B4-BE49-F238E27FC236}">
                <a16:creationId xmlns:a16="http://schemas.microsoft.com/office/drawing/2014/main" id="{BB45800E-64D1-54DD-8953-B667DBFC331F}"/>
              </a:ext>
            </a:extLst>
          </p:cNvPr>
          <p:cNvSpPr txBox="1"/>
          <p:nvPr/>
        </p:nvSpPr>
        <p:spPr>
          <a:xfrm>
            <a:off x="8646695" y="6352674"/>
            <a:ext cx="3156284" cy="369332"/>
          </a:xfrm>
          <a:prstGeom prst="rect">
            <a:avLst/>
          </a:prstGeom>
          <a:noFill/>
        </p:spPr>
        <p:txBody>
          <a:bodyPr wrap="square" rtlCol="0">
            <a:spAutoFit/>
          </a:bodyPr>
          <a:lstStyle/>
          <a:p>
            <a:r>
              <a:rPr lang="en-GB"/>
              <a:t>(Source: </a:t>
            </a:r>
            <a:r>
              <a:rPr lang="en-GB" err="1"/>
              <a:t>Vecteezy</a:t>
            </a:r>
            <a:r>
              <a:rPr lang="en-GB"/>
              <a:t>, 2024)</a:t>
            </a:r>
          </a:p>
        </p:txBody>
      </p:sp>
      <p:pic>
        <p:nvPicPr>
          <p:cNvPr id="7170" name="Picture 2">
            <a:extLst>
              <a:ext uri="{FF2B5EF4-FFF2-40B4-BE49-F238E27FC236}">
                <a16:creationId xmlns:a16="http://schemas.microsoft.com/office/drawing/2014/main" id="{E34AF706-1A67-3BCC-2BDE-D5C27F8C48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91617" y="3847053"/>
            <a:ext cx="6011362" cy="2358190"/>
          </a:xfrm>
          <a:prstGeom prst="rect">
            <a:avLst/>
          </a:prstGeom>
          <a:no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33975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3A02A-F90A-9DFA-AA61-7FA8122F4580}"/>
              </a:ext>
            </a:extLst>
          </p:cNvPr>
          <p:cNvSpPr>
            <a:spLocks noGrp="1"/>
          </p:cNvSpPr>
          <p:nvPr>
            <p:ph type="title"/>
          </p:nvPr>
        </p:nvSpPr>
        <p:spPr>
          <a:xfrm>
            <a:off x="838200" y="365128"/>
            <a:ext cx="5826551" cy="884524"/>
          </a:xfrm>
        </p:spPr>
        <p:style>
          <a:lnRef idx="2">
            <a:schemeClr val="accent1"/>
          </a:lnRef>
          <a:fillRef idx="1">
            <a:schemeClr val="lt1"/>
          </a:fillRef>
          <a:effectRef idx="0">
            <a:schemeClr val="accent1"/>
          </a:effectRef>
          <a:fontRef idx="minor">
            <a:schemeClr val="dk1"/>
          </a:fontRef>
        </p:style>
        <p:txBody>
          <a:bodyPr>
            <a:normAutofit/>
          </a:bodyPr>
          <a:lstStyle/>
          <a:p>
            <a:pPr algn="ctr"/>
            <a:r>
              <a:rPr lang="en-GB" sz="3600">
                <a:latin typeface="Arial Black" panose="020B0A04020102020204" pitchFamily="34" charset="0"/>
              </a:rPr>
              <a:t>Activities</a:t>
            </a:r>
          </a:p>
        </p:txBody>
      </p:sp>
      <p:sp>
        <p:nvSpPr>
          <p:cNvPr id="3" name="Content Placeholder 2">
            <a:extLst>
              <a:ext uri="{FF2B5EF4-FFF2-40B4-BE49-F238E27FC236}">
                <a16:creationId xmlns:a16="http://schemas.microsoft.com/office/drawing/2014/main" id="{E0FDC125-311D-8081-918A-C398428B88E8}"/>
              </a:ext>
            </a:extLst>
          </p:cNvPr>
          <p:cNvSpPr>
            <a:spLocks noGrp="1"/>
          </p:cNvSpPr>
          <p:nvPr>
            <p:ph idx="1"/>
          </p:nvPr>
        </p:nvSpPr>
        <p:spPr>
          <a:xfrm>
            <a:off x="189405" y="1848281"/>
            <a:ext cx="8665838" cy="4644591"/>
          </a:xfrm>
        </p:spPr>
        <p:txBody>
          <a:bodyPr>
            <a:normAutofit/>
          </a:bodyPr>
          <a:lstStyle/>
          <a:p>
            <a:pPr algn="just">
              <a:lnSpc>
                <a:spcPct val="100000"/>
              </a:lnSpc>
            </a:pPr>
            <a:r>
              <a:rPr lang="en-US" sz="2400"/>
              <a:t>Announce the launch of the app across major social media platforms (e.g., Facebook, Twitter, Instagram, LinkedIn).</a:t>
            </a:r>
          </a:p>
          <a:p>
            <a:pPr algn="just">
              <a:lnSpc>
                <a:spcPct val="100000"/>
              </a:lnSpc>
            </a:pPr>
            <a:r>
              <a:rPr lang="en-US" sz="2400"/>
              <a:t>Create engaging posts with visuals and videos demonstrating the app’s features and benefits.</a:t>
            </a:r>
          </a:p>
          <a:p>
            <a:pPr algn="just">
              <a:lnSpc>
                <a:spcPct val="100000"/>
              </a:lnSpc>
            </a:pPr>
            <a:r>
              <a:rPr lang="en-US" sz="2400"/>
              <a:t>Use hashtags relevant to obesity management, fitness, and technology (e.g., #SmartHealth, #WearableTech, #ObesityIntervention).</a:t>
            </a:r>
          </a:p>
          <a:p>
            <a:pPr algn="just">
              <a:lnSpc>
                <a:spcPct val="100000"/>
              </a:lnSpc>
            </a:pPr>
            <a:r>
              <a:rPr lang="en-US" sz="2400"/>
              <a:t>Conduct webinars featuring experts discussing the benefits of wearable technology in managing obesity.</a:t>
            </a:r>
          </a:p>
          <a:p>
            <a:pPr algn="just">
              <a:lnSpc>
                <a:spcPct val="100000"/>
              </a:lnSpc>
            </a:pPr>
            <a:r>
              <a:rPr lang="en-US" sz="2400"/>
              <a:t>Host live Q&amp;A sessions to answer potential users' questions about the app and its effectiveness.</a:t>
            </a:r>
            <a:endParaRPr lang="en-GB" sz="2400"/>
          </a:p>
        </p:txBody>
      </p:sp>
      <p:pic>
        <p:nvPicPr>
          <p:cNvPr id="3075" name="Picture 3">
            <a:extLst>
              <a:ext uri="{FF2B5EF4-FFF2-40B4-BE49-F238E27FC236}">
                <a16:creationId xmlns:a16="http://schemas.microsoft.com/office/drawing/2014/main" id="{E26D7583-3907-C07F-9FE5-5C43CAF2946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85811" y="365127"/>
            <a:ext cx="4809623" cy="1207000"/>
          </a:xfrm>
          <a:prstGeom prst="rect">
            <a:avLst/>
          </a:prstGeom>
          <a:noFill/>
          <a:effectLst>
            <a:reflection blurRad="6350" stA="50000" endA="300" endPos="55000" dir="5400000" sy="-100000" algn="bl" rotWithShape="0"/>
          </a:effectLst>
          <a:extLst>
            <a:ext uri="{909E8E84-426E-40DD-AFC4-6F175D3DCCD1}">
              <a14:hiddenFill xmlns:a14="http://schemas.microsoft.com/office/drawing/2010/main">
                <a:solidFill>
                  <a:srgbClr val="FFFFFF"/>
                </a:solidFill>
              </a14:hiddenFill>
            </a:ext>
          </a:extLst>
        </p:spPr>
      </p:pic>
      <p:pic>
        <p:nvPicPr>
          <p:cNvPr id="3077" name="Picture 5">
            <a:extLst>
              <a:ext uri="{FF2B5EF4-FFF2-40B4-BE49-F238E27FC236}">
                <a16:creationId xmlns:a16="http://schemas.microsoft.com/office/drawing/2014/main" id="{CA2A1288-E4D4-6CDB-BF0D-984C7C4D87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32757" y="2732802"/>
            <a:ext cx="2422359" cy="2875547"/>
          </a:xfrm>
          <a:prstGeom prst="rect">
            <a:avLst/>
          </a:prstGeom>
          <a:no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BD32C56-6007-E7C6-86F0-4A5AC874DDE5}"/>
              </a:ext>
            </a:extLst>
          </p:cNvPr>
          <p:cNvSpPr txBox="1"/>
          <p:nvPr/>
        </p:nvSpPr>
        <p:spPr>
          <a:xfrm>
            <a:off x="9035716" y="5967663"/>
            <a:ext cx="3156284" cy="369332"/>
          </a:xfrm>
          <a:prstGeom prst="rect">
            <a:avLst/>
          </a:prstGeom>
          <a:noFill/>
        </p:spPr>
        <p:txBody>
          <a:bodyPr wrap="square" rtlCol="0">
            <a:spAutoFit/>
          </a:bodyPr>
          <a:lstStyle/>
          <a:p>
            <a:r>
              <a:rPr lang="en-GB"/>
              <a:t>(Source: Kristi Hines, 2021)</a:t>
            </a:r>
          </a:p>
        </p:txBody>
      </p:sp>
    </p:spTree>
    <p:extLst>
      <p:ext uri="{BB962C8B-B14F-4D97-AF65-F5344CB8AC3E}">
        <p14:creationId xmlns:p14="http://schemas.microsoft.com/office/powerpoint/2010/main" val="41146688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B2D94-916B-6FA0-DEA8-E0FB4117738A}"/>
              </a:ext>
            </a:extLst>
          </p:cNvPr>
          <p:cNvSpPr>
            <a:spLocks noGrp="1"/>
          </p:cNvSpPr>
          <p:nvPr>
            <p:ph type="title"/>
          </p:nvPr>
        </p:nvSpPr>
        <p:spPr>
          <a:xfrm>
            <a:off x="838200" y="365128"/>
            <a:ext cx="6184769" cy="841504"/>
          </a:xfrm>
        </p:spPr>
        <p:style>
          <a:lnRef idx="2">
            <a:schemeClr val="accent1"/>
          </a:lnRef>
          <a:fillRef idx="1">
            <a:schemeClr val="lt1"/>
          </a:fillRef>
          <a:effectRef idx="0">
            <a:schemeClr val="accent1"/>
          </a:effectRef>
          <a:fontRef idx="minor">
            <a:schemeClr val="dk1"/>
          </a:fontRef>
        </p:style>
        <p:txBody>
          <a:bodyPr>
            <a:normAutofit/>
          </a:bodyPr>
          <a:lstStyle/>
          <a:p>
            <a:pPr algn="ctr"/>
            <a:r>
              <a:rPr lang="en-GB" sz="3600" b="1"/>
              <a:t>INTRODUCTION</a:t>
            </a:r>
          </a:p>
        </p:txBody>
      </p:sp>
      <p:sp>
        <p:nvSpPr>
          <p:cNvPr id="3" name="Content Placeholder 2">
            <a:extLst>
              <a:ext uri="{FF2B5EF4-FFF2-40B4-BE49-F238E27FC236}">
                <a16:creationId xmlns:a16="http://schemas.microsoft.com/office/drawing/2014/main" id="{7AC44F95-C7F1-7CCD-7000-1408D8DE80C9}"/>
              </a:ext>
            </a:extLst>
          </p:cNvPr>
          <p:cNvSpPr>
            <a:spLocks noGrp="1"/>
          </p:cNvSpPr>
          <p:nvPr>
            <p:ph idx="1"/>
          </p:nvPr>
        </p:nvSpPr>
        <p:spPr>
          <a:xfrm>
            <a:off x="838200" y="1825625"/>
            <a:ext cx="6326171" cy="4351338"/>
          </a:xfrm>
        </p:spPr>
        <p:txBody>
          <a:bodyPr>
            <a:normAutofit/>
          </a:bodyPr>
          <a:lstStyle/>
          <a:p>
            <a:pPr algn="just"/>
            <a:r>
              <a:rPr lang="en-US" sz="2400" b="1"/>
              <a:t>Obesity</a:t>
            </a:r>
            <a:r>
              <a:rPr lang="en-US" sz="2400"/>
              <a:t> is a defining feature of obesity, a medical disease that can have detrimental effects on health. The Body Mass Index (BMI), which is the ratio of a person's weight to height, is typically used to measure it (Garvey, 2019; Fitch et al, 2022). Generally speaking, a BMI of 30 or higher is considered obese. According to Fitch et al. (2022), obesity raises the risk of heart disease, diabetes, high blood pressure, and several types of cancer, among other health problems.</a:t>
            </a:r>
            <a:endParaRPr lang="en-GB" sz="2400"/>
          </a:p>
        </p:txBody>
      </p:sp>
      <p:pic>
        <p:nvPicPr>
          <p:cNvPr id="13314" name="Picture 2">
            <a:extLst>
              <a:ext uri="{FF2B5EF4-FFF2-40B4-BE49-F238E27FC236}">
                <a16:creationId xmlns:a16="http://schemas.microsoft.com/office/drawing/2014/main" id="{46D064A1-97E1-3A2D-A769-EA59085AB37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68126" y="365126"/>
            <a:ext cx="3926843" cy="5715163"/>
          </a:xfrm>
          <a:prstGeom prst="rect">
            <a:avLst/>
          </a:prstGeom>
          <a:noFill/>
          <a:ln w="34925">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D421187-90B6-319D-932D-F1786942B356}"/>
              </a:ext>
            </a:extLst>
          </p:cNvPr>
          <p:cNvSpPr txBox="1"/>
          <p:nvPr/>
        </p:nvSpPr>
        <p:spPr>
          <a:xfrm>
            <a:off x="8117305" y="6488668"/>
            <a:ext cx="3545305" cy="369332"/>
          </a:xfrm>
          <a:prstGeom prst="rect">
            <a:avLst/>
          </a:prstGeom>
          <a:noFill/>
        </p:spPr>
        <p:txBody>
          <a:bodyPr wrap="square" rtlCol="0">
            <a:spAutoFit/>
          </a:bodyPr>
          <a:lstStyle/>
          <a:p>
            <a:r>
              <a:rPr lang="en-GB"/>
              <a:t>(Source: Arushi </a:t>
            </a:r>
            <a:r>
              <a:rPr lang="en-GB" err="1"/>
              <a:t>Binduri</a:t>
            </a:r>
            <a:r>
              <a:rPr lang="en-GB"/>
              <a:t>, 2023)</a:t>
            </a:r>
          </a:p>
        </p:txBody>
      </p:sp>
    </p:spTree>
    <p:extLst>
      <p:ext uri="{BB962C8B-B14F-4D97-AF65-F5344CB8AC3E}">
        <p14:creationId xmlns:p14="http://schemas.microsoft.com/office/powerpoint/2010/main" val="15317857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797AC-099F-2B64-BB26-D2007500AA5F}"/>
              </a:ext>
            </a:extLst>
          </p:cNvPr>
          <p:cNvSpPr>
            <a:spLocks noGrp="1"/>
          </p:cNvSpPr>
          <p:nvPr>
            <p:ph type="title"/>
          </p:nvPr>
        </p:nvSpPr>
        <p:spPr>
          <a:xfrm>
            <a:off x="838200" y="365128"/>
            <a:ext cx="10515600" cy="869784"/>
          </a:xfrm>
        </p:spPr>
        <p:style>
          <a:lnRef idx="2">
            <a:schemeClr val="accent5"/>
          </a:lnRef>
          <a:fillRef idx="1">
            <a:schemeClr val="lt1"/>
          </a:fillRef>
          <a:effectRef idx="0">
            <a:schemeClr val="accent5"/>
          </a:effectRef>
          <a:fontRef idx="minor">
            <a:schemeClr val="dk1"/>
          </a:fontRef>
        </p:style>
        <p:txBody>
          <a:bodyPr>
            <a:normAutofit/>
          </a:bodyPr>
          <a:lstStyle/>
          <a:p>
            <a:pPr algn="ctr"/>
            <a:r>
              <a:rPr lang="en-GB" sz="3600" b="1"/>
              <a:t>JUSTIFICATION</a:t>
            </a:r>
          </a:p>
        </p:txBody>
      </p:sp>
      <p:sp>
        <p:nvSpPr>
          <p:cNvPr id="3" name="Content Placeholder 2">
            <a:extLst>
              <a:ext uri="{FF2B5EF4-FFF2-40B4-BE49-F238E27FC236}">
                <a16:creationId xmlns:a16="http://schemas.microsoft.com/office/drawing/2014/main" id="{7EB54A5B-CB9D-3E4E-C8FE-AFA1E499DB8D}"/>
              </a:ext>
            </a:extLst>
          </p:cNvPr>
          <p:cNvSpPr>
            <a:spLocks noGrp="1"/>
          </p:cNvSpPr>
          <p:nvPr>
            <p:ph idx="1"/>
          </p:nvPr>
        </p:nvSpPr>
        <p:spPr>
          <a:xfrm>
            <a:off x="244642" y="1681246"/>
            <a:ext cx="7984958" cy="4811626"/>
          </a:xfrm>
        </p:spPr>
        <p:txBody>
          <a:bodyPr>
            <a:normAutofit lnSpcReduction="10000"/>
          </a:bodyPr>
          <a:lstStyle/>
          <a:p>
            <a:pPr algn="just"/>
            <a:r>
              <a:rPr lang="en-US" b="1"/>
              <a:t>Target Group: </a:t>
            </a:r>
            <a:r>
              <a:rPr lang="en-US"/>
              <a:t>Individuals struggling with obesity, aiming to achieve better health through technology</a:t>
            </a:r>
          </a:p>
          <a:p>
            <a:pPr algn="just"/>
            <a:r>
              <a:rPr lang="en-US" b="1"/>
              <a:t>"Did you know?” </a:t>
            </a:r>
            <a:r>
              <a:rPr lang="en-US"/>
              <a:t>….. Over 890 million adults worldwide are affected by obesity, posing significant health challenges (WHO, 2024).</a:t>
            </a:r>
          </a:p>
          <a:p>
            <a:pPr algn="just"/>
            <a:r>
              <a:rPr lang="en-US"/>
              <a:t>According to NHS (2022), Approximately 26% of adults in the UK are classified as obese (BMI of 30 or more).</a:t>
            </a:r>
          </a:p>
          <a:p>
            <a:pPr algn="just"/>
            <a:r>
              <a:rPr lang="en-US"/>
              <a:t>The prevalence of overweight or obesity was higher among men, with 69% affected, compared to 59% of women (NHS, 2022).</a:t>
            </a:r>
            <a:endParaRPr lang="en-GB"/>
          </a:p>
        </p:txBody>
      </p:sp>
      <p:sp>
        <p:nvSpPr>
          <p:cNvPr id="4" name="TextBox 3">
            <a:extLst>
              <a:ext uri="{FF2B5EF4-FFF2-40B4-BE49-F238E27FC236}">
                <a16:creationId xmlns:a16="http://schemas.microsoft.com/office/drawing/2014/main" id="{A698568E-5749-82D8-5907-8BE49339E3F5}"/>
              </a:ext>
            </a:extLst>
          </p:cNvPr>
          <p:cNvSpPr txBox="1"/>
          <p:nvPr/>
        </p:nvSpPr>
        <p:spPr>
          <a:xfrm>
            <a:off x="8646695" y="6352674"/>
            <a:ext cx="3156284" cy="369332"/>
          </a:xfrm>
          <a:prstGeom prst="rect">
            <a:avLst/>
          </a:prstGeom>
          <a:noFill/>
        </p:spPr>
        <p:txBody>
          <a:bodyPr wrap="square" rtlCol="0">
            <a:spAutoFit/>
          </a:bodyPr>
          <a:lstStyle/>
          <a:p>
            <a:r>
              <a:rPr lang="en-GB"/>
              <a:t>(Source: David </a:t>
            </a:r>
            <a:r>
              <a:rPr lang="en-GB" err="1"/>
              <a:t>Nield</a:t>
            </a:r>
            <a:r>
              <a:rPr lang="en-GB"/>
              <a:t>, 2022)</a:t>
            </a:r>
          </a:p>
        </p:txBody>
      </p:sp>
      <p:pic>
        <p:nvPicPr>
          <p:cNvPr id="1026" name="Picture 2">
            <a:extLst>
              <a:ext uri="{FF2B5EF4-FFF2-40B4-BE49-F238E27FC236}">
                <a16:creationId xmlns:a16="http://schemas.microsoft.com/office/drawing/2014/main" id="{B1042BE6-DFDD-D7C7-438F-F7456E937F1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44903" y="2377782"/>
            <a:ext cx="3759868" cy="3418554"/>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62577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41E5F-6349-033D-2BD3-5320805599E4}"/>
              </a:ext>
            </a:extLst>
          </p:cNvPr>
          <p:cNvSpPr>
            <a:spLocks noGrp="1"/>
          </p:cNvSpPr>
          <p:nvPr>
            <p:ph type="title"/>
          </p:nvPr>
        </p:nvSpPr>
        <p:spPr>
          <a:xfrm>
            <a:off x="838200" y="365128"/>
            <a:ext cx="6656109" cy="775516"/>
          </a:xfrm>
        </p:spPr>
        <p:style>
          <a:lnRef idx="2">
            <a:schemeClr val="accent1"/>
          </a:lnRef>
          <a:fillRef idx="1">
            <a:schemeClr val="lt1"/>
          </a:fillRef>
          <a:effectRef idx="0">
            <a:schemeClr val="accent1"/>
          </a:effectRef>
          <a:fontRef idx="minor">
            <a:schemeClr val="dk1"/>
          </a:fontRef>
        </p:style>
        <p:txBody>
          <a:bodyPr>
            <a:normAutofit/>
          </a:bodyPr>
          <a:lstStyle/>
          <a:p>
            <a:r>
              <a:rPr lang="en-GB" sz="3600" b="1"/>
              <a:t>EFFECTS OF OBESITY</a:t>
            </a:r>
          </a:p>
        </p:txBody>
      </p:sp>
      <p:sp>
        <p:nvSpPr>
          <p:cNvPr id="3" name="Content Placeholder 2">
            <a:extLst>
              <a:ext uri="{FF2B5EF4-FFF2-40B4-BE49-F238E27FC236}">
                <a16:creationId xmlns:a16="http://schemas.microsoft.com/office/drawing/2014/main" id="{FEBCC7C7-9C8F-26B2-87D6-127CAECD8D5B}"/>
              </a:ext>
            </a:extLst>
          </p:cNvPr>
          <p:cNvSpPr>
            <a:spLocks noGrp="1"/>
          </p:cNvSpPr>
          <p:nvPr>
            <p:ph idx="1"/>
          </p:nvPr>
        </p:nvSpPr>
        <p:spPr>
          <a:xfrm>
            <a:off x="389021" y="1507958"/>
            <a:ext cx="7776411" cy="5117431"/>
          </a:xfrm>
        </p:spPr>
        <p:txBody>
          <a:bodyPr>
            <a:normAutofit/>
          </a:bodyPr>
          <a:lstStyle/>
          <a:p>
            <a:pPr algn="just">
              <a:lnSpc>
                <a:spcPct val="120000"/>
              </a:lnSpc>
            </a:pPr>
            <a:r>
              <a:rPr lang="en-US" sz="1800" b="1"/>
              <a:t>Increased Risk of Chronic Diseases: </a:t>
            </a:r>
            <a:r>
              <a:rPr lang="en-US" sz="1800"/>
              <a:t>Higher likelihood of developing type 2 diabetes, heart disease, stroke, and certain types of cancer (Zhu et al, 2023).</a:t>
            </a:r>
          </a:p>
          <a:p>
            <a:pPr algn="just">
              <a:lnSpc>
                <a:spcPct val="120000"/>
              </a:lnSpc>
            </a:pPr>
            <a:r>
              <a:rPr lang="en-US" sz="1800"/>
              <a:t>H</a:t>
            </a:r>
            <a:r>
              <a:rPr lang="en-US" sz="1800" b="1"/>
              <a:t>igher Blood Pressure: </a:t>
            </a:r>
            <a:r>
              <a:rPr lang="en-US" sz="1800"/>
              <a:t>Obesity often leads to hypertension, increasing the risk of cardiovascular problems (Zhu et al, 2023).</a:t>
            </a:r>
          </a:p>
          <a:p>
            <a:pPr algn="just">
              <a:lnSpc>
                <a:spcPct val="120000"/>
              </a:lnSpc>
            </a:pPr>
            <a:r>
              <a:rPr lang="en-US" sz="1800" b="1"/>
              <a:t>Joint Problems: </a:t>
            </a:r>
            <a:r>
              <a:rPr lang="en-US" sz="1800"/>
              <a:t>Being overweight increases joint stress, which can cause osteoarthritis and pain, especially in the lower back, hips, and knees (</a:t>
            </a:r>
            <a:r>
              <a:rPr lang="en-US" sz="1800" err="1"/>
              <a:t>Mohajan</a:t>
            </a:r>
            <a:r>
              <a:rPr lang="en-US" sz="1800"/>
              <a:t> et al, 2023).</a:t>
            </a:r>
          </a:p>
          <a:p>
            <a:pPr algn="just">
              <a:lnSpc>
                <a:spcPct val="120000"/>
              </a:lnSpc>
            </a:pPr>
            <a:r>
              <a:rPr lang="en-US" sz="1800" b="1"/>
              <a:t>Sleep Apnea: </a:t>
            </a:r>
            <a:r>
              <a:rPr lang="en-US" sz="1800"/>
              <a:t>According to </a:t>
            </a:r>
            <a:r>
              <a:rPr lang="en-US" sz="1800" err="1"/>
              <a:t>Mohajan</a:t>
            </a:r>
            <a:r>
              <a:rPr lang="en-US" sz="1800"/>
              <a:t> et al. (2023), a key risk factor for sleep apnea, a disorder in which breathing repeatedly stops and starts during sleep, is obesity.</a:t>
            </a:r>
          </a:p>
          <a:p>
            <a:pPr algn="just">
              <a:lnSpc>
                <a:spcPct val="120000"/>
              </a:lnSpc>
            </a:pPr>
            <a:r>
              <a:rPr lang="en-US" sz="1800" b="1"/>
              <a:t>Respiratory Issues: </a:t>
            </a:r>
            <a:r>
              <a:rPr lang="en-US" sz="1800"/>
              <a:t>Increased weight can lead to difficulty breathing and reduced lung function (Zhu et al, 2023).</a:t>
            </a:r>
            <a:endParaRPr lang="en-GB" sz="1800"/>
          </a:p>
        </p:txBody>
      </p:sp>
      <p:pic>
        <p:nvPicPr>
          <p:cNvPr id="1027" name="Picture 3">
            <a:extLst>
              <a:ext uri="{FF2B5EF4-FFF2-40B4-BE49-F238E27FC236}">
                <a16:creationId xmlns:a16="http://schemas.microsoft.com/office/drawing/2014/main" id="{24B9208F-3079-3470-79BD-6D057346A73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73979" y="577516"/>
            <a:ext cx="3429000" cy="528587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71DA6BAE-184A-1AA3-3FB4-506BB2BEF7A1}"/>
              </a:ext>
            </a:extLst>
          </p:cNvPr>
          <p:cNvSpPr txBox="1"/>
          <p:nvPr/>
        </p:nvSpPr>
        <p:spPr>
          <a:xfrm>
            <a:off x="8646695" y="6352674"/>
            <a:ext cx="3156284" cy="369332"/>
          </a:xfrm>
          <a:prstGeom prst="rect">
            <a:avLst/>
          </a:prstGeom>
          <a:noFill/>
        </p:spPr>
        <p:txBody>
          <a:bodyPr wrap="square" rtlCol="0">
            <a:spAutoFit/>
          </a:bodyPr>
          <a:lstStyle/>
          <a:p>
            <a:r>
              <a:rPr lang="en-GB"/>
              <a:t>(Source: Lightboxes, 2024)</a:t>
            </a:r>
          </a:p>
        </p:txBody>
      </p:sp>
    </p:spTree>
    <p:extLst>
      <p:ext uri="{BB962C8B-B14F-4D97-AF65-F5344CB8AC3E}">
        <p14:creationId xmlns:p14="http://schemas.microsoft.com/office/powerpoint/2010/main" val="40498757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4CA8539-BB89-A7FF-7AC2-B7735C7EDA86}"/>
              </a:ext>
            </a:extLst>
          </p:cNvPr>
          <p:cNvSpPr>
            <a:spLocks noGrp="1"/>
          </p:cNvSpPr>
          <p:nvPr>
            <p:ph idx="1"/>
          </p:nvPr>
        </p:nvSpPr>
        <p:spPr>
          <a:xfrm>
            <a:off x="324853" y="962527"/>
            <a:ext cx="7439526" cy="5261810"/>
          </a:xfrm>
        </p:spPr>
        <p:txBody>
          <a:bodyPr>
            <a:normAutofit/>
          </a:bodyPr>
          <a:lstStyle/>
          <a:p>
            <a:pPr algn="just">
              <a:lnSpc>
                <a:spcPct val="100000"/>
              </a:lnSpc>
            </a:pPr>
            <a:r>
              <a:rPr lang="en-US" sz="2000" b="1"/>
              <a:t>Reduced Mobility: </a:t>
            </a:r>
            <a:r>
              <a:rPr lang="en-US" sz="2000"/>
              <a:t>Extra weight can impair physical movement and flexibility, affecting daily activities and overall quality of life (Sarma et al, 2021).</a:t>
            </a:r>
          </a:p>
          <a:p>
            <a:pPr algn="just">
              <a:lnSpc>
                <a:spcPct val="100000"/>
              </a:lnSpc>
            </a:pPr>
            <a:r>
              <a:rPr lang="en-US" sz="2000" b="1"/>
              <a:t>Mental Health Effects: </a:t>
            </a:r>
            <a:r>
              <a:rPr lang="en-US" sz="2000"/>
              <a:t>Higher risk of depression, anxiety, and low self-esteem (Sarma et al, 2021).</a:t>
            </a:r>
          </a:p>
          <a:p>
            <a:pPr algn="just">
              <a:lnSpc>
                <a:spcPct val="100000"/>
              </a:lnSpc>
            </a:pPr>
            <a:r>
              <a:rPr lang="en-US" sz="2000" b="1"/>
              <a:t>Digestive Issues: </a:t>
            </a:r>
            <a:r>
              <a:rPr lang="en-US" sz="2000"/>
              <a:t>Greater likelihood of gastroesophageal reflux disease (GERD), fatty liver disease, and other digestive problems (Sarma et al, 2021).</a:t>
            </a:r>
          </a:p>
          <a:p>
            <a:pPr algn="just">
              <a:lnSpc>
                <a:spcPct val="100000"/>
              </a:lnSpc>
            </a:pPr>
            <a:r>
              <a:rPr lang="en-US" sz="2000" b="1"/>
              <a:t>Impact on Reproductive Health: </a:t>
            </a:r>
            <a:r>
              <a:rPr lang="en-US" sz="2000"/>
              <a:t>Obesity can affect fertility and increase the risk of complications during pregnancy (</a:t>
            </a:r>
            <a:r>
              <a:rPr lang="en-US" sz="2000" err="1"/>
              <a:t>Rinonapoli</a:t>
            </a:r>
            <a:r>
              <a:rPr lang="en-US" sz="2000"/>
              <a:t> et al, 2021).</a:t>
            </a:r>
          </a:p>
          <a:p>
            <a:pPr algn="just">
              <a:lnSpc>
                <a:spcPct val="100000"/>
              </a:lnSpc>
            </a:pPr>
            <a:r>
              <a:rPr lang="en-US" sz="2000" b="1"/>
              <a:t>Increased Risk of Infection: </a:t>
            </a:r>
            <a:r>
              <a:rPr lang="en-US" sz="2000"/>
              <a:t>Weakened immune system function, making it harder to fight off infections (</a:t>
            </a:r>
            <a:r>
              <a:rPr lang="en-US" sz="2000" err="1"/>
              <a:t>Rinonapoli</a:t>
            </a:r>
            <a:r>
              <a:rPr lang="en-US" sz="2000"/>
              <a:t> et al, 2021).</a:t>
            </a:r>
            <a:endParaRPr lang="en-GB" sz="2000"/>
          </a:p>
        </p:txBody>
      </p:sp>
      <p:sp>
        <p:nvSpPr>
          <p:cNvPr id="2" name="TextBox 1">
            <a:extLst>
              <a:ext uri="{FF2B5EF4-FFF2-40B4-BE49-F238E27FC236}">
                <a16:creationId xmlns:a16="http://schemas.microsoft.com/office/drawing/2014/main" id="{36B13A8F-57FD-CE4B-69ED-35A7E1AFF119}"/>
              </a:ext>
            </a:extLst>
          </p:cNvPr>
          <p:cNvSpPr txBox="1"/>
          <p:nvPr/>
        </p:nvSpPr>
        <p:spPr>
          <a:xfrm>
            <a:off x="8085221" y="6039671"/>
            <a:ext cx="3653590" cy="369332"/>
          </a:xfrm>
          <a:prstGeom prst="rect">
            <a:avLst/>
          </a:prstGeom>
          <a:noFill/>
        </p:spPr>
        <p:txBody>
          <a:bodyPr wrap="square" rtlCol="0">
            <a:spAutoFit/>
          </a:bodyPr>
          <a:lstStyle/>
          <a:p>
            <a:r>
              <a:rPr lang="en-GB"/>
              <a:t>(Source: </a:t>
            </a:r>
            <a:r>
              <a:rPr lang="en-GB" err="1"/>
              <a:t>Linha</a:t>
            </a:r>
            <a:r>
              <a:rPr lang="en-GB"/>
              <a:t> de </a:t>
            </a:r>
            <a:r>
              <a:rPr lang="en-GB" err="1"/>
              <a:t>credito</a:t>
            </a:r>
            <a:r>
              <a:rPr lang="en-GB"/>
              <a:t>, 2024)</a:t>
            </a:r>
          </a:p>
        </p:txBody>
      </p:sp>
      <p:pic>
        <p:nvPicPr>
          <p:cNvPr id="2052" name="Picture 4">
            <a:extLst>
              <a:ext uri="{FF2B5EF4-FFF2-40B4-BE49-F238E27FC236}">
                <a16:creationId xmlns:a16="http://schemas.microsoft.com/office/drawing/2014/main" id="{CC02F480-32C2-2856-D94A-95A5DA5E2F0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56886" y="770021"/>
            <a:ext cx="3781925" cy="504524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69216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80FD8-A91C-84C6-9F35-F7E49005AA98}"/>
              </a:ext>
            </a:extLst>
          </p:cNvPr>
          <p:cNvSpPr>
            <a:spLocks noGrp="1"/>
          </p:cNvSpPr>
          <p:nvPr>
            <p:ph type="title"/>
          </p:nvPr>
        </p:nvSpPr>
        <p:spPr>
          <a:xfrm>
            <a:off x="838200" y="365127"/>
            <a:ext cx="10515600" cy="784943"/>
          </a:xfrm>
        </p:spPr>
        <p:style>
          <a:lnRef idx="2">
            <a:schemeClr val="accent1"/>
          </a:lnRef>
          <a:fillRef idx="1">
            <a:schemeClr val="lt1"/>
          </a:fillRef>
          <a:effectRef idx="0">
            <a:schemeClr val="accent1"/>
          </a:effectRef>
          <a:fontRef idx="minor">
            <a:schemeClr val="dk1"/>
          </a:fontRef>
        </p:style>
        <p:txBody>
          <a:bodyPr>
            <a:normAutofit/>
          </a:bodyPr>
          <a:lstStyle/>
          <a:p>
            <a:pPr algn="ctr"/>
            <a:r>
              <a:rPr lang="en-GB" sz="3600" b="1">
                <a:latin typeface="Arial Black" panose="020B0A04020102020204" pitchFamily="34" charset="0"/>
              </a:rPr>
              <a:t>Digital Health Technology: </a:t>
            </a:r>
            <a:r>
              <a:rPr lang="en-GB" sz="3600" b="1" err="1">
                <a:latin typeface="Arial Black" panose="020B0A04020102020204" pitchFamily="34" charset="0"/>
              </a:rPr>
              <a:t>SlimSync</a:t>
            </a:r>
            <a:endParaRPr lang="en-GB" sz="3600" b="1">
              <a:latin typeface="Arial Black" panose="020B0A04020102020204" pitchFamily="34" charset="0"/>
            </a:endParaRPr>
          </a:p>
        </p:txBody>
      </p:sp>
      <p:sp>
        <p:nvSpPr>
          <p:cNvPr id="3" name="Content Placeholder 2">
            <a:extLst>
              <a:ext uri="{FF2B5EF4-FFF2-40B4-BE49-F238E27FC236}">
                <a16:creationId xmlns:a16="http://schemas.microsoft.com/office/drawing/2014/main" id="{CC9BB208-FD6F-0BEB-3253-C7394D331D5A}"/>
              </a:ext>
            </a:extLst>
          </p:cNvPr>
          <p:cNvSpPr>
            <a:spLocks noGrp="1"/>
          </p:cNvSpPr>
          <p:nvPr>
            <p:ph idx="1"/>
          </p:nvPr>
        </p:nvSpPr>
        <p:spPr>
          <a:xfrm>
            <a:off x="433138" y="1825625"/>
            <a:ext cx="9176083" cy="4351339"/>
          </a:xfrm>
        </p:spPr>
        <p:txBody>
          <a:bodyPr>
            <a:normAutofit fontScale="92500" lnSpcReduction="10000"/>
          </a:bodyPr>
          <a:lstStyle/>
          <a:p>
            <a:pPr marL="0" indent="0" algn="just">
              <a:lnSpc>
                <a:spcPct val="110000"/>
              </a:lnSpc>
              <a:buNone/>
            </a:pPr>
            <a:r>
              <a:rPr lang="en-US" sz="2000" err="1"/>
              <a:t>SlimSync</a:t>
            </a:r>
            <a:r>
              <a:rPr lang="en-US" sz="2000"/>
              <a:t> is a digital health application designed to support users in achieving their weight and fitness goals through a combination of personalized features and advanced technology. The app integrates multiple functionalities to provide a holistic approach to health management:</a:t>
            </a:r>
            <a:endParaRPr lang="en-US" sz="2000" b="1"/>
          </a:p>
          <a:p>
            <a:pPr marL="0" indent="0" algn="just">
              <a:lnSpc>
                <a:spcPct val="110000"/>
              </a:lnSpc>
              <a:buNone/>
            </a:pPr>
            <a:r>
              <a:rPr lang="en-US" sz="2000" b="1"/>
              <a:t>Features of the Application: </a:t>
            </a:r>
          </a:p>
          <a:p>
            <a:pPr marL="0" indent="0" algn="just">
              <a:lnSpc>
                <a:spcPct val="110000"/>
              </a:lnSpc>
              <a:buNone/>
            </a:pPr>
            <a:r>
              <a:rPr lang="en-US" sz="2000" b="1" err="1"/>
              <a:t>Personalised</a:t>
            </a:r>
            <a:r>
              <a:rPr lang="en-US" sz="2000" b="1"/>
              <a:t> Goal Setting:</a:t>
            </a:r>
            <a:r>
              <a:rPr lang="en-US" sz="2000"/>
              <a:t> Users can set achievable weight and fitness goals based on their individual needs and receive progress updates.</a:t>
            </a:r>
          </a:p>
          <a:p>
            <a:pPr marL="0" indent="0" algn="just">
              <a:lnSpc>
                <a:spcPct val="110000"/>
              </a:lnSpc>
              <a:buNone/>
            </a:pPr>
            <a:r>
              <a:rPr lang="en-US" sz="2000" b="1"/>
              <a:t>Real-time Activity Tracking:</a:t>
            </a:r>
            <a:r>
              <a:rPr lang="en-US" sz="2000"/>
              <a:t> Syncs with wearable devices to provide real-time monitoring of physical activities like steps, heart rate, and sleep patterns.</a:t>
            </a:r>
          </a:p>
          <a:p>
            <a:pPr marL="0" indent="0" algn="just">
              <a:lnSpc>
                <a:spcPct val="110000"/>
              </a:lnSpc>
              <a:buNone/>
            </a:pPr>
            <a:r>
              <a:rPr lang="en-US" sz="2000" b="1"/>
              <a:t>Nutrition Logging:</a:t>
            </a:r>
            <a:r>
              <a:rPr lang="en-US" sz="2000"/>
              <a:t> Offers a comprehensive food diary feature with barcode scanning and nutritional analysis to track calorie intake and food quality.</a:t>
            </a:r>
          </a:p>
          <a:p>
            <a:pPr marL="0" indent="0" algn="r">
              <a:lnSpc>
                <a:spcPct val="110000"/>
              </a:lnSpc>
              <a:buNone/>
            </a:pPr>
            <a:r>
              <a:rPr lang="en-US" sz="2000"/>
              <a:t>(Patel et al, 2021)</a:t>
            </a:r>
          </a:p>
          <a:p>
            <a:pPr marL="0" indent="0" algn="just">
              <a:lnSpc>
                <a:spcPct val="110000"/>
              </a:lnSpc>
              <a:buNone/>
            </a:pPr>
            <a:endParaRPr lang="en-GB" sz="2000"/>
          </a:p>
        </p:txBody>
      </p:sp>
      <p:pic>
        <p:nvPicPr>
          <p:cNvPr id="8194" name="Picture 2">
            <a:extLst>
              <a:ext uri="{FF2B5EF4-FFF2-40B4-BE49-F238E27FC236}">
                <a16:creationId xmlns:a16="http://schemas.microsoft.com/office/drawing/2014/main" id="{02BB57C6-8660-E076-B156-D1C07DF9E77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30063" y="1315453"/>
            <a:ext cx="1632034" cy="1957890"/>
          </a:xfrm>
          <a:prstGeom prst="round2DiagRect">
            <a:avLst>
              <a:gd name="adj1" fmla="val 16667"/>
              <a:gd name="adj2" fmla="val 0"/>
            </a:avLst>
          </a:prstGeom>
          <a:ln w="88900" cap="sq">
            <a:noFill/>
            <a:miter lim="800000"/>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776F9A4-5F5E-FF83-71DC-513A10E034F1}"/>
              </a:ext>
            </a:extLst>
          </p:cNvPr>
          <p:cNvSpPr txBox="1"/>
          <p:nvPr/>
        </p:nvSpPr>
        <p:spPr>
          <a:xfrm>
            <a:off x="10489261" y="2750123"/>
            <a:ext cx="1044079" cy="523220"/>
          </a:xfrm>
          <a:prstGeom prst="rect">
            <a:avLst/>
          </a:prstGeom>
          <a:solidFill>
            <a:schemeClr val="bg1"/>
          </a:solidFill>
          <a:ln>
            <a:solidFill>
              <a:schemeClr val="bg1"/>
            </a:solidFill>
          </a:ln>
        </p:spPr>
        <p:txBody>
          <a:bodyPr wrap="square" rtlCol="0">
            <a:spAutoFit/>
          </a:bodyPr>
          <a:lstStyle/>
          <a:p>
            <a:r>
              <a:rPr lang="en-GB" sz="2800" b="1">
                <a:effectLst>
                  <a:outerShdw blurRad="38100" dist="38100" dir="2700000" algn="tl">
                    <a:srgbClr val="000000">
                      <a:alpha val="43137"/>
                    </a:srgbClr>
                  </a:outerShdw>
                </a:effectLst>
                <a:latin typeface="Brush Script MT" panose="03060802040406070304" pitchFamily="66" charset="0"/>
              </a:rPr>
              <a:t>Sync</a:t>
            </a:r>
          </a:p>
        </p:txBody>
      </p:sp>
      <p:sp>
        <p:nvSpPr>
          <p:cNvPr id="8" name="TextBox 7">
            <a:extLst>
              <a:ext uri="{FF2B5EF4-FFF2-40B4-BE49-F238E27FC236}">
                <a16:creationId xmlns:a16="http://schemas.microsoft.com/office/drawing/2014/main" id="{AD81EE28-67D5-83E9-CE7D-5761221029F8}"/>
              </a:ext>
            </a:extLst>
          </p:cNvPr>
          <p:cNvSpPr txBox="1"/>
          <p:nvPr/>
        </p:nvSpPr>
        <p:spPr>
          <a:xfrm>
            <a:off x="9930063" y="3816628"/>
            <a:ext cx="2070260" cy="307777"/>
          </a:xfrm>
          <a:prstGeom prst="rect">
            <a:avLst/>
          </a:prstGeom>
          <a:noFill/>
        </p:spPr>
        <p:txBody>
          <a:bodyPr wrap="square" rtlCol="0">
            <a:spAutoFit/>
          </a:bodyPr>
          <a:lstStyle/>
          <a:p>
            <a:r>
              <a:rPr lang="en-GB" sz="1400"/>
              <a:t>(Source: Self-created)</a:t>
            </a:r>
          </a:p>
        </p:txBody>
      </p:sp>
      <p:pic>
        <p:nvPicPr>
          <p:cNvPr id="8198" name="Picture 6">
            <a:extLst>
              <a:ext uri="{FF2B5EF4-FFF2-40B4-BE49-F238E27FC236}">
                <a16:creationId xmlns:a16="http://schemas.microsoft.com/office/drawing/2014/main" id="{9A5D4B56-6C4F-8556-0BA6-5FD872D33F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80279" y="4124405"/>
            <a:ext cx="1878583" cy="2304853"/>
          </a:xfrm>
          <a:prstGeom prst="ellipse">
            <a:avLst/>
          </a:prstGeom>
          <a:ln>
            <a:noFill/>
          </a:ln>
          <a:effectLst>
            <a:outerShdw blurRad="44450" dist="27940" dir="5400000" algn="ctr">
              <a:srgbClr val="000000">
                <a:alpha val="32000"/>
              </a:srgbClr>
            </a:outerShdw>
            <a:softEdge rad="112500"/>
          </a:effectLst>
          <a:scene3d>
            <a:camera prst="orthographicFront">
              <a:rot lat="0" lon="0" rev="0"/>
            </a:camera>
            <a:lightRig rig="balanced" dir="t">
              <a:rot lat="0" lon="0" rev="8700000"/>
            </a:lightRig>
          </a:scene3d>
          <a:sp3d>
            <a:bevelT w="190500" h="38100"/>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74087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9BB208-FD6F-0BEB-3253-C7394D331D5A}"/>
              </a:ext>
            </a:extLst>
          </p:cNvPr>
          <p:cNvSpPr>
            <a:spLocks noGrp="1"/>
          </p:cNvSpPr>
          <p:nvPr>
            <p:ph idx="1"/>
          </p:nvPr>
        </p:nvSpPr>
        <p:spPr>
          <a:xfrm>
            <a:off x="433138" y="978569"/>
            <a:ext cx="10920663" cy="5198396"/>
          </a:xfrm>
        </p:spPr>
        <p:txBody>
          <a:bodyPr>
            <a:normAutofit/>
          </a:bodyPr>
          <a:lstStyle/>
          <a:p>
            <a:pPr marL="0" indent="0" algn="just">
              <a:lnSpc>
                <a:spcPct val="120000"/>
              </a:lnSpc>
              <a:buNone/>
            </a:pPr>
            <a:r>
              <a:rPr lang="en-US" sz="2000" b="1"/>
              <a:t>AI-driven Health Insights:</a:t>
            </a:r>
            <a:r>
              <a:rPr lang="en-US" sz="2000"/>
              <a:t> Provides </a:t>
            </a:r>
            <a:r>
              <a:rPr lang="en-US" sz="2000" err="1"/>
              <a:t>personalised</a:t>
            </a:r>
            <a:r>
              <a:rPr lang="en-US" sz="2000"/>
              <a:t> insights and recommendations using AI algorithms to help users </a:t>
            </a:r>
            <a:r>
              <a:rPr lang="en-US" sz="2000" err="1"/>
              <a:t>optimise</a:t>
            </a:r>
            <a:r>
              <a:rPr lang="en-US" sz="2000"/>
              <a:t> their routines and dietary choices.</a:t>
            </a:r>
          </a:p>
          <a:p>
            <a:pPr marL="0" indent="0" algn="just">
              <a:lnSpc>
                <a:spcPct val="120000"/>
              </a:lnSpc>
              <a:buNone/>
            </a:pPr>
            <a:r>
              <a:rPr lang="en-US" sz="2000" b="1"/>
              <a:t>Community Challenges and Support:</a:t>
            </a:r>
            <a:r>
              <a:rPr lang="en-US" sz="2000"/>
              <a:t> Includes a social platform for users to engage in community challenges, share progress, and receive peer support and encouragement.</a:t>
            </a:r>
          </a:p>
          <a:p>
            <a:pPr marL="0" indent="0" algn="just">
              <a:lnSpc>
                <a:spcPct val="120000"/>
              </a:lnSpc>
              <a:buNone/>
            </a:pPr>
            <a:r>
              <a:rPr lang="en-US" sz="2000" b="1"/>
              <a:t>Virtual Coaching and Feedback:</a:t>
            </a:r>
            <a:r>
              <a:rPr lang="en-US" sz="2000"/>
              <a:t> Offers virtual sessions with health coaches or nutritionists for personalized feedback and guidance.</a:t>
            </a:r>
          </a:p>
          <a:p>
            <a:pPr marL="0" indent="0" algn="just">
              <a:lnSpc>
                <a:spcPct val="120000"/>
              </a:lnSpc>
              <a:buNone/>
            </a:pPr>
            <a:r>
              <a:rPr lang="en-US" sz="2000" b="1"/>
              <a:t>Integration with Healthcare Providers:</a:t>
            </a:r>
            <a:r>
              <a:rPr lang="en-US" sz="2000"/>
              <a:t> Allows for seamless sharing of health data with healthcare providers for a more informed and connected healthcare experience.</a:t>
            </a:r>
          </a:p>
          <a:p>
            <a:pPr marL="0" indent="0" algn="just">
              <a:lnSpc>
                <a:spcPct val="120000"/>
              </a:lnSpc>
              <a:buNone/>
            </a:pPr>
            <a:r>
              <a:rPr lang="en-US" sz="2000" b="1"/>
              <a:t>Gamification Elements:</a:t>
            </a:r>
            <a:r>
              <a:rPr lang="en-US" sz="2000"/>
              <a:t> Incorporates gamification strategies like earning badges and rewards for meeting fitness goals to keep users motivated.</a:t>
            </a:r>
          </a:p>
          <a:p>
            <a:pPr marL="0" indent="0" algn="r">
              <a:lnSpc>
                <a:spcPct val="120000"/>
              </a:lnSpc>
              <a:buNone/>
            </a:pPr>
            <a:r>
              <a:rPr lang="en-US" sz="2000"/>
              <a:t>(Patel et al, 2021)</a:t>
            </a:r>
          </a:p>
          <a:p>
            <a:pPr marL="0" indent="0" algn="just">
              <a:lnSpc>
                <a:spcPct val="120000"/>
              </a:lnSpc>
              <a:buNone/>
            </a:pPr>
            <a:endParaRPr lang="en-US" sz="2000"/>
          </a:p>
          <a:p>
            <a:pPr marL="0" indent="0" algn="just">
              <a:lnSpc>
                <a:spcPct val="120000"/>
              </a:lnSpc>
              <a:buNone/>
            </a:pPr>
            <a:endParaRPr lang="en-GB" sz="2000"/>
          </a:p>
        </p:txBody>
      </p:sp>
    </p:spTree>
    <p:extLst>
      <p:ext uri="{BB962C8B-B14F-4D97-AF65-F5344CB8AC3E}">
        <p14:creationId xmlns:p14="http://schemas.microsoft.com/office/powerpoint/2010/main" val="11672857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BCF07-909B-1720-01D1-731149546101}"/>
              </a:ext>
            </a:extLst>
          </p:cNvPr>
          <p:cNvSpPr>
            <a:spLocks noGrp="1"/>
          </p:cNvSpPr>
          <p:nvPr>
            <p:ph type="title"/>
          </p:nvPr>
        </p:nvSpPr>
        <p:spPr>
          <a:xfrm>
            <a:off x="838200" y="365127"/>
            <a:ext cx="10515600" cy="854073"/>
          </a:xfrm>
        </p:spPr>
        <p:style>
          <a:lnRef idx="2">
            <a:schemeClr val="accent1"/>
          </a:lnRef>
          <a:fillRef idx="1">
            <a:schemeClr val="lt1"/>
          </a:fillRef>
          <a:effectRef idx="0">
            <a:schemeClr val="accent1"/>
          </a:effectRef>
          <a:fontRef idx="minor">
            <a:schemeClr val="dk1"/>
          </a:fontRef>
        </p:style>
        <p:txBody>
          <a:bodyPr>
            <a:normAutofit/>
          </a:bodyPr>
          <a:lstStyle/>
          <a:p>
            <a:pPr algn="ctr"/>
            <a:r>
              <a:rPr lang="en-GB" sz="3600" b="1"/>
              <a:t>Why It’s Chosen:</a:t>
            </a:r>
          </a:p>
        </p:txBody>
      </p:sp>
      <p:sp>
        <p:nvSpPr>
          <p:cNvPr id="3" name="Content Placeholder 2">
            <a:extLst>
              <a:ext uri="{FF2B5EF4-FFF2-40B4-BE49-F238E27FC236}">
                <a16:creationId xmlns:a16="http://schemas.microsoft.com/office/drawing/2014/main" id="{60D302F4-80C4-C82A-F70D-DE6CB2A7FB28}"/>
              </a:ext>
            </a:extLst>
          </p:cNvPr>
          <p:cNvSpPr>
            <a:spLocks noGrp="1"/>
          </p:cNvSpPr>
          <p:nvPr>
            <p:ph idx="1"/>
          </p:nvPr>
        </p:nvSpPr>
        <p:spPr>
          <a:xfrm>
            <a:off x="372979" y="1363579"/>
            <a:ext cx="11321716" cy="5129293"/>
          </a:xfrm>
        </p:spPr>
        <p:txBody>
          <a:bodyPr>
            <a:normAutofit/>
          </a:bodyPr>
          <a:lstStyle/>
          <a:p>
            <a:pPr marL="0" indent="0" algn="just">
              <a:lnSpc>
                <a:spcPct val="110000"/>
              </a:lnSpc>
              <a:buNone/>
            </a:pPr>
            <a:r>
              <a:rPr lang="en-US" sz="1800" err="1"/>
              <a:t>SlimSync</a:t>
            </a:r>
            <a:r>
              <a:rPr lang="en-US" sz="1800"/>
              <a:t> is an effective health promotion intervention due to its comprehensive and integrative approach. By combining real-time tracking, </a:t>
            </a:r>
            <a:r>
              <a:rPr lang="en-US" sz="1800" err="1"/>
              <a:t>personalised</a:t>
            </a:r>
            <a:r>
              <a:rPr lang="en-US" sz="1800"/>
              <a:t> insights, and social support, it addresses multiple aspects of health management:</a:t>
            </a:r>
          </a:p>
          <a:p>
            <a:pPr algn="just">
              <a:lnSpc>
                <a:spcPct val="110000"/>
              </a:lnSpc>
            </a:pPr>
            <a:r>
              <a:rPr lang="en-US" sz="1800" b="1" err="1"/>
              <a:t>Personalisation</a:t>
            </a:r>
            <a:r>
              <a:rPr lang="en-US" sz="1800" b="1"/>
              <a:t>: </a:t>
            </a:r>
            <a:r>
              <a:rPr lang="en-US" sz="1800"/>
              <a:t>Tailored goals and insights ensure that the intervention meets the unique needs of each user.</a:t>
            </a:r>
          </a:p>
          <a:p>
            <a:pPr algn="just">
              <a:lnSpc>
                <a:spcPct val="110000"/>
              </a:lnSpc>
            </a:pPr>
            <a:r>
              <a:rPr lang="en-US" sz="1800" b="1"/>
              <a:t>Real-time Feedback: </a:t>
            </a:r>
            <a:r>
              <a:rPr lang="en-US" sz="1800"/>
              <a:t>Continuous monitoring and updates help users stay informed and adjust their </a:t>
            </a:r>
            <a:r>
              <a:rPr lang="en-US" sz="1800" err="1"/>
              <a:t>behaviours</a:t>
            </a:r>
            <a:r>
              <a:rPr lang="en-US" sz="1800"/>
              <a:t> promptly.</a:t>
            </a:r>
          </a:p>
          <a:p>
            <a:pPr algn="just">
              <a:lnSpc>
                <a:spcPct val="110000"/>
              </a:lnSpc>
            </a:pPr>
            <a:r>
              <a:rPr lang="en-US" sz="1800" b="1"/>
              <a:t>Community and Support: </a:t>
            </a:r>
            <a:r>
              <a:rPr lang="en-US" sz="1800"/>
              <a:t>Social engagement and peer encouragement foster a supportive environment, which can enhance motivation and adherence.</a:t>
            </a:r>
          </a:p>
          <a:p>
            <a:pPr algn="just">
              <a:lnSpc>
                <a:spcPct val="110000"/>
              </a:lnSpc>
            </a:pPr>
            <a:r>
              <a:rPr lang="en-US" sz="1800" b="1"/>
              <a:t>Professional Guidance: </a:t>
            </a:r>
            <a:r>
              <a:rPr lang="en-US" sz="1800"/>
              <a:t>Access to virtual coaching adds a layer of expert advice, making it easier for users to receive personalized support.</a:t>
            </a:r>
          </a:p>
          <a:p>
            <a:pPr algn="just">
              <a:lnSpc>
                <a:spcPct val="110000"/>
              </a:lnSpc>
            </a:pPr>
            <a:r>
              <a:rPr lang="en-US" sz="1800" b="1"/>
              <a:t>Holistic Approach: </a:t>
            </a:r>
            <a:r>
              <a:rPr lang="en-US" sz="1800"/>
              <a:t>Integration with healthcare providers and gamification strategies cover both medical and motivational aspects, providing a well-rounded solution for achieving and maintaining health goals.</a:t>
            </a:r>
          </a:p>
          <a:p>
            <a:pPr marL="0" indent="0" algn="r">
              <a:lnSpc>
                <a:spcPct val="110000"/>
              </a:lnSpc>
              <a:buNone/>
            </a:pPr>
            <a:r>
              <a:rPr lang="en-US" sz="1800"/>
              <a:t>(</a:t>
            </a:r>
            <a:r>
              <a:rPr lang="en-US" sz="1800" err="1"/>
              <a:t>Kouvari</a:t>
            </a:r>
            <a:r>
              <a:rPr lang="en-US" sz="1800"/>
              <a:t> et al, 2022)</a:t>
            </a:r>
            <a:endParaRPr lang="en-GB" sz="1800"/>
          </a:p>
        </p:txBody>
      </p:sp>
    </p:spTree>
    <p:extLst>
      <p:ext uri="{BB962C8B-B14F-4D97-AF65-F5344CB8AC3E}">
        <p14:creationId xmlns:p14="http://schemas.microsoft.com/office/powerpoint/2010/main" val="36787275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C3111-3246-6595-3EA7-CE10372660E8}"/>
              </a:ext>
            </a:extLst>
          </p:cNvPr>
          <p:cNvSpPr>
            <a:spLocks noGrp="1"/>
          </p:cNvSpPr>
          <p:nvPr>
            <p:ph type="title"/>
          </p:nvPr>
        </p:nvSpPr>
        <p:spPr>
          <a:xfrm>
            <a:off x="838200" y="365128"/>
            <a:ext cx="10515600" cy="1030040"/>
          </a:xfrm>
        </p:spPr>
        <p:style>
          <a:lnRef idx="2">
            <a:schemeClr val="accent6"/>
          </a:lnRef>
          <a:fillRef idx="1">
            <a:schemeClr val="lt1"/>
          </a:fillRef>
          <a:effectRef idx="0">
            <a:schemeClr val="accent6"/>
          </a:effectRef>
          <a:fontRef idx="minor">
            <a:schemeClr val="dk1"/>
          </a:fontRef>
        </p:style>
        <p:txBody>
          <a:bodyPr/>
          <a:lstStyle/>
          <a:p>
            <a:pPr algn="ctr"/>
            <a:r>
              <a:rPr lang="en-GB">
                <a:latin typeface="Arial Black" panose="020B0A04020102020204" pitchFamily="34" charset="0"/>
              </a:rPr>
              <a:t>Application: Planning Model </a:t>
            </a:r>
          </a:p>
        </p:txBody>
      </p:sp>
      <p:pic>
        <p:nvPicPr>
          <p:cNvPr id="9218" name="Picture 2">
            <a:extLst>
              <a:ext uri="{FF2B5EF4-FFF2-40B4-BE49-F238E27FC236}">
                <a16:creationId xmlns:a16="http://schemas.microsoft.com/office/drawing/2014/main" id="{3E303564-522A-6C86-9331-AE643500408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61474" y="1825625"/>
            <a:ext cx="10792326" cy="4667248"/>
          </a:xfrm>
          <a:prstGeom prst="rect">
            <a:avLst/>
          </a:prstGeom>
          <a:no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C819F00-4AF7-5E33-8459-9FA88DE076A8}"/>
              </a:ext>
            </a:extLst>
          </p:cNvPr>
          <p:cNvSpPr txBox="1"/>
          <p:nvPr/>
        </p:nvSpPr>
        <p:spPr>
          <a:xfrm>
            <a:off x="4860757" y="6492872"/>
            <a:ext cx="2470485" cy="338554"/>
          </a:xfrm>
          <a:prstGeom prst="rect">
            <a:avLst/>
          </a:prstGeom>
          <a:noFill/>
        </p:spPr>
        <p:txBody>
          <a:bodyPr wrap="square" rtlCol="0">
            <a:spAutoFit/>
          </a:bodyPr>
          <a:lstStyle/>
          <a:p>
            <a:r>
              <a:rPr lang="en-GB" sz="1600"/>
              <a:t>(Source: </a:t>
            </a:r>
            <a:r>
              <a:rPr lang="en-GB" sz="1600" err="1"/>
              <a:t>Collidu</a:t>
            </a:r>
            <a:r>
              <a:rPr lang="en-GB" sz="1600"/>
              <a:t>, 2024)</a:t>
            </a:r>
          </a:p>
        </p:txBody>
      </p:sp>
    </p:spTree>
    <p:extLst>
      <p:ext uri="{BB962C8B-B14F-4D97-AF65-F5344CB8AC3E}">
        <p14:creationId xmlns:p14="http://schemas.microsoft.com/office/powerpoint/2010/main" val="10679442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78BCB-BC73-85BF-57B6-AF0750337D4B}"/>
              </a:ext>
            </a:extLst>
          </p:cNvPr>
          <p:cNvSpPr>
            <a:spLocks noGrp="1"/>
          </p:cNvSpPr>
          <p:nvPr>
            <p:ph type="title"/>
          </p:nvPr>
        </p:nvSpPr>
        <p:spPr>
          <a:xfrm>
            <a:off x="838200" y="365128"/>
            <a:ext cx="10515600" cy="1030536"/>
          </a:xfrm>
        </p:spPr>
        <p:style>
          <a:lnRef idx="2">
            <a:schemeClr val="accent1"/>
          </a:lnRef>
          <a:fillRef idx="1">
            <a:schemeClr val="lt1"/>
          </a:fillRef>
          <a:effectRef idx="0">
            <a:schemeClr val="accent1"/>
          </a:effectRef>
          <a:fontRef idx="minor">
            <a:schemeClr val="dk1"/>
          </a:fontRef>
        </p:style>
        <p:txBody>
          <a:bodyPr/>
          <a:lstStyle/>
          <a:p>
            <a:pPr algn="ctr"/>
            <a:r>
              <a:rPr lang="en-GB" b="1">
                <a:latin typeface="Arial Black" panose="020B0A04020102020204" pitchFamily="34" charset="0"/>
              </a:rPr>
              <a:t>PRECEDE-PROCEED Model</a:t>
            </a:r>
          </a:p>
        </p:txBody>
      </p:sp>
      <p:sp>
        <p:nvSpPr>
          <p:cNvPr id="6" name="Content Placeholder 5">
            <a:extLst>
              <a:ext uri="{FF2B5EF4-FFF2-40B4-BE49-F238E27FC236}">
                <a16:creationId xmlns:a16="http://schemas.microsoft.com/office/drawing/2014/main" id="{16D5A9EF-6CCD-E551-52B8-972E1088EBDF}"/>
              </a:ext>
            </a:extLst>
          </p:cNvPr>
          <p:cNvSpPr>
            <a:spLocks noGrp="1"/>
          </p:cNvSpPr>
          <p:nvPr>
            <p:ph idx="1"/>
          </p:nvPr>
        </p:nvSpPr>
        <p:spPr>
          <a:xfrm>
            <a:off x="565484" y="1687398"/>
            <a:ext cx="10515600" cy="4537692"/>
          </a:xfrm>
        </p:spPr>
        <p:txBody>
          <a:bodyPr>
            <a:normAutofit fontScale="92500" lnSpcReduction="10000"/>
          </a:bodyPr>
          <a:lstStyle/>
          <a:p>
            <a:pPr marL="0" indent="0" algn="ctr">
              <a:lnSpc>
                <a:spcPct val="100000"/>
              </a:lnSpc>
              <a:buNone/>
            </a:pPr>
            <a:r>
              <a:rPr lang="en-US" b="1">
                <a:highlight>
                  <a:srgbClr val="808000"/>
                </a:highlight>
              </a:rPr>
              <a:t>PRECEDE (Predisposing, Reinforcing, and Enabling Constructs in Educational Diagnosis and Evaluation):</a:t>
            </a:r>
          </a:p>
          <a:p>
            <a:pPr marL="0" indent="0" algn="just">
              <a:lnSpc>
                <a:spcPct val="100000"/>
              </a:lnSpc>
              <a:buNone/>
            </a:pPr>
            <a:r>
              <a:rPr lang="en-US" b="1">
                <a:solidFill>
                  <a:schemeClr val="accent1">
                    <a:lumMod val="75000"/>
                  </a:schemeClr>
                </a:solidFill>
              </a:rPr>
              <a:t>Phase 1: Social Assessment:</a:t>
            </a:r>
            <a:endParaRPr lang="en-US">
              <a:solidFill>
                <a:schemeClr val="accent1">
                  <a:lumMod val="75000"/>
                </a:schemeClr>
              </a:solidFill>
            </a:endParaRPr>
          </a:p>
          <a:p>
            <a:pPr algn="just">
              <a:lnSpc>
                <a:spcPct val="100000"/>
              </a:lnSpc>
              <a:buFont typeface="Arial" panose="020B0604020202020204" pitchFamily="34" charset="0"/>
              <a:buChar char="•"/>
            </a:pPr>
            <a:r>
              <a:rPr lang="en-US"/>
              <a:t>Conduct surveys and focus groups to gain insights into the target population's quality of life and perceptions about obesity. This helps in understanding the broader social issues and lifestyle challenges related to obesity (Selvaraj and Sriram, 2022).</a:t>
            </a:r>
          </a:p>
          <a:p>
            <a:pPr algn="just">
              <a:lnSpc>
                <a:spcPct val="100000"/>
              </a:lnSpc>
              <a:buFont typeface="Arial" panose="020B0604020202020204" pitchFamily="34" charset="0"/>
              <a:buChar char="•"/>
            </a:pPr>
            <a:r>
              <a:rPr lang="en-US"/>
              <a:t>Analyze social determinants such as economic status, cultural attitudes, and access to health resources that may influence obesity and readiness to use wearable technology (Selvaraj and Sriram, 2022).</a:t>
            </a:r>
          </a:p>
          <a:p>
            <a:pPr marL="0" indent="0" algn="just">
              <a:lnSpc>
                <a:spcPct val="100000"/>
              </a:lnSpc>
              <a:buNone/>
            </a:pPr>
            <a:endParaRPr lang="en-GB"/>
          </a:p>
        </p:txBody>
      </p:sp>
    </p:spTree>
    <p:extLst>
      <p:ext uri="{BB962C8B-B14F-4D97-AF65-F5344CB8AC3E}">
        <p14:creationId xmlns:p14="http://schemas.microsoft.com/office/powerpoint/2010/main" val="41559460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7B008D34-F7BB-3DFB-0537-FFCF9B185F57}"/>
              </a:ext>
            </a:extLst>
          </p:cNvPr>
          <p:cNvSpPr>
            <a:spLocks noGrp="1"/>
          </p:cNvSpPr>
          <p:nvPr>
            <p:ph idx="1"/>
          </p:nvPr>
        </p:nvSpPr>
        <p:spPr>
          <a:xfrm>
            <a:off x="260685" y="705854"/>
            <a:ext cx="7968916" cy="5694946"/>
          </a:xfrm>
        </p:spPr>
        <p:txBody>
          <a:bodyPr>
            <a:normAutofit/>
          </a:bodyPr>
          <a:lstStyle/>
          <a:p>
            <a:pPr marL="0" indent="0" algn="just">
              <a:lnSpc>
                <a:spcPct val="100000"/>
              </a:lnSpc>
              <a:buNone/>
            </a:pPr>
            <a:r>
              <a:rPr lang="en-US" b="1">
                <a:solidFill>
                  <a:schemeClr val="accent1">
                    <a:lumMod val="75000"/>
                  </a:schemeClr>
                </a:solidFill>
              </a:rPr>
              <a:t>Phase 2: Epidemiological Assessment:</a:t>
            </a:r>
            <a:endParaRPr lang="en-US">
              <a:solidFill>
                <a:schemeClr val="accent1">
                  <a:lumMod val="75000"/>
                </a:schemeClr>
              </a:solidFill>
            </a:endParaRPr>
          </a:p>
          <a:p>
            <a:pPr algn="just">
              <a:lnSpc>
                <a:spcPct val="100000"/>
              </a:lnSpc>
              <a:buFont typeface="Arial" panose="020B0604020202020204" pitchFamily="34" charset="0"/>
              <a:buChar char="•"/>
            </a:pPr>
            <a:r>
              <a:rPr lang="en-US"/>
              <a:t>Collect and review data on the prevalence of obesity in the UK, including demographic breakdowns and associated health risks. This data will inform the scope and focus of the intervention (</a:t>
            </a:r>
            <a:r>
              <a:rPr lang="en-US" err="1"/>
              <a:t>Bammann</a:t>
            </a:r>
            <a:r>
              <a:rPr lang="en-US"/>
              <a:t> et al, 2021).</a:t>
            </a:r>
          </a:p>
          <a:p>
            <a:pPr algn="just">
              <a:lnSpc>
                <a:spcPct val="100000"/>
              </a:lnSpc>
              <a:buFont typeface="Arial" panose="020B0604020202020204" pitchFamily="34" charset="0"/>
              <a:buChar char="•"/>
            </a:pPr>
            <a:r>
              <a:rPr lang="en-US"/>
              <a:t>Identify the primary </a:t>
            </a:r>
            <a:r>
              <a:rPr lang="en-US" err="1"/>
              <a:t>behaviours</a:t>
            </a:r>
            <a:r>
              <a:rPr lang="en-US"/>
              <a:t> contributing to obesity, such as poor diet and physical inactivity, to tailor the app’s features and recommendations to address these specific issues (</a:t>
            </a:r>
            <a:r>
              <a:rPr lang="en-US" err="1"/>
              <a:t>Bammann</a:t>
            </a:r>
            <a:r>
              <a:rPr lang="en-US"/>
              <a:t> et al, 2021).</a:t>
            </a:r>
          </a:p>
          <a:p>
            <a:pPr marL="0" indent="0" algn="just">
              <a:lnSpc>
                <a:spcPct val="100000"/>
              </a:lnSpc>
              <a:buNone/>
            </a:pPr>
            <a:endParaRPr lang="en-GB"/>
          </a:p>
        </p:txBody>
      </p:sp>
      <p:sp>
        <p:nvSpPr>
          <p:cNvPr id="2" name="TextBox 1">
            <a:extLst>
              <a:ext uri="{FF2B5EF4-FFF2-40B4-BE49-F238E27FC236}">
                <a16:creationId xmlns:a16="http://schemas.microsoft.com/office/drawing/2014/main" id="{8743D4CC-8F7A-8D40-28BE-B2C4062FCEF1}"/>
              </a:ext>
            </a:extLst>
          </p:cNvPr>
          <p:cNvSpPr txBox="1"/>
          <p:nvPr/>
        </p:nvSpPr>
        <p:spPr>
          <a:xfrm>
            <a:off x="9256293" y="5693555"/>
            <a:ext cx="2470485" cy="338554"/>
          </a:xfrm>
          <a:prstGeom prst="rect">
            <a:avLst/>
          </a:prstGeom>
          <a:noFill/>
        </p:spPr>
        <p:txBody>
          <a:bodyPr wrap="square" rtlCol="0">
            <a:spAutoFit/>
          </a:bodyPr>
          <a:lstStyle/>
          <a:p>
            <a:r>
              <a:rPr lang="en-GB" sz="1600"/>
              <a:t>(Source: </a:t>
            </a:r>
            <a:r>
              <a:rPr lang="en-GB" sz="1600" err="1"/>
              <a:t>Freepik</a:t>
            </a:r>
            <a:r>
              <a:rPr lang="en-GB" sz="1600"/>
              <a:t>, 2024)</a:t>
            </a:r>
          </a:p>
        </p:txBody>
      </p:sp>
      <p:pic>
        <p:nvPicPr>
          <p:cNvPr id="3076" name="Picture 4">
            <a:extLst>
              <a:ext uri="{FF2B5EF4-FFF2-40B4-BE49-F238E27FC236}">
                <a16:creationId xmlns:a16="http://schemas.microsoft.com/office/drawing/2014/main" id="{801C9797-7A7A-AA91-0183-64A626CCD74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56432" y="1314701"/>
            <a:ext cx="3574883" cy="397192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632977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A85AE3D-8BF4-4457-9080-FE31631D7E3F}"/>
              </a:ext>
            </a:extLst>
          </p:cNvPr>
          <p:cNvSpPr>
            <a:spLocks noGrp="1"/>
          </p:cNvSpPr>
          <p:nvPr>
            <p:ph idx="1"/>
          </p:nvPr>
        </p:nvSpPr>
        <p:spPr>
          <a:xfrm>
            <a:off x="352928" y="677402"/>
            <a:ext cx="7379368" cy="5503195"/>
          </a:xfrm>
        </p:spPr>
        <p:txBody>
          <a:bodyPr>
            <a:normAutofit lnSpcReduction="10000"/>
          </a:bodyPr>
          <a:lstStyle/>
          <a:p>
            <a:pPr marL="0" indent="0" algn="just">
              <a:lnSpc>
                <a:spcPct val="100000"/>
              </a:lnSpc>
              <a:buNone/>
            </a:pPr>
            <a:r>
              <a:rPr lang="en-US" b="1">
                <a:solidFill>
                  <a:schemeClr val="accent1">
                    <a:lumMod val="75000"/>
                  </a:schemeClr>
                </a:solidFill>
              </a:rPr>
              <a:t>Phase 3: Behavioral and Environmental Assessment:</a:t>
            </a:r>
            <a:endParaRPr lang="en-US">
              <a:solidFill>
                <a:schemeClr val="accent1">
                  <a:lumMod val="75000"/>
                </a:schemeClr>
              </a:solidFill>
            </a:endParaRPr>
          </a:p>
          <a:p>
            <a:pPr algn="just">
              <a:lnSpc>
                <a:spcPct val="100000"/>
              </a:lnSpc>
              <a:buFont typeface="Arial" panose="020B0604020202020204" pitchFamily="34" charset="0"/>
              <a:buChar char="•"/>
            </a:pPr>
            <a:r>
              <a:rPr lang="en-US"/>
              <a:t>Identify and </a:t>
            </a:r>
            <a:r>
              <a:rPr lang="en-US" err="1"/>
              <a:t>analyse</a:t>
            </a:r>
            <a:r>
              <a:rPr lang="en-US"/>
              <a:t> key </a:t>
            </a:r>
            <a:r>
              <a:rPr lang="en-US" err="1"/>
              <a:t>behaviours</a:t>
            </a:r>
            <a:r>
              <a:rPr lang="en-US"/>
              <a:t> that contribute to obesity, such as a sedentary lifestyle and unhealthy eating habits. This will help in designing targeted interventions within the app (</a:t>
            </a:r>
            <a:r>
              <a:rPr lang="en-US" err="1"/>
              <a:t>Moshki</a:t>
            </a:r>
            <a:r>
              <a:rPr lang="en-US"/>
              <a:t> et al, 2017).</a:t>
            </a:r>
          </a:p>
          <a:p>
            <a:pPr algn="just">
              <a:lnSpc>
                <a:spcPct val="100000"/>
              </a:lnSpc>
              <a:buFont typeface="Arial" panose="020B0604020202020204" pitchFamily="34" charset="0"/>
              <a:buChar char="•"/>
            </a:pPr>
            <a:r>
              <a:rPr lang="en-US"/>
              <a:t>Examine environmental factors that affect obesity, such as the availability of fitness facilities or healthy food options, and integrate solutions or recommendations into the app to address these barriers (</a:t>
            </a:r>
            <a:r>
              <a:rPr lang="en-US" err="1"/>
              <a:t>Moshki</a:t>
            </a:r>
            <a:r>
              <a:rPr lang="en-US"/>
              <a:t> et al, 2017).</a:t>
            </a:r>
          </a:p>
          <a:p>
            <a:pPr marL="0" indent="0" algn="just">
              <a:lnSpc>
                <a:spcPct val="100000"/>
              </a:lnSpc>
              <a:buNone/>
            </a:pPr>
            <a:endParaRPr lang="en-GB"/>
          </a:p>
        </p:txBody>
      </p:sp>
      <p:sp>
        <p:nvSpPr>
          <p:cNvPr id="2" name="TextBox 1">
            <a:extLst>
              <a:ext uri="{FF2B5EF4-FFF2-40B4-BE49-F238E27FC236}">
                <a16:creationId xmlns:a16="http://schemas.microsoft.com/office/drawing/2014/main" id="{E641D1F7-8BA0-A23B-391F-11DAF0386BC1}"/>
              </a:ext>
            </a:extLst>
          </p:cNvPr>
          <p:cNvSpPr txBox="1"/>
          <p:nvPr/>
        </p:nvSpPr>
        <p:spPr>
          <a:xfrm>
            <a:off x="9256293" y="5693555"/>
            <a:ext cx="2422359" cy="338554"/>
          </a:xfrm>
          <a:prstGeom prst="rect">
            <a:avLst/>
          </a:prstGeom>
          <a:noFill/>
        </p:spPr>
        <p:txBody>
          <a:bodyPr wrap="square" rtlCol="0">
            <a:spAutoFit/>
          </a:bodyPr>
          <a:lstStyle/>
          <a:p>
            <a:r>
              <a:rPr lang="en-GB" sz="1600"/>
              <a:t>(Source: </a:t>
            </a:r>
            <a:r>
              <a:rPr lang="en-GB" sz="1600" err="1"/>
              <a:t>Netsol</a:t>
            </a:r>
            <a:r>
              <a:rPr lang="en-GB" sz="1600"/>
              <a:t>, 2024)</a:t>
            </a:r>
          </a:p>
        </p:txBody>
      </p:sp>
      <p:pic>
        <p:nvPicPr>
          <p:cNvPr id="7172" name="Picture 4">
            <a:extLst>
              <a:ext uri="{FF2B5EF4-FFF2-40B4-BE49-F238E27FC236}">
                <a16:creationId xmlns:a16="http://schemas.microsoft.com/office/drawing/2014/main" id="{ECD7C2F4-E403-FADE-D818-B69B1F52E19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09697" y="323654"/>
            <a:ext cx="3577388" cy="5198395"/>
          </a:xfrm>
          <a:prstGeom prst="rect">
            <a:avLst/>
          </a:prstGeom>
          <a:solidFill>
            <a:srgbClr val="FFFFFF">
              <a:shade val="85000"/>
            </a:srgbClr>
          </a:solidFill>
          <a:ln w="101600" cap="sq">
            <a:solidFill>
              <a:srgbClr val="FDFDFD"/>
            </a:solidFill>
            <a:miter lim="800000"/>
          </a:ln>
          <a:effectLst>
            <a:outerShdw blurRad="57150" dist="37500" dir="7560000" sy="98000" kx="110000" ky="200000" algn="tl" rotWithShape="0">
              <a:srgbClr val="000000">
                <a:alpha val="20000"/>
              </a:srgbClr>
            </a:outerShdw>
          </a:effectLst>
          <a:scene3d>
            <a:camera prst="perspectiveRelaxed">
              <a:rot lat="18960000" lon="0" rev="0"/>
            </a:camera>
            <a:lightRig rig="twoPt" dir="t">
              <a:rot lat="0" lon="0" rev="7200000"/>
            </a:lightRig>
          </a:scene3d>
          <a:sp3d prstMaterial="matte">
            <a:bevelT w="22860" h="12700"/>
            <a:contourClr>
              <a:srgbClr val="FFFFFF"/>
            </a:contourClr>
          </a:sp3d>
        </p:spPr>
      </p:pic>
    </p:spTree>
    <p:extLst>
      <p:ext uri="{BB962C8B-B14F-4D97-AF65-F5344CB8AC3E}">
        <p14:creationId xmlns:p14="http://schemas.microsoft.com/office/powerpoint/2010/main" val="37899093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8EC4F58-D88A-81DA-626D-4288A2944C47}"/>
              </a:ext>
            </a:extLst>
          </p:cNvPr>
          <p:cNvSpPr>
            <a:spLocks noGrp="1"/>
          </p:cNvSpPr>
          <p:nvPr>
            <p:ph idx="1"/>
          </p:nvPr>
        </p:nvSpPr>
        <p:spPr>
          <a:xfrm>
            <a:off x="148389" y="930442"/>
            <a:ext cx="6974306" cy="4957763"/>
          </a:xfrm>
        </p:spPr>
        <p:txBody>
          <a:bodyPr>
            <a:normAutofit fontScale="85000" lnSpcReduction="10000"/>
          </a:bodyPr>
          <a:lstStyle/>
          <a:p>
            <a:pPr marL="0" indent="0" algn="just">
              <a:lnSpc>
                <a:spcPct val="100000"/>
              </a:lnSpc>
              <a:buNone/>
            </a:pPr>
            <a:r>
              <a:rPr lang="en-US" b="1">
                <a:solidFill>
                  <a:schemeClr val="accent1">
                    <a:lumMod val="75000"/>
                  </a:schemeClr>
                </a:solidFill>
              </a:rPr>
              <a:t>Phase 4: Educational and Ecological Assessment:</a:t>
            </a:r>
            <a:endParaRPr lang="en-US">
              <a:solidFill>
                <a:schemeClr val="accent1">
                  <a:lumMod val="75000"/>
                </a:schemeClr>
              </a:solidFill>
            </a:endParaRPr>
          </a:p>
          <a:p>
            <a:pPr algn="just">
              <a:lnSpc>
                <a:spcPct val="100000"/>
              </a:lnSpc>
              <a:buFont typeface="Arial" panose="020B0604020202020204" pitchFamily="34" charset="0"/>
              <a:buChar char="•"/>
            </a:pPr>
            <a:r>
              <a:rPr lang="en-US"/>
              <a:t>Determine the knowledge gaps, attitudes, and skills required for effective </a:t>
            </a:r>
            <a:r>
              <a:rPr lang="en-US" err="1"/>
              <a:t>behaviour</a:t>
            </a:r>
            <a:r>
              <a:rPr lang="en-US"/>
              <a:t> change, such as understanding the benefits of regular exercise and healthy eating. Use this information to develop educational content and features within the app (</a:t>
            </a:r>
            <a:r>
              <a:rPr lang="en-US" err="1"/>
              <a:t>KaewcHin</a:t>
            </a:r>
            <a:r>
              <a:rPr lang="en-US"/>
              <a:t> et al, 2019).</a:t>
            </a:r>
          </a:p>
          <a:p>
            <a:pPr algn="just">
              <a:lnSpc>
                <a:spcPct val="100000"/>
              </a:lnSpc>
              <a:buFont typeface="Arial" panose="020B0604020202020204" pitchFamily="34" charset="0"/>
              <a:buChar char="•"/>
            </a:pPr>
            <a:r>
              <a:rPr lang="en-US"/>
              <a:t>Assess environmental factors that need modification, such as the lack of local fitness programs, and provide guidance or resources within the app to help users overcome these challenges (</a:t>
            </a:r>
            <a:r>
              <a:rPr lang="en-US" err="1"/>
              <a:t>KaewcHin</a:t>
            </a:r>
            <a:r>
              <a:rPr lang="en-US"/>
              <a:t> et al, 2019).</a:t>
            </a:r>
          </a:p>
          <a:p>
            <a:pPr marL="0" indent="0" algn="just">
              <a:lnSpc>
                <a:spcPct val="100000"/>
              </a:lnSpc>
              <a:buNone/>
            </a:pPr>
            <a:endParaRPr lang="en-GB"/>
          </a:p>
        </p:txBody>
      </p:sp>
      <p:sp>
        <p:nvSpPr>
          <p:cNvPr id="2" name="TextBox 1">
            <a:extLst>
              <a:ext uri="{FF2B5EF4-FFF2-40B4-BE49-F238E27FC236}">
                <a16:creationId xmlns:a16="http://schemas.microsoft.com/office/drawing/2014/main" id="{442AD93A-44BF-7A2D-EC54-D685455B1D6B}"/>
              </a:ext>
            </a:extLst>
          </p:cNvPr>
          <p:cNvSpPr txBox="1"/>
          <p:nvPr/>
        </p:nvSpPr>
        <p:spPr>
          <a:xfrm>
            <a:off x="8823157" y="6085002"/>
            <a:ext cx="2612980" cy="338554"/>
          </a:xfrm>
          <a:prstGeom prst="rect">
            <a:avLst/>
          </a:prstGeom>
          <a:noFill/>
        </p:spPr>
        <p:txBody>
          <a:bodyPr wrap="square" rtlCol="0">
            <a:spAutoFit/>
          </a:bodyPr>
          <a:lstStyle/>
          <a:p>
            <a:r>
              <a:rPr lang="en-GB" sz="1600"/>
              <a:t>(Source: </a:t>
            </a:r>
            <a:r>
              <a:rPr lang="en-GB" sz="1600" err="1"/>
              <a:t>Rozhanwb</a:t>
            </a:r>
            <a:r>
              <a:rPr lang="en-GB" sz="1600"/>
              <a:t>, 2022)</a:t>
            </a:r>
          </a:p>
        </p:txBody>
      </p:sp>
      <p:pic>
        <p:nvPicPr>
          <p:cNvPr id="6146" name="Picture 2">
            <a:extLst>
              <a:ext uri="{FF2B5EF4-FFF2-40B4-BE49-F238E27FC236}">
                <a16:creationId xmlns:a16="http://schemas.microsoft.com/office/drawing/2014/main" id="{9F1568DA-D2E1-406A-7E00-70BC1D55F76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80437" y="1099637"/>
            <a:ext cx="3155700" cy="478856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365045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F8E48A3-C243-6B3D-1BC1-6B54BD7CB549}"/>
              </a:ext>
            </a:extLst>
          </p:cNvPr>
          <p:cNvSpPr>
            <a:spLocks noGrp="1"/>
          </p:cNvSpPr>
          <p:nvPr>
            <p:ph idx="1"/>
          </p:nvPr>
        </p:nvSpPr>
        <p:spPr>
          <a:xfrm>
            <a:off x="308810" y="1253331"/>
            <a:ext cx="7632032" cy="4351338"/>
          </a:xfrm>
        </p:spPr>
        <p:txBody>
          <a:bodyPr>
            <a:normAutofit fontScale="92500" lnSpcReduction="20000"/>
          </a:bodyPr>
          <a:lstStyle/>
          <a:p>
            <a:pPr marL="0" indent="0" algn="just">
              <a:lnSpc>
                <a:spcPct val="100000"/>
              </a:lnSpc>
              <a:buNone/>
            </a:pPr>
            <a:r>
              <a:rPr lang="en-US" b="1">
                <a:solidFill>
                  <a:schemeClr val="accent1">
                    <a:lumMod val="75000"/>
                  </a:schemeClr>
                </a:solidFill>
              </a:rPr>
              <a:t>Phase 5: Administrative and Policy Assessment:</a:t>
            </a:r>
            <a:endParaRPr lang="en-US">
              <a:solidFill>
                <a:schemeClr val="accent1">
                  <a:lumMod val="75000"/>
                </a:schemeClr>
              </a:solidFill>
            </a:endParaRPr>
          </a:p>
          <a:p>
            <a:pPr algn="just">
              <a:lnSpc>
                <a:spcPct val="100000"/>
              </a:lnSpc>
              <a:buFont typeface="Arial" panose="020B0604020202020204" pitchFamily="34" charset="0"/>
              <a:buChar char="•"/>
            </a:pPr>
            <a:r>
              <a:rPr lang="en-US"/>
              <a:t>Identify necessary resources, including funding, technology, and personnel, to support the successful implementation of the intervention. Ensure that these resources are secured and allocated effectively (</a:t>
            </a:r>
            <a:r>
              <a:rPr lang="en-US" err="1"/>
              <a:t>Moshki</a:t>
            </a:r>
            <a:r>
              <a:rPr lang="en-US"/>
              <a:t> et al, 2017).</a:t>
            </a:r>
          </a:p>
          <a:p>
            <a:pPr algn="just">
              <a:lnSpc>
                <a:spcPct val="100000"/>
              </a:lnSpc>
              <a:buFont typeface="Arial" panose="020B0604020202020204" pitchFamily="34" charset="0"/>
              <a:buChar char="•"/>
            </a:pPr>
            <a:r>
              <a:rPr lang="en-US"/>
              <a:t>Develop policies and collaborate with organizational stakeholders to integrate the app into existing wellness programs and ensure alignment with broader health initiatives (</a:t>
            </a:r>
            <a:r>
              <a:rPr lang="en-US" err="1"/>
              <a:t>Moshki</a:t>
            </a:r>
            <a:r>
              <a:rPr lang="en-US"/>
              <a:t> et al, 2017).</a:t>
            </a:r>
          </a:p>
          <a:p>
            <a:pPr marL="0" indent="0" algn="just">
              <a:lnSpc>
                <a:spcPct val="100000"/>
              </a:lnSpc>
              <a:buNone/>
            </a:pPr>
            <a:endParaRPr lang="en-GB"/>
          </a:p>
          <a:p>
            <a:pPr marL="0" indent="0" algn="just">
              <a:lnSpc>
                <a:spcPct val="100000"/>
              </a:lnSpc>
              <a:buNone/>
            </a:pPr>
            <a:endParaRPr lang="en-GB"/>
          </a:p>
        </p:txBody>
      </p:sp>
      <p:sp>
        <p:nvSpPr>
          <p:cNvPr id="2" name="TextBox 1">
            <a:extLst>
              <a:ext uri="{FF2B5EF4-FFF2-40B4-BE49-F238E27FC236}">
                <a16:creationId xmlns:a16="http://schemas.microsoft.com/office/drawing/2014/main" id="{F385AAFB-9F73-ACB4-5FF3-C7C114C4F3E0}"/>
              </a:ext>
            </a:extLst>
          </p:cNvPr>
          <p:cNvSpPr txBox="1"/>
          <p:nvPr/>
        </p:nvSpPr>
        <p:spPr>
          <a:xfrm>
            <a:off x="8742947" y="5966270"/>
            <a:ext cx="2807369" cy="338554"/>
          </a:xfrm>
          <a:prstGeom prst="rect">
            <a:avLst/>
          </a:prstGeom>
          <a:noFill/>
        </p:spPr>
        <p:txBody>
          <a:bodyPr wrap="square" rtlCol="0">
            <a:spAutoFit/>
          </a:bodyPr>
          <a:lstStyle/>
          <a:p>
            <a:r>
              <a:rPr lang="en-GB" sz="1600"/>
              <a:t>(Source: Paul Smith, 2020)</a:t>
            </a:r>
          </a:p>
        </p:txBody>
      </p:sp>
      <p:pic>
        <p:nvPicPr>
          <p:cNvPr id="5122" name="Picture 2">
            <a:extLst>
              <a:ext uri="{FF2B5EF4-FFF2-40B4-BE49-F238E27FC236}">
                <a16:creationId xmlns:a16="http://schemas.microsoft.com/office/drawing/2014/main" id="{D3756ED4-7E92-64E6-F4DF-5EFE9B187F0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13558" y="1127919"/>
            <a:ext cx="3529764" cy="447675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028430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73EDDE3-097A-FEBA-DB7B-7CF8E9E5B320}"/>
              </a:ext>
            </a:extLst>
          </p:cNvPr>
          <p:cNvSpPr>
            <a:spLocks noGrp="1"/>
          </p:cNvSpPr>
          <p:nvPr>
            <p:ph idx="1"/>
          </p:nvPr>
        </p:nvSpPr>
        <p:spPr>
          <a:xfrm>
            <a:off x="340895" y="561475"/>
            <a:ext cx="7279105" cy="5967662"/>
          </a:xfrm>
        </p:spPr>
        <p:txBody>
          <a:bodyPr>
            <a:normAutofit fontScale="92500" lnSpcReduction="10000"/>
          </a:bodyPr>
          <a:lstStyle/>
          <a:p>
            <a:pPr marL="0" indent="0" algn="ctr">
              <a:lnSpc>
                <a:spcPct val="100000"/>
              </a:lnSpc>
              <a:buNone/>
            </a:pPr>
            <a:r>
              <a:rPr lang="en-US" b="1">
                <a:highlight>
                  <a:srgbClr val="808000"/>
                </a:highlight>
              </a:rPr>
              <a:t>PROCEED (Policy, Regulatory, and Organizational Constructs in Educational and Environmental Development):</a:t>
            </a:r>
          </a:p>
          <a:p>
            <a:pPr marL="0" indent="0" algn="just">
              <a:lnSpc>
                <a:spcPct val="100000"/>
              </a:lnSpc>
              <a:buNone/>
            </a:pPr>
            <a:r>
              <a:rPr lang="en-US" b="1">
                <a:solidFill>
                  <a:srgbClr val="FF0000"/>
                </a:solidFill>
              </a:rPr>
              <a:t>Phase 6: Implementation:</a:t>
            </a:r>
            <a:endParaRPr lang="en-US">
              <a:solidFill>
                <a:srgbClr val="FF0000"/>
              </a:solidFill>
            </a:endParaRPr>
          </a:p>
          <a:p>
            <a:pPr algn="just">
              <a:lnSpc>
                <a:spcPct val="100000"/>
              </a:lnSpc>
              <a:buFont typeface="Arial" panose="020B0604020202020204" pitchFamily="34" charset="0"/>
              <a:buChar char="•"/>
            </a:pPr>
            <a:r>
              <a:rPr lang="en-US"/>
              <a:t>To promote the app and engage the target audience, create and implement a thorough digital marketing strategy that includes influencer relationships, social media campaigns, and referral programs (Selvaraj and Sriram, 2022).</a:t>
            </a:r>
          </a:p>
          <a:p>
            <a:pPr algn="just">
              <a:lnSpc>
                <a:spcPct val="100000"/>
              </a:lnSpc>
              <a:buFont typeface="Arial" panose="020B0604020202020204" pitchFamily="34" charset="0"/>
              <a:buChar char="•"/>
            </a:pPr>
            <a:r>
              <a:rPr lang="en-US"/>
              <a:t>Launch the app with a focus on user onboarding, including tutorials and initial engagement activities to ensure users are effectively introduced to its features (Selvaraj and Sriram, 2022).</a:t>
            </a:r>
          </a:p>
          <a:p>
            <a:pPr marL="0" indent="0" algn="just">
              <a:lnSpc>
                <a:spcPct val="100000"/>
              </a:lnSpc>
              <a:buNone/>
            </a:pPr>
            <a:endParaRPr lang="en-GB"/>
          </a:p>
        </p:txBody>
      </p:sp>
      <p:sp>
        <p:nvSpPr>
          <p:cNvPr id="2" name="TextBox 1">
            <a:extLst>
              <a:ext uri="{FF2B5EF4-FFF2-40B4-BE49-F238E27FC236}">
                <a16:creationId xmlns:a16="http://schemas.microsoft.com/office/drawing/2014/main" id="{3F79EB6D-F468-DD66-42EC-6029FA2EA9D7}"/>
              </a:ext>
            </a:extLst>
          </p:cNvPr>
          <p:cNvSpPr txBox="1"/>
          <p:nvPr/>
        </p:nvSpPr>
        <p:spPr>
          <a:xfrm>
            <a:off x="8518358" y="5693555"/>
            <a:ext cx="3332747" cy="338554"/>
          </a:xfrm>
          <a:prstGeom prst="rect">
            <a:avLst/>
          </a:prstGeom>
          <a:noFill/>
        </p:spPr>
        <p:txBody>
          <a:bodyPr wrap="square" rtlCol="0">
            <a:spAutoFit/>
          </a:bodyPr>
          <a:lstStyle/>
          <a:p>
            <a:r>
              <a:rPr lang="en-GB" sz="1600"/>
              <a:t>(Source: Lauren </a:t>
            </a:r>
            <a:r>
              <a:rPr lang="en-GB" sz="1600" err="1"/>
              <a:t>Saalmuller</a:t>
            </a:r>
            <a:r>
              <a:rPr lang="en-GB" sz="1600"/>
              <a:t>, 2022)</a:t>
            </a:r>
          </a:p>
        </p:txBody>
      </p:sp>
      <p:pic>
        <p:nvPicPr>
          <p:cNvPr id="4098" name="Picture 2">
            <a:extLst>
              <a:ext uri="{FF2B5EF4-FFF2-40B4-BE49-F238E27FC236}">
                <a16:creationId xmlns:a16="http://schemas.microsoft.com/office/drawing/2014/main" id="{C7B74409-FC8D-E7FD-694A-C1029C71B01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85220" y="825891"/>
            <a:ext cx="3571875" cy="4644467"/>
          </a:xfrm>
          <a:prstGeom prst="rect">
            <a:avLst/>
          </a:prstGeom>
          <a:noFill/>
          <a:ln>
            <a:noFill/>
          </a:ln>
          <a:effectLst>
            <a:outerShdw blurRad="57785" dist="33020" dir="3180000" algn="ctr">
              <a:srgbClr val="000000">
                <a:alpha val="30000"/>
              </a:srgbClr>
            </a:outerShdw>
          </a:effectLst>
          <a:scene3d>
            <a:camera prst="orthographicFront">
              <a:rot lat="0" lon="0" rev="0"/>
            </a:camera>
            <a:lightRig rig="brightRoom" dir="t">
              <a:rot lat="0" lon="0" rev="600000"/>
            </a:lightRig>
          </a:scene3d>
          <a:sp3d prstMaterial="metal">
            <a:bevelT w="38100" h="57150" prst="angle"/>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14068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4658FA2-A061-041A-50A2-C0A3EC76E1F4}"/>
              </a:ext>
            </a:extLst>
          </p:cNvPr>
          <p:cNvSpPr>
            <a:spLocks noGrp="1"/>
          </p:cNvSpPr>
          <p:nvPr>
            <p:ph idx="1"/>
          </p:nvPr>
        </p:nvSpPr>
        <p:spPr>
          <a:xfrm>
            <a:off x="401053" y="1187116"/>
            <a:ext cx="10952747" cy="5229725"/>
          </a:xfrm>
        </p:spPr>
        <p:txBody>
          <a:bodyPr>
            <a:normAutofit fontScale="77500" lnSpcReduction="20000"/>
          </a:bodyPr>
          <a:lstStyle/>
          <a:p>
            <a:pPr marL="0" indent="0" algn="just">
              <a:lnSpc>
                <a:spcPct val="120000"/>
              </a:lnSpc>
              <a:buNone/>
            </a:pPr>
            <a:r>
              <a:rPr lang="en-US" b="1">
                <a:solidFill>
                  <a:srgbClr val="FF0000"/>
                </a:solidFill>
              </a:rPr>
              <a:t>Phase 7: Process Evaluation:</a:t>
            </a:r>
            <a:endParaRPr lang="en-US">
              <a:solidFill>
                <a:srgbClr val="FF0000"/>
              </a:solidFill>
            </a:endParaRPr>
          </a:p>
          <a:p>
            <a:pPr algn="just">
              <a:lnSpc>
                <a:spcPct val="120000"/>
              </a:lnSpc>
              <a:buFont typeface="Arial" panose="020B0604020202020204" pitchFamily="34" charset="0"/>
              <a:buChar char="•"/>
            </a:pPr>
            <a:r>
              <a:rPr lang="en-US"/>
              <a:t>Monitor key metrics such as app usage statistics, engagement levels from social media campaigns, and user feedback to ensure the intervention is being delivered according to the plan (Bab et al, 2022).</a:t>
            </a:r>
          </a:p>
          <a:p>
            <a:pPr algn="just">
              <a:lnSpc>
                <a:spcPct val="120000"/>
              </a:lnSpc>
              <a:buFont typeface="Arial" panose="020B0604020202020204" pitchFamily="34" charset="0"/>
              <a:buChar char="•"/>
            </a:pPr>
            <a:r>
              <a:rPr lang="en-US"/>
              <a:t>Address any issues identified during implementation promptly to maintain the effectiveness and smooth operation of the intervention (Bab et al, 2022).</a:t>
            </a:r>
          </a:p>
          <a:p>
            <a:pPr marL="0" indent="0" algn="just">
              <a:lnSpc>
                <a:spcPct val="120000"/>
              </a:lnSpc>
              <a:buNone/>
            </a:pPr>
            <a:r>
              <a:rPr lang="en-US" b="1">
                <a:solidFill>
                  <a:srgbClr val="FF0000"/>
                </a:solidFill>
              </a:rPr>
              <a:t>Phase 8: Impact Evaluation:</a:t>
            </a:r>
            <a:endParaRPr lang="en-US">
              <a:solidFill>
                <a:srgbClr val="FF0000"/>
              </a:solidFill>
            </a:endParaRPr>
          </a:p>
          <a:p>
            <a:pPr algn="just">
              <a:lnSpc>
                <a:spcPct val="120000"/>
              </a:lnSpc>
              <a:buFont typeface="Arial" panose="020B0604020202020204" pitchFamily="34" charset="0"/>
              <a:buChar char="•"/>
            </a:pPr>
            <a:r>
              <a:rPr lang="en-US"/>
              <a:t>Assess the short-term effects of the intervention by measuring changes in users’ knowledge about obesity and their initial </a:t>
            </a:r>
            <a:r>
              <a:rPr lang="en-US" err="1"/>
              <a:t>behaviour</a:t>
            </a:r>
            <a:r>
              <a:rPr lang="en-US"/>
              <a:t> changes through surveys and app data analysis (</a:t>
            </a:r>
            <a:r>
              <a:rPr lang="en-US" err="1"/>
              <a:t>KaewcHin</a:t>
            </a:r>
            <a:r>
              <a:rPr lang="en-US"/>
              <a:t> et al, 2019).</a:t>
            </a:r>
          </a:p>
          <a:p>
            <a:pPr algn="just">
              <a:lnSpc>
                <a:spcPct val="120000"/>
              </a:lnSpc>
              <a:buFont typeface="Arial" panose="020B0604020202020204" pitchFamily="34" charset="0"/>
              <a:buChar char="•"/>
            </a:pPr>
            <a:r>
              <a:rPr lang="en-US"/>
              <a:t>Evaluate user satisfaction and the effectiveness of the app’s features in promoting </a:t>
            </a:r>
            <a:r>
              <a:rPr lang="en-US" err="1"/>
              <a:t>behaviour</a:t>
            </a:r>
            <a:r>
              <a:rPr lang="en-US"/>
              <a:t> change and improving health awareness (</a:t>
            </a:r>
            <a:r>
              <a:rPr lang="en-US" err="1"/>
              <a:t>KaewcHin</a:t>
            </a:r>
            <a:r>
              <a:rPr lang="en-US"/>
              <a:t> et al, 2019).</a:t>
            </a:r>
          </a:p>
          <a:p>
            <a:pPr marL="0" indent="0" algn="just">
              <a:lnSpc>
                <a:spcPct val="120000"/>
              </a:lnSpc>
              <a:buNone/>
            </a:pPr>
            <a:endParaRPr lang="en-GB"/>
          </a:p>
        </p:txBody>
      </p:sp>
    </p:spTree>
    <p:extLst>
      <p:ext uri="{BB962C8B-B14F-4D97-AF65-F5344CB8AC3E}">
        <p14:creationId xmlns:p14="http://schemas.microsoft.com/office/powerpoint/2010/main" val="931321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B23AB43-639F-4D40-C3C9-E9A2A8D792F8}"/>
              </a:ext>
            </a:extLst>
          </p:cNvPr>
          <p:cNvSpPr>
            <a:spLocks noGrp="1"/>
          </p:cNvSpPr>
          <p:nvPr>
            <p:ph idx="1"/>
          </p:nvPr>
        </p:nvSpPr>
        <p:spPr>
          <a:xfrm>
            <a:off x="244642" y="818148"/>
            <a:ext cx="7198895" cy="5614736"/>
          </a:xfrm>
        </p:spPr>
        <p:txBody>
          <a:bodyPr>
            <a:normAutofit/>
          </a:bodyPr>
          <a:lstStyle/>
          <a:p>
            <a:pPr marL="0" indent="0" algn="just">
              <a:lnSpc>
                <a:spcPct val="100000"/>
              </a:lnSpc>
              <a:buNone/>
            </a:pPr>
            <a:r>
              <a:rPr lang="en-US" b="1">
                <a:solidFill>
                  <a:srgbClr val="FF0000"/>
                </a:solidFill>
              </a:rPr>
              <a:t>Phase 9: Outcome Evaluation:</a:t>
            </a:r>
            <a:endParaRPr lang="en-US">
              <a:solidFill>
                <a:srgbClr val="FF0000"/>
              </a:solidFill>
            </a:endParaRPr>
          </a:p>
          <a:p>
            <a:pPr algn="just">
              <a:lnSpc>
                <a:spcPct val="100000"/>
              </a:lnSpc>
              <a:buFont typeface="Arial" panose="020B0604020202020204" pitchFamily="34" charset="0"/>
              <a:buChar char="•"/>
            </a:pPr>
            <a:r>
              <a:rPr lang="en-US"/>
              <a:t>Evaluate long-term outcomes by tracking users’ health improvements such as weight loss, increased physical activity levels, and overall well-being using data collected from wearable devices (</a:t>
            </a:r>
            <a:r>
              <a:rPr lang="en-US" err="1"/>
              <a:t>Bammann</a:t>
            </a:r>
            <a:r>
              <a:rPr lang="en-US"/>
              <a:t> et al, 2021).</a:t>
            </a:r>
          </a:p>
          <a:p>
            <a:pPr algn="just">
              <a:lnSpc>
                <a:spcPct val="100000"/>
              </a:lnSpc>
              <a:buFont typeface="Arial" panose="020B0604020202020204" pitchFamily="34" charset="0"/>
              <a:buChar char="•"/>
            </a:pPr>
            <a:r>
              <a:rPr lang="en-US" err="1"/>
              <a:t>Analyse</a:t>
            </a:r>
            <a:r>
              <a:rPr lang="en-US"/>
              <a:t> the effectiveness of the intervention in achieving its goals and making a lasting impact on obesity management and health improvements (</a:t>
            </a:r>
            <a:r>
              <a:rPr lang="en-US" err="1"/>
              <a:t>Bammann</a:t>
            </a:r>
            <a:r>
              <a:rPr lang="en-US"/>
              <a:t> et al, 2021).</a:t>
            </a:r>
          </a:p>
          <a:p>
            <a:pPr marL="0" indent="0" algn="just">
              <a:lnSpc>
                <a:spcPct val="100000"/>
              </a:lnSpc>
              <a:buNone/>
            </a:pPr>
            <a:endParaRPr lang="en-GB"/>
          </a:p>
        </p:txBody>
      </p:sp>
      <p:sp>
        <p:nvSpPr>
          <p:cNvPr id="2" name="TextBox 1">
            <a:extLst>
              <a:ext uri="{FF2B5EF4-FFF2-40B4-BE49-F238E27FC236}">
                <a16:creationId xmlns:a16="http://schemas.microsoft.com/office/drawing/2014/main" id="{14F3D450-8976-44F6-FDB9-79F49880E028}"/>
              </a:ext>
            </a:extLst>
          </p:cNvPr>
          <p:cNvSpPr txBox="1"/>
          <p:nvPr/>
        </p:nvSpPr>
        <p:spPr>
          <a:xfrm>
            <a:off x="8518358" y="5693555"/>
            <a:ext cx="3332747" cy="338554"/>
          </a:xfrm>
          <a:prstGeom prst="rect">
            <a:avLst/>
          </a:prstGeom>
          <a:noFill/>
        </p:spPr>
        <p:txBody>
          <a:bodyPr wrap="square" rtlCol="0">
            <a:spAutoFit/>
          </a:bodyPr>
          <a:lstStyle/>
          <a:p>
            <a:r>
              <a:rPr lang="en-GB" sz="1600"/>
              <a:t>(Source: Hitesh Bhasin, 2021)</a:t>
            </a:r>
          </a:p>
        </p:txBody>
      </p:sp>
      <p:pic>
        <p:nvPicPr>
          <p:cNvPr id="13316" name="Picture 4">
            <a:extLst>
              <a:ext uri="{FF2B5EF4-FFF2-40B4-BE49-F238E27FC236}">
                <a16:creationId xmlns:a16="http://schemas.microsoft.com/office/drawing/2014/main" id="{1ADCA25C-C41A-487F-3A62-8950003C91E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49388" y="1314702"/>
            <a:ext cx="3542799" cy="3971925"/>
          </a:xfrm>
          <a:prstGeom prst="rect">
            <a:avLst/>
          </a:prstGeom>
          <a:noFill/>
          <a:ln>
            <a:noFill/>
          </a:ln>
          <a:effectLst>
            <a:outerShdw blurRad="225425" dist="50800" dir="5220000" algn="ctr">
              <a:srgbClr val="000000">
                <a:alpha val="33000"/>
              </a:srgbClr>
            </a:outerShdw>
          </a:effectLst>
          <a:scene3d>
            <a:camera prst="perspectiveFront" fov="3300000">
              <a:rot lat="486000" lon="19530000" rev="174000"/>
            </a:camera>
            <a:lightRig rig="harsh" dir="t">
              <a:rot lat="0" lon="0" rev="3000000"/>
            </a:lightRig>
          </a:scene3d>
          <a:sp3d extrusionH="254000" contourW="19050">
            <a:bevelT w="82550" h="44450" prst="angle"/>
            <a:bevelB w="82550" h="44450" prst="angle"/>
            <a:contourClr>
              <a:srgbClr val="FFFFFF"/>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22528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A5C53-42FF-A543-D758-268B490E2B4C}"/>
              </a:ext>
            </a:extLst>
          </p:cNvPr>
          <p:cNvSpPr>
            <a:spLocks noGrp="1"/>
          </p:cNvSpPr>
          <p:nvPr>
            <p:ph type="title"/>
          </p:nvPr>
        </p:nvSpPr>
        <p:spPr>
          <a:xfrm>
            <a:off x="838199" y="365127"/>
            <a:ext cx="10920663" cy="1325563"/>
          </a:xfrm>
        </p:spPr>
        <p:style>
          <a:lnRef idx="2">
            <a:schemeClr val="accent1"/>
          </a:lnRef>
          <a:fillRef idx="1">
            <a:schemeClr val="lt1"/>
          </a:fillRef>
          <a:effectRef idx="0">
            <a:schemeClr val="accent1"/>
          </a:effectRef>
          <a:fontRef idx="minor">
            <a:schemeClr val="dk1"/>
          </a:fontRef>
        </p:style>
        <p:txBody>
          <a:bodyPr/>
          <a:lstStyle/>
          <a:p>
            <a:pPr algn="ctr"/>
            <a:r>
              <a:rPr lang="en-GB">
                <a:solidFill>
                  <a:srgbClr val="00AA48"/>
                </a:solidFill>
                <a:latin typeface="Arial Black" panose="020B0A04020102020204" pitchFamily="34" charset="0"/>
              </a:rPr>
              <a:t>Potential Stakeholders AND Barriers</a:t>
            </a:r>
          </a:p>
        </p:txBody>
      </p:sp>
      <p:pic>
        <p:nvPicPr>
          <p:cNvPr id="10244" name="Picture 4">
            <a:extLst>
              <a:ext uri="{FF2B5EF4-FFF2-40B4-BE49-F238E27FC236}">
                <a16:creationId xmlns:a16="http://schemas.microsoft.com/office/drawing/2014/main" id="{FF5BC719-1E90-84FB-7C5F-77B57D5340E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38200" y="2000701"/>
            <a:ext cx="10515600" cy="4001185"/>
          </a:xfrm>
          <a:prstGeom prst="rect">
            <a:avLst/>
          </a:prstGeom>
          <a:no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B7390E97-8EB1-5924-B1BB-5F7979753A72}"/>
              </a:ext>
            </a:extLst>
          </p:cNvPr>
          <p:cNvSpPr txBox="1"/>
          <p:nvPr/>
        </p:nvSpPr>
        <p:spPr>
          <a:xfrm>
            <a:off x="3208421" y="6281951"/>
            <a:ext cx="3332747" cy="338554"/>
          </a:xfrm>
          <a:prstGeom prst="rect">
            <a:avLst/>
          </a:prstGeom>
          <a:noFill/>
        </p:spPr>
        <p:txBody>
          <a:bodyPr wrap="square" rtlCol="0">
            <a:spAutoFit/>
          </a:bodyPr>
          <a:lstStyle/>
          <a:p>
            <a:r>
              <a:rPr lang="en-GB" sz="1600"/>
              <a:t>(Source: </a:t>
            </a:r>
            <a:r>
              <a:rPr lang="en-GB" sz="1600" err="1"/>
              <a:t>Aktia</a:t>
            </a:r>
            <a:r>
              <a:rPr lang="en-GB" sz="1600"/>
              <a:t> </a:t>
            </a:r>
            <a:r>
              <a:rPr lang="en-GB" sz="1600" err="1"/>
              <a:t>Softwares</a:t>
            </a:r>
            <a:r>
              <a:rPr lang="en-GB" sz="1600"/>
              <a:t>, 2023)</a:t>
            </a:r>
          </a:p>
        </p:txBody>
      </p:sp>
    </p:spTree>
    <p:extLst>
      <p:ext uri="{BB962C8B-B14F-4D97-AF65-F5344CB8AC3E}">
        <p14:creationId xmlns:p14="http://schemas.microsoft.com/office/powerpoint/2010/main" val="35110194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6426F-51BC-49C3-0F8E-8D46F86BF3AB}"/>
              </a:ext>
            </a:extLst>
          </p:cNvPr>
          <p:cNvSpPr>
            <a:spLocks noGrp="1"/>
          </p:cNvSpPr>
          <p:nvPr>
            <p:ph type="title"/>
          </p:nvPr>
        </p:nvSpPr>
        <p:spPr>
          <a:xfrm>
            <a:off x="385011" y="95047"/>
            <a:ext cx="10515600" cy="721895"/>
          </a:xfrm>
        </p:spPr>
        <p:style>
          <a:lnRef idx="2">
            <a:schemeClr val="accent1"/>
          </a:lnRef>
          <a:fillRef idx="1">
            <a:schemeClr val="lt1"/>
          </a:fillRef>
          <a:effectRef idx="0">
            <a:schemeClr val="accent1"/>
          </a:effectRef>
          <a:fontRef idx="minor">
            <a:schemeClr val="dk1"/>
          </a:fontRef>
        </p:style>
        <p:txBody>
          <a:bodyPr/>
          <a:lstStyle/>
          <a:p>
            <a:pPr algn="ctr"/>
            <a:r>
              <a:rPr lang="en-GB">
                <a:solidFill>
                  <a:srgbClr val="00AA48"/>
                </a:solidFill>
                <a:latin typeface="Arial Black" panose="020B0A04020102020204" pitchFamily="34" charset="0"/>
              </a:rPr>
              <a:t>Potential Stakeholders</a:t>
            </a:r>
          </a:p>
        </p:txBody>
      </p:sp>
      <p:sp>
        <p:nvSpPr>
          <p:cNvPr id="4" name="Rectangle 1">
            <a:extLst>
              <a:ext uri="{FF2B5EF4-FFF2-40B4-BE49-F238E27FC236}">
                <a16:creationId xmlns:a16="http://schemas.microsoft.com/office/drawing/2014/main" id="{E4AB2DDF-0DB5-ACE3-B67F-D9FD27F5695B}"/>
              </a:ext>
            </a:extLst>
          </p:cNvPr>
          <p:cNvSpPr>
            <a:spLocks noGrp="1" noChangeArrowheads="1"/>
          </p:cNvSpPr>
          <p:nvPr>
            <p:ph idx="1"/>
          </p:nvPr>
        </p:nvSpPr>
        <p:spPr bwMode="auto">
          <a:xfrm>
            <a:off x="3240505" y="860561"/>
            <a:ext cx="8566484" cy="59400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ctr" anchorCtr="0" compatLnSpc="1">
            <a:prstTxWarp prst="textNoShape">
              <a:avLst/>
            </a:prstTxWarp>
            <a:spAutoFit/>
          </a:bodyPr>
          <a:lstStyle/>
          <a:p>
            <a:pPr marL="0" indent="0" algn="just" eaLnBrk="0" fontAlgn="base" hangingPunct="0">
              <a:lnSpc>
                <a:spcPct val="100000"/>
              </a:lnSpc>
              <a:spcBef>
                <a:spcPct val="0"/>
              </a:spcBef>
              <a:spcAft>
                <a:spcPct val="0"/>
              </a:spcAft>
              <a:buNone/>
            </a:pPr>
            <a:r>
              <a:rPr lang="en-US" altLang="en-US" sz="2000" b="1">
                <a:latin typeface="Arial" panose="020B0604020202020204" pitchFamily="34" charset="0"/>
              </a:rPr>
              <a:t>Health Professionals and Clinics:</a:t>
            </a:r>
          </a:p>
          <a:p>
            <a:pPr algn="just" eaLnBrk="0" fontAlgn="base" hangingPunct="0">
              <a:lnSpc>
                <a:spcPct val="100000"/>
              </a:lnSpc>
              <a:spcBef>
                <a:spcPct val="0"/>
              </a:spcBef>
              <a:spcAft>
                <a:spcPct val="0"/>
              </a:spcAft>
            </a:pPr>
            <a:r>
              <a:rPr lang="en-US" altLang="en-US" sz="2000">
                <a:latin typeface="Arial" panose="020B0604020202020204" pitchFamily="34" charset="0"/>
              </a:rPr>
              <a:t>Can provide referrals and endorsements, increasing credibility and user trust.</a:t>
            </a:r>
          </a:p>
          <a:p>
            <a:pPr algn="just" eaLnBrk="0" fontAlgn="base" hangingPunct="0">
              <a:lnSpc>
                <a:spcPct val="100000"/>
              </a:lnSpc>
              <a:spcBef>
                <a:spcPct val="0"/>
              </a:spcBef>
              <a:spcAft>
                <a:spcPct val="0"/>
              </a:spcAft>
            </a:pPr>
            <a:r>
              <a:rPr lang="en-US" altLang="en-US" sz="2000">
                <a:latin typeface="Arial" panose="020B0604020202020204" pitchFamily="34" charset="0"/>
              </a:rPr>
              <a:t>Offer insights into user needs and assist in tailoring the app's features (Iqbal et al, 2022).</a:t>
            </a:r>
          </a:p>
          <a:p>
            <a:pPr marL="0" indent="0" algn="just" eaLnBrk="0" fontAlgn="base" hangingPunct="0">
              <a:lnSpc>
                <a:spcPct val="100000"/>
              </a:lnSpc>
              <a:spcBef>
                <a:spcPct val="0"/>
              </a:spcBef>
              <a:spcAft>
                <a:spcPct val="0"/>
              </a:spcAft>
              <a:buNone/>
            </a:pPr>
            <a:r>
              <a:rPr lang="en-US" altLang="en-US" sz="2000" b="1">
                <a:latin typeface="Arial" panose="020B0604020202020204" pitchFamily="34" charset="0"/>
              </a:rPr>
              <a:t>Fitness Centers and Wellness Programs:</a:t>
            </a:r>
          </a:p>
          <a:p>
            <a:pPr algn="just" eaLnBrk="0" fontAlgn="base" hangingPunct="0">
              <a:lnSpc>
                <a:spcPct val="100000"/>
              </a:lnSpc>
              <a:spcBef>
                <a:spcPct val="0"/>
              </a:spcBef>
              <a:spcAft>
                <a:spcPct val="0"/>
              </a:spcAft>
            </a:pPr>
            <a:r>
              <a:rPr lang="en-US" altLang="en-US" sz="2000">
                <a:latin typeface="Arial" panose="020B0604020202020204" pitchFamily="34" charset="0"/>
              </a:rPr>
              <a:t>Can integrate the app into their programs and promote it to their members.</a:t>
            </a:r>
          </a:p>
          <a:p>
            <a:pPr algn="just" eaLnBrk="0" fontAlgn="base" hangingPunct="0">
              <a:lnSpc>
                <a:spcPct val="100000"/>
              </a:lnSpc>
              <a:spcBef>
                <a:spcPct val="0"/>
              </a:spcBef>
              <a:spcAft>
                <a:spcPct val="0"/>
              </a:spcAft>
            </a:pPr>
            <a:r>
              <a:rPr lang="en-US" altLang="en-US" sz="2000">
                <a:latin typeface="Arial" panose="020B0604020202020204" pitchFamily="34" charset="0"/>
              </a:rPr>
              <a:t>Provide a platform for joint events and promotional activities (Rigby et al, 2022).</a:t>
            </a:r>
          </a:p>
          <a:p>
            <a:pPr marL="0" indent="0" algn="just" eaLnBrk="0" fontAlgn="base" hangingPunct="0">
              <a:lnSpc>
                <a:spcPct val="100000"/>
              </a:lnSpc>
              <a:spcBef>
                <a:spcPct val="0"/>
              </a:spcBef>
              <a:spcAft>
                <a:spcPct val="0"/>
              </a:spcAft>
              <a:buNone/>
            </a:pPr>
            <a:r>
              <a:rPr lang="en-US" altLang="en-US" sz="2000" b="1">
                <a:latin typeface="Arial" panose="020B0604020202020204" pitchFamily="34" charset="0"/>
              </a:rPr>
              <a:t>Technology Partners and Developers:</a:t>
            </a:r>
          </a:p>
          <a:p>
            <a:pPr marL="0" indent="0" algn="just" eaLnBrk="0" fontAlgn="base" hangingPunct="0">
              <a:lnSpc>
                <a:spcPct val="100000"/>
              </a:lnSpc>
              <a:spcBef>
                <a:spcPct val="0"/>
              </a:spcBef>
              <a:spcAft>
                <a:spcPct val="0"/>
              </a:spcAft>
              <a:buNone/>
            </a:pPr>
            <a:r>
              <a:rPr lang="en-US" altLang="en-US" sz="2000">
                <a:latin typeface="Arial" panose="020B0604020202020204" pitchFamily="34" charset="0"/>
              </a:rPr>
              <a:t>Assist in technical support, app updates, and ensuring smooth operation.</a:t>
            </a:r>
          </a:p>
          <a:p>
            <a:pPr marL="0" indent="0" algn="just" eaLnBrk="0" fontAlgn="base" hangingPunct="0">
              <a:lnSpc>
                <a:spcPct val="100000"/>
              </a:lnSpc>
              <a:spcBef>
                <a:spcPct val="0"/>
              </a:spcBef>
              <a:spcAft>
                <a:spcPct val="0"/>
              </a:spcAft>
              <a:buNone/>
            </a:pPr>
            <a:r>
              <a:rPr lang="en-US" altLang="en-US" sz="2000">
                <a:latin typeface="Arial" panose="020B0604020202020204" pitchFamily="34" charset="0"/>
              </a:rPr>
              <a:t>Help in optimizing the app's performance and user experience (Rigby et al, 2022).</a:t>
            </a:r>
          </a:p>
          <a:p>
            <a:pPr marL="0" indent="0" algn="just" eaLnBrk="0" fontAlgn="base" hangingPunct="0">
              <a:lnSpc>
                <a:spcPct val="100000"/>
              </a:lnSpc>
              <a:spcBef>
                <a:spcPct val="0"/>
              </a:spcBef>
              <a:spcAft>
                <a:spcPct val="0"/>
              </a:spcAft>
              <a:buNone/>
            </a:pPr>
            <a:r>
              <a:rPr lang="en-US" altLang="en-US" sz="2000" b="1">
                <a:latin typeface="Arial" panose="020B0604020202020204" pitchFamily="34" charset="0"/>
              </a:rPr>
              <a:t>Government Health Departments and Public Health Organizations:</a:t>
            </a:r>
          </a:p>
          <a:p>
            <a:pPr algn="just" eaLnBrk="0" fontAlgn="base" hangingPunct="0">
              <a:lnSpc>
                <a:spcPct val="100000"/>
              </a:lnSpc>
              <a:spcBef>
                <a:spcPct val="0"/>
              </a:spcBef>
              <a:spcAft>
                <a:spcPct val="0"/>
              </a:spcAft>
            </a:pPr>
            <a:r>
              <a:rPr lang="en-US" altLang="en-US" sz="2000">
                <a:latin typeface="Arial" panose="020B0604020202020204" pitchFamily="34" charset="0"/>
              </a:rPr>
              <a:t>Can provide funding, policy support, and broader outreach (Iqbal et al, 2022).</a:t>
            </a:r>
          </a:p>
          <a:p>
            <a:pPr algn="just" eaLnBrk="0" fontAlgn="base" hangingPunct="0">
              <a:lnSpc>
                <a:spcPct val="100000"/>
              </a:lnSpc>
              <a:spcBef>
                <a:spcPct val="0"/>
              </a:spcBef>
              <a:spcAft>
                <a:spcPct val="0"/>
              </a:spcAft>
            </a:pPr>
            <a:r>
              <a:rPr lang="en-US" altLang="en-US" sz="2000">
                <a:latin typeface="Arial" panose="020B0604020202020204" pitchFamily="34" charset="0"/>
              </a:rPr>
              <a:t>Collaborate on public health initiatives and awareness campaigns (Iqbal et al, 2022).</a:t>
            </a:r>
          </a:p>
        </p:txBody>
      </p:sp>
      <p:sp>
        <p:nvSpPr>
          <p:cNvPr id="3" name="TextBox 2">
            <a:extLst>
              <a:ext uri="{FF2B5EF4-FFF2-40B4-BE49-F238E27FC236}">
                <a16:creationId xmlns:a16="http://schemas.microsoft.com/office/drawing/2014/main" id="{89F081BF-2E0C-E780-7341-DB6A6F8DA742}"/>
              </a:ext>
            </a:extLst>
          </p:cNvPr>
          <p:cNvSpPr txBox="1"/>
          <p:nvPr/>
        </p:nvSpPr>
        <p:spPr>
          <a:xfrm>
            <a:off x="0" y="5828162"/>
            <a:ext cx="3332747" cy="338554"/>
          </a:xfrm>
          <a:prstGeom prst="rect">
            <a:avLst/>
          </a:prstGeom>
          <a:noFill/>
        </p:spPr>
        <p:txBody>
          <a:bodyPr wrap="square" rtlCol="0">
            <a:spAutoFit/>
          </a:bodyPr>
          <a:lstStyle/>
          <a:p>
            <a:r>
              <a:rPr lang="en-GB" sz="1600"/>
              <a:t>(Source: Sofie </a:t>
            </a:r>
            <a:r>
              <a:rPr lang="en-GB" sz="1600" err="1"/>
              <a:t>Staelraeve</a:t>
            </a:r>
            <a:r>
              <a:rPr lang="en-GB" sz="1600"/>
              <a:t>, 2021)</a:t>
            </a:r>
          </a:p>
        </p:txBody>
      </p:sp>
      <p:pic>
        <p:nvPicPr>
          <p:cNvPr id="11266" name="Picture 2">
            <a:extLst>
              <a:ext uri="{FF2B5EF4-FFF2-40B4-BE49-F238E27FC236}">
                <a16:creationId xmlns:a16="http://schemas.microsoft.com/office/drawing/2014/main" id="{385DF18B-BCFC-88F0-20DA-BA0A0A07F08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6516" y="1405453"/>
            <a:ext cx="2783305" cy="4136858"/>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1099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7D85D-032D-C08B-D2AD-158421525384}"/>
              </a:ext>
            </a:extLst>
          </p:cNvPr>
          <p:cNvSpPr>
            <a:spLocks noGrp="1"/>
          </p:cNvSpPr>
          <p:nvPr>
            <p:ph type="title"/>
          </p:nvPr>
        </p:nvSpPr>
        <p:spPr>
          <a:xfrm>
            <a:off x="838200" y="365128"/>
            <a:ext cx="10515600" cy="982410"/>
          </a:xfrm>
        </p:spPr>
        <p:style>
          <a:lnRef idx="2">
            <a:schemeClr val="accent1"/>
          </a:lnRef>
          <a:fillRef idx="1">
            <a:schemeClr val="lt1"/>
          </a:fillRef>
          <a:effectRef idx="0">
            <a:schemeClr val="accent1"/>
          </a:effectRef>
          <a:fontRef idx="minor">
            <a:schemeClr val="dk1"/>
          </a:fontRef>
        </p:style>
        <p:txBody>
          <a:bodyPr/>
          <a:lstStyle/>
          <a:p>
            <a:pPr algn="ctr"/>
            <a:r>
              <a:rPr lang="en-GB">
                <a:solidFill>
                  <a:srgbClr val="00AA48"/>
                </a:solidFill>
                <a:latin typeface="Arial Black" panose="020B0A04020102020204" pitchFamily="34" charset="0"/>
              </a:rPr>
              <a:t>Potential Barriers</a:t>
            </a:r>
          </a:p>
        </p:txBody>
      </p:sp>
      <p:sp>
        <p:nvSpPr>
          <p:cNvPr id="3" name="Content Placeholder 2">
            <a:extLst>
              <a:ext uri="{FF2B5EF4-FFF2-40B4-BE49-F238E27FC236}">
                <a16:creationId xmlns:a16="http://schemas.microsoft.com/office/drawing/2014/main" id="{5DE4F6F3-1F42-24C9-4FD2-3E3BE5B501B7}"/>
              </a:ext>
            </a:extLst>
          </p:cNvPr>
          <p:cNvSpPr>
            <a:spLocks noGrp="1"/>
          </p:cNvSpPr>
          <p:nvPr>
            <p:ph idx="1"/>
          </p:nvPr>
        </p:nvSpPr>
        <p:spPr>
          <a:xfrm>
            <a:off x="336884" y="1540042"/>
            <a:ext cx="7427495" cy="4636921"/>
          </a:xfrm>
        </p:spPr>
        <p:txBody>
          <a:bodyPr>
            <a:normAutofit fontScale="92500" lnSpcReduction="10000"/>
          </a:bodyPr>
          <a:lstStyle/>
          <a:p>
            <a:pPr marL="0" indent="0" algn="just">
              <a:lnSpc>
                <a:spcPct val="100000"/>
              </a:lnSpc>
              <a:buNone/>
            </a:pPr>
            <a:r>
              <a:rPr lang="en-US" sz="2000" b="1"/>
              <a:t>User Adoption and Engagement:</a:t>
            </a:r>
          </a:p>
          <a:p>
            <a:pPr algn="just">
              <a:lnSpc>
                <a:spcPct val="100000"/>
              </a:lnSpc>
            </a:pPr>
            <a:r>
              <a:rPr lang="en-US" sz="2000"/>
              <a:t>Users may resist adopting new technology or struggle with consistent use.</a:t>
            </a:r>
          </a:p>
          <a:p>
            <a:pPr algn="just">
              <a:lnSpc>
                <a:spcPct val="100000"/>
              </a:lnSpc>
            </a:pPr>
            <a:r>
              <a:rPr lang="en-US" sz="2000"/>
              <a:t>Overcoming inertia and integrating the app into daily routines can be challenging (</a:t>
            </a:r>
            <a:r>
              <a:rPr lang="en-US" sz="2000" err="1"/>
              <a:t>Szinay</a:t>
            </a:r>
            <a:r>
              <a:rPr lang="en-US" sz="2000"/>
              <a:t> et al, 2020).</a:t>
            </a:r>
          </a:p>
          <a:p>
            <a:pPr marL="0" indent="0" algn="just">
              <a:lnSpc>
                <a:spcPct val="100000"/>
              </a:lnSpc>
              <a:buNone/>
            </a:pPr>
            <a:r>
              <a:rPr lang="en-US" sz="2000" b="1"/>
              <a:t>Technical Issues:</a:t>
            </a:r>
          </a:p>
          <a:p>
            <a:pPr algn="just">
              <a:lnSpc>
                <a:spcPct val="100000"/>
              </a:lnSpc>
            </a:pPr>
            <a:r>
              <a:rPr lang="en-US" sz="2000"/>
              <a:t>Potential for bugs, compatibility issues with various devices, and software malfunctions.</a:t>
            </a:r>
          </a:p>
          <a:p>
            <a:pPr algn="just">
              <a:lnSpc>
                <a:spcPct val="100000"/>
              </a:lnSpc>
            </a:pPr>
            <a:r>
              <a:rPr lang="en-US" sz="2000"/>
              <a:t>Ensuring robust technical support and frequent updates to address problems (</a:t>
            </a:r>
            <a:r>
              <a:rPr lang="en-US" sz="2000" err="1"/>
              <a:t>Meinert</a:t>
            </a:r>
            <a:r>
              <a:rPr lang="en-US" sz="2000"/>
              <a:t> et al, 2020).</a:t>
            </a:r>
          </a:p>
          <a:p>
            <a:pPr algn="just">
              <a:lnSpc>
                <a:spcPct val="100000"/>
              </a:lnSpc>
            </a:pPr>
            <a:r>
              <a:rPr lang="en-US" sz="2000"/>
              <a:t>Users might be worried about how their health data is used and stored.</a:t>
            </a:r>
          </a:p>
          <a:p>
            <a:pPr algn="just">
              <a:lnSpc>
                <a:spcPct val="100000"/>
              </a:lnSpc>
            </a:pPr>
            <a:r>
              <a:rPr lang="en-US" sz="2000"/>
              <a:t>Implementing strong security measures and transparent privacy policies is essential (</a:t>
            </a:r>
            <a:r>
              <a:rPr lang="en-US" sz="2000" err="1"/>
              <a:t>Meinert</a:t>
            </a:r>
            <a:r>
              <a:rPr lang="en-US" sz="2000"/>
              <a:t> et al, 2020).</a:t>
            </a:r>
          </a:p>
          <a:p>
            <a:pPr marL="0" indent="0" algn="just">
              <a:lnSpc>
                <a:spcPct val="100000"/>
              </a:lnSpc>
              <a:buNone/>
            </a:pPr>
            <a:endParaRPr lang="en-US" sz="2000"/>
          </a:p>
        </p:txBody>
      </p:sp>
      <p:sp>
        <p:nvSpPr>
          <p:cNvPr id="4" name="TextBox 3">
            <a:extLst>
              <a:ext uri="{FF2B5EF4-FFF2-40B4-BE49-F238E27FC236}">
                <a16:creationId xmlns:a16="http://schemas.microsoft.com/office/drawing/2014/main" id="{FD9F56E0-E271-EF2A-F55B-FDB49DACFA2F}"/>
              </a:ext>
            </a:extLst>
          </p:cNvPr>
          <p:cNvSpPr txBox="1"/>
          <p:nvPr/>
        </p:nvSpPr>
        <p:spPr>
          <a:xfrm>
            <a:off x="8518358" y="5693555"/>
            <a:ext cx="3332747" cy="584775"/>
          </a:xfrm>
          <a:prstGeom prst="rect">
            <a:avLst/>
          </a:prstGeom>
          <a:noFill/>
        </p:spPr>
        <p:txBody>
          <a:bodyPr wrap="square" rtlCol="0">
            <a:spAutoFit/>
          </a:bodyPr>
          <a:lstStyle/>
          <a:p>
            <a:r>
              <a:rPr lang="en-GB" sz="1600"/>
              <a:t>(Source: Ian </a:t>
            </a:r>
            <a:r>
              <a:rPr lang="en-GB" sz="1600" err="1"/>
              <a:t>Symmonds</a:t>
            </a:r>
            <a:r>
              <a:rPr lang="en-GB" sz="1600"/>
              <a:t> and associates, 2024)</a:t>
            </a:r>
          </a:p>
        </p:txBody>
      </p:sp>
      <p:pic>
        <p:nvPicPr>
          <p:cNvPr id="10242" name="Picture 2">
            <a:extLst>
              <a:ext uri="{FF2B5EF4-FFF2-40B4-BE49-F238E27FC236}">
                <a16:creationId xmlns:a16="http://schemas.microsoft.com/office/drawing/2014/main" id="{EE08D06C-44B2-0520-B51B-30EFBB5AC40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45642" y="1540042"/>
            <a:ext cx="3332747" cy="3922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69895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7D85D-032D-C08B-D2AD-158421525384}"/>
              </a:ext>
            </a:extLst>
          </p:cNvPr>
          <p:cNvSpPr>
            <a:spLocks noGrp="1"/>
          </p:cNvSpPr>
          <p:nvPr>
            <p:ph type="title"/>
          </p:nvPr>
        </p:nvSpPr>
        <p:spPr>
          <a:xfrm>
            <a:off x="838200" y="365127"/>
            <a:ext cx="10515600" cy="1006473"/>
          </a:xfrm>
        </p:spPr>
        <p:style>
          <a:lnRef idx="2">
            <a:schemeClr val="accent1"/>
          </a:lnRef>
          <a:fillRef idx="1">
            <a:schemeClr val="lt1"/>
          </a:fillRef>
          <a:effectRef idx="0">
            <a:schemeClr val="accent1"/>
          </a:effectRef>
          <a:fontRef idx="minor">
            <a:schemeClr val="dk1"/>
          </a:fontRef>
        </p:style>
        <p:txBody>
          <a:bodyPr/>
          <a:lstStyle/>
          <a:p>
            <a:pPr algn="ctr"/>
            <a:r>
              <a:rPr lang="en-GB">
                <a:solidFill>
                  <a:schemeClr val="accent1">
                    <a:lumMod val="75000"/>
                  </a:schemeClr>
                </a:solidFill>
                <a:latin typeface="Arial Black" panose="020B0A04020102020204" pitchFamily="34" charset="0"/>
              </a:rPr>
              <a:t>Potential Barriers</a:t>
            </a:r>
          </a:p>
        </p:txBody>
      </p:sp>
      <p:sp>
        <p:nvSpPr>
          <p:cNvPr id="3" name="Content Placeholder 2">
            <a:extLst>
              <a:ext uri="{FF2B5EF4-FFF2-40B4-BE49-F238E27FC236}">
                <a16:creationId xmlns:a16="http://schemas.microsoft.com/office/drawing/2014/main" id="{5DE4F6F3-1F42-24C9-4FD2-3E3BE5B501B7}"/>
              </a:ext>
            </a:extLst>
          </p:cNvPr>
          <p:cNvSpPr>
            <a:spLocks noGrp="1"/>
          </p:cNvSpPr>
          <p:nvPr>
            <p:ph idx="1"/>
          </p:nvPr>
        </p:nvSpPr>
        <p:spPr>
          <a:xfrm>
            <a:off x="336884" y="1540042"/>
            <a:ext cx="7106653" cy="4636921"/>
          </a:xfrm>
        </p:spPr>
        <p:txBody>
          <a:bodyPr>
            <a:normAutofit/>
          </a:bodyPr>
          <a:lstStyle/>
          <a:p>
            <a:pPr marL="0" indent="0" algn="just">
              <a:lnSpc>
                <a:spcPct val="100000"/>
              </a:lnSpc>
              <a:buNone/>
            </a:pPr>
            <a:r>
              <a:rPr lang="en-US" sz="2000" b="1"/>
              <a:t>Cost and Accessibility:</a:t>
            </a:r>
          </a:p>
          <a:p>
            <a:pPr algn="just">
              <a:lnSpc>
                <a:spcPct val="100000"/>
              </a:lnSpc>
            </a:pPr>
            <a:r>
              <a:rPr lang="en-US" sz="2000"/>
              <a:t>Some users may find the cost of the app or required devices prohibitive.</a:t>
            </a:r>
          </a:p>
          <a:p>
            <a:pPr algn="just">
              <a:lnSpc>
                <a:spcPct val="100000"/>
              </a:lnSpc>
            </a:pPr>
            <a:r>
              <a:rPr lang="en-US" sz="2000"/>
              <a:t>Offering free trials or subsidized versions could mitigate this barrier (</a:t>
            </a:r>
            <a:r>
              <a:rPr lang="en-US" sz="2000" err="1"/>
              <a:t>Meinert</a:t>
            </a:r>
            <a:r>
              <a:rPr lang="en-US" sz="2000"/>
              <a:t> et al, 2020).</a:t>
            </a:r>
          </a:p>
          <a:p>
            <a:pPr marL="0" indent="0" algn="just">
              <a:lnSpc>
                <a:spcPct val="100000"/>
              </a:lnSpc>
              <a:buNone/>
            </a:pPr>
            <a:r>
              <a:rPr lang="en-US" sz="2000" b="1"/>
              <a:t>Healthcare System Integration</a:t>
            </a:r>
          </a:p>
          <a:p>
            <a:pPr algn="just">
              <a:lnSpc>
                <a:spcPct val="100000"/>
              </a:lnSpc>
            </a:pPr>
            <a:r>
              <a:rPr lang="en-US" sz="2000"/>
              <a:t>Difficulty integrating the app with existing healthcare systems or electronic health records.</a:t>
            </a:r>
          </a:p>
          <a:p>
            <a:pPr algn="just">
              <a:lnSpc>
                <a:spcPct val="100000"/>
              </a:lnSpc>
            </a:pPr>
            <a:r>
              <a:rPr lang="en-US" sz="2000"/>
              <a:t>Collaboration with healthcare providers to ensure compatibility and data sharing (</a:t>
            </a:r>
            <a:r>
              <a:rPr lang="en-US" sz="2000" err="1"/>
              <a:t>Szinay</a:t>
            </a:r>
            <a:r>
              <a:rPr lang="en-US" sz="2000"/>
              <a:t> et al, 2020).</a:t>
            </a:r>
            <a:endParaRPr lang="en-GB" sz="2000"/>
          </a:p>
        </p:txBody>
      </p:sp>
      <p:sp>
        <p:nvSpPr>
          <p:cNvPr id="4" name="TextBox 3">
            <a:extLst>
              <a:ext uri="{FF2B5EF4-FFF2-40B4-BE49-F238E27FC236}">
                <a16:creationId xmlns:a16="http://schemas.microsoft.com/office/drawing/2014/main" id="{8D3F3D97-1415-2312-EF6B-0143D799EC5F}"/>
              </a:ext>
            </a:extLst>
          </p:cNvPr>
          <p:cNvSpPr txBox="1"/>
          <p:nvPr/>
        </p:nvSpPr>
        <p:spPr>
          <a:xfrm>
            <a:off x="8518358" y="5693555"/>
            <a:ext cx="3332747" cy="338554"/>
          </a:xfrm>
          <a:prstGeom prst="rect">
            <a:avLst/>
          </a:prstGeom>
          <a:noFill/>
        </p:spPr>
        <p:txBody>
          <a:bodyPr wrap="square" rtlCol="0">
            <a:spAutoFit/>
          </a:bodyPr>
          <a:lstStyle/>
          <a:p>
            <a:r>
              <a:rPr lang="en-GB" sz="1600"/>
              <a:t>(Source: Hester, 2021)</a:t>
            </a:r>
          </a:p>
        </p:txBody>
      </p:sp>
      <p:pic>
        <p:nvPicPr>
          <p:cNvPr id="9218" name="Picture 2">
            <a:extLst>
              <a:ext uri="{FF2B5EF4-FFF2-40B4-BE49-F238E27FC236}">
                <a16:creationId xmlns:a16="http://schemas.microsoft.com/office/drawing/2014/main" id="{7A410E36-5238-583E-4D6E-14FDC71B203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44853" y="609599"/>
            <a:ext cx="3906252" cy="48768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15279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368B1-F274-FB26-E4FD-5474EC32090D}"/>
              </a:ext>
            </a:extLst>
          </p:cNvPr>
          <p:cNvSpPr>
            <a:spLocks noGrp="1"/>
          </p:cNvSpPr>
          <p:nvPr>
            <p:ph type="title"/>
          </p:nvPr>
        </p:nvSpPr>
        <p:spPr>
          <a:xfrm>
            <a:off x="838200" y="365128"/>
            <a:ext cx="10515600" cy="1062620"/>
          </a:xfrm>
        </p:spPr>
        <p:style>
          <a:lnRef idx="2">
            <a:schemeClr val="accent1"/>
          </a:lnRef>
          <a:fillRef idx="1">
            <a:schemeClr val="lt1"/>
          </a:fillRef>
          <a:effectRef idx="0">
            <a:schemeClr val="accent1"/>
          </a:effectRef>
          <a:fontRef idx="minor">
            <a:schemeClr val="dk1"/>
          </a:fontRef>
        </p:style>
        <p:txBody>
          <a:bodyPr/>
          <a:lstStyle/>
          <a:p>
            <a:pPr algn="ctr"/>
            <a:r>
              <a:rPr lang="en-GB">
                <a:solidFill>
                  <a:srgbClr val="FF0000"/>
                </a:solidFill>
                <a:latin typeface="Arial Black" panose="020B0A04020102020204" pitchFamily="34" charset="0"/>
              </a:rPr>
              <a:t>Legal and Ethical Issues</a:t>
            </a:r>
          </a:p>
        </p:txBody>
      </p:sp>
      <p:sp>
        <p:nvSpPr>
          <p:cNvPr id="3" name="Content Placeholder 2">
            <a:extLst>
              <a:ext uri="{FF2B5EF4-FFF2-40B4-BE49-F238E27FC236}">
                <a16:creationId xmlns:a16="http://schemas.microsoft.com/office/drawing/2014/main" id="{376A2109-86A6-8C32-FC41-9DB677336C35}"/>
              </a:ext>
            </a:extLst>
          </p:cNvPr>
          <p:cNvSpPr>
            <a:spLocks noGrp="1"/>
          </p:cNvSpPr>
          <p:nvPr>
            <p:ph idx="1"/>
          </p:nvPr>
        </p:nvSpPr>
        <p:spPr>
          <a:xfrm>
            <a:off x="240633" y="1825624"/>
            <a:ext cx="11113168" cy="4815807"/>
          </a:xfrm>
        </p:spPr>
        <p:txBody>
          <a:bodyPr>
            <a:normAutofit fontScale="62500" lnSpcReduction="20000"/>
          </a:bodyPr>
          <a:lstStyle/>
          <a:p>
            <a:pPr marL="0" indent="0" algn="just">
              <a:lnSpc>
                <a:spcPct val="120000"/>
              </a:lnSpc>
              <a:buNone/>
            </a:pPr>
            <a:r>
              <a:rPr lang="en-US" b="1" u="sng">
                <a:solidFill>
                  <a:srgbClr val="7030A0"/>
                </a:solidFill>
                <a:effectLst>
                  <a:outerShdw blurRad="38100" dist="38100" dir="2700000" algn="tl">
                    <a:srgbClr val="000000">
                      <a:alpha val="43137"/>
                    </a:srgbClr>
                  </a:outerShdw>
                </a:effectLst>
              </a:rPr>
              <a:t>Data Privacy and Protection:</a:t>
            </a:r>
          </a:p>
          <a:p>
            <a:pPr algn="just">
              <a:lnSpc>
                <a:spcPct val="120000"/>
              </a:lnSpc>
              <a:buFont typeface="Wingdings" panose="05000000000000000000" pitchFamily="2" charset="2"/>
              <a:buChar char="v"/>
            </a:pPr>
            <a:r>
              <a:rPr lang="en-US" b="1"/>
              <a:t>Compliance with Regulations: </a:t>
            </a:r>
            <a:r>
              <a:rPr lang="en-US"/>
              <a:t>Ensure the app adheres to data protection laws such as GDPR, which mandates stringent measures for handling personal data, including obtaining explicit consent and providing users with control over their information (</a:t>
            </a:r>
            <a:r>
              <a:rPr lang="en-US" err="1"/>
              <a:t>Frontini</a:t>
            </a:r>
            <a:r>
              <a:rPr lang="en-US"/>
              <a:t> et al 2020).</a:t>
            </a:r>
          </a:p>
          <a:p>
            <a:pPr algn="just">
              <a:lnSpc>
                <a:spcPct val="120000"/>
              </a:lnSpc>
              <a:buFont typeface="Wingdings" panose="05000000000000000000" pitchFamily="2" charset="2"/>
              <a:buChar char="v"/>
            </a:pPr>
            <a:r>
              <a:rPr lang="en-US" b="1"/>
              <a:t>Transparent Policies: </a:t>
            </a:r>
            <a:r>
              <a:rPr lang="en-US"/>
              <a:t>Clearly outline how user data will be collected, used, and protected in privacy policies, and make sure users are fully informed and agree to these terms before using the app (Arthurs et al, 2022).</a:t>
            </a:r>
          </a:p>
          <a:p>
            <a:pPr marL="0" indent="0" algn="just">
              <a:lnSpc>
                <a:spcPct val="120000"/>
              </a:lnSpc>
              <a:buNone/>
            </a:pPr>
            <a:r>
              <a:rPr lang="en-US" b="1" u="sng">
                <a:solidFill>
                  <a:srgbClr val="7030A0"/>
                </a:solidFill>
                <a:effectLst>
                  <a:outerShdw blurRad="38100" dist="38100" dir="2700000" algn="tl">
                    <a:srgbClr val="000000">
                      <a:alpha val="43137"/>
                    </a:srgbClr>
                  </a:outerShdw>
                </a:effectLst>
              </a:rPr>
              <a:t>Accuracy of Health Information:</a:t>
            </a:r>
          </a:p>
          <a:p>
            <a:pPr algn="just">
              <a:lnSpc>
                <a:spcPct val="120000"/>
              </a:lnSpc>
              <a:buFont typeface="Wingdings" panose="05000000000000000000" pitchFamily="2" charset="2"/>
              <a:buChar char="v"/>
            </a:pPr>
            <a:r>
              <a:rPr lang="en-US" b="1"/>
              <a:t>Responsibility for Accuracy</a:t>
            </a:r>
            <a:r>
              <a:rPr lang="en-US"/>
              <a:t>: The app must provide evidence-based health recommendations and information, ensuring users receive reliable guidance that reflects current medical standards and practices (Macaulay et al, 2022).</a:t>
            </a:r>
          </a:p>
          <a:p>
            <a:pPr algn="just">
              <a:lnSpc>
                <a:spcPct val="120000"/>
              </a:lnSpc>
              <a:buFont typeface="Wingdings" panose="05000000000000000000" pitchFamily="2" charset="2"/>
              <a:buChar char="v"/>
            </a:pPr>
            <a:r>
              <a:rPr lang="en-US" b="1"/>
              <a:t>Regular Updates: </a:t>
            </a:r>
            <a:r>
              <a:rPr lang="en-US"/>
              <a:t>Continuously review and update the app’s content in response to new research findings and clinical guidelines to maintain its accuracy and relevance (Arthurs et al, 2022).</a:t>
            </a:r>
            <a:endParaRPr lang="en-GB"/>
          </a:p>
        </p:txBody>
      </p:sp>
    </p:spTree>
    <p:extLst>
      <p:ext uri="{BB962C8B-B14F-4D97-AF65-F5344CB8AC3E}">
        <p14:creationId xmlns:p14="http://schemas.microsoft.com/office/powerpoint/2010/main" val="20009844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AB05CDB-85CE-E28D-03A4-3A56126ABA0D}"/>
              </a:ext>
            </a:extLst>
          </p:cNvPr>
          <p:cNvSpPr>
            <a:spLocks noGrp="1"/>
          </p:cNvSpPr>
          <p:nvPr>
            <p:ph idx="1"/>
          </p:nvPr>
        </p:nvSpPr>
        <p:spPr>
          <a:xfrm>
            <a:off x="260685" y="368969"/>
            <a:ext cx="9204158" cy="6176210"/>
          </a:xfrm>
        </p:spPr>
        <p:txBody>
          <a:bodyPr>
            <a:normAutofit fontScale="77500" lnSpcReduction="20000"/>
          </a:bodyPr>
          <a:lstStyle/>
          <a:p>
            <a:pPr marL="0" indent="0" algn="just">
              <a:lnSpc>
                <a:spcPct val="120000"/>
              </a:lnSpc>
              <a:buNone/>
            </a:pPr>
            <a:r>
              <a:rPr lang="en-US" b="1" u="sng">
                <a:solidFill>
                  <a:srgbClr val="7030A0"/>
                </a:solidFill>
                <a:effectLst>
                  <a:outerShdw blurRad="38100" dist="38100" dir="2700000" algn="tl">
                    <a:srgbClr val="000000">
                      <a:alpha val="43137"/>
                    </a:srgbClr>
                  </a:outerShdw>
                </a:effectLst>
              </a:rPr>
              <a:t>Health Equity and Accessibility:</a:t>
            </a:r>
          </a:p>
          <a:p>
            <a:pPr algn="just">
              <a:lnSpc>
                <a:spcPct val="120000"/>
              </a:lnSpc>
              <a:buFont typeface="Wingdings" panose="05000000000000000000" pitchFamily="2" charset="2"/>
              <a:buChar char="v"/>
            </a:pPr>
            <a:r>
              <a:rPr lang="en-US" b="1"/>
              <a:t>Addressing Disparities: </a:t>
            </a:r>
            <a:r>
              <a:rPr lang="en-US"/>
              <a:t>Develop strategies to make the app available and affordable for individuals across different socioeconomic backgrounds to prevent widening health disparities (Arthurs et al, 2022).</a:t>
            </a:r>
          </a:p>
          <a:p>
            <a:pPr algn="just">
              <a:lnSpc>
                <a:spcPct val="120000"/>
              </a:lnSpc>
              <a:buFont typeface="Wingdings" panose="05000000000000000000" pitchFamily="2" charset="2"/>
              <a:buChar char="v"/>
            </a:pPr>
            <a:r>
              <a:rPr lang="en-US" b="1"/>
              <a:t>Accessibility Features: </a:t>
            </a:r>
            <a:r>
              <a:rPr lang="en-US"/>
              <a:t>Incorporate features that ensure the app is usable by individuals with disabilities, such as screen readers for visually impaired users and adjustable font sizes (Macaulay et al, 2022).</a:t>
            </a:r>
          </a:p>
          <a:p>
            <a:pPr marL="0" indent="0" algn="just">
              <a:lnSpc>
                <a:spcPct val="120000"/>
              </a:lnSpc>
              <a:buNone/>
            </a:pPr>
            <a:r>
              <a:rPr lang="en-US" b="1" u="sng">
                <a:solidFill>
                  <a:srgbClr val="7030A0"/>
                </a:solidFill>
                <a:effectLst>
                  <a:outerShdw blurRad="38100" dist="38100" dir="2700000" algn="tl">
                    <a:srgbClr val="000000">
                      <a:alpha val="43137"/>
                    </a:srgbClr>
                  </a:outerShdw>
                </a:effectLst>
              </a:rPr>
              <a:t>Informed Consent and User Autonomy:</a:t>
            </a:r>
          </a:p>
          <a:p>
            <a:pPr algn="just">
              <a:lnSpc>
                <a:spcPct val="120000"/>
              </a:lnSpc>
              <a:buFont typeface="Wingdings" panose="05000000000000000000" pitchFamily="2" charset="2"/>
              <a:buChar char="v"/>
            </a:pPr>
            <a:r>
              <a:rPr lang="en-US" b="1"/>
              <a:t>Clear Information: </a:t>
            </a:r>
            <a:r>
              <a:rPr lang="en-US"/>
              <a:t>Provide users with detailed explanations about the app’s functionalities, potential benefits, and risks, so they can make informed choices about their engagement (</a:t>
            </a:r>
            <a:r>
              <a:rPr lang="en-US" err="1"/>
              <a:t>Frontini</a:t>
            </a:r>
            <a:r>
              <a:rPr lang="en-US"/>
              <a:t> et al 2020).</a:t>
            </a:r>
          </a:p>
          <a:p>
            <a:pPr algn="just">
              <a:lnSpc>
                <a:spcPct val="120000"/>
              </a:lnSpc>
              <a:buFont typeface="Wingdings" panose="05000000000000000000" pitchFamily="2" charset="2"/>
              <a:buChar char="v"/>
            </a:pPr>
            <a:r>
              <a:rPr lang="en-US" b="1"/>
              <a:t>User Control: </a:t>
            </a:r>
            <a:r>
              <a:rPr lang="en-US"/>
              <a:t>Allow users to easily manage their participation, including opting out of data sharing or deleting their accounts, to respect their autonomy and privacy preferences (Arthurs et al, 2022).</a:t>
            </a:r>
          </a:p>
          <a:p>
            <a:pPr marL="0" indent="0" algn="just">
              <a:lnSpc>
                <a:spcPct val="120000"/>
              </a:lnSpc>
              <a:buNone/>
            </a:pPr>
            <a:endParaRPr lang="en-GB"/>
          </a:p>
        </p:txBody>
      </p:sp>
      <p:pic>
        <p:nvPicPr>
          <p:cNvPr id="14338" name="Picture 2">
            <a:extLst>
              <a:ext uri="{FF2B5EF4-FFF2-40B4-BE49-F238E27FC236}">
                <a16:creationId xmlns:a16="http://schemas.microsoft.com/office/drawing/2014/main" id="{45C45F1F-D95B-B18F-6104-B5B8E2BEC16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93704" y="689811"/>
            <a:ext cx="2137611" cy="4588042"/>
          </a:xfrm>
          <a:prstGeom prst="rect">
            <a:avLst/>
          </a:prstGeom>
          <a:noFill/>
          <a:ln>
            <a:noFill/>
          </a:ln>
          <a:effectLst/>
          <a:scene3d>
            <a:camera prst="orthographicFront">
              <a:rot lat="0" lon="0" rev="0"/>
            </a:camera>
            <a:lightRig rig="contrasting" dir="t">
              <a:rot lat="0" lon="0" rev="7800000"/>
            </a:lightRig>
          </a:scene3d>
          <a:sp3d>
            <a:bevelT w="139700" h="139700"/>
          </a:sp3d>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69651F55-AAC4-83C4-B9E6-46097FC5DFFD}"/>
              </a:ext>
            </a:extLst>
          </p:cNvPr>
          <p:cNvSpPr txBox="1"/>
          <p:nvPr/>
        </p:nvSpPr>
        <p:spPr>
          <a:xfrm>
            <a:off x="9793704" y="5693555"/>
            <a:ext cx="2057401" cy="584775"/>
          </a:xfrm>
          <a:prstGeom prst="rect">
            <a:avLst/>
          </a:prstGeom>
          <a:noFill/>
        </p:spPr>
        <p:txBody>
          <a:bodyPr wrap="square" rtlCol="0">
            <a:spAutoFit/>
          </a:bodyPr>
          <a:lstStyle/>
          <a:p>
            <a:r>
              <a:rPr lang="en-GB" sz="1600"/>
              <a:t>(Source: US Legal support, 2021)</a:t>
            </a:r>
          </a:p>
        </p:txBody>
      </p:sp>
    </p:spTree>
    <p:extLst>
      <p:ext uri="{BB962C8B-B14F-4D97-AF65-F5344CB8AC3E}">
        <p14:creationId xmlns:p14="http://schemas.microsoft.com/office/powerpoint/2010/main" val="8113501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24B496-6687-9776-5CBD-6AC7288FEDC8}"/>
              </a:ext>
            </a:extLst>
          </p:cNvPr>
          <p:cNvSpPr>
            <a:spLocks noGrp="1"/>
          </p:cNvSpPr>
          <p:nvPr>
            <p:ph type="title"/>
          </p:nvPr>
        </p:nvSpPr>
        <p:spPr>
          <a:xfrm>
            <a:off x="838200" y="365128"/>
            <a:ext cx="10515600" cy="966368"/>
          </a:xfrm>
        </p:spPr>
        <p:style>
          <a:lnRef idx="1">
            <a:schemeClr val="accent4"/>
          </a:lnRef>
          <a:fillRef idx="2">
            <a:schemeClr val="accent4"/>
          </a:fillRef>
          <a:effectRef idx="1">
            <a:schemeClr val="accent4"/>
          </a:effectRef>
          <a:fontRef idx="minor">
            <a:schemeClr val="dk1"/>
          </a:fontRef>
        </p:style>
        <p:txBody>
          <a:bodyPr/>
          <a:lstStyle/>
          <a:p>
            <a:pPr algn="ctr"/>
            <a:r>
              <a:rPr lang="en-GB" b="1">
                <a:effectLst>
                  <a:outerShdw blurRad="38100" dist="38100" dir="2700000" algn="tl">
                    <a:srgbClr val="000000">
                      <a:alpha val="43137"/>
                    </a:srgbClr>
                  </a:outerShdw>
                </a:effectLst>
                <a:latin typeface="Algerian" panose="04020705040A02060702" pitchFamily="82" charset="0"/>
              </a:rPr>
              <a:t>Benefits</a:t>
            </a:r>
          </a:p>
        </p:txBody>
      </p:sp>
      <p:pic>
        <p:nvPicPr>
          <p:cNvPr id="11266" name="Picture 2">
            <a:extLst>
              <a:ext uri="{FF2B5EF4-FFF2-40B4-BE49-F238E27FC236}">
                <a16:creationId xmlns:a16="http://schemas.microsoft.com/office/drawing/2014/main" id="{2209D1A2-06C1-16C4-D65E-C192A018AD5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203157" y="1825625"/>
            <a:ext cx="9673389" cy="4351338"/>
          </a:xfrm>
          <a:prstGeom prst="rect">
            <a:avLst/>
          </a:prstGeom>
          <a:noFill/>
          <a:effectLst>
            <a:outerShdw blurRad="63500" sx="102000" sy="102000" algn="ctr"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E40F6D7E-1010-E5DD-CB42-B73173E775DC}"/>
              </a:ext>
            </a:extLst>
          </p:cNvPr>
          <p:cNvSpPr txBox="1"/>
          <p:nvPr/>
        </p:nvSpPr>
        <p:spPr>
          <a:xfrm>
            <a:off x="4373477" y="6323596"/>
            <a:ext cx="3332747" cy="338554"/>
          </a:xfrm>
          <a:prstGeom prst="rect">
            <a:avLst/>
          </a:prstGeom>
          <a:noFill/>
        </p:spPr>
        <p:txBody>
          <a:bodyPr wrap="square" rtlCol="0">
            <a:spAutoFit/>
          </a:bodyPr>
          <a:lstStyle/>
          <a:p>
            <a:r>
              <a:rPr lang="en-GB" sz="1600"/>
              <a:t>(Source: Lauren </a:t>
            </a:r>
            <a:r>
              <a:rPr lang="en-GB" sz="1600" err="1"/>
              <a:t>Saalmuller</a:t>
            </a:r>
            <a:r>
              <a:rPr lang="en-GB" sz="1600"/>
              <a:t>, 2022)</a:t>
            </a:r>
          </a:p>
        </p:txBody>
      </p:sp>
    </p:spTree>
    <p:extLst>
      <p:ext uri="{BB962C8B-B14F-4D97-AF65-F5344CB8AC3E}">
        <p14:creationId xmlns:p14="http://schemas.microsoft.com/office/powerpoint/2010/main" val="427706061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F403A0-E2A2-6A4C-3430-CC98B827F4DF}"/>
              </a:ext>
            </a:extLst>
          </p:cNvPr>
          <p:cNvSpPr>
            <a:spLocks noGrp="1"/>
          </p:cNvSpPr>
          <p:nvPr>
            <p:ph type="title"/>
          </p:nvPr>
        </p:nvSpPr>
        <p:spPr>
          <a:xfrm>
            <a:off x="368968" y="365127"/>
            <a:ext cx="10984832" cy="1325563"/>
          </a:xfrm>
        </p:spPr>
        <p:style>
          <a:lnRef idx="2">
            <a:schemeClr val="accent2"/>
          </a:lnRef>
          <a:fillRef idx="1">
            <a:schemeClr val="lt1"/>
          </a:fillRef>
          <a:effectRef idx="0">
            <a:schemeClr val="accent2"/>
          </a:effectRef>
          <a:fontRef idx="minor">
            <a:schemeClr val="dk1"/>
          </a:fontRef>
        </p:style>
        <p:txBody>
          <a:bodyPr>
            <a:normAutofit fontScale="90000"/>
          </a:bodyPr>
          <a:lstStyle/>
          <a:p>
            <a:pPr algn="ctr"/>
            <a:r>
              <a:rPr lang="en-US" b="1">
                <a:effectLst>
                  <a:outerShdw blurRad="38100" dist="38100" dir="2700000" algn="tl">
                    <a:srgbClr val="000000">
                      <a:alpha val="43137"/>
                    </a:srgbClr>
                  </a:outerShdw>
                </a:effectLst>
                <a:latin typeface="Algerian" panose="04020705040A02060702" pitchFamily="82" charset="0"/>
              </a:rPr>
              <a:t>Potential Benefits of the Chosen Digital Health Promotion Intervention</a:t>
            </a:r>
            <a:endParaRPr lang="en-GB" b="1">
              <a:effectLst>
                <a:outerShdw blurRad="38100" dist="38100" dir="2700000" algn="tl">
                  <a:srgbClr val="000000">
                    <a:alpha val="43137"/>
                  </a:srgbClr>
                </a:outerShdw>
              </a:effectLst>
              <a:latin typeface="Algerian" panose="04020705040A02060702" pitchFamily="82" charset="0"/>
            </a:endParaRPr>
          </a:p>
        </p:txBody>
      </p:sp>
      <p:sp>
        <p:nvSpPr>
          <p:cNvPr id="3" name="Content Placeholder 2">
            <a:extLst>
              <a:ext uri="{FF2B5EF4-FFF2-40B4-BE49-F238E27FC236}">
                <a16:creationId xmlns:a16="http://schemas.microsoft.com/office/drawing/2014/main" id="{875DFA74-2BDA-5CD4-AA29-D9565303EB54}"/>
              </a:ext>
            </a:extLst>
          </p:cNvPr>
          <p:cNvSpPr>
            <a:spLocks noGrp="1"/>
          </p:cNvSpPr>
          <p:nvPr>
            <p:ph idx="1"/>
          </p:nvPr>
        </p:nvSpPr>
        <p:spPr>
          <a:xfrm>
            <a:off x="368968" y="1825625"/>
            <a:ext cx="10984832" cy="4351338"/>
          </a:xfrm>
        </p:spPr>
        <p:txBody>
          <a:bodyPr>
            <a:normAutofit fontScale="92500" lnSpcReduction="20000"/>
          </a:bodyPr>
          <a:lstStyle/>
          <a:p>
            <a:pPr algn="just">
              <a:lnSpc>
                <a:spcPct val="110000"/>
              </a:lnSpc>
            </a:pPr>
            <a:r>
              <a:rPr lang="en-US" b="1">
                <a:highlight>
                  <a:srgbClr val="FFFF00"/>
                </a:highlight>
              </a:rPr>
              <a:t>Enhanced Personal Health Management: </a:t>
            </a:r>
          </a:p>
          <a:p>
            <a:pPr marL="0" indent="0" algn="just">
              <a:lnSpc>
                <a:spcPct val="110000"/>
              </a:lnSpc>
              <a:buNone/>
            </a:pPr>
            <a:r>
              <a:rPr lang="en-US"/>
              <a:t>Wearable technology provides real-time tracking of physical activity, diet, and sleep, allowing individuals to monitor and adjust their health </a:t>
            </a:r>
            <a:r>
              <a:rPr lang="en-US" err="1"/>
              <a:t>behaviours</a:t>
            </a:r>
            <a:r>
              <a:rPr lang="en-US"/>
              <a:t> effectively. This leads to more </a:t>
            </a:r>
            <a:r>
              <a:rPr lang="en-US" err="1"/>
              <a:t>personalised</a:t>
            </a:r>
            <a:r>
              <a:rPr lang="en-US"/>
              <a:t> and actionable insights, promoting better management of obesity (Stark et al, 2022).</a:t>
            </a:r>
          </a:p>
          <a:p>
            <a:pPr algn="just">
              <a:lnSpc>
                <a:spcPct val="110000"/>
              </a:lnSpc>
            </a:pPr>
            <a:r>
              <a:rPr lang="en-US" b="1">
                <a:highlight>
                  <a:srgbClr val="FFFF00"/>
                </a:highlight>
              </a:rPr>
              <a:t>Increased Motivation and Engagement:</a:t>
            </a:r>
            <a:endParaRPr lang="en-US">
              <a:highlight>
                <a:srgbClr val="FFFF00"/>
              </a:highlight>
            </a:endParaRPr>
          </a:p>
          <a:p>
            <a:pPr marL="0" indent="0" algn="just">
              <a:lnSpc>
                <a:spcPct val="110000"/>
              </a:lnSpc>
              <a:buNone/>
            </a:pPr>
            <a:r>
              <a:rPr lang="en-US"/>
              <a:t>The app's features, such as goal-setting and progress tracking, help to motivate users by providing visual feedback and achievement rewards. This gamification element encourages consistent engagement and adherence to healthier habits (</a:t>
            </a:r>
            <a:r>
              <a:rPr lang="en-US" err="1"/>
              <a:t>Vajravelu</a:t>
            </a:r>
            <a:r>
              <a:rPr lang="en-US"/>
              <a:t> and </a:t>
            </a:r>
            <a:r>
              <a:rPr lang="en-US" err="1"/>
              <a:t>Arslanian</a:t>
            </a:r>
            <a:r>
              <a:rPr lang="en-US"/>
              <a:t>, 2021).</a:t>
            </a:r>
          </a:p>
          <a:p>
            <a:pPr marL="0" indent="0" algn="just">
              <a:lnSpc>
                <a:spcPct val="110000"/>
              </a:lnSpc>
              <a:buNone/>
            </a:pPr>
            <a:endParaRPr lang="en-US"/>
          </a:p>
          <a:p>
            <a:pPr algn="just">
              <a:lnSpc>
                <a:spcPct val="110000"/>
              </a:lnSpc>
            </a:pPr>
            <a:endParaRPr lang="en-GB"/>
          </a:p>
        </p:txBody>
      </p:sp>
    </p:spTree>
    <p:extLst>
      <p:ext uri="{BB962C8B-B14F-4D97-AF65-F5344CB8AC3E}">
        <p14:creationId xmlns:p14="http://schemas.microsoft.com/office/powerpoint/2010/main" val="236905311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A20952D-7607-7F44-B5A2-206140E1D4F7}"/>
              </a:ext>
            </a:extLst>
          </p:cNvPr>
          <p:cNvSpPr>
            <a:spLocks noGrp="1"/>
          </p:cNvSpPr>
          <p:nvPr>
            <p:ph idx="1"/>
          </p:nvPr>
        </p:nvSpPr>
        <p:spPr>
          <a:xfrm>
            <a:off x="96252" y="208547"/>
            <a:ext cx="7684169" cy="6481011"/>
          </a:xfrm>
        </p:spPr>
        <p:txBody>
          <a:bodyPr>
            <a:normAutofit fontScale="70000" lnSpcReduction="20000"/>
          </a:bodyPr>
          <a:lstStyle/>
          <a:p>
            <a:pPr marL="0" indent="0" algn="just">
              <a:lnSpc>
                <a:spcPct val="120000"/>
              </a:lnSpc>
              <a:buNone/>
            </a:pPr>
            <a:r>
              <a:rPr lang="en-US" b="1">
                <a:highlight>
                  <a:srgbClr val="FFFF00"/>
                </a:highlight>
              </a:rPr>
              <a:t>Access to Support and Resources:</a:t>
            </a:r>
            <a:endParaRPr lang="en-US">
              <a:highlight>
                <a:srgbClr val="FFFF00"/>
              </a:highlight>
            </a:endParaRPr>
          </a:p>
          <a:p>
            <a:pPr algn="just">
              <a:lnSpc>
                <a:spcPct val="120000"/>
              </a:lnSpc>
              <a:buFont typeface="Arial" panose="020B0604020202020204" pitchFamily="34" charset="0"/>
              <a:buChar char="•"/>
            </a:pPr>
            <a:r>
              <a:rPr lang="en-US"/>
              <a:t>The app includes features such as online communities and expert advice, offering users access to a support network and educational resources. This helps users to stay informed and receive encouragement from peers and professionals (Hinchliffe et al, 2022).</a:t>
            </a:r>
          </a:p>
          <a:p>
            <a:pPr marL="0" indent="0" algn="just">
              <a:lnSpc>
                <a:spcPct val="120000"/>
              </a:lnSpc>
              <a:buNone/>
            </a:pPr>
            <a:r>
              <a:rPr lang="en-US" b="1">
                <a:highlight>
                  <a:srgbClr val="FFFF00"/>
                </a:highlight>
              </a:rPr>
              <a:t>Improved Health Outcomes:</a:t>
            </a:r>
            <a:endParaRPr lang="en-US">
              <a:highlight>
                <a:srgbClr val="FFFF00"/>
              </a:highlight>
            </a:endParaRPr>
          </a:p>
          <a:p>
            <a:pPr algn="just">
              <a:lnSpc>
                <a:spcPct val="120000"/>
              </a:lnSpc>
              <a:buFont typeface="Arial" panose="020B0604020202020204" pitchFamily="34" charset="0"/>
              <a:buChar char="•"/>
            </a:pPr>
            <a:r>
              <a:rPr lang="en-US"/>
              <a:t>By integrating wearable technology, users can better track their progress, identify trends, and make informed decisions about their health. This leads to potential improvements in weight management, physical fitness, and overall well-being (Hinchliffe et al, 2022).</a:t>
            </a:r>
          </a:p>
          <a:p>
            <a:pPr marL="0" indent="0" algn="just">
              <a:lnSpc>
                <a:spcPct val="120000"/>
              </a:lnSpc>
              <a:buNone/>
            </a:pPr>
            <a:r>
              <a:rPr lang="en-US" b="1">
                <a:highlight>
                  <a:srgbClr val="FFFF00"/>
                </a:highlight>
              </a:rPr>
              <a:t>Convenient and Accessible Health Tracking:</a:t>
            </a:r>
            <a:endParaRPr lang="en-US">
              <a:highlight>
                <a:srgbClr val="FFFF00"/>
              </a:highlight>
            </a:endParaRPr>
          </a:p>
          <a:p>
            <a:pPr algn="just">
              <a:lnSpc>
                <a:spcPct val="120000"/>
              </a:lnSpc>
              <a:buFont typeface="Arial" panose="020B0604020202020204" pitchFamily="34" charset="0"/>
              <a:buChar char="•"/>
            </a:pPr>
            <a:r>
              <a:rPr lang="en-US"/>
              <a:t>Wearable devices are portable and can be used throughout daily activities, making it easier for users to track their health metrics continuously without disrupting their routines. This convenience supports long-term </a:t>
            </a:r>
            <a:r>
              <a:rPr lang="en-US" err="1"/>
              <a:t>behaviour</a:t>
            </a:r>
            <a:r>
              <a:rPr lang="en-US"/>
              <a:t> change (Gómez-del-Río et al, 2020).</a:t>
            </a:r>
          </a:p>
          <a:p>
            <a:pPr marL="0" indent="0" algn="just">
              <a:lnSpc>
                <a:spcPct val="120000"/>
              </a:lnSpc>
              <a:buNone/>
            </a:pPr>
            <a:endParaRPr lang="en-US"/>
          </a:p>
          <a:p>
            <a:pPr algn="just">
              <a:lnSpc>
                <a:spcPct val="120000"/>
              </a:lnSpc>
              <a:buFont typeface="Arial" panose="020B0604020202020204" pitchFamily="34" charset="0"/>
              <a:buChar char="•"/>
            </a:pPr>
            <a:endParaRPr lang="en-US"/>
          </a:p>
          <a:p>
            <a:pPr algn="just">
              <a:lnSpc>
                <a:spcPct val="120000"/>
              </a:lnSpc>
            </a:pPr>
            <a:endParaRPr lang="en-GB"/>
          </a:p>
        </p:txBody>
      </p:sp>
      <p:pic>
        <p:nvPicPr>
          <p:cNvPr id="15362" name="Picture 2">
            <a:extLst>
              <a:ext uri="{FF2B5EF4-FFF2-40B4-BE49-F238E27FC236}">
                <a16:creationId xmlns:a16="http://schemas.microsoft.com/office/drawing/2014/main" id="{F230F59E-D4AD-BA97-6E08-70225D34BE6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29600" y="612856"/>
            <a:ext cx="3866148" cy="5276850"/>
          </a:xfrm>
          <a:prstGeom prst="rect">
            <a:avLst/>
          </a:prstGeom>
          <a:no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91545673-A79F-3FC0-4A9C-72495FCAD17A}"/>
              </a:ext>
            </a:extLst>
          </p:cNvPr>
          <p:cNvSpPr txBox="1"/>
          <p:nvPr/>
        </p:nvSpPr>
        <p:spPr>
          <a:xfrm>
            <a:off x="8603200" y="6075867"/>
            <a:ext cx="3332747" cy="338554"/>
          </a:xfrm>
          <a:prstGeom prst="rect">
            <a:avLst/>
          </a:prstGeom>
          <a:noFill/>
        </p:spPr>
        <p:txBody>
          <a:bodyPr wrap="square" rtlCol="0">
            <a:spAutoFit/>
          </a:bodyPr>
          <a:lstStyle/>
          <a:p>
            <a:r>
              <a:rPr lang="en-GB" sz="1600"/>
              <a:t>(Source: Hester, 2021)</a:t>
            </a:r>
          </a:p>
        </p:txBody>
      </p:sp>
    </p:spTree>
    <p:extLst>
      <p:ext uri="{BB962C8B-B14F-4D97-AF65-F5344CB8AC3E}">
        <p14:creationId xmlns:p14="http://schemas.microsoft.com/office/powerpoint/2010/main" val="46710979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CC5DA-08B8-AC5D-B7E1-0E62C4A6C9DF}"/>
              </a:ext>
            </a:extLst>
          </p:cNvPr>
          <p:cNvSpPr>
            <a:spLocks noGrp="1"/>
          </p:cNvSpPr>
          <p:nvPr>
            <p:ph type="title"/>
          </p:nvPr>
        </p:nvSpPr>
        <p:spPr/>
        <p:style>
          <a:lnRef idx="2">
            <a:schemeClr val="accent2"/>
          </a:lnRef>
          <a:fillRef idx="1">
            <a:schemeClr val="lt1"/>
          </a:fillRef>
          <a:effectRef idx="0">
            <a:schemeClr val="accent2"/>
          </a:effectRef>
          <a:fontRef idx="minor">
            <a:schemeClr val="dk1"/>
          </a:fontRef>
        </p:style>
        <p:txBody>
          <a:bodyPr/>
          <a:lstStyle/>
          <a:p>
            <a:pPr algn="ctr"/>
            <a:r>
              <a:rPr lang="en-US" b="1">
                <a:effectLst>
                  <a:outerShdw blurRad="38100" dist="38100" dir="2700000" algn="tl">
                    <a:srgbClr val="000000">
                      <a:alpha val="43137"/>
                    </a:srgbClr>
                  </a:outerShdw>
                </a:effectLst>
                <a:latin typeface="Algerian" panose="04020705040A02060702" pitchFamily="82" charset="0"/>
              </a:rPr>
              <a:t>Implications on Policies, Research, and Education</a:t>
            </a:r>
            <a:endParaRPr lang="en-GB" b="1">
              <a:effectLst>
                <a:outerShdw blurRad="38100" dist="38100" dir="2700000" algn="tl">
                  <a:srgbClr val="000000">
                    <a:alpha val="43137"/>
                  </a:srgbClr>
                </a:outerShdw>
              </a:effectLst>
              <a:latin typeface="Algerian" panose="04020705040A02060702" pitchFamily="82" charset="0"/>
            </a:endParaRPr>
          </a:p>
        </p:txBody>
      </p:sp>
      <p:sp>
        <p:nvSpPr>
          <p:cNvPr id="3" name="Content Placeholder 2">
            <a:extLst>
              <a:ext uri="{FF2B5EF4-FFF2-40B4-BE49-F238E27FC236}">
                <a16:creationId xmlns:a16="http://schemas.microsoft.com/office/drawing/2014/main" id="{21DB66C0-F410-B0DD-E185-795F441C1DC8}"/>
              </a:ext>
            </a:extLst>
          </p:cNvPr>
          <p:cNvSpPr>
            <a:spLocks noGrp="1"/>
          </p:cNvSpPr>
          <p:nvPr>
            <p:ph idx="1"/>
          </p:nvPr>
        </p:nvSpPr>
        <p:spPr>
          <a:xfrm>
            <a:off x="4351421" y="1937920"/>
            <a:ext cx="7391400" cy="4351338"/>
          </a:xfrm>
        </p:spPr>
        <p:txBody>
          <a:bodyPr>
            <a:normAutofit lnSpcReduction="10000"/>
          </a:bodyPr>
          <a:lstStyle/>
          <a:p>
            <a:pPr marL="0" indent="0" algn="just">
              <a:lnSpc>
                <a:spcPct val="100000"/>
              </a:lnSpc>
              <a:buNone/>
            </a:pPr>
            <a:r>
              <a:rPr lang="en-US" b="1">
                <a:solidFill>
                  <a:srgbClr val="FF0000"/>
                </a:solidFill>
              </a:rPr>
              <a:t>Policy Implications:</a:t>
            </a:r>
            <a:endParaRPr lang="en-US">
              <a:solidFill>
                <a:srgbClr val="FF0000"/>
              </a:solidFill>
            </a:endParaRPr>
          </a:p>
          <a:p>
            <a:pPr algn="just">
              <a:lnSpc>
                <a:spcPct val="100000"/>
              </a:lnSpc>
              <a:buFont typeface="Arial" panose="020B0604020202020204" pitchFamily="34" charset="0"/>
              <a:buChar char="•"/>
            </a:pPr>
            <a:r>
              <a:rPr lang="en-US"/>
              <a:t>The success of wearable technology interventions can inform public health policies by highlighting the effectiveness of digital tools in managing obesity (Wang et al, 2021). </a:t>
            </a:r>
          </a:p>
          <a:p>
            <a:pPr algn="just">
              <a:lnSpc>
                <a:spcPct val="100000"/>
              </a:lnSpc>
              <a:buFont typeface="Arial" panose="020B0604020202020204" pitchFamily="34" charset="0"/>
              <a:buChar char="•"/>
            </a:pPr>
            <a:r>
              <a:rPr lang="en-US"/>
              <a:t>This may lead to increased funding and support for integrating such technologies into national health programs and insurance coverage (Wang et al, 2021).</a:t>
            </a:r>
          </a:p>
          <a:p>
            <a:pPr marL="0" indent="0" algn="just">
              <a:lnSpc>
                <a:spcPct val="100000"/>
              </a:lnSpc>
              <a:buNone/>
            </a:pPr>
            <a:endParaRPr lang="en-GB"/>
          </a:p>
        </p:txBody>
      </p:sp>
      <p:sp>
        <p:nvSpPr>
          <p:cNvPr id="4" name="TextBox 3">
            <a:extLst>
              <a:ext uri="{FF2B5EF4-FFF2-40B4-BE49-F238E27FC236}">
                <a16:creationId xmlns:a16="http://schemas.microsoft.com/office/drawing/2014/main" id="{8B4DF66A-C048-F33A-EBA5-0BFBCC09BC06}"/>
              </a:ext>
            </a:extLst>
          </p:cNvPr>
          <p:cNvSpPr txBox="1"/>
          <p:nvPr/>
        </p:nvSpPr>
        <p:spPr>
          <a:xfrm>
            <a:off x="533402" y="6367210"/>
            <a:ext cx="3332747" cy="338554"/>
          </a:xfrm>
          <a:prstGeom prst="rect">
            <a:avLst/>
          </a:prstGeom>
          <a:noFill/>
        </p:spPr>
        <p:txBody>
          <a:bodyPr wrap="square" rtlCol="0">
            <a:spAutoFit/>
          </a:bodyPr>
          <a:lstStyle/>
          <a:p>
            <a:r>
              <a:rPr lang="en-GB" sz="1600"/>
              <a:t>(Source: Caroline Duncan, 2024)</a:t>
            </a:r>
          </a:p>
        </p:txBody>
      </p:sp>
      <p:pic>
        <p:nvPicPr>
          <p:cNvPr id="18434" name="Picture 2">
            <a:extLst>
              <a:ext uri="{FF2B5EF4-FFF2-40B4-BE49-F238E27FC236}">
                <a16:creationId xmlns:a16="http://schemas.microsoft.com/office/drawing/2014/main" id="{AEE2AB44-0D9A-5F82-7D89-CC33222B03F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1487" y="1893846"/>
            <a:ext cx="3744662" cy="4439485"/>
          </a:xfrm>
          <a:prstGeom prst="rect">
            <a:avLst/>
          </a:prstGeom>
          <a:noFill/>
          <a:effectLst>
            <a:glow rad="101600">
              <a:schemeClr val="accent1">
                <a:satMod val="175000"/>
                <a:alpha val="40000"/>
              </a:schemeClr>
            </a:glo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56091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F61A42B-7BD4-94EF-7CFF-20CD24441009}"/>
              </a:ext>
            </a:extLst>
          </p:cNvPr>
          <p:cNvSpPr>
            <a:spLocks noGrp="1"/>
          </p:cNvSpPr>
          <p:nvPr>
            <p:ph idx="1"/>
          </p:nvPr>
        </p:nvSpPr>
        <p:spPr>
          <a:xfrm>
            <a:off x="481263" y="529390"/>
            <a:ext cx="11369842" cy="5647575"/>
          </a:xfrm>
        </p:spPr>
        <p:txBody>
          <a:bodyPr>
            <a:normAutofit fontScale="92500" lnSpcReduction="10000"/>
          </a:bodyPr>
          <a:lstStyle/>
          <a:p>
            <a:pPr marL="0" indent="0" algn="just">
              <a:lnSpc>
                <a:spcPct val="110000"/>
              </a:lnSpc>
              <a:buNone/>
            </a:pPr>
            <a:r>
              <a:rPr lang="en-US" b="1">
                <a:solidFill>
                  <a:srgbClr val="FF0000"/>
                </a:solidFill>
              </a:rPr>
              <a:t>Research Implications:</a:t>
            </a:r>
          </a:p>
          <a:p>
            <a:pPr algn="just">
              <a:lnSpc>
                <a:spcPct val="110000"/>
              </a:lnSpc>
              <a:buFont typeface="Arial" panose="020B0604020202020204" pitchFamily="34" charset="0"/>
              <a:buChar char="•"/>
            </a:pPr>
            <a:r>
              <a:rPr lang="en-US"/>
              <a:t>Data collected from wearable devices can contribute to research on obesity management and the effectiveness of digital health interventions (Brewer et al, 2020). </a:t>
            </a:r>
          </a:p>
          <a:p>
            <a:pPr algn="just">
              <a:lnSpc>
                <a:spcPct val="110000"/>
              </a:lnSpc>
              <a:buFont typeface="Arial" panose="020B0604020202020204" pitchFamily="34" charset="0"/>
              <a:buChar char="•"/>
            </a:pPr>
            <a:r>
              <a:rPr lang="en-US"/>
              <a:t>This can lead to new insights into </a:t>
            </a:r>
            <a:r>
              <a:rPr lang="en-US" err="1"/>
              <a:t>behaviour</a:t>
            </a:r>
            <a:r>
              <a:rPr lang="en-US"/>
              <a:t> change, health outcomes, and the potential for scaling similar technologies (Brewer et al, 2020).</a:t>
            </a:r>
          </a:p>
          <a:p>
            <a:pPr marL="0" indent="0" algn="just">
              <a:lnSpc>
                <a:spcPct val="110000"/>
              </a:lnSpc>
              <a:buNone/>
            </a:pPr>
            <a:r>
              <a:rPr lang="en-US" b="1">
                <a:solidFill>
                  <a:srgbClr val="FF0000"/>
                </a:solidFill>
              </a:rPr>
              <a:t>Educational Implications:</a:t>
            </a:r>
            <a:endParaRPr lang="en-US">
              <a:solidFill>
                <a:srgbClr val="FF0000"/>
              </a:solidFill>
            </a:endParaRPr>
          </a:p>
          <a:p>
            <a:pPr algn="just">
              <a:lnSpc>
                <a:spcPct val="110000"/>
              </a:lnSpc>
              <a:buFont typeface="Arial" panose="020B0604020202020204" pitchFamily="34" charset="0"/>
              <a:buChar char="•"/>
            </a:pPr>
            <a:r>
              <a:rPr lang="en-US"/>
              <a:t>The implementation of wearable technology in health interventions provides a practical example for educational programs in public health, medicine, and health technology (</a:t>
            </a:r>
            <a:r>
              <a:rPr lang="en-US" err="1"/>
              <a:t>Chrissini</a:t>
            </a:r>
            <a:r>
              <a:rPr lang="en-US"/>
              <a:t> et al, 2021). </a:t>
            </a:r>
          </a:p>
          <a:p>
            <a:pPr algn="just">
              <a:lnSpc>
                <a:spcPct val="110000"/>
              </a:lnSpc>
              <a:buFont typeface="Arial" panose="020B0604020202020204" pitchFamily="34" charset="0"/>
              <a:buChar char="•"/>
            </a:pPr>
            <a:r>
              <a:rPr lang="en-US"/>
              <a:t>It can serve as a case study for teaching the integration of digital tools in patient care and wellness programs (</a:t>
            </a:r>
            <a:r>
              <a:rPr lang="en-US" err="1"/>
              <a:t>Chrissini</a:t>
            </a:r>
            <a:r>
              <a:rPr lang="en-US"/>
              <a:t> et al, 2021). </a:t>
            </a:r>
          </a:p>
          <a:p>
            <a:pPr algn="just">
              <a:lnSpc>
                <a:spcPct val="110000"/>
              </a:lnSpc>
              <a:buFont typeface="Arial" panose="020B0604020202020204" pitchFamily="34" charset="0"/>
              <a:buChar char="•"/>
            </a:pPr>
            <a:endParaRPr lang="en-US"/>
          </a:p>
          <a:p>
            <a:pPr algn="just">
              <a:lnSpc>
                <a:spcPct val="110000"/>
              </a:lnSpc>
            </a:pPr>
            <a:endParaRPr lang="en-GB"/>
          </a:p>
        </p:txBody>
      </p:sp>
    </p:spTree>
    <p:extLst>
      <p:ext uri="{BB962C8B-B14F-4D97-AF65-F5344CB8AC3E}">
        <p14:creationId xmlns:p14="http://schemas.microsoft.com/office/powerpoint/2010/main" val="360562067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C24A23-330F-E624-C376-B0B038C60D3D}"/>
              </a:ext>
            </a:extLst>
          </p:cNvPr>
          <p:cNvSpPr>
            <a:spLocks noGrp="1"/>
          </p:cNvSpPr>
          <p:nvPr>
            <p:ph idx="1"/>
          </p:nvPr>
        </p:nvSpPr>
        <p:spPr>
          <a:xfrm>
            <a:off x="164432" y="349750"/>
            <a:ext cx="7311189" cy="6355850"/>
          </a:xfrm>
        </p:spPr>
        <p:txBody>
          <a:bodyPr>
            <a:normAutofit fontScale="77500" lnSpcReduction="20000"/>
          </a:bodyPr>
          <a:lstStyle/>
          <a:p>
            <a:pPr marL="0" indent="0" algn="just">
              <a:lnSpc>
                <a:spcPct val="120000"/>
              </a:lnSpc>
              <a:buNone/>
            </a:pPr>
            <a:r>
              <a:rPr lang="en-US" b="1">
                <a:solidFill>
                  <a:srgbClr val="FF0000"/>
                </a:solidFill>
              </a:rPr>
              <a:t>Advancement of Digital Health Tools:</a:t>
            </a:r>
            <a:endParaRPr lang="en-US">
              <a:solidFill>
                <a:srgbClr val="FF0000"/>
              </a:solidFill>
            </a:endParaRPr>
          </a:p>
          <a:p>
            <a:pPr algn="just">
              <a:lnSpc>
                <a:spcPct val="120000"/>
              </a:lnSpc>
              <a:buFont typeface="Arial" panose="020B0604020202020204" pitchFamily="34" charset="0"/>
              <a:buChar char="•"/>
            </a:pPr>
            <a:r>
              <a:rPr lang="en-US"/>
              <a:t>The positive impact of this intervention can drive innovation and investment in digital health technologies, leading to the development of more advanced and user-friendly tools (Abernethy et al, 2022). </a:t>
            </a:r>
          </a:p>
          <a:p>
            <a:pPr algn="just">
              <a:lnSpc>
                <a:spcPct val="120000"/>
              </a:lnSpc>
              <a:buFont typeface="Arial" panose="020B0604020202020204" pitchFamily="34" charset="0"/>
              <a:buChar char="•"/>
            </a:pPr>
            <a:r>
              <a:rPr lang="en-US"/>
              <a:t>This can enhance the overall effectiveness of digital health solutions in various settings (Abernethy et al, 2022). </a:t>
            </a:r>
          </a:p>
          <a:p>
            <a:pPr marL="0" indent="0" algn="just">
              <a:lnSpc>
                <a:spcPct val="120000"/>
              </a:lnSpc>
              <a:buNone/>
            </a:pPr>
            <a:r>
              <a:rPr lang="en-US" b="1">
                <a:solidFill>
                  <a:srgbClr val="FF0000"/>
                </a:solidFill>
              </a:rPr>
              <a:t>Support for Health Literacy:</a:t>
            </a:r>
            <a:endParaRPr lang="en-US">
              <a:solidFill>
                <a:srgbClr val="FF0000"/>
              </a:solidFill>
            </a:endParaRPr>
          </a:p>
          <a:p>
            <a:pPr algn="just">
              <a:lnSpc>
                <a:spcPct val="120000"/>
              </a:lnSpc>
              <a:buFont typeface="Arial" panose="020B0604020202020204" pitchFamily="34" charset="0"/>
              <a:buChar char="•"/>
            </a:pPr>
            <a:r>
              <a:rPr lang="en-US"/>
              <a:t>By educating users on how to effectively use wearable technology and interpret health data, the intervention promotes health literacy (Wang et al, 2021). </a:t>
            </a:r>
          </a:p>
          <a:p>
            <a:pPr algn="just">
              <a:lnSpc>
                <a:spcPct val="120000"/>
              </a:lnSpc>
              <a:buFont typeface="Arial" panose="020B0604020202020204" pitchFamily="34" charset="0"/>
              <a:buChar char="•"/>
            </a:pPr>
            <a:r>
              <a:rPr lang="en-US"/>
              <a:t>Increased understanding of digital health tools supports informed decision-making and empowers individuals to take control of their health (Wang et al, 2021).</a:t>
            </a:r>
          </a:p>
        </p:txBody>
      </p:sp>
      <p:sp>
        <p:nvSpPr>
          <p:cNvPr id="2" name="TextBox 1">
            <a:extLst>
              <a:ext uri="{FF2B5EF4-FFF2-40B4-BE49-F238E27FC236}">
                <a16:creationId xmlns:a16="http://schemas.microsoft.com/office/drawing/2014/main" id="{EB0251C0-E877-4DC7-5F8A-5B813B8BD5BE}"/>
              </a:ext>
            </a:extLst>
          </p:cNvPr>
          <p:cNvSpPr txBox="1"/>
          <p:nvPr/>
        </p:nvSpPr>
        <p:spPr>
          <a:xfrm>
            <a:off x="8518358" y="6342983"/>
            <a:ext cx="3332747" cy="338554"/>
          </a:xfrm>
          <a:prstGeom prst="rect">
            <a:avLst/>
          </a:prstGeom>
          <a:noFill/>
        </p:spPr>
        <p:txBody>
          <a:bodyPr wrap="square" rtlCol="0">
            <a:spAutoFit/>
          </a:bodyPr>
          <a:lstStyle/>
          <a:p>
            <a:r>
              <a:rPr lang="en-GB" sz="1600"/>
              <a:t>(Source: Sam Peet, 2024)</a:t>
            </a:r>
          </a:p>
        </p:txBody>
      </p:sp>
      <p:pic>
        <p:nvPicPr>
          <p:cNvPr id="16386" name="Picture 2">
            <a:extLst>
              <a:ext uri="{FF2B5EF4-FFF2-40B4-BE49-F238E27FC236}">
                <a16:creationId xmlns:a16="http://schemas.microsoft.com/office/drawing/2014/main" id="{112B2F21-CE8F-40F4-801F-2188680B01D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86173" y="176462"/>
            <a:ext cx="4164932" cy="5983705"/>
          </a:xfrm>
          <a:prstGeom prst="rect">
            <a:avLst/>
          </a:prstGeom>
          <a:noFill/>
          <a:effectLst>
            <a:glow rad="139700">
              <a:schemeClr val="accent2">
                <a:satMod val="175000"/>
                <a:alpha val="40000"/>
              </a:schemeClr>
            </a:glo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50568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B4FE4-2746-7CEF-B49A-BD305EAC91D7}"/>
              </a:ext>
            </a:extLst>
          </p:cNvPr>
          <p:cNvSpPr>
            <a:spLocks noGrp="1"/>
          </p:cNvSpPr>
          <p:nvPr>
            <p:ph type="title"/>
          </p:nvPr>
        </p:nvSpPr>
        <p:spPr>
          <a:xfrm>
            <a:off x="838200" y="365127"/>
            <a:ext cx="10515600" cy="879211"/>
          </a:xfrm>
        </p:spPr>
        <p:style>
          <a:lnRef idx="2">
            <a:schemeClr val="accent2"/>
          </a:lnRef>
          <a:fillRef idx="1">
            <a:schemeClr val="lt1"/>
          </a:fillRef>
          <a:effectRef idx="0">
            <a:schemeClr val="accent2"/>
          </a:effectRef>
          <a:fontRef idx="minor">
            <a:schemeClr val="dk1"/>
          </a:fontRef>
        </p:style>
        <p:txBody>
          <a:bodyPr/>
          <a:lstStyle/>
          <a:p>
            <a:pPr algn="ctr"/>
            <a:r>
              <a:rPr lang="en-GB" b="1">
                <a:latin typeface="Algerian" panose="04020705040A02060702" pitchFamily="82" charset="0"/>
              </a:rPr>
              <a:t>Conclusion</a:t>
            </a:r>
          </a:p>
        </p:txBody>
      </p:sp>
      <p:sp>
        <p:nvSpPr>
          <p:cNvPr id="3" name="Content Placeholder 2">
            <a:extLst>
              <a:ext uri="{FF2B5EF4-FFF2-40B4-BE49-F238E27FC236}">
                <a16:creationId xmlns:a16="http://schemas.microsoft.com/office/drawing/2014/main" id="{C665349F-3652-55BB-0637-1A67320627B7}"/>
              </a:ext>
            </a:extLst>
          </p:cNvPr>
          <p:cNvSpPr>
            <a:spLocks noGrp="1"/>
          </p:cNvSpPr>
          <p:nvPr>
            <p:ph idx="1"/>
          </p:nvPr>
        </p:nvSpPr>
        <p:spPr/>
        <p:txBody>
          <a:bodyPr/>
          <a:lstStyle/>
          <a:p>
            <a:pPr algn="just"/>
            <a:r>
              <a:rPr lang="en-US"/>
              <a:t>The wearable technology intervention offers significant benefits by improving health outcomes, enhancing user engagement, and providing </a:t>
            </a:r>
            <a:r>
              <a:rPr lang="en-US" err="1"/>
              <a:t>personalised</a:t>
            </a:r>
            <a:r>
              <a:rPr lang="en-US"/>
              <a:t> support.</a:t>
            </a:r>
          </a:p>
          <a:p>
            <a:pPr algn="just"/>
            <a:r>
              <a:rPr lang="en-US"/>
              <a:t>It has potential implications for shaping health policies, advancing research, and influencing educational practices in digital health.</a:t>
            </a:r>
          </a:p>
          <a:p>
            <a:pPr algn="just"/>
            <a:r>
              <a:rPr lang="en-US"/>
              <a:t>By integrating such technologies, we can make obesity management more accessible and effective, ultimately supporting better health for adults in the UK.</a:t>
            </a:r>
            <a:endParaRPr lang="en-GB"/>
          </a:p>
        </p:txBody>
      </p:sp>
    </p:spTree>
    <p:extLst>
      <p:ext uri="{BB962C8B-B14F-4D97-AF65-F5344CB8AC3E}">
        <p14:creationId xmlns:p14="http://schemas.microsoft.com/office/powerpoint/2010/main" val="149430703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68919-9770-7EDE-5963-1961A70E9D98}"/>
              </a:ext>
            </a:extLst>
          </p:cNvPr>
          <p:cNvSpPr>
            <a:spLocks noGrp="1"/>
          </p:cNvSpPr>
          <p:nvPr>
            <p:ph type="title"/>
          </p:nvPr>
        </p:nvSpPr>
        <p:spPr>
          <a:xfrm>
            <a:off x="838200" y="365128"/>
            <a:ext cx="10515600" cy="775516"/>
          </a:xfrm>
        </p:spPr>
        <p:txBody>
          <a:bodyPr/>
          <a:lstStyle/>
          <a:p>
            <a:r>
              <a:rPr lang="en-GB"/>
              <a:t>References</a:t>
            </a:r>
          </a:p>
        </p:txBody>
      </p:sp>
      <p:sp>
        <p:nvSpPr>
          <p:cNvPr id="3" name="Content Placeholder 2">
            <a:extLst>
              <a:ext uri="{FF2B5EF4-FFF2-40B4-BE49-F238E27FC236}">
                <a16:creationId xmlns:a16="http://schemas.microsoft.com/office/drawing/2014/main" id="{C0A0F099-01EE-15CF-BDD7-F24D95F53D86}"/>
              </a:ext>
            </a:extLst>
          </p:cNvPr>
          <p:cNvSpPr>
            <a:spLocks noGrp="1"/>
          </p:cNvSpPr>
          <p:nvPr>
            <p:ph idx="1"/>
          </p:nvPr>
        </p:nvSpPr>
        <p:spPr>
          <a:xfrm>
            <a:off x="358219" y="1244338"/>
            <a:ext cx="11481847" cy="5248534"/>
          </a:xfrm>
        </p:spPr>
        <p:txBody>
          <a:bodyPr>
            <a:normAutofit fontScale="55000" lnSpcReduction="20000"/>
          </a:bodyPr>
          <a:lstStyle/>
          <a:p>
            <a:r>
              <a:rPr lang="en-US"/>
              <a:t>Arthurs, N., Tully, L., O’Malley, G. and Browne, S. (2022) 'Usability and engagement testing of mHealth apps in </a:t>
            </a:r>
            <a:r>
              <a:rPr lang="en-US" err="1"/>
              <a:t>paediatric</a:t>
            </a:r>
            <a:r>
              <a:rPr lang="en-US"/>
              <a:t> obesity: a narrative review of current literature', International Journal of Environmental Research and Public Health, 19(3), p. 1453. Available at: </a:t>
            </a:r>
            <a:r>
              <a:rPr lang="en-US">
                <a:hlinkClick r:id="rId2"/>
              </a:rPr>
              <a:t>https://doi.org/10.3390/ijerph19031453</a:t>
            </a:r>
            <a:endParaRPr lang="en-US"/>
          </a:p>
          <a:p>
            <a:r>
              <a:rPr lang="en-US" b="0" i="0">
                <a:solidFill>
                  <a:srgbClr val="222222"/>
                </a:solidFill>
                <a:effectLst/>
                <a:highlight>
                  <a:srgbClr val="FFFFFF"/>
                </a:highlight>
                <a:latin typeface="Arial" panose="020B0604020202020204" pitchFamily="34" charset="0"/>
              </a:rPr>
              <a:t>Abernethy, A., Adams, L., Barrett, M., Bechtel, C., Brennan, P., Butte, A., Faulkner, J., Fontaine, E., Friedhoff, S., </a:t>
            </a:r>
            <a:r>
              <a:rPr lang="en-US" b="0" i="0" err="1">
                <a:solidFill>
                  <a:srgbClr val="222222"/>
                </a:solidFill>
                <a:effectLst/>
                <a:highlight>
                  <a:srgbClr val="FFFFFF"/>
                </a:highlight>
                <a:latin typeface="Arial" panose="020B0604020202020204" pitchFamily="34" charset="0"/>
              </a:rPr>
              <a:t>Halamka</a:t>
            </a:r>
            <a:r>
              <a:rPr lang="en-US" b="0" i="0">
                <a:solidFill>
                  <a:srgbClr val="222222"/>
                </a:solidFill>
                <a:effectLst/>
                <a:highlight>
                  <a:srgbClr val="FFFFFF"/>
                </a:highlight>
                <a:latin typeface="Arial" panose="020B0604020202020204" pitchFamily="34" charset="0"/>
              </a:rPr>
              <a:t>, J. and Howell, M., 2022. The promise of digital health: then, now, and the future. </a:t>
            </a:r>
            <a:r>
              <a:rPr lang="en-US" b="0" i="1">
                <a:solidFill>
                  <a:srgbClr val="222222"/>
                </a:solidFill>
                <a:effectLst/>
                <a:highlight>
                  <a:srgbClr val="FFFFFF"/>
                </a:highlight>
                <a:latin typeface="Arial" panose="020B0604020202020204" pitchFamily="34" charset="0"/>
              </a:rPr>
              <a:t>NAM perspectives</a:t>
            </a:r>
            <a:r>
              <a:rPr lang="en-US" b="0" i="0">
                <a:solidFill>
                  <a:srgbClr val="222222"/>
                </a:solidFill>
                <a:effectLst/>
                <a:highlight>
                  <a:srgbClr val="FFFFFF"/>
                </a:highlight>
                <a:latin typeface="Arial" panose="020B0604020202020204" pitchFamily="34" charset="0"/>
              </a:rPr>
              <a:t>, </a:t>
            </a:r>
            <a:r>
              <a:rPr lang="en-US" b="0" i="1">
                <a:solidFill>
                  <a:srgbClr val="222222"/>
                </a:solidFill>
                <a:effectLst/>
                <a:highlight>
                  <a:srgbClr val="FFFFFF"/>
                </a:highlight>
                <a:latin typeface="Arial" panose="020B0604020202020204" pitchFamily="34" charset="0"/>
              </a:rPr>
              <a:t>2022</a:t>
            </a:r>
            <a:r>
              <a:rPr lang="en-US" b="0" i="0">
                <a:solidFill>
                  <a:srgbClr val="222222"/>
                </a:solidFill>
                <a:effectLst/>
                <a:highlight>
                  <a:srgbClr val="FFFFFF"/>
                </a:highlight>
                <a:latin typeface="Arial" panose="020B0604020202020204" pitchFamily="34" charset="0"/>
              </a:rPr>
              <a:t>.</a:t>
            </a:r>
            <a:endParaRPr lang="en-US"/>
          </a:p>
          <a:p>
            <a:r>
              <a:rPr lang="en-US"/>
              <a:t>Bab, N., Khodadadi, H. and </a:t>
            </a:r>
            <a:r>
              <a:rPr lang="en-US" err="1"/>
              <a:t>Nasirzadeh</a:t>
            </a:r>
            <a:r>
              <a:rPr lang="en-US"/>
              <a:t>, M. (2022) 'Planning, implementation, and evaluation of educational intervention based on PRECEDE–PROCEED model for mothers about oral health promotion on children aged 3–6 years', Journal of Education and Health Promotion, 11(1), p. 243. Available at: https://doi.org/10.4103/jehp.jehp_1286_21</a:t>
            </a:r>
          </a:p>
          <a:p>
            <a:r>
              <a:rPr lang="en-US" err="1"/>
              <a:t>Bammann</a:t>
            </a:r>
            <a:r>
              <a:rPr lang="en-US"/>
              <a:t>, K., </a:t>
            </a:r>
            <a:r>
              <a:rPr lang="en-US" err="1"/>
              <a:t>Recke</a:t>
            </a:r>
            <a:r>
              <a:rPr lang="en-US"/>
              <a:t>, C., Albrecht, B.M., Stalling, I. and </a:t>
            </a:r>
            <a:r>
              <a:rPr lang="en-US" err="1"/>
              <a:t>Doerwald</a:t>
            </a:r>
            <a:r>
              <a:rPr lang="en-US"/>
              <a:t>, F. (2021) 'Promoting physical activity among older adults using community-based participatory research with an adapted PRECEDE-PROCEED model approach: the AEQUIPA/OUTDOOR ACTIVE project', American Journal of Health Promotion, 35(3), pp. 409-420. Available at: </a:t>
            </a:r>
            <a:r>
              <a:rPr lang="en-US">
                <a:hlinkClick r:id="rId3"/>
              </a:rPr>
              <a:t>https://doi.org/10.1177/0890117120956053</a:t>
            </a:r>
            <a:endParaRPr lang="en-US"/>
          </a:p>
          <a:p>
            <a:r>
              <a:rPr lang="en-US" b="0" i="0">
                <a:solidFill>
                  <a:srgbClr val="222222"/>
                </a:solidFill>
                <a:effectLst/>
                <a:highlight>
                  <a:srgbClr val="FFFFFF"/>
                </a:highlight>
                <a:latin typeface="Arial" panose="020B0604020202020204" pitchFamily="34" charset="0"/>
              </a:rPr>
              <a:t>Brewer, L.C., Fortuna, K.L., Jones, C., Walker, R., Hayes, S.N., Patten, C.A. and Cooper, L.A., 2020. Back to the future: achieving health equity through health informatics and digital health. </a:t>
            </a:r>
            <a:r>
              <a:rPr lang="en-US" b="0" i="1">
                <a:solidFill>
                  <a:srgbClr val="222222"/>
                </a:solidFill>
                <a:effectLst/>
                <a:highlight>
                  <a:srgbClr val="FFFFFF"/>
                </a:highlight>
                <a:latin typeface="Arial" panose="020B0604020202020204" pitchFamily="34" charset="0"/>
              </a:rPr>
              <a:t>JMIR mHealth and </a:t>
            </a:r>
            <a:r>
              <a:rPr lang="en-US" b="0" i="1" err="1">
                <a:solidFill>
                  <a:srgbClr val="222222"/>
                </a:solidFill>
                <a:effectLst/>
                <a:highlight>
                  <a:srgbClr val="FFFFFF"/>
                </a:highlight>
                <a:latin typeface="Arial" panose="020B0604020202020204" pitchFamily="34" charset="0"/>
              </a:rPr>
              <a:t>uHealth</a:t>
            </a:r>
            <a:r>
              <a:rPr lang="en-US" b="0" i="0">
                <a:solidFill>
                  <a:srgbClr val="222222"/>
                </a:solidFill>
                <a:effectLst/>
                <a:highlight>
                  <a:srgbClr val="FFFFFF"/>
                </a:highlight>
                <a:latin typeface="Arial" panose="020B0604020202020204" pitchFamily="34" charset="0"/>
              </a:rPr>
              <a:t>, </a:t>
            </a:r>
            <a:r>
              <a:rPr lang="en-US" b="0" i="1">
                <a:solidFill>
                  <a:srgbClr val="222222"/>
                </a:solidFill>
                <a:effectLst/>
                <a:highlight>
                  <a:srgbClr val="FFFFFF"/>
                </a:highlight>
                <a:latin typeface="Arial" panose="020B0604020202020204" pitchFamily="34" charset="0"/>
              </a:rPr>
              <a:t>8</a:t>
            </a:r>
            <a:r>
              <a:rPr lang="en-US" b="0" i="0">
                <a:solidFill>
                  <a:srgbClr val="222222"/>
                </a:solidFill>
                <a:effectLst/>
                <a:highlight>
                  <a:srgbClr val="FFFFFF"/>
                </a:highlight>
                <a:latin typeface="Arial" panose="020B0604020202020204" pitchFamily="34" charset="0"/>
              </a:rPr>
              <a:t>(1), p.e14512.</a:t>
            </a:r>
          </a:p>
          <a:p>
            <a:r>
              <a:rPr lang="en-US" b="0" i="0" err="1">
                <a:solidFill>
                  <a:srgbClr val="222222"/>
                </a:solidFill>
                <a:effectLst/>
                <a:highlight>
                  <a:srgbClr val="FFFFFF"/>
                </a:highlight>
                <a:latin typeface="Arial" panose="020B0604020202020204" pitchFamily="34" charset="0"/>
              </a:rPr>
              <a:t>Chrissini</a:t>
            </a:r>
            <a:r>
              <a:rPr lang="en-US" b="0" i="0">
                <a:solidFill>
                  <a:srgbClr val="222222"/>
                </a:solidFill>
                <a:effectLst/>
                <a:highlight>
                  <a:srgbClr val="FFFFFF"/>
                </a:highlight>
                <a:latin typeface="Arial" panose="020B0604020202020204" pitchFamily="34" charset="0"/>
              </a:rPr>
              <a:t>, M.K. and </a:t>
            </a:r>
            <a:r>
              <a:rPr lang="en-US" b="0" i="0" err="1">
                <a:solidFill>
                  <a:srgbClr val="222222"/>
                </a:solidFill>
                <a:effectLst/>
                <a:highlight>
                  <a:srgbClr val="FFFFFF"/>
                </a:highlight>
                <a:latin typeface="Arial" panose="020B0604020202020204" pitchFamily="34" charset="0"/>
              </a:rPr>
              <a:t>Panagiotakos</a:t>
            </a:r>
            <a:r>
              <a:rPr lang="en-US" b="0" i="0">
                <a:solidFill>
                  <a:srgbClr val="222222"/>
                </a:solidFill>
                <a:effectLst/>
                <a:highlight>
                  <a:srgbClr val="FFFFFF"/>
                </a:highlight>
                <a:latin typeface="Arial" panose="020B0604020202020204" pitchFamily="34" charset="0"/>
              </a:rPr>
              <a:t>, D.B., 2021. Health literacy as a determinant of childhood and adult obesity: a systematic review. </a:t>
            </a:r>
            <a:r>
              <a:rPr lang="en-US" b="0" i="1">
                <a:solidFill>
                  <a:srgbClr val="222222"/>
                </a:solidFill>
                <a:effectLst/>
                <a:highlight>
                  <a:srgbClr val="FFFFFF"/>
                </a:highlight>
                <a:latin typeface="Arial" panose="020B0604020202020204" pitchFamily="34" charset="0"/>
              </a:rPr>
              <a:t>International journal of adolescent medicine and health</a:t>
            </a:r>
            <a:r>
              <a:rPr lang="en-US" b="0" i="0">
                <a:solidFill>
                  <a:srgbClr val="222222"/>
                </a:solidFill>
                <a:effectLst/>
                <a:highlight>
                  <a:srgbClr val="FFFFFF"/>
                </a:highlight>
                <a:latin typeface="Arial" panose="020B0604020202020204" pitchFamily="34" charset="0"/>
              </a:rPr>
              <a:t>, </a:t>
            </a:r>
            <a:r>
              <a:rPr lang="en-US" b="0" i="1">
                <a:solidFill>
                  <a:srgbClr val="222222"/>
                </a:solidFill>
                <a:effectLst/>
                <a:highlight>
                  <a:srgbClr val="FFFFFF"/>
                </a:highlight>
                <a:latin typeface="Arial" panose="020B0604020202020204" pitchFamily="34" charset="0"/>
              </a:rPr>
              <a:t>33</a:t>
            </a:r>
            <a:r>
              <a:rPr lang="en-US" b="0" i="0">
                <a:solidFill>
                  <a:srgbClr val="222222"/>
                </a:solidFill>
                <a:effectLst/>
                <a:highlight>
                  <a:srgbClr val="FFFFFF"/>
                </a:highlight>
                <a:latin typeface="Arial" panose="020B0604020202020204" pitchFamily="34" charset="0"/>
              </a:rPr>
              <a:t>(3), pp.9-39.</a:t>
            </a:r>
            <a:endParaRPr lang="en-US"/>
          </a:p>
          <a:p>
            <a:r>
              <a:rPr lang="en-US" err="1"/>
              <a:t>Frontini</a:t>
            </a:r>
            <a:r>
              <a:rPr lang="en-US"/>
              <a:t>, R., Sousa, P., </a:t>
            </a:r>
            <a:r>
              <a:rPr lang="en-US" err="1"/>
              <a:t>Dixe</a:t>
            </a:r>
            <a:r>
              <a:rPr lang="en-US"/>
              <a:t>, M.A., Ferreira, R. and Figueiredo, M.C. (2020) 'Designing a mobile app to promote healthy behaviors and prevent obesity: analysis of adolescents’ preferences', Informatics for Health and Social Care, 45(3), pp. 327-341. Available at: https://doi.org/10.1080/17538157.2020.1729753</a:t>
            </a:r>
          </a:p>
          <a:p>
            <a:r>
              <a:rPr lang="en-US"/>
              <a:t>Fitch, A.K. and Bays, H.E. (2022) 'Obesity definition, diagnosis, bias, standard operating procedures (SOPs), and telehealth: an Obesity Medicine Association (OMA) Clinical Practice Statement (CPS) 2022', Obesity Pillars, 1, p. 100004. Available at: https://doi.org/10.1016/j.obpill.2022.100004</a:t>
            </a:r>
          </a:p>
          <a:p>
            <a:r>
              <a:rPr lang="en-US"/>
              <a:t>Gómez-del-Río, N., González-González, C.S., Toledo-Delgado, P.A., Muñoz-Cruz, V. and García-</a:t>
            </a:r>
            <a:r>
              <a:rPr lang="en-US" err="1"/>
              <a:t>Peñalvo</a:t>
            </a:r>
            <a:r>
              <a:rPr lang="en-US"/>
              <a:t>, F. (2020) 'Health promotion for childhood obesity: An approach based on self-tracking of data', Sensors, 20(13), p. 3778. Available at: https://doi.org/10.3390/s20133778</a:t>
            </a:r>
          </a:p>
          <a:p>
            <a:pPr marL="0" indent="0">
              <a:buNone/>
            </a:pPr>
            <a:endParaRPr lang="en-GB"/>
          </a:p>
        </p:txBody>
      </p:sp>
    </p:spTree>
    <p:extLst>
      <p:ext uri="{BB962C8B-B14F-4D97-AF65-F5344CB8AC3E}">
        <p14:creationId xmlns:p14="http://schemas.microsoft.com/office/powerpoint/2010/main" val="348717151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0A0F099-01EE-15CF-BDD7-F24D95F53D86}"/>
              </a:ext>
            </a:extLst>
          </p:cNvPr>
          <p:cNvSpPr>
            <a:spLocks noGrp="1"/>
          </p:cNvSpPr>
          <p:nvPr>
            <p:ph idx="1"/>
          </p:nvPr>
        </p:nvSpPr>
        <p:spPr>
          <a:xfrm>
            <a:off x="358219" y="329938"/>
            <a:ext cx="11481847" cy="6162934"/>
          </a:xfrm>
        </p:spPr>
        <p:txBody>
          <a:bodyPr>
            <a:normAutofit fontScale="55000" lnSpcReduction="20000"/>
          </a:bodyPr>
          <a:lstStyle/>
          <a:p>
            <a:r>
              <a:rPr lang="en-US"/>
              <a:t>Hinchliffe, N., </a:t>
            </a:r>
            <a:r>
              <a:rPr lang="en-US" err="1"/>
              <a:t>Capehorn</a:t>
            </a:r>
            <a:r>
              <a:rPr lang="en-US"/>
              <a:t>, M.S., Bewick, M. and </a:t>
            </a:r>
            <a:r>
              <a:rPr lang="en-US" err="1"/>
              <a:t>Feenie</a:t>
            </a:r>
            <a:r>
              <a:rPr lang="en-US"/>
              <a:t>, J. (2022) 'The potential role of digital health in obesity care', Advances in Therapy, 39(10), pp. 4397-4412. Available at: https://doi.org/10.1007/s12325-022-02284-5</a:t>
            </a:r>
          </a:p>
          <a:p>
            <a:r>
              <a:rPr lang="en-US"/>
              <a:t>Iqbal, H., West, J., </a:t>
            </a:r>
            <a:r>
              <a:rPr lang="en-US" err="1"/>
              <a:t>McEachan</a:t>
            </a:r>
            <a:r>
              <a:rPr lang="en-US"/>
              <a:t>, R.R. and Haith‐Cooper, M. (2022) 'Developing an obesity research agenda with British Pakistani women living in deprived areas with involvement from multisectoral stakeholders: Research priority setting with a seldom heard group', Health Expectations, 25(4), pp. 1619-1632. Available at: https://doi.org/10.1111/hex.13531</a:t>
            </a:r>
            <a:endParaRPr lang="en-GB"/>
          </a:p>
          <a:p>
            <a:r>
              <a:rPr lang="en-GB" err="1"/>
              <a:t>KaewcHin</a:t>
            </a:r>
            <a:r>
              <a:rPr lang="en-GB"/>
              <a:t>, P. and </a:t>
            </a:r>
            <a:r>
              <a:rPr lang="en-GB" err="1"/>
              <a:t>BancHonHattaKit</a:t>
            </a:r>
            <a:r>
              <a:rPr lang="en-GB"/>
              <a:t>, P. (2019) 'The Prevalence and Determinants of PRECEDE Framework and Health Literacy Associated with Overweight and Obesity among Adolescents: A Population-Based Survey of 12-19 Years-Old in the Northeast of Thailand', Journal of Clinical &amp; Diagnostic Research, 13(10). Available at: https://doi.org/10.7860/JCDR/2019/42650.13268</a:t>
            </a:r>
          </a:p>
          <a:p>
            <a:r>
              <a:rPr lang="en-GB" err="1"/>
              <a:t>Kouvari</a:t>
            </a:r>
            <a:r>
              <a:rPr lang="en-GB"/>
              <a:t>, M., </a:t>
            </a:r>
            <a:r>
              <a:rPr lang="en-GB" err="1"/>
              <a:t>Karipidou</a:t>
            </a:r>
            <a:r>
              <a:rPr lang="en-GB"/>
              <a:t>, M., </a:t>
            </a:r>
            <a:r>
              <a:rPr lang="en-GB" err="1"/>
              <a:t>Tsiampalis</a:t>
            </a:r>
            <a:r>
              <a:rPr lang="en-GB"/>
              <a:t>, T., </a:t>
            </a:r>
            <a:r>
              <a:rPr lang="en-GB" err="1"/>
              <a:t>Mamalaki</a:t>
            </a:r>
            <a:r>
              <a:rPr lang="en-GB"/>
              <a:t>, E., </a:t>
            </a:r>
            <a:r>
              <a:rPr lang="en-GB" err="1"/>
              <a:t>Poulimeneas</a:t>
            </a:r>
            <a:r>
              <a:rPr lang="en-GB"/>
              <a:t>, D., </a:t>
            </a:r>
            <a:r>
              <a:rPr lang="en-GB" err="1"/>
              <a:t>Bathrellou</a:t>
            </a:r>
            <a:r>
              <a:rPr lang="en-GB"/>
              <a:t>, E., </a:t>
            </a:r>
            <a:r>
              <a:rPr lang="en-GB" err="1"/>
              <a:t>Panagiotakos</a:t>
            </a:r>
            <a:r>
              <a:rPr lang="en-GB"/>
              <a:t>, D. and </a:t>
            </a:r>
            <a:r>
              <a:rPr lang="en-GB" err="1"/>
              <a:t>Yannakoulia</a:t>
            </a:r>
            <a:r>
              <a:rPr lang="en-GB"/>
              <a:t>, M. (2022) 'Digital health interventions for weight management in children and adolescents: systematic review and meta-analysis', Journal of Medical Internet Research, 24(2), p. e30675. Available at: https://doi.org/10.2196/30675</a:t>
            </a:r>
          </a:p>
          <a:p>
            <a:r>
              <a:rPr lang="en-GB"/>
              <a:t>Macaulay, L., </a:t>
            </a:r>
            <a:r>
              <a:rPr lang="en-GB" err="1"/>
              <a:t>O’Dolan</a:t>
            </a:r>
            <a:r>
              <a:rPr lang="en-GB"/>
              <a:t>, C., </a:t>
            </a:r>
            <a:r>
              <a:rPr lang="en-GB" err="1"/>
              <a:t>Avenell</a:t>
            </a:r>
            <a:r>
              <a:rPr lang="en-GB"/>
              <a:t>, A., Carroll, P., Cotton, S., Dombrowski, S., Elders, A., </a:t>
            </a:r>
            <a:r>
              <a:rPr lang="en-GB" err="1"/>
              <a:t>Goulao</a:t>
            </a:r>
            <a:r>
              <a:rPr lang="en-GB"/>
              <a:t>, B., Gray, C., Harris, F.M. and Hunt, K. (2022) 'Effectiveness and cost-effectiveness of text messages with or without endowment incentives for weight management in men with obesity (Game of Stones): study protocol for a randomised controlled trial', Trials, 23(1), p. 582. Available at: https://doi.org/10.1186/s13063-022-06525-1</a:t>
            </a:r>
          </a:p>
          <a:p>
            <a:r>
              <a:rPr lang="en-GB" err="1"/>
              <a:t>Meinert</a:t>
            </a:r>
            <a:r>
              <a:rPr lang="en-GB"/>
              <a:t>, E., Rahman, E., Potter, A., Lawrence, W. and Van </a:t>
            </a:r>
            <a:r>
              <a:rPr lang="en-GB" err="1"/>
              <a:t>Velthoven</a:t>
            </a:r>
            <a:r>
              <a:rPr lang="en-GB"/>
              <a:t>, M. (2020) 'Acceptability and usability of the mobile digital health app </a:t>
            </a:r>
            <a:r>
              <a:rPr lang="en-GB" err="1"/>
              <a:t>NoObesity</a:t>
            </a:r>
            <a:r>
              <a:rPr lang="en-GB"/>
              <a:t> for families and health care professionals: protocol for a feasibility study', JMIR Research Protocols, 9(7), p. e18068. Available at: https://doi.org/10.2196/18068</a:t>
            </a:r>
          </a:p>
          <a:p>
            <a:r>
              <a:rPr lang="en-GB" err="1"/>
              <a:t>Moshki</a:t>
            </a:r>
            <a:r>
              <a:rPr lang="en-GB"/>
              <a:t>, M., </a:t>
            </a:r>
            <a:r>
              <a:rPr lang="en-GB" err="1"/>
              <a:t>Dehnoalian</a:t>
            </a:r>
            <a:r>
              <a:rPr lang="en-GB"/>
              <a:t>, A. and </a:t>
            </a:r>
            <a:r>
              <a:rPr lang="en-GB" err="1"/>
              <a:t>Alami</a:t>
            </a:r>
            <a:r>
              <a:rPr lang="en-GB"/>
              <a:t>, A. (2017) 'Effect of PRECEDE–PROCEED model on preventive </a:t>
            </a:r>
            <a:r>
              <a:rPr lang="en-GB" err="1"/>
              <a:t>behaviors</a:t>
            </a:r>
            <a:r>
              <a:rPr lang="en-GB"/>
              <a:t> for type 2 diabetes mellitus in high-risk individuals', Clinical Nursing Research, 26(2), pp. 241-253. Available at: </a:t>
            </a:r>
            <a:r>
              <a:rPr lang="en-GB">
                <a:hlinkClick r:id="rId2"/>
              </a:rPr>
              <a:t>https://doi.org/10.1177/1054773816634916</a:t>
            </a:r>
            <a:endParaRPr lang="en-GB"/>
          </a:p>
          <a:p>
            <a:r>
              <a:rPr lang="de-DE"/>
              <a:t>NHS England, 2022 https://digital.nhs.uk/data-and-information/publications/statistical/health-survey-for-england/2021/overweight-and-obesity-in-adults</a:t>
            </a:r>
            <a:endParaRPr lang="en-GB"/>
          </a:p>
          <a:p>
            <a:r>
              <a:rPr lang="en-GB" err="1"/>
              <a:t>Mohajan</a:t>
            </a:r>
            <a:r>
              <a:rPr lang="en-GB"/>
              <a:t>, D. and </a:t>
            </a:r>
            <a:r>
              <a:rPr lang="en-GB" err="1"/>
              <a:t>Mohajan</a:t>
            </a:r>
            <a:r>
              <a:rPr lang="en-GB"/>
              <a:t>, H.K. (2023) 'Obesity and its related diseases: a new escalating alarming in global health', Journal of Innovations in Medical Research, 2(3), pp. 12-23. Available at: https://doi.org/10.1234/jimr.2023.003</a:t>
            </a:r>
          </a:p>
          <a:p>
            <a:r>
              <a:rPr lang="en-GB"/>
              <a:t>Patel, M.L., Wakayama, L.N. and Bennett, G.G. (2021) 'Self‐monitoring via digital health in weight loss interventions: a systematic review among adults with overweight or obesity', Obesity, 29(3), pp. 478-499. Available at: https://doi.org/10.1002/oby.23127</a:t>
            </a:r>
          </a:p>
        </p:txBody>
      </p:sp>
    </p:spTree>
    <p:extLst>
      <p:ext uri="{BB962C8B-B14F-4D97-AF65-F5344CB8AC3E}">
        <p14:creationId xmlns:p14="http://schemas.microsoft.com/office/powerpoint/2010/main" val="14469749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0A0F099-01EE-15CF-BDD7-F24D95F53D86}"/>
              </a:ext>
            </a:extLst>
          </p:cNvPr>
          <p:cNvSpPr>
            <a:spLocks noGrp="1"/>
          </p:cNvSpPr>
          <p:nvPr>
            <p:ph idx="1"/>
          </p:nvPr>
        </p:nvSpPr>
        <p:spPr>
          <a:xfrm>
            <a:off x="358219" y="329938"/>
            <a:ext cx="11481847" cy="6162934"/>
          </a:xfrm>
        </p:spPr>
        <p:txBody>
          <a:bodyPr>
            <a:normAutofit fontScale="55000" lnSpcReduction="20000"/>
          </a:bodyPr>
          <a:lstStyle/>
          <a:p>
            <a:r>
              <a:rPr lang="en-GB"/>
              <a:t>Rigby, B., Van der Graaf, P., Azevedo, L., Hayes, L., Gardner, B. and Dodd-Reynolds, C. (2020) 'Challenges, opportunities and solutions for local physical activity stakeholders: an implementation case study from a cross-sectoral physical activity network in Northeast England', BMC Public Health, 20, pp. 1-14. Available at: https://doi.org/10.1186/s12889-020-09313-x</a:t>
            </a:r>
          </a:p>
          <a:p>
            <a:r>
              <a:rPr lang="en-GB" err="1"/>
              <a:t>Rinonapoli</a:t>
            </a:r>
            <a:r>
              <a:rPr lang="en-GB"/>
              <a:t>, G., Pace, V., Ruggiero, C., </a:t>
            </a:r>
            <a:r>
              <a:rPr lang="en-GB" err="1"/>
              <a:t>Ceccarini</a:t>
            </a:r>
            <a:r>
              <a:rPr lang="en-GB"/>
              <a:t>, P., Bisaccia, M., </a:t>
            </a:r>
            <a:r>
              <a:rPr lang="en-GB" err="1"/>
              <a:t>Meccariello</a:t>
            </a:r>
            <a:r>
              <a:rPr lang="en-GB"/>
              <a:t>, L. and </a:t>
            </a:r>
            <a:r>
              <a:rPr lang="en-GB" err="1"/>
              <a:t>Caraffa</a:t>
            </a:r>
            <a:r>
              <a:rPr lang="en-GB"/>
              <a:t>, A. (2021) 'Obesity and bone: a complex relationship', International Journal of Molecular Sciences, 22(24), p. 13662. Available at: https://doi.org/10.3390/ijms222413662</a:t>
            </a:r>
          </a:p>
          <a:p>
            <a:r>
              <a:rPr lang="en-GB"/>
              <a:t>Sarma, S., </a:t>
            </a:r>
            <a:r>
              <a:rPr lang="en-GB" err="1"/>
              <a:t>Sockalingam</a:t>
            </a:r>
            <a:r>
              <a:rPr lang="en-GB"/>
              <a:t>, S. and Dash, S. (2021) 'Obesity as a multisystem disease: Trends in obesity rates and obesity‐related complications', Diabetes, Obesity and Metabolism, 23, pp. 3-16. Available at: https://doi.org/10.1111/dom.14145</a:t>
            </a:r>
          </a:p>
          <a:p>
            <a:r>
              <a:rPr lang="en-GB"/>
              <a:t>Selvaraj, S.N. and Sriram, A. (2022) 'The quality of Indian obesity-related mHealth Apps: PRECEDE-PROCEED model–based content analysis', JMIR mHealth and </a:t>
            </a:r>
            <a:r>
              <a:rPr lang="en-GB" err="1"/>
              <a:t>uHealth</a:t>
            </a:r>
            <a:r>
              <a:rPr lang="en-GB"/>
              <a:t>, 10(5), p. e15719. Available at: https://doi.org/10.2196/15719</a:t>
            </a:r>
          </a:p>
          <a:p>
            <a:r>
              <a:rPr lang="en-GB"/>
              <a:t>Stark, A.L., </a:t>
            </a:r>
            <a:r>
              <a:rPr lang="en-GB" err="1"/>
              <a:t>Geukes</a:t>
            </a:r>
            <a:r>
              <a:rPr lang="en-GB"/>
              <a:t>, C. and Dockweiler, C. (2022) 'Digital health promotion and prevention in settings: scoping review', Journal of Medical Internet Research, 24(1), p. e21063. Available at: https://doi.org/10.2196/21063</a:t>
            </a:r>
          </a:p>
          <a:p>
            <a:r>
              <a:rPr lang="en-GB" err="1"/>
              <a:t>Szinay</a:t>
            </a:r>
            <a:r>
              <a:rPr lang="en-GB"/>
              <a:t>, D., Jones, A., </a:t>
            </a:r>
            <a:r>
              <a:rPr lang="en-GB" err="1"/>
              <a:t>Chadborn</a:t>
            </a:r>
            <a:r>
              <a:rPr lang="en-GB"/>
              <a:t>, T., Brown, J. and Naughton, F. (2020) 'Influences on the uptake of and engagement with health and well-being smartphone apps: systematic review', Journal of Medical Internet Research, 22(5), p. e17572. Available at: </a:t>
            </a:r>
            <a:r>
              <a:rPr lang="en-GB">
                <a:hlinkClick r:id="rId2"/>
              </a:rPr>
              <a:t>https://doi.org/</a:t>
            </a:r>
            <a:endParaRPr lang="en-GB"/>
          </a:p>
          <a:p>
            <a:r>
              <a:rPr lang="en-GB"/>
              <a:t>Timothy Garvey, W. (2019) ‘Clinical definition of overweight and obesity’, Bariatric endocrinology: evaluation and management of adiposity, </a:t>
            </a:r>
            <a:r>
              <a:rPr lang="en-GB" err="1"/>
              <a:t>adiposopathy</a:t>
            </a:r>
            <a:r>
              <a:rPr lang="en-GB"/>
              <a:t> and related diseases, pp. 121-143.</a:t>
            </a:r>
          </a:p>
          <a:p>
            <a:r>
              <a:rPr lang="en-GB" err="1"/>
              <a:t>Vajravelu</a:t>
            </a:r>
            <a:r>
              <a:rPr lang="en-GB"/>
              <a:t>, M.E. and </a:t>
            </a:r>
            <a:r>
              <a:rPr lang="en-GB" err="1"/>
              <a:t>Arslanian</a:t>
            </a:r>
            <a:r>
              <a:rPr lang="en-GB"/>
              <a:t>, S. (2021) ‘Mobile health and telehealth interventions to increase physical activity in adolescents with obesity: a promising approach to engaging a hard-to-reach population’, Current Obesity Reports, pp. 1-9. Available at: doi.org/10.1007/s13679-021-00478-1.</a:t>
            </a:r>
          </a:p>
          <a:p>
            <a:r>
              <a:rPr lang="en-GB"/>
              <a:t>WHO (2024) ‘Obesity and overweight’, World Health Organization. Available at: https://www.who.int/news-room/fact-sheets/detail/obesity-and-overweight (Accessed: 11 August 2024).</a:t>
            </a:r>
          </a:p>
          <a:p>
            <a:r>
              <a:rPr lang="en-GB"/>
              <a:t>Wang, Y., Zhao, L., Gao, L., Pan, A. and Xue, H. (2021) ‘Health policy and public health implications of obesity in China’, The Lancet Diabetes &amp; Endocrinology, 9(7), pp. 446-461. Available at: doi.org/10.1016/S2213-8587(21)00159-1.</a:t>
            </a:r>
          </a:p>
          <a:p>
            <a:r>
              <a:rPr lang="en-GB"/>
              <a:t>Zhu, W., </a:t>
            </a:r>
            <a:r>
              <a:rPr lang="en-GB" err="1"/>
              <a:t>Tanday</a:t>
            </a:r>
            <a:r>
              <a:rPr lang="en-GB"/>
              <a:t>, N., Flatt, P.R. and Irwin, N. (2023) ‘Pancreatic polypeptide revisited: Potential therapeutic effects in obesity-diabetes’, Peptides, 160, p. 170923. Available at: doi.org/10.1016/j.peptides.2023.170923.</a:t>
            </a:r>
          </a:p>
        </p:txBody>
      </p:sp>
    </p:spTree>
    <p:extLst>
      <p:ext uri="{BB962C8B-B14F-4D97-AF65-F5344CB8AC3E}">
        <p14:creationId xmlns:p14="http://schemas.microsoft.com/office/powerpoint/2010/main" val="29790545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5036</Words>
  <Application>Microsoft Office PowerPoint</Application>
  <PresentationFormat>Widescreen</PresentationFormat>
  <Paragraphs>219</Paragraphs>
  <Slides>36</Slides>
  <Notes>0</Notes>
  <HiddenSlides>0</HiddenSlides>
  <MMClips>0</MMClips>
  <ScaleCrop>false</ScaleCrop>
  <HeadingPairs>
    <vt:vector size="4" baseType="variant">
      <vt:variant>
        <vt:lpstr>Theme</vt:lpstr>
      </vt:variant>
      <vt:variant>
        <vt:i4>1</vt:i4>
      </vt:variant>
      <vt:variant>
        <vt:lpstr>Slide Titles</vt:lpstr>
      </vt:variant>
      <vt:variant>
        <vt:i4>36</vt:i4>
      </vt:variant>
    </vt:vector>
  </HeadingPairs>
  <TitlesOfParts>
    <vt:vector size="37" baseType="lpstr">
      <vt:lpstr>Office Theme</vt:lpstr>
      <vt:lpstr>INTRODUCTION OF GROUP</vt:lpstr>
      <vt:lpstr>Smart Health, Smart Choices: Wearable Technology for Obesity Intervention for Adults in the UK</vt:lpstr>
      <vt:lpstr>Aim</vt:lpstr>
      <vt:lpstr>Activities</vt:lpstr>
      <vt:lpstr>INTRODUCTION</vt:lpstr>
      <vt:lpstr>JUSTIFICATION</vt:lpstr>
      <vt:lpstr>EFFECTS OF OBESITY</vt:lpstr>
      <vt:lpstr>PowerPoint Presentation</vt:lpstr>
      <vt:lpstr>Digital Health Technology: SlimSync</vt:lpstr>
      <vt:lpstr>PowerPoint Presentation</vt:lpstr>
      <vt:lpstr>Why It’s Chosen:</vt:lpstr>
      <vt:lpstr>Application: Planning Model </vt:lpstr>
      <vt:lpstr>PRECEDE-PROCEED Model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Potential Stakeholders AND Barriers</vt:lpstr>
      <vt:lpstr>Potential Stakeholders</vt:lpstr>
      <vt:lpstr>Potential Barriers</vt:lpstr>
      <vt:lpstr>Potential Barriers</vt:lpstr>
      <vt:lpstr>Legal and Ethical Issues</vt:lpstr>
      <vt:lpstr>PowerPoint Presentation</vt:lpstr>
      <vt:lpstr>Benefits</vt:lpstr>
      <vt:lpstr>Potential Benefits of the Chosen Digital Health Promotion Intervention</vt:lpstr>
      <vt:lpstr>PowerPoint Presentation</vt:lpstr>
      <vt:lpstr>Implications on Policies, Research, and Education</vt:lpstr>
      <vt:lpstr>PowerPoint Presentation</vt:lpstr>
      <vt:lpstr>PowerPoint Presentation</vt:lpstr>
      <vt:lpstr>Conclusion</vt:lpstr>
      <vt:lpstr>References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OF GROUP</dc:title>
  <cp:lastModifiedBy>Khushbuben vinodbhai Solanki</cp:lastModifiedBy>
  <cp:revision>2</cp:revision>
  <dcterms:created xsi:type="dcterms:W3CDTF">2024-08-11T17:33:42Z</dcterms:created>
  <dcterms:modified xsi:type="dcterms:W3CDTF">2024-08-15T07:16:11Z</dcterms:modified>
</cp:coreProperties>
</file>