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0"/>
  </p:notesMasterIdLst>
  <p:sldIdLst>
    <p:sldId id="283" r:id="rId2"/>
    <p:sldId id="348" r:id="rId3"/>
    <p:sldId id="338" r:id="rId4"/>
    <p:sldId id="339" r:id="rId5"/>
    <p:sldId id="349" r:id="rId6"/>
    <p:sldId id="340" r:id="rId7"/>
    <p:sldId id="350" r:id="rId8"/>
    <p:sldId id="351" r:id="rId9"/>
    <p:sldId id="352" r:id="rId10"/>
    <p:sldId id="353" r:id="rId11"/>
    <p:sldId id="354" r:id="rId12"/>
    <p:sldId id="355" r:id="rId13"/>
    <p:sldId id="356" r:id="rId14"/>
    <p:sldId id="357" r:id="rId15"/>
    <p:sldId id="358" r:id="rId16"/>
    <p:sldId id="359" r:id="rId17"/>
    <p:sldId id="360" r:id="rId18"/>
    <p:sldId id="361" r:id="rId19"/>
    <p:sldId id="362" r:id="rId20"/>
    <p:sldId id="363" r:id="rId21"/>
    <p:sldId id="367" r:id="rId22"/>
    <p:sldId id="364" r:id="rId23"/>
    <p:sldId id="368" r:id="rId24"/>
    <p:sldId id="369" r:id="rId25"/>
    <p:sldId id="370" r:id="rId26"/>
    <p:sldId id="371" r:id="rId27"/>
    <p:sldId id="372" r:id="rId28"/>
    <p:sldId id="373" r:id="rId29"/>
    <p:sldId id="374" r:id="rId30"/>
    <p:sldId id="382" r:id="rId31"/>
    <p:sldId id="375" r:id="rId32"/>
    <p:sldId id="376" r:id="rId33"/>
    <p:sldId id="378" r:id="rId34"/>
    <p:sldId id="379" r:id="rId35"/>
    <p:sldId id="384" r:id="rId36"/>
    <p:sldId id="381" r:id="rId37"/>
    <p:sldId id="383" r:id="rId38"/>
    <p:sldId id="344" r:id="rId39"/>
    <p:sldId id="345" r:id="rId40"/>
    <p:sldId id="346" r:id="rId41"/>
    <p:sldId id="387" r:id="rId42"/>
    <p:sldId id="388" r:id="rId43"/>
    <p:sldId id="332" r:id="rId44"/>
    <p:sldId id="347" r:id="rId45"/>
    <p:sldId id="365" r:id="rId46"/>
    <p:sldId id="366" r:id="rId47"/>
    <p:sldId id="318" r:id="rId48"/>
    <p:sldId id="336"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227" autoAdjust="0"/>
  </p:normalViewPr>
  <p:slideViewPr>
    <p:cSldViewPr>
      <p:cViewPr varScale="1">
        <p:scale>
          <a:sx n="62" d="100"/>
          <a:sy n="62" d="100"/>
        </p:scale>
        <p:origin x="162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6F2A03-21B9-4747-868A-3D0A7A45BFDE}" type="datetimeFigureOut">
              <a:rPr lang="en-GB" smtClean="0"/>
              <a:t>14/01/2021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263BF16-DF4B-4070-8A23-78D9E07E00A9}" type="slidenum">
              <a:rPr lang="en-GB" smtClean="0"/>
              <a:t>‹#›</a:t>
            </a:fld>
            <a:endParaRPr lang="en-GB"/>
          </a:p>
        </p:txBody>
      </p:sp>
    </p:spTree>
    <p:extLst>
      <p:ext uri="{BB962C8B-B14F-4D97-AF65-F5344CB8AC3E}">
        <p14:creationId xmlns:p14="http://schemas.microsoft.com/office/powerpoint/2010/main" val="2870710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1</a:t>
            </a:fld>
            <a:endParaRPr lang="en-GB"/>
          </a:p>
        </p:txBody>
      </p:sp>
    </p:spTree>
    <p:extLst>
      <p:ext uri="{BB962C8B-B14F-4D97-AF65-F5344CB8AC3E}">
        <p14:creationId xmlns:p14="http://schemas.microsoft.com/office/powerpoint/2010/main" val="20656061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2832715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18300828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5</a:t>
            </a:fld>
            <a:endParaRPr lang="en-GB"/>
          </a:p>
        </p:txBody>
      </p:sp>
    </p:spTree>
    <p:extLst>
      <p:ext uri="{BB962C8B-B14F-4D97-AF65-F5344CB8AC3E}">
        <p14:creationId xmlns:p14="http://schemas.microsoft.com/office/powerpoint/2010/main" val="1679040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2311957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7</a:t>
            </a:fld>
            <a:endParaRPr lang="en-GB"/>
          </a:p>
        </p:txBody>
      </p:sp>
    </p:spTree>
    <p:extLst>
      <p:ext uri="{BB962C8B-B14F-4D97-AF65-F5344CB8AC3E}">
        <p14:creationId xmlns:p14="http://schemas.microsoft.com/office/powerpoint/2010/main" val="1136493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8</a:t>
            </a:fld>
            <a:endParaRPr lang="en-GB"/>
          </a:p>
        </p:txBody>
      </p:sp>
    </p:spTree>
    <p:extLst>
      <p:ext uri="{BB962C8B-B14F-4D97-AF65-F5344CB8AC3E}">
        <p14:creationId xmlns:p14="http://schemas.microsoft.com/office/powerpoint/2010/main" val="30661960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minute clip what explains cultivation theory simply.  </a:t>
            </a:r>
          </a:p>
        </p:txBody>
      </p:sp>
      <p:sp>
        <p:nvSpPr>
          <p:cNvPr id="4" name="Slide Number Placeholder 3"/>
          <p:cNvSpPr>
            <a:spLocks noGrp="1"/>
          </p:cNvSpPr>
          <p:nvPr>
            <p:ph type="sldNum" sz="quarter" idx="10"/>
          </p:nvPr>
        </p:nvSpPr>
        <p:spPr/>
        <p:txBody>
          <a:bodyPr/>
          <a:lstStyle/>
          <a:p>
            <a:fld id="{73FD59BA-6F5A-4855-A1B9-C767A90C5A6F}" type="slidenum">
              <a:rPr lang="en-GB" smtClean="0"/>
              <a:pPr/>
              <a:t>9</a:t>
            </a:fld>
            <a:endParaRPr lang="en-GB"/>
          </a:p>
        </p:txBody>
      </p:sp>
    </p:spTree>
    <p:extLst>
      <p:ext uri="{BB962C8B-B14F-4D97-AF65-F5344CB8AC3E}">
        <p14:creationId xmlns:p14="http://schemas.microsoft.com/office/powerpoint/2010/main" val="7741017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10</a:t>
            </a:fld>
            <a:endParaRPr lang="en-GB"/>
          </a:p>
        </p:txBody>
      </p:sp>
    </p:spTree>
    <p:extLst>
      <p:ext uri="{BB962C8B-B14F-4D97-AF65-F5344CB8AC3E}">
        <p14:creationId xmlns:p14="http://schemas.microsoft.com/office/powerpoint/2010/main" val="24780066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These points all impact on the viewer.  </a:t>
            </a:r>
          </a:p>
        </p:txBody>
      </p:sp>
      <p:sp>
        <p:nvSpPr>
          <p:cNvPr id="4" name="Slide Number Placeholder 3"/>
          <p:cNvSpPr>
            <a:spLocks noGrp="1"/>
          </p:cNvSpPr>
          <p:nvPr>
            <p:ph type="sldNum" sz="quarter" idx="10"/>
          </p:nvPr>
        </p:nvSpPr>
        <p:spPr/>
        <p:txBody>
          <a:bodyPr/>
          <a:lstStyle/>
          <a:p>
            <a:fld id="{73FD59BA-6F5A-4855-A1B9-C767A90C5A6F}" type="slidenum">
              <a:rPr lang="en-GB" smtClean="0"/>
              <a:pPr/>
              <a:t>11</a:t>
            </a:fld>
            <a:endParaRPr lang="en-GB"/>
          </a:p>
        </p:txBody>
      </p:sp>
    </p:spTree>
    <p:extLst>
      <p:ext uri="{BB962C8B-B14F-4D97-AF65-F5344CB8AC3E}">
        <p14:creationId xmlns:p14="http://schemas.microsoft.com/office/powerpoint/2010/main" val="12286833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12</a:t>
            </a:fld>
            <a:endParaRPr lang="en-GB"/>
          </a:p>
        </p:txBody>
      </p:sp>
    </p:spTree>
    <p:extLst>
      <p:ext uri="{BB962C8B-B14F-4D97-AF65-F5344CB8AC3E}">
        <p14:creationId xmlns:p14="http://schemas.microsoft.com/office/powerpoint/2010/main" val="3319643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13</a:t>
            </a:fld>
            <a:endParaRPr lang="en-GB"/>
          </a:p>
        </p:txBody>
      </p:sp>
    </p:spTree>
    <p:extLst>
      <p:ext uri="{BB962C8B-B14F-4D97-AF65-F5344CB8AC3E}">
        <p14:creationId xmlns:p14="http://schemas.microsoft.com/office/powerpoint/2010/main" val="36042190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14</a:t>
            </a:fld>
            <a:endParaRPr lang="en-GB"/>
          </a:p>
        </p:txBody>
      </p:sp>
    </p:spTree>
    <p:extLst>
      <p:ext uri="{BB962C8B-B14F-4D97-AF65-F5344CB8AC3E}">
        <p14:creationId xmlns:p14="http://schemas.microsoft.com/office/powerpoint/2010/main" val="41404162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15</a:t>
            </a:fld>
            <a:endParaRPr lang="en-GB"/>
          </a:p>
        </p:txBody>
      </p:sp>
    </p:spTree>
    <p:extLst>
      <p:ext uri="{BB962C8B-B14F-4D97-AF65-F5344CB8AC3E}">
        <p14:creationId xmlns:p14="http://schemas.microsoft.com/office/powerpoint/2010/main" val="448337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16</a:t>
            </a:fld>
            <a:endParaRPr lang="en-GB"/>
          </a:p>
        </p:txBody>
      </p:sp>
    </p:spTree>
    <p:extLst>
      <p:ext uri="{BB962C8B-B14F-4D97-AF65-F5344CB8AC3E}">
        <p14:creationId xmlns:p14="http://schemas.microsoft.com/office/powerpoint/2010/main" val="15430127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17</a:t>
            </a:fld>
            <a:endParaRPr lang="en-GB"/>
          </a:p>
        </p:txBody>
      </p:sp>
    </p:spTree>
    <p:extLst>
      <p:ext uri="{BB962C8B-B14F-4D97-AF65-F5344CB8AC3E}">
        <p14:creationId xmlns:p14="http://schemas.microsoft.com/office/powerpoint/2010/main" val="18173516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18</a:t>
            </a:fld>
            <a:endParaRPr lang="en-GB"/>
          </a:p>
        </p:txBody>
      </p:sp>
    </p:spTree>
    <p:extLst>
      <p:ext uri="{BB962C8B-B14F-4D97-AF65-F5344CB8AC3E}">
        <p14:creationId xmlns:p14="http://schemas.microsoft.com/office/powerpoint/2010/main" val="27365788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xfrm>
            <a:off x="917575" y="744538"/>
            <a:ext cx="4962525" cy="3722687"/>
          </a:xfrm>
          <a:ln/>
        </p:spPr>
      </p:sp>
      <p:sp>
        <p:nvSpPr>
          <p:cNvPr id="3" name="Notes Placeholder 2"/>
          <p:cNvSpPr>
            <a:spLocks noGrp="1"/>
          </p:cNvSpPr>
          <p:nvPr>
            <p:ph type="body" idx="1"/>
          </p:nvPr>
        </p:nvSpPr>
        <p:spPr/>
        <p:txBody>
          <a:bodyPr>
            <a:normAutofit/>
          </a:bodyPr>
          <a:lstStyle/>
          <a:p>
            <a:pPr>
              <a:defRPr/>
            </a:pPr>
            <a:endParaRPr lang="en-GB" dirty="0"/>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EBCB8B22-5504-4D09-89D8-6D4157606F10}" type="slidenum">
              <a:rPr lang="en-GB" altLang="en-US" sz="1200" smtClean="0">
                <a:latin typeface="Arial" panose="020B0604020202020204" pitchFamily="34" charset="0"/>
              </a:rPr>
              <a:pPr/>
              <a:t>19</a:t>
            </a:fld>
            <a:endParaRPr lang="en-GB" altLang="en-US" sz="1200">
              <a:latin typeface="Arial" panose="020B0604020202020204" pitchFamily="34" charset="0"/>
            </a:endParaRPr>
          </a:p>
        </p:txBody>
      </p:sp>
    </p:spTree>
    <p:extLst>
      <p:ext uri="{BB962C8B-B14F-4D97-AF65-F5344CB8AC3E}">
        <p14:creationId xmlns:p14="http://schemas.microsoft.com/office/powerpoint/2010/main" val="21481023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xfrm>
            <a:off x="917575" y="744538"/>
            <a:ext cx="4962525" cy="3722687"/>
          </a:xfrm>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ea typeface="ＭＳ Ｐゴシック" panose="020B0600070205080204" pitchFamily="34" charset="-128"/>
              </a:rPr>
              <a:t>https://www.bing.com/images/search?q=david+beckham+images&amp;id=242254E13C9E5CB4CF11FE6293B1FB58CC7240F8&amp;FORM=IQFRBA</a:t>
            </a:r>
          </a:p>
          <a:p>
            <a:endParaRPr lang="en-GB" altLang="en-US" dirty="0">
              <a:latin typeface="Arial" panose="020B0604020202020204" pitchFamily="34" charset="0"/>
              <a:ea typeface="ＭＳ Ｐゴシック" panose="020B0600070205080204" pitchFamily="34" charset="-128"/>
            </a:endParaRPr>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CAEDAF81-AA51-4443-9405-4C8ECC842115}" type="slidenum">
              <a:rPr lang="cy-GB" altLang="cy-GB" sz="1200" smtClean="0">
                <a:latin typeface="Arial" panose="020B0604020202020204" pitchFamily="34" charset="0"/>
              </a:rPr>
              <a:pPr/>
              <a:t>20</a:t>
            </a:fld>
            <a:endParaRPr lang="cy-GB" altLang="cy-GB" sz="1200">
              <a:latin typeface="Arial" panose="020B0604020202020204" pitchFamily="34" charset="0"/>
            </a:endParaRPr>
          </a:p>
        </p:txBody>
      </p:sp>
    </p:spTree>
    <p:extLst>
      <p:ext uri="{BB962C8B-B14F-4D97-AF65-F5344CB8AC3E}">
        <p14:creationId xmlns:p14="http://schemas.microsoft.com/office/powerpoint/2010/main" val="18138875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ogle.com/search?q=image+of+little+mix&amp;rlz=1C1GCEU_en-GBGB820GB820&amp;sxsrf=ACYBGNSop0kJ01SjLRMt7Qyhx-K6Mp5rUg:1580307752427&amp;tbm=isch&amp;source=iu&amp;ictx=1&amp;fir=8EKBGnTPWNlcTM%253A%252CmvxG9hMapltoSM%252C_&amp;vet=1&amp;usg=AI4_-kSlHJ37dhe0emJzwkK1_lovlX9xPg&amp;sa=X&amp;ved=2ahUKEwialeCRgannAhWFiVwKHTMGB3IQ9QEwCHoECAoQMw#imgrc=8EKBGnTPWNlcTM:</a:t>
            </a:r>
          </a:p>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21</a:t>
            </a:fld>
            <a:endParaRPr lang="en-GB"/>
          </a:p>
        </p:txBody>
      </p:sp>
    </p:spTree>
    <p:extLst>
      <p:ext uri="{BB962C8B-B14F-4D97-AF65-F5344CB8AC3E}">
        <p14:creationId xmlns:p14="http://schemas.microsoft.com/office/powerpoint/2010/main" val="11813896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xfrm>
            <a:off x="917575" y="744538"/>
            <a:ext cx="4962525" cy="3722687"/>
          </a:xfrm>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7E874DF1-B2FB-46C8-A6C0-AE3556B03372}" type="slidenum">
              <a:rPr lang="cy-GB" altLang="cy-GB" sz="1200" smtClean="0">
                <a:latin typeface="Arial" panose="020B0604020202020204" pitchFamily="34" charset="0"/>
              </a:rPr>
              <a:pPr/>
              <a:t>22</a:t>
            </a:fld>
            <a:endParaRPr lang="cy-GB" altLang="cy-GB" sz="1200">
              <a:latin typeface="Arial" panose="020B0604020202020204" pitchFamily="34" charset="0"/>
            </a:endParaRPr>
          </a:p>
        </p:txBody>
      </p:sp>
    </p:spTree>
    <p:extLst>
      <p:ext uri="{BB962C8B-B14F-4D97-AF65-F5344CB8AC3E}">
        <p14:creationId xmlns:p14="http://schemas.microsoft.com/office/powerpoint/2010/main" val="34789253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fld id="{803E371D-8143-4E94-AC98-D00999331587}" type="slidenum">
              <a:rPr lang="en-GB" altLang="en-US" smtClean="0"/>
              <a:pPr/>
              <a:t>23</a:t>
            </a:fld>
            <a:endParaRPr lang="en-GB" altLang="en-US"/>
          </a:p>
        </p:txBody>
      </p:sp>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eaLnBrk="1" hangingPunct="1"/>
            <a:endParaRPr lang="en-GB" altLang="en-US" b="0" dirty="0"/>
          </a:p>
        </p:txBody>
      </p:sp>
    </p:spTree>
    <p:extLst>
      <p:ext uri="{BB962C8B-B14F-4D97-AF65-F5344CB8AC3E}">
        <p14:creationId xmlns:p14="http://schemas.microsoft.com/office/powerpoint/2010/main" val="850246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917575" y="744538"/>
            <a:ext cx="4962525" cy="3722687"/>
          </a:xfrm>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a typeface="ＭＳ Ｐゴシック" panose="020B0600070205080204" pitchFamily="34" charset="-128"/>
            </a:endParaRP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4AC680F-B649-4922-91E9-B96D2AFC5738}" type="slidenum">
              <a:rPr lang="cy-GB" altLang="cy-GB" sz="1200" smtClean="0">
                <a:latin typeface="Arial" panose="020B0604020202020204" pitchFamily="34" charset="0"/>
              </a:rPr>
              <a:pPr/>
              <a:t>24</a:t>
            </a:fld>
            <a:endParaRPr lang="cy-GB" altLang="cy-GB" sz="1200">
              <a:latin typeface="Arial" panose="020B0604020202020204" pitchFamily="34" charset="0"/>
            </a:endParaRPr>
          </a:p>
        </p:txBody>
      </p:sp>
    </p:spTree>
    <p:extLst>
      <p:ext uri="{BB962C8B-B14F-4D97-AF65-F5344CB8AC3E}">
        <p14:creationId xmlns:p14="http://schemas.microsoft.com/office/powerpoint/2010/main" val="4570689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fontAlgn="base">
              <a:spcBef>
                <a:spcPct val="0"/>
              </a:spcBef>
              <a:spcAft>
                <a:spcPct val="0"/>
              </a:spcAft>
              <a:defRPr>
                <a:solidFill>
                  <a:schemeClr val="tx1"/>
                </a:solidFill>
                <a:latin typeface="Arial" charset="0"/>
                <a:cs typeface="Arial" charset="0"/>
              </a:defRPr>
            </a:lvl6pPr>
            <a:lvl7pPr marL="2971800" indent="-228600" fontAlgn="base">
              <a:spcBef>
                <a:spcPct val="0"/>
              </a:spcBef>
              <a:spcAft>
                <a:spcPct val="0"/>
              </a:spcAft>
              <a:defRPr>
                <a:solidFill>
                  <a:schemeClr val="tx1"/>
                </a:solidFill>
                <a:latin typeface="Arial" charset="0"/>
                <a:cs typeface="Arial" charset="0"/>
              </a:defRPr>
            </a:lvl7pPr>
            <a:lvl8pPr marL="3429000" indent="-228600" fontAlgn="base">
              <a:spcBef>
                <a:spcPct val="0"/>
              </a:spcBef>
              <a:spcAft>
                <a:spcPct val="0"/>
              </a:spcAft>
              <a:defRPr>
                <a:solidFill>
                  <a:schemeClr val="tx1"/>
                </a:solidFill>
                <a:latin typeface="Arial" charset="0"/>
                <a:cs typeface="Arial" charset="0"/>
              </a:defRPr>
            </a:lvl8pPr>
            <a:lvl9pPr marL="3886200" indent="-228600" fontAlgn="base">
              <a:spcBef>
                <a:spcPct val="0"/>
              </a:spcBef>
              <a:spcAft>
                <a:spcPct val="0"/>
              </a:spcAft>
              <a:defRPr>
                <a:solidFill>
                  <a:schemeClr val="tx1"/>
                </a:solidFill>
                <a:latin typeface="Arial" charset="0"/>
                <a:cs typeface="Arial" charset="0"/>
              </a:defRPr>
            </a:lvl9pPr>
          </a:lstStyle>
          <a:p>
            <a:fld id="{E07DC42E-EE8B-439E-81AE-186356F9E8A4}" type="slidenum">
              <a:rPr lang="en-GB" altLang="en-US" smtClean="0"/>
              <a:pPr/>
              <a:t>25</a:t>
            </a:fld>
            <a:endParaRPr lang="en-GB" alt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eaLnBrk="1" hangingPunct="1"/>
            <a:endParaRPr lang="cy-GB" altLang="en-US" baseline="0" dirty="0"/>
          </a:p>
        </p:txBody>
      </p:sp>
    </p:spTree>
    <p:extLst>
      <p:ext uri="{BB962C8B-B14F-4D97-AF65-F5344CB8AC3E}">
        <p14:creationId xmlns:p14="http://schemas.microsoft.com/office/powerpoint/2010/main" val="33481962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ACAB09F-B8E8-4D48-B6F8-CAA114A7ACDA}" type="slidenum">
              <a:rPr lang="en-GB" altLang="en-US" smtClean="0"/>
              <a:pPr>
                <a:spcBef>
                  <a:spcPct val="0"/>
                </a:spcBef>
              </a:pPr>
              <a:t>26</a:t>
            </a:fld>
            <a:endParaRPr lang="en-GB" altLang="en-US"/>
          </a:p>
        </p:txBody>
      </p:sp>
    </p:spTree>
    <p:extLst>
      <p:ext uri="{BB962C8B-B14F-4D97-AF65-F5344CB8AC3E}">
        <p14:creationId xmlns:p14="http://schemas.microsoft.com/office/powerpoint/2010/main" val="31046479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27</a:t>
            </a:fld>
            <a:endParaRPr lang="en-GB"/>
          </a:p>
        </p:txBody>
      </p:sp>
    </p:spTree>
    <p:extLst>
      <p:ext uri="{BB962C8B-B14F-4D97-AF65-F5344CB8AC3E}">
        <p14:creationId xmlns:p14="http://schemas.microsoft.com/office/powerpoint/2010/main" val="4589436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1E866008-DE3F-4D0E-8293-B81E0BB037C8}" type="slidenum">
              <a:rPr lang="en-GB" altLang="en-US"/>
              <a:pPr>
                <a:spcBef>
                  <a:spcPct val="0"/>
                </a:spcBef>
              </a:pPr>
              <a:t>28</a:t>
            </a:fld>
            <a:endParaRPr lang="en-GB" altLang="en-US"/>
          </a:p>
        </p:txBody>
      </p:sp>
    </p:spTree>
    <p:extLst>
      <p:ext uri="{BB962C8B-B14F-4D97-AF65-F5344CB8AC3E}">
        <p14:creationId xmlns:p14="http://schemas.microsoft.com/office/powerpoint/2010/main" val="15876865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GB" altLang="en-US" dirty="0">
                <a:latin typeface="Arial" panose="020B0604020202020204" pitchFamily="34" charset="0"/>
              </a:rPr>
              <a:t>http://int.search.myway.com/search/AJimage.jhtml?n=782b22ee&amp;p2=%5EBYL%5Exdm004%5ETTAB02%5Egb&amp;pg=AJimage&amp;pn=1&amp;ptb=25FA0BB5-C340-4348-ADD1-C26BB70514F8&amp;qs=&amp;searchfor=Children+Technology+Stock+Photos&amp;si=google_ukgeneral&amp;ss=sub&amp;st=tab&amp;tpr=hst&amp;trs=wtt</a:t>
            </a:r>
          </a:p>
          <a:p>
            <a:endParaRPr lang="en-GB" altLang="en-US" dirty="0">
              <a:latin typeface="Arial" panose="020B0604020202020204" pitchFamily="34" charset="0"/>
            </a:endParaRPr>
          </a:p>
          <a:p>
            <a:r>
              <a:rPr lang="en-GB" altLang="en-US" dirty="0">
                <a:latin typeface="Arial" panose="020B0604020202020204" pitchFamily="34" charset="0"/>
              </a:rPr>
              <a:t>http://int.search.myway.com/search/AJimage.jhtml?&amp;n=782b22ee&amp;p2=%5EBYL%5Exdm004%5ETTAB02%5Egb&amp;pg=AJimage&amp;pn=1&amp;ptb=25FA0BB5-C340-4348-ADD1-C26BB70514F8&amp;qs=&amp;searchfor=images+of+children+using+technology&amp;si=google_ukgeneral&amp;ss=sub&amp;st=tab&amp;tpr=hst&amp;trs=wtt&amp;ots=1480683357063&amp;imgs=1p&amp;filter=on&amp;imgDetail=true</a:t>
            </a: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09E9B97A-6984-4DD6-B9D2-7A83FF335326}" type="slidenum">
              <a:rPr lang="en-GB" altLang="en-US"/>
              <a:pPr>
                <a:spcBef>
                  <a:spcPct val="0"/>
                </a:spcBef>
              </a:pPr>
              <a:t>29</a:t>
            </a:fld>
            <a:endParaRPr lang="en-GB" altLang="en-US"/>
          </a:p>
        </p:txBody>
      </p:sp>
    </p:spTree>
    <p:extLst>
      <p:ext uri="{BB962C8B-B14F-4D97-AF65-F5344CB8AC3E}">
        <p14:creationId xmlns:p14="http://schemas.microsoft.com/office/powerpoint/2010/main" val="7862997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30</a:t>
            </a:fld>
            <a:endParaRPr lang="en-GB"/>
          </a:p>
        </p:txBody>
      </p:sp>
    </p:spTree>
    <p:extLst>
      <p:ext uri="{BB962C8B-B14F-4D97-AF65-F5344CB8AC3E}">
        <p14:creationId xmlns:p14="http://schemas.microsoft.com/office/powerpoint/2010/main" val="26179481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FE4C9F8-5E0D-4449-93C3-3F1AECEB2490}" type="slidenum">
              <a:rPr lang="en-GB" altLang="en-US" smtClean="0"/>
              <a:pPr>
                <a:spcBef>
                  <a:spcPct val="0"/>
                </a:spcBef>
              </a:pPr>
              <a:t>31</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0799313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917575" y="744538"/>
            <a:ext cx="4962525" cy="3722687"/>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04AFA067-5D70-4F47-9221-6F25F4429600}" type="slidenum">
              <a:rPr lang="cy-GB" altLang="cy-GB" sz="1200" smtClean="0">
                <a:latin typeface="Arial" panose="020B0604020202020204" pitchFamily="34" charset="0"/>
              </a:rPr>
              <a:pPr/>
              <a:t>32</a:t>
            </a:fld>
            <a:endParaRPr lang="cy-GB" altLang="cy-GB" sz="1200">
              <a:latin typeface="Arial" panose="020B0604020202020204" pitchFamily="34" charset="0"/>
            </a:endParaRPr>
          </a:p>
        </p:txBody>
      </p:sp>
    </p:spTree>
    <p:extLst>
      <p:ext uri="{BB962C8B-B14F-4D97-AF65-F5344CB8AC3E}">
        <p14:creationId xmlns:p14="http://schemas.microsoft.com/office/powerpoint/2010/main" val="116534644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17575" y="744538"/>
            <a:ext cx="4962525" cy="3722687"/>
          </a:xfrm>
          <a:ln/>
        </p:spPr>
      </p:sp>
      <p:sp>
        <p:nvSpPr>
          <p:cNvPr id="21507"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cy-GB" dirty="0">
              <a:latin typeface="Arial" panose="020B0604020202020204" pitchFamily="34" charset="0"/>
              <a:ea typeface="ＭＳ Ｐゴシック" panose="020B0600070205080204" pitchFamily="34" charset="-128"/>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46AFAA17-333F-464B-A8F7-8F4F9447AA5E}" type="slidenum">
              <a:rPr lang="cy-GB" altLang="cy-GB" sz="1200" smtClean="0">
                <a:latin typeface="Arial" panose="020B0604020202020204" pitchFamily="34" charset="0"/>
              </a:rPr>
              <a:pPr/>
              <a:t>33</a:t>
            </a:fld>
            <a:endParaRPr lang="cy-GB" altLang="cy-GB" sz="1200">
              <a:latin typeface="Arial" panose="020B0604020202020204" pitchFamily="34" charset="0"/>
            </a:endParaRPr>
          </a:p>
        </p:txBody>
      </p:sp>
    </p:spTree>
    <p:extLst>
      <p:ext uri="{BB962C8B-B14F-4D97-AF65-F5344CB8AC3E}">
        <p14:creationId xmlns:p14="http://schemas.microsoft.com/office/powerpoint/2010/main" val="30533669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17575" y="744538"/>
            <a:ext cx="4962525"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a typeface="ＭＳ Ｐゴシック" panose="020B0600070205080204" pitchFamily="34" charset="-128"/>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78A6306-1033-485F-83AE-3E0BF6027856}" type="slidenum">
              <a:rPr lang="cy-GB" altLang="cy-GB" sz="1200" smtClean="0">
                <a:latin typeface="Arial" panose="020B0604020202020204" pitchFamily="34" charset="0"/>
              </a:rPr>
              <a:pPr/>
              <a:t>34</a:t>
            </a:fld>
            <a:endParaRPr lang="cy-GB" altLang="cy-GB" sz="1200">
              <a:latin typeface="Arial" panose="020B0604020202020204" pitchFamily="34" charset="0"/>
            </a:endParaRPr>
          </a:p>
        </p:txBody>
      </p:sp>
    </p:spTree>
    <p:extLst>
      <p:ext uri="{BB962C8B-B14F-4D97-AF65-F5344CB8AC3E}">
        <p14:creationId xmlns:p14="http://schemas.microsoft.com/office/powerpoint/2010/main" val="17169806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917575" y="744538"/>
            <a:ext cx="4962525" cy="3722687"/>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ea typeface="ＭＳ Ｐゴシック" panose="020B0600070205080204" pitchFamily="34" charset="-128"/>
              </a:rPr>
              <a:t>https://thelamp.org/about/</a:t>
            </a: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D6D57E3-9837-4D96-8FE4-5F50350A8ADE}" type="slidenum">
              <a:rPr lang="en-GB" altLang="en-US" sz="1200" smtClean="0">
                <a:latin typeface="Arial" panose="020B0604020202020204" pitchFamily="34" charset="0"/>
              </a:rPr>
              <a:pPr/>
              <a:t>35</a:t>
            </a:fld>
            <a:endParaRPr lang="en-GB" altLang="en-US" sz="1200">
              <a:latin typeface="Arial" panose="020B0604020202020204" pitchFamily="34" charset="0"/>
            </a:endParaRPr>
          </a:p>
        </p:txBody>
      </p:sp>
    </p:spTree>
    <p:extLst>
      <p:ext uri="{BB962C8B-B14F-4D97-AF65-F5344CB8AC3E}">
        <p14:creationId xmlns:p14="http://schemas.microsoft.com/office/powerpoint/2010/main" val="4144655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917575" y="744538"/>
            <a:ext cx="4962525" cy="3722687"/>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B515667-D3C9-4487-8B2D-6934D959119D}" type="slidenum">
              <a:rPr lang="cy-GB" altLang="cy-GB" sz="1200" smtClean="0">
                <a:latin typeface="Arial" panose="020B0604020202020204" pitchFamily="34" charset="0"/>
              </a:rPr>
              <a:pPr/>
              <a:t>36</a:t>
            </a:fld>
            <a:endParaRPr lang="cy-GB" altLang="cy-GB" sz="1200">
              <a:latin typeface="Arial" panose="020B0604020202020204" pitchFamily="34" charset="0"/>
            </a:endParaRPr>
          </a:p>
        </p:txBody>
      </p:sp>
    </p:spTree>
    <p:extLst>
      <p:ext uri="{BB962C8B-B14F-4D97-AF65-F5344CB8AC3E}">
        <p14:creationId xmlns:p14="http://schemas.microsoft.com/office/powerpoint/2010/main" val="17223729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63BF16-DF4B-4070-8A23-78D9E07E00A9}" type="slidenum">
              <a:rPr lang="en-GB" smtClean="0"/>
              <a:t>37</a:t>
            </a:fld>
            <a:endParaRPr lang="en-GB"/>
          </a:p>
        </p:txBody>
      </p:sp>
    </p:spTree>
    <p:extLst>
      <p:ext uri="{BB962C8B-B14F-4D97-AF65-F5344CB8AC3E}">
        <p14:creationId xmlns:p14="http://schemas.microsoft.com/office/powerpoint/2010/main" val="20763174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solidFill>
                  <a:prstClr val="black"/>
                </a:solidFill>
              </a:rPr>
              <a:pPr/>
              <a:t>38</a:t>
            </a:fld>
            <a:endParaRPr lang="en-GB">
              <a:solidFill>
                <a:prstClr val="black"/>
              </a:solidFill>
            </a:endParaRPr>
          </a:p>
        </p:txBody>
      </p:sp>
    </p:spTree>
    <p:extLst>
      <p:ext uri="{BB962C8B-B14F-4D97-AF65-F5344CB8AC3E}">
        <p14:creationId xmlns:p14="http://schemas.microsoft.com/office/powerpoint/2010/main" val="28099922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39</a:t>
            </a:fld>
            <a:endParaRPr lang="en-GB"/>
          </a:p>
        </p:txBody>
      </p:sp>
    </p:spTree>
    <p:extLst>
      <p:ext uri="{BB962C8B-B14F-4D97-AF65-F5344CB8AC3E}">
        <p14:creationId xmlns:p14="http://schemas.microsoft.com/office/powerpoint/2010/main" val="38822738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40</a:t>
            </a:fld>
            <a:endParaRPr lang="en-GB"/>
          </a:p>
        </p:txBody>
      </p:sp>
    </p:spTree>
    <p:extLst>
      <p:ext uri="{BB962C8B-B14F-4D97-AF65-F5344CB8AC3E}">
        <p14:creationId xmlns:p14="http://schemas.microsoft.com/office/powerpoint/2010/main" val="28047647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63BF16-DF4B-4070-8A23-78D9E07E00A9}" type="slidenum">
              <a:rPr lang="en-GB" smtClean="0"/>
              <a:t>41</a:t>
            </a:fld>
            <a:endParaRPr lang="en-GB"/>
          </a:p>
        </p:txBody>
      </p:sp>
    </p:spTree>
    <p:extLst>
      <p:ext uri="{BB962C8B-B14F-4D97-AF65-F5344CB8AC3E}">
        <p14:creationId xmlns:p14="http://schemas.microsoft.com/office/powerpoint/2010/main" val="135342814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63BF16-DF4B-4070-8A23-78D9E07E00A9}" type="slidenum">
              <a:rPr lang="en-GB" smtClean="0"/>
              <a:t>42</a:t>
            </a:fld>
            <a:endParaRPr lang="en-GB"/>
          </a:p>
        </p:txBody>
      </p:sp>
    </p:spTree>
    <p:extLst>
      <p:ext uri="{BB962C8B-B14F-4D97-AF65-F5344CB8AC3E}">
        <p14:creationId xmlns:p14="http://schemas.microsoft.com/office/powerpoint/2010/main" val="162894158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solidFill>
                  <a:prstClr val="black"/>
                </a:solidFill>
              </a:rPr>
              <a:pPr/>
              <a:t>43</a:t>
            </a:fld>
            <a:endParaRPr lang="en-GB">
              <a:solidFill>
                <a:prstClr val="black"/>
              </a:solidFill>
            </a:endParaRPr>
          </a:p>
        </p:txBody>
      </p:sp>
    </p:spTree>
    <p:extLst>
      <p:ext uri="{BB962C8B-B14F-4D97-AF65-F5344CB8AC3E}">
        <p14:creationId xmlns:p14="http://schemas.microsoft.com/office/powerpoint/2010/main" val="25072766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t>44</a:t>
            </a:fld>
            <a:endParaRPr lang="en-GB"/>
          </a:p>
        </p:txBody>
      </p:sp>
    </p:spTree>
    <p:extLst>
      <p:ext uri="{BB962C8B-B14F-4D97-AF65-F5344CB8AC3E}">
        <p14:creationId xmlns:p14="http://schemas.microsoft.com/office/powerpoint/2010/main" val="78080753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45</a:t>
            </a:fld>
            <a:endParaRPr lang="en-GB"/>
          </a:p>
        </p:txBody>
      </p:sp>
    </p:spTree>
    <p:extLst>
      <p:ext uri="{BB962C8B-B14F-4D97-AF65-F5344CB8AC3E}">
        <p14:creationId xmlns:p14="http://schemas.microsoft.com/office/powerpoint/2010/main" val="332972871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3FD59BA-6F5A-4855-A1B9-C767A90C5A6F}" type="slidenum">
              <a:rPr lang="en-GB" smtClean="0"/>
              <a:pPr/>
              <a:t>46</a:t>
            </a:fld>
            <a:endParaRPr lang="en-GB"/>
          </a:p>
        </p:txBody>
      </p:sp>
    </p:spTree>
    <p:extLst>
      <p:ext uri="{BB962C8B-B14F-4D97-AF65-F5344CB8AC3E}">
        <p14:creationId xmlns:p14="http://schemas.microsoft.com/office/powerpoint/2010/main" val="82867919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63BF16-DF4B-4070-8A23-78D9E07E00A9}" type="slidenum">
              <a:rPr lang="en-GB" smtClean="0">
                <a:solidFill>
                  <a:prstClr val="black"/>
                </a:solidFill>
              </a:rPr>
              <a:pPr/>
              <a:t>48</a:t>
            </a:fld>
            <a:endParaRPr lang="en-GB">
              <a:solidFill>
                <a:prstClr val="black"/>
              </a:solidFill>
            </a:endParaRPr>
          </a:p>
        </p:txBody>
      </p:sp>
    </p:spTree>
    <p:extLst>
      <p:ext uri="{BB962C8B-B14F-4D97-AF65-F5344CB8AC3E}">
        <p14:creationId xmlns:p14="http://schemas.microsoft.com/office/powerpoint/2010/main" val="30865277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14/01/2021</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291657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14/01/2021</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95119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14/01/2021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42726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14/01/2021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30735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14/01/2021</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497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14/01/2021</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8673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14/01/2021</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20914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14/01/2021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5275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14/01/2021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92415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14/01/2021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80669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14/01/2021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36652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14/01/2021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495276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7hKaIeAi7OI&amp;list=PL8IkRL5rJ5VXUXDm_HQqsgHOlLHPWrA15"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C7qf9gQpoF4"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news.bbc.co.uk/1/hi/education/7820245.stm"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93/joc/jqx004"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academic.oup.com/joc/article/68/1/98/4858528?searchresult=1"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4.xml"/><Relationship Id="rId1" Type="http://schemas.openxmlformats.org/officeDocument/2006/relationships/slideLayout" Target="../slideLayouts/slideLayout4.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4.jpeg"/><Relationship Id="rId7" Type="http://schemas.openxmlformats.org/officeDocument/2006/relationships/hyperlink" Target="http://www.flickr.com/photos/33107035@N00/4084400751/"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hyperlink" Target="http://www.dreamstime.com/register?jump_to=http://www.dreamstime.com/editorial-photo-african-children-working-image9056423" TargetMode="External"/><Relationship Id="rId10" Type="http://schemas.openxmlformats.org/officeDocument/2006/relationships/image" Target="../media/image19.png"/><Relationship Id="rId4" Type="http://schemas.openxmlformats.org/officeDocument/2006/relationships/image" Target="../media/image15.jpeg"/><Relationship Id="rId9" Type="http://schemas.openxmlformats.org/officeDocument/2006/relationships/image" Target="../media/image18.jpeg"/></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WQdSXd1Vsuc"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thelamp.org/portfolio/guide-to-developing-healthy-digital-relationships/" TargetMode="External"/><Relationship Id="rId2" Type="http://schemas.openxmlformats.org/officeDocument/2006/relationships/notesSlide" Target="../notesSlides/notesSlide34.xml"/><Relationship Id="rId1" Type="http://schemas.openxmlformats.org/officeDocument/2006/relationships/slideLayout" Target="../slideLayouts/slideLayout4.xml"/><Relationship Id="rId4" Type="http://schemas.openxmlformats.org/officeDocument/2006/relationships/hyperlink" Target="http://thelamp.org/5-steps-to-media-literacy-for-toddlers-and-preschoolers/" TargetMode="Externa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https://www.internetmatters.org/"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hyperlink" Target="https://www.internetmatters.org/resources/digital-resilience-toolkit/"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A8yQPoTcZ78"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ofcom.org.uk/research-and-data/tv-radio-and-on-demand/media-nations-reports/media-nations-2020"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ofcom.org.uk/research-and-data/multi-sector-research/infrastructure-research/connected-nations-2020"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eRQdAOrqvGg"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bing.com/images/search?q=lev%20vygotsky&amp;qs=n&amp;form=QBIR&amp;sp=-1&amp;pq=lev%20vygotsky&amp;sc=0-0&amp;sk=&amp;cvid=C243481BD72C43DCBDAA60C0CA9F75B0"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 Id="rId5" Type="http://schemas.openxmlformats.org/officeDocument/2006/relationships/hyperlink" Target="https://www.bing.com/images/search?q=carla+rinaldi+reggio+emilia&amp;id=C00C9186B5942D8CD6F985E9810339A2F0C19F9A&amp;FORM=IQFRBA" TargetMode="External"/><Relationship Id="rId4" Type="http://schemas.openxmlformats.org/officeDocument/2006/relationships/hyperlink" Target="https://www.bing.com/images/search?q=jean+piaget&amp;FORM=IARRTH&amp;ufn=Jean+Piaget&amp;stid=797798d4-dbae-5ff8-7e1a-90a8a4838607&amp;cbn=EntityAnswer&amp;cbi=0&amp;FORM=IARR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EAEE6006C </a:t>
            </a:r>
            <a:r>
              <a:rPr lang="en-GB" dirty="0" err="1"/>
              <a:t>Llythrennedd</a:t>
            </a:r>
            <a:r>
              <a:rPr lang="en-GB" dirty="0"/>
              <a:t> </a:t>
            </a:r>
            <a:r>
              <a:rPr lang="en-GB" dirty="0" err="1"/>
              <a:t>digidol</a:t>
            </a:r>
            <a:r>
              <a:rPr lang="en-GB" dirty="0"/>
              <a:t> ac </a:t>
            </a:r>
            <a:r>
              <a:rPr lang="en-GB" dirty="0" err="1"/>
              <a:t>yn</a:t>
            </a:r>
            <a:r>
              <a:rPr lang="en-GB" dirty="0"/>
              <a:t> y </a:t>
            </a:r>
            <a:r>
              <a:rPr lang="en-GB" dirty="0" err="1"/>
              <a:t>cyfryngau</a:t>
            </a:r>
            <a:br>
              <a:rPr lang="en-GB" dirty="0"/>
            </a:br>
            <a:r>
              <a:rPr lang="en-GB" dirty="0"/>
              <a:t>EAEE6006 Media and digital literacy</a:t>
            </a:r>
            <a:br>
              <a:rPr lang="en-GB" dirty="0"/>
            </a:br>
            <a:endParaRPr lang="en-GB" dirty="0"/>
          </a:p>
        </p:txBody>
      </p:sp>
      <p:sp>
        <p:nvSpPr>
          <p:cNvPr id="3" name="Subtitle 2"/>
          <p:cNvSpPr>
            <a:spLocks noGrp="1"/>
          </p:cNvSpPr>
          <p:nvPr>
            <p:ph type="subTitle" idx="1"/>
          </p:nvPr>
        </p:nvSpPr>
        <p:spPr/>
        <p:txBody>
          <a:bodyPr/>
          <a:lstStyle/>
          <a:p>
            <a:r>
              <a:rPr lang="en-GB" dirty="0" err="1">
                <a:solidFill>
                  <a:schemeClr val="bg1"/>
                </a:solidFill>
              </a:rPr>
              <a:t>Wythnos</a:t>
            </a:r>
            <a:r>
              <a:rPr lang="en-GB" dirty="0">
                <a:solidFill>
                  <a:schemeClr val="bg1"/>
                </a:solidFill>
              </a:rPr>
              <a:t> 2</a:t>
            </a:r>
          </a:p>
          <a:p>
            <a:r>
              <a:rPr lang="en-GB" dirty="0">
                <a:solidFill>
                  <a:schemeClr val="bg1"/>
                </a:solidFill>
              </a:rPr>
              <a:t>Week 2</a:t>
            </a:r>
          </a:p>
        </p:txBody>
      </p:sp>
    </p:spTree>
    <p:extLst>
      <p:ext uri="{BB962C8B-B14F-4D97-AF65-F5344CB8AC3E}">
        <p14:creationId xmlns:p14="http://schemas.microsoft.com/office/powerpoint/2010/main" val="803790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Cynnwys</a:t>
            </a:r>
            <a:r>
              <a:rPr lang="en-GB" dirty="0"/>
              <a:t> y </a:t>
            </a:r>
            <a:r>
              <a:rPr lang="en-GB" dirty="0" err="1"/>
              <a:t>ddarlith</a:t>
            </a:r>
            <a:br>
              <a:rPr lang="en-GB" dirty="0"/>
            </a:br>
            <a:r>
              <a:rPr lang="en-GB" dirty="0"/>
              <a:t>Lecture content</a:t>
            </a:r>
          </a:p>
        </p:txBody>
      </p:sp>
      <p:sp>
        <p:nvSpPr>
          <p:cNvPr id="3" name="Content Placeholder 2"/>
          <p:cNvSpPr>
            <a:spLocks noGrp="1"/>
          </p:cNvSpPr>
          <p:nvPr>
            <p:ph sz="half" idx="1"/>
          </p:nvPr>
        </p:nvSpPr>
        <p:spPr/>
        <p:txBody>
          <a:bodyPr>
            <a:normAutofit/>
          </a:bodyPr>
          <a:lstStyle/>
          <a:p>
            <a:pPr marL="0" indent="0">
              <a:buNone/>
            </a:pPr>
            <a:endParaRPr lang="en-GB" dirty="0"/>
          </a:p>
          <a:p>
            <a:r>
              <a:rPr lang="en-GB" dirty="0" err="1"/>
              <a:t>Damcaniaethau</a:t>
            </a:r>
            <a:r>
              <a:rPr lang="en-GB" dirty="0"/>
              <a:t> </a:t>
            </a:r>
            <a:r>
              <a:rPr lang="en-GB" dirty="0" err="1"/>
              <a:t>blynyddoedd</a:t>
            </a:r>
            <a:r>
              <a:rPr lang="en-GB" dirty="0"/>
              <a:t> </a:t>
            </a:r>
            <a:r>
              <a:rPr lang="en-GB" dirty="0" err="1"/>
              <a:t>cynnar</a:t>
            </a:r>
            <a:endParaRPr lang="en-GB" dirty="0"/>
          </a:p>
          <a:p>
            <a:r>
              <a:rPr lang="cy-GB" dirty="0"/>
              <a:t>Damcaniaethau Cyfathrebu Torfol</a:t>
            </a:r>
          </a:p>
          <a:p>
            <a:r>
              <a:rPr lang="cy-GB" dirty="0"/>
              <a:t>Teuluoedd a </a:t>
            </a:r>
            <a:r>
              <a:rPr lang="cy-GB" dirty="0" err="1"/>
              <a:t>rhianta</a:t>
            </a:r>
            <a:endParaRPr lang="cy-GB" dirty="0"/>
          </a:p>
          <a:p>
            <a:endParaRPr lang="en-GB" dirty="0"/>
          </a:p>
        </p:txBody>
      </p:sp>
      <p:sp>
        <p:nvSpPr>
          <p:cNvPr id="4" name="Content Placeholder 3"/>
          <p:cNvSpPr>
            <a:spLocks noGrp="1"/>
          </p:cNvSpPr>
          <p:nvPr>
            <p:ph sz="half" idx="2"/>
          </p:nvPr>
        </p:nvSpPr>
        <p:spPr/>
        <p:txBody>
          <a:bodyPr>
            <a:normAutofit/>
          </a:bodyPr>
          <a:lstStyle/>
          <a:p>
            <a:pPr marL="0" indent="0">
              <a:buNone/>
            </a:pPr>
            <a:endParaRPr lang="en-GB" dirty="0"/>
          </a:p>
          <a:p>
            <a:r>
              <a:rPr lang="en-GB" dirty="0"/>
              <a:t>Early years theories</a:t>
            </a:r>
          </a:p>
          <a:p>
            <a:r>
              <a:rPr lang="en-GB" dirty="0"/>
              <a:t>Mass Communication Theories</a:t>
            </a:r>
          </a:p>
          <a:p>
            <a:r>
              <a:rPr lang="en-GB" dirty="0"/>
              <a:t>Families and parenting</a:t>
            </a:r>
          </a:p>
        </p:txBody>
      </p:sp>
    </p:spTree>
    <p:extLst>
      <p:ext uri="{BB962C8B-B14F-4D97-AF65-F5344CB8AC3E}">
        <p14:creationId xmlns:p14="http://schemas.microsoft.com/office/powerpoint/2010/main" val="1324141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 Vygotsky 1896</a:t>
            </a:r>
          </a:p>
        </p:txBody>
      </p:sp>
      <p:pic>
        <p:nvPicPr>
          <p:cNvPr id="5" name="Content Placeholder 4"/>
          <p:cNvPicPr>
            <a:picLocks noGrp="1" noChangeAspect="1"/>
          </p:cNvPicPr>
          <p:nvPr>
            <p:ph sz="half" idx="1"/>
          </p:nvPr>
        </p:nvPicPr>
        <p:blipFill>
          <a:blip r:embed="rId3"/>
          <a:stretch>
            <a:fillRect/>
          </a:stretch>
        </p:blipFill>
        <p:spPr>
          <a:xfrm>
            <a:off x="1115616" y="1844824"/>
            <a:ext cx="2592288" cy="2321570"/>
          </a:xfrm>
          <a:prstGeom prst="rect">
            <a:avLst/>
          </a:prstGeom>
        </p:spPr>
      </p:pic>
      <p:sp>
        <p:nvSpPr>
          <p:cNvPr id="4" name="Content Placeholder 3"/>
          <p:cNvSpPr>
            <a:spLocks noGrp="1"/>
          </p:cNvSpPr>
          <p:nvPr>
            <p:ph sz="half" idx="2"/>
          </p:nvPr>
        </p:nvSpPr>
        <p:spPr/>
        <p:txBody>
          <a:bodyPr/>
          <a:lstStyle/>
          <a:p>
            <a:r>
              <a:rPr lang="en-GB" dirty="0" err="1"/>
              <a:t>Parth</a:t>
            </a:r>
            <a:r>
              <a:rPr lang="en-GB" dirty="0"/>
              <a:t> </a:t>
            </a:r>
            <a:r>
              <a:rPr lang="en-GB" dirty="0" err="1"/>
              <a:t>Datblygiad</a:t>
            </a:r>
            <a:r>
              <a:rPr lang="en-GB" dirty="0"/>
              <a:t> </a:t>
            </a:r>
            <a:r>
              <a:rPr lang="en-GB" dirty="0" err="1"/>
              <a:t>Procsimal</a:t>
            </a:r>
            <a:endParaRPr lang="en-GB" dirty="0"/>
          </a:p>
          <a:p>
            <a:endParaRPr lang="en-GB" dirty="0"/>
          </a:p>
          <a:p>
            <a:r>
              <a:rPr lang="en-GB" i="1" dirty="0"/>
              <a:t>Zone of Proximal Development</a:t>
            </a:r>
          </a:p>
        </p:txBody>
      </p:sp>
      <p:sp>
        <p:nvSpPr>
          <p:cNvPr id="6" name="TextBox 5"/>
          <p:cNvSpPr txBox="1"/>
          <p:nvPr/>
        </p:nvSpPr>
        <p:spPr>
          <a:xfrm flipH="1">
            <a:off x="1115616" y="4941168"/>
            <a:ext cx="2736304" cy="369332"/>
          </a:xfrm>
          <a:prstGeom prst="rect">
            <a:avLst/>
          </a:prstGeom>
          <a:noFill/>
        </p:spPr>
        <p:txBody>
          <a:bodyPr wrap="square" rtlCol="0">
            <a:spAutoFit/>
          </a:bodyPr>
          <a:lstStyle/>
          <a:p>
            <a:r>
              <a:rPr lang="en-GB" dirty="0">
                <a:solidFill>
                  <a:prstClr val="black"/>
                </a:solidFill>
              </a:rPr>
              <a:t>(Source: Bing, no date b)</a:t>
            </a:r>
          </a:p>
        </p:txBody>
      </p:sp>
    </p:spTree>
    <p:extLst>
      <p:ext uri="{BB962C8B-B14F-4D97-AF65-F5344CB8AC3E}">
        <p14:creationId xmlns:p14="http://schemas.microsoft.com/office/powerpoint/2010/main" val="2955444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Jean Piaget 1896</a:t>
            </a:r>
          </a:p>
        </p:txBody>
      </p:sp>
      <p:pic>
        <p:nvPicPr>
          <p:cNvPr id="5" name="Content Placeholder 4"/>
          <p:cNvPicPr>
            <a:picLocks noGrp="1" noChangeAspect="1"/>
          </p:cNvPicPr>
          <p:nvPr>
            <p:ph sz="half" idx="1"/>
          </p:nvPr>
        </p:nvPicPr>
        <p:blipFill>
          <a:blip r:embed="rId3"/>
          <a:stretch>
            <a:fillRect/>
          </a:stretch>
        </p:blipFill>
        <p:spPr>
          <a:xfrm>
            <a:off x="1115616" y="1427298"/>
            <a:ext cx="2448272" cy="3297846"/>
          </a:xfrm>
          <a:prstGeom prst="rect">
            <a:avLst/>
          </a:prstGeom>
        </p:spPr>
      </p:pic>
      <p:sp>
        <p:nvSpPr>
          <p:cNvPr id="4" name="Content Placeholder 3"/>
          <p:cNvSpPr>
            <a:spLocks noGrp="1"/>
          </p:cNvSpPr>
          <p:nvPr>
            <p:ph sz="half" idx="2"/>
          </p:nvPr>
        </p:nvSpPr>
        <p:spPr/>
        <p:txBody>
          <a:bodyPr/>
          <a:lstStyle/>
          <a:p>
            <a:r>
              <a:rPr lang="en-GB" dirty="0" err="1"/>
              <a:t>Damcaniaeth</a:t>
            </a:r>
            <a:r>
              <a:rPr lang="en-GB" dirty="0"/>
              <a:t> </a:t>
            </a:r>
            <a:r>
              <a:rPr lang="en-GB" dirty="0" err="1"/>
              <a:t>datblygiad</a:t>
            </a:r>
            <a:r>
              <a:rPr lang="en-GB" dirty="0"/>
              <a:t> </a:t>
            </a:r>
            <a:r>
              <a:rPr lang="en-GB" dirty="0" err="1"/>
              <a:t>deallusol</a:t>
            </a:r>
            <a:endParaRPr lang="en-GB" dirty="0"/>
          </a:p>
          <a:p>
            <a:endParaRPr lang="en-GB" dirty="0"/>
          </a:p>
          <a:p>
            <a:r>
              <a:rPr lang="en-GB" i="1" dirty="0"/>
              <a:t>Theory of cognitive development</a:t>
            </a:r>
          </a:p>
        </p:txBody>
      </p:sp>
      <p:sp>
        <p:nvSpPr>
          <p:cNvPr id="6" name="TextBox 5"/>
          <p:cNvSpPr txBox="1"/>
          <p:nvPr/>
        </p:nvSpPr>
        <p:spPr>
          <a:xfrm flipH="1">
            <a:off x="755576" y="5013176"/>
            <a:ext cx="2880320" cy="369332"/>
          </a:xfrm>
          <a:prstGeom prst="rect">
            <a:avLst/>
          </a:prstGeom>
          <a:noFill/>
        </p:spPr>
        <p:txBody>
          <a:bodyPr wrap="square" rtlCol="0">
            <a:spAutoFit/>
          </a:bodyPr>
          <a:lstStyle/>
          <a:p>
            <a:r>
              <a:rPr lang="en-GB" dirty="0">
                <a:solidFill>
                  <a:prstClr val="black"/>
                </a:solidFill>
              </a:rPr>
              <a:t>(Source: Bing, no date c)</a:t>
            </a:r>
          </a:p>
        </p:txBody>
      </p:sp>
    </p:spTree>
    <p:extLst>
      <p:ext uri="{BB962C8B-B14F-4D97-AF65-F5344CB8AC3E}">
        <p14:creationId xmlns:p14="http://schemas.microsoft.com/office/powerpoint/2010/main" val="88660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Bandura</a:t>
            </a:r>
          </a:p>
        </p:txBody>
      </p:sp>
      <p:sp>
        <p:nvSpPr>
          <p:cNvPr id="3" name="Content Placeholder 2"/>
          <p:cNvSpPr>
            <a:spLocks noGrp="1"/>
          </p:cNvSpPr>
          <p:nvPr>
            <p:ph sz="half" idx="1"/>
          </p:nvPr>
        </p:nvSpPr>
        <p:spPr/>
        <p:txBody>
          <a:bodyPr/>
          <a:lstStyle/>
          <a:p>
            <a:r>
              <a:rPr lang="en-GB" dirty="0" err="1"/>
              <a:t>Damcaniaeth</a:t>
            </a:r>
            <a:r>
              <a:rPr lang="en-GB" dirty="0"/>
              <a:t> </a:t>
            </a:r>
            <a:r>
              <a:rPr lang="en-GB" dirty="0" err="1"/>
              <a:t>Dysgu</a:t>
            </a:r>
            <a:r>
              <a:rPr lang="en-GB" dirty="0"/>
              <a:t> </a:t>
            </a:r>
            <a:r>
              <a:rPr lang="en-GB" dirty="0" err="1"/>
              <a:t>Cymdeithasol</a:t>
            </a:r>
            <a:r>
              <a:rPr lang="en-GB" dirty="0"/>
              <a:t> </a:t>
            </a:r>
          </a:p>
          <a:p>
            <a:pPr lvl="1"/>
            <a:r>
              <a:rPr lang="en-GB" dirty="0" err="1"/>
              <a:t>Arsylwi</a:t>
            </a:r>
            <a:endParaRPr lang="en-GB" dirty="0"/>
          </a:p>
          <a:p>
            <a:pPr lvl="1"/>
            <a:r>
              <a:rPr lang="en-GB" dirty="0" err="1"/>
              <a:t>Dargadwad</a:t>
            </a:r>
            <a:endParaRPr lang="en-GB" dirty="0"/>
          </a:p>
          <a:p>
            <a:pPr lvl="1"/>
            <a:r>
              <a:rPr lang="en-GB" dirty="0" err="1"/>
              <a:t>Atgynhyrchiad</a:t>
            </a:r>
            <a:endParaRPr lang="en-GB" dirty="0"/>
          </a:p>
          <a:p>
            <a:pPr lvl="1"/>
            <a:r>
              <a:rPr lang="en-GB" dirty="0" err="1"/>
              <a:t>Symbyliad</a:t>
            </a:r>
            <a:r>
              <a:rPr lang="en-GB" dirty="0"/>
              <a:t> </a:t>
            </a:r>
          </a:p>
          <a:p>
            <a:pPr marL="457200" lvl="1" indent="0">
              <a:buNone/>
            </a:pPr>
            <a:r>
              <a:rPr lang="en-GB" dirty="0" err="1"/>
              <a:t>Effaith</a:t>
            </a:r>
            <a:r>
              <a:rPr lang="en-GB" dirty="0"/>
              <a:t> </a:t>
            </a:r>
            <a:r>
              <a:rPr lang="en-GB" dirty="0" err="1"/>
              <a:t>ar</a:t>
            </a:r>
            <a:r>
              <a:rPr lang="en-GB" dirty="0"/>
              <a:t> </a:t>
            </a:r>
            <a:r>
              <a:rPr lang="en-GB" dirty="0" err="1"/>
              <a:t>ymddygiad</a:t>
            </a:r>
            <a:r>
              <a:rPr lang="en-GB" dirty="0"/>
              <a:t>?</a:t>
            </a:r>
          </a:p>
          <a:p>
            <a:pPr marL="457200" lvl="1" indent="0">
              <a:buNone/>
            </a:pPr>
            <a:endParaRPr lang="en-GB" dirty="0"/>
          </a:p>
        </p:txBody>
      </p:sp>
      <p:sp>
        <p:nvSpPr>
          <p:cNvPr id="4" name="Content Placeholder 3"/>
          <p:cNvSpPr>
            <a:spLocks noGrp="1"/>
          </p:cNvSpPr>
          <p:nvPr>
            <p:ph sz="half" idx="2"/>
          </p:nvPr>
        </p:nvSpPr>
        <p:spPr/>
        <p:txBody>
          <a:bodyPr/>
          <a:lstStyle/>
          <a:p>
            <a:r>
              <a:rPr lang="en-GB" dirty="0"/>
              <a:t>Social Learning Theory </a:t>
            </a:r>
          </a:p>
          <a:p>
            <a:pPr lvl="1"/>
            <a:r>
              <a:rPr lang="en-GB" dirty="0"/>
              <a:t>Observation</a:t>
            </a:r>
          </a:p>
          <a:p>
            <a:pPr lvl="1"/>
            <a:r>
              <a:rPr lang="en-GB" dirty="0"/>
              <a:t>Retention</a:t>
            </a:r>
          </a:p>
          <a:p>
            <a:pPr lvl="1"/>
            <a:r>
              <a:rPr lang="en-GB" dirty="0"/>
              <a:t>Reproduction</a:t>
            </a:r>
          </a:p>
          <a:p>
            <a:pPr lvl="1"/>
            <a:r>
              <a:rPr lang="en-GB" dirty="0"/>
              <a:t>Motivation </a:t>
            </a:r>
          </a:p>
          <a:p>
            <a:pPr marL="457200" lvl="1" indent="0">
              <a:buNone/>
            </a:pPr>
            <a:r>
              <a:rPr lang="en-GB" dirty="0"/>
              <a:t>Impacting behaviour?</a:t>
            </a:r>
          </a:p>
          <a:p>
            <a:pPr marL="457200" lvl="1" indent="0">
              <a:buNone/>
            </a:pPr>
            <a:endParaRPr lang="en-GB" dirty="0"/>
          </a:p>
        </p:txBody>
      </p:sp>
    </p:spTree>
    <p:extLst>
      <p:ext uri="{BB962C8B-B14F-4D97-AF65-F5344CB8AC3E}">
        <p14:creationId xmlns:p14="http://schemas.microsoft.com/office/powerpoint/2010/main" val="3755726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Carla </a:t>
            </a:r>
            <a:r>
              <a:rPr lang="en-GB" dirty="0" err="1"/>
              <a:t>Rinaldi</a:t>
            </a:r>
            <a:endParaRPr lang="en-GB" dirty="0"/>
          </a:p>
        </p:txBody>
      </p:sp>
      <p:pic>
        <p:nvPicPr>
          <p:cNvPr id="6" name="Content Placeholder 5"/>
          <p:cNvPicPr>
            <a:picLocks noGrp="1" noChangeAspect="1"/>
          </p:cNvPicPr>
          <p:nvPr>
            <p:ph sz="half" idx="1"/>
          </p:nvPr>
        </p:nvPicPr>
        <p:blipFill>
          <a:blip r:embed="rId3"/>
          <a:stretch>
            <a:fillRect/>
          </a:stretch>
        </p:blipFill>
        <p:spPr>
          <a:xfrm>
            <a:off x="755576" y="1484784"/>
            <a:ext cx="3096344" cy="3153097"/>
          </a:xfrm>
          <a:prstGeom prst="rect">
            <a:avLst/>
          </a:prstGeom>
        </p:spPr>
      </p:pic>
      <p:sp>
        <p:nvSpPr>
          <p:cNvPr id="4" name="Content Placeholder 3"/>
          <p:cNvSpPr>
            <a:spLocks noGrp="1"/>
          </p:cNvSpPr>
          <p:nvPr>
            <p:ph sz="half" idx="2"/>
          </p:nvPr>
        </p:nvSpPr>
        <p:spPr/>
        <p:txBody>
          <a:bodyPr/>
          <a:lstStyle/>
          <a:p>
            <a:r>
              <a:rPr lang="en-GB" dirty="0" err="1"/>
              <a:t>Athroniaeth</a:t>
            </a:r>
            <a:r>
              <a:rPr lang="en-GB" dirty="0"/>
              <a:t> Reggio Emilia</a:t>
            </a:r>
          </a:p>
          <a:p>
            <a:r>
              <a:rPr lang="en-GB" dirty="0"/>
              <a:t>Y </a:t>
            </a:r>
            <a:r>
              <a:rPr lang="en-GB" dirty="0" err="1"/>
              <a:t>plentyn</a:t>
            </a:r>
            <a:r>
              <a:rPr lang="en-GB" dirty="0"/>
              <a:t> </a:t>
            </a:r>
            <a:r>
              <a:rPr lang="en-GB" dirty="0" err="1"/>
              <a:t>cymwys</a:t>
            </a:r>
            <a:endParaRPr lang="en-GB" dirty="0"/>
          </a:p>
          <a:p>
            <a:r>
              <a:rPr lang="en-GB" i="1" dirty="0"/>
              <a:t>Reggio Emilia Philosophy</a:t>
            </a:r>
          </a:p>
          <a:p>
            <a:r>
              <a:rPr lang="en-GB" i="1" dirty="0"/>
              <a:t>Competent child</a:t>
            </a:r>
          </a:p>
        </p:txBody>
      </p:sp>
      <p:sp>
        <p:nvSpPr>
          <p:cNvPr id="5" name="TextBox 4"/>
          <p:cNvSpPr txBox="1"/>
          <p:nvPr/>
        </p:nvSpPr>
        <p:spPr>
          <a:xfrm flipH="1">
            <a:off x="775756" y="4818771"/>
            <a:ext cx="3004156" cy="369332"/>
          </a:xfrm>
          <a:prstGeom prst="rect">
            <a:avLst/>
          </a:prstGeom>
          <a:noFill/>
        </p:spPr>
        <p:txBody>
          <a:bodyPr wrap="square" rtlCol="0">
            <a:spAutoFit/>
          </a:bodyPr>
          <a:lstStyle/>
          <a:p>
            <a:r>
              <a:rPr lang="en-GB" dirty="0">
                <a:solidFill>
                  <a:prstClr val="black"/>
                </a:solidFill>
              </a:rPr>
              <a:t>(Source: Bing, no date d)</a:t>
            </a:r>
          </a:p>
        </p:txBody>
      </p:sp>
    </p:spTree>
    <p:extLst>
      <p:ext uri="{BB962C8B-B14F-4D97-AF65-F5344CB8AC3E}">
        <p14:creationId xmlns:p14="http://schemas.microsoft.com/office/powerpoint/2010/main" val="672871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normAutofit/>
          </a:bodyPr>
          <a:lstStyle/>
          <a:p>
            <a:r>
              <a:rPr lang="cy-GB" sz="3200" dirty="0"/>
              <a:t>Damcaniaethau Cyfathrebu Torfol</a:t>
            </a:r>
            <a:br>
              <a:rPr lang="en-GB" sz="3200" dirty="0"/>
            </a:br>
            <a:r>
              <a:rPr lang="en-GB" sz="3200" dirty="0"/>
              <a:t>Mass Communication Theories</a:t>
            </a:r>
          </a:p>
        </p:txBody>
      </p:sp>
      <p:sp>
        <p:nvSpPr>
          <p:cNvPr id="3" name="Content Placeholder 2"/>
          <p:cNvSpPr>
            <a:spLocks noGrp="1"/>
          </p:cNvSpPr>
          <p:nvPr>
            <p:ph sz="half" idx="1"/>
          </p:nvPr>
        </p:nvSpPr>
        <p:spPr>
          <a:xfrm>
            <a:off x="457200" y="1268760"/>
            <a:ext cx="4038600" cy="5232074"/>
          </a:xfrm>
        </p:spPr>
        <p:txBody>
          <a:bodyPr>
            <a:normAutofit/>
          </a:bodyPr>
          <a:lstStyle/>
          <a:p>
            <a:r>
              <a:rPr lang="cy-GB" sz="2300" dirty="0"/>
              <a:t>Damcaniaeth Dysgu Cymdeithasol (Bandura et al., 1961; Bandura 1977)</a:t>
            </a:r>
          </a:p>
          <a:p>
            <a:r>
              <a:rPr lang="cy-GB" sz="2300" dirty="0"/>
              <a:t>Damcaniaeth Diwyllio (Gerbner a Gross, 1976)</a:t>
            </a:r>
          </a:p>
          <a:p>
            <a:r>
              <a:rPr lang="cy-GB" sz="2300" dirty="0"/>
              <a:t>Damcaniaeth Gosod Agenda (McCombs a Shaw, 1972)</a:t>
            </a:r>
          </a:p>
          <a:p>
            <a:r>
              <a:rPr lang="cy-GB" sz="2300" dirty="0"/>
              <a:t>Damcaniaeth Fframio (Goffman, 1974)</a:t>
            </a:r>
          </a:p>
        </p:txBody>
      </p:sp>
      <p:sp>
        <p:nvSpPr>
          <p:cNvPr id="4" name="Content Placeholder 3"/>
          <p:cNvSpPr>
            <a:spLocks noGrp="1"/>
          </p:cNvSpPr>
          <p:nvPr>
            <p:ph sz="half" idx="2"/>
          </p:nvPr>
        </p:nvSpPr>
        <p:spPr>
          <a:xfrm>
            <a:off x="4648200" y="1268760"/>
            <a:ext cx="4038600" cy="5017760"/>
          </a:xfrm>
        </p:spPr>
        <p:txBody>
          <a:bodyPr>
            <a:normAutofit/>
          </a:bodyPr>
          <a:lstStyle/>
          <a:p>
            <a:r>
              <a:rPr lang="en-GB" sz="2300" dirty="0"/>
              <a:t>Social Learning Theory (Bandura et al., 1961; Bandura 1977)</a:t>
            </a:r>
          </a:p>
          <a:p>
            <a:r>
              <a:rPr lang="en-GB" sz="2300" dirty="0"/>
              <a:t>Cultivation Theory</a:t>
            </a:r>
          </a:p>
          <a:p>
            <a:pPr>
              <a:buNone/>
            </a:pPr>
            <a:r>
              <a:rPr lang="en-GB" sz="2300" dirty="0"/>
              <a:t>     (</a:t>
            </a:r>
            <a:r>
              <a:rPr lang="en-GB" sz="2300" dirty="0" err="1"/>
              <a:t>Gerbner</a:t>
            </a:r>
            <a:r>
              <a:rPr lang="en-GB" sz="2300" dirty="0"/>
              <a:t> and Gross, 1976)</a:t>
            </a:r>
          </a:p>
          <a:p>
            <a:r>
              <a:rPr lang="en-GB" sz="2300" dirty="0"/>
              <a:t>Agenda-Setting Theory</a:t>
            </a:r>
          </a:p>
          <a:p>
            <a:pPr>
              <a:buNone/>
            </a:pPr>
            <a:r>
              <a:rPr lang="en-GB" sz="2300" dirty="0"/>
              <a:t>   (McCombs and Shaw, 1972)</a:t>
            </a:r>
          </a:p>
          <a:p>
            <a:r>
              <a:rPr lang="en-GB" sz="2300" dirty="0"/>
              <a:t>Framing Theory</a:t>
            </a:r>
          </a:p>
          <a:p>
            <a:pPr>
              <a:buNone/>
            </a:pPr>
            <a:r>
              <a:rPr lang="en-GB" sz="2300" dirty="0"/>
              <a:t>(</a:t>
            </a:r>
            <a:r>
              <a:rPr lang="en-GB" sz="2300" dirty="0" err="1"/>
              <a:t>Goffman</a:t>
            </a:r>
            <a:r>
              <a:rPr lang="en-GB" sz="2300" dirty="0"/>
              <a:t>, 1974)</a:t>
            </a:r>
          </a:p>
          <a:p>
            <a:endParaRPr lang="en-GB" dirty="0"/>
          </a:p>
        </p:txBody>
      </p:sp>
    </p:spTree>
    <p:extLst>
      <p:ext uri="{BB962C8B-B14F-4D97-AF65-F5344CB8AC3E}">
        <p14:creationId xmlns:p14="http://schemas.microsoft.com/office/powerpoint/2010/main" val="1503061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804" y="274638"/>
            <a:ext cx="8229600" cy="1725602"/>
          </a:xfrm>
        </p:spPr>
        <p:txBody>
          <a:bodyPr>
            <a:normAutofit fontScale="90000"/>
          </a:bodyPr>
          <a:lstStyle/>
          <a:p>
            <a:r>
              <a:rPr lang="en-GB" dirty="0" err="1"/>
              <a:t>Damcaniaeth</a:t>
            </a:r>
            <a:r>
              <a:rPr lang="en-GB" dirty="0"/>
              <a:t> </a:t>
            </a:r>
            <a:r>
              <a:rPr lang="en-GB" dirty="0" err="1"/>
              <a:t>Diwyllio</a:t>
            </a:r>
            <a:br>
              <a:rPr lang="en-GB" dirty="0"/>
            </a:br>
            <a:r>
              <a:rPr lang="en-GB" i="1" dirty="0"/>
              <a:t>Cultivation Theory</a:t>
            </a:r>
            <a:br>
              <a:rPr lang="en-GB" dirty="0"/>
            </a:br>
            <a:endParaRPr lang="en-GB" dirty="0"/>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err="1"/>
              <a:t>Gerbner</a:t>
            </a:r>
            <a:r>
              <a:rPr lang="en-GB" dirty="0"/>
              <a:t> a Gross, 1976</a:t>
            </a:r>
          </a:p>
          <a:p>
            <a:pPr marL="0" indent="0">
              <a:buNone/>
            </a:pPr>
            <a:endParaRPr lang="en-GB" dirty="0"/>
          </a:p>
          <a:p>
            <a:pPr marL="0" indent="0">
              <a:buNone/>
            </a:pPr>
            <a:r>
              <a:rPr lang="en-GB" dirty="0" err="1"/>
              <a:t>Effeithio</a:t>
            </a:r>
            <a:r>
              <a:rPr lang="en-GB" dirty="0"/>
              <a:t> </a:t>
            </a:r>
            <a:r>
              <a:rPr lang="en-GB" dirty="0" err="1"/>
              <a:t>ar</a:t>
            </a:r>
            <a:r>
              <a:rPr lang="en-GB" dirty="0"/>
              <a:t> </a:t>
            </a:r>
            <a:r>
              <a:rPr lang="en-GB" dirty="0" err="1"/>
              <a:t>olwg</a:t>
            </a:r>
            <a:r>
              <a:rPr lang="en-GB" dirty="0"/>
              <a:t> o </a:t>
            </a:r>
            <a:r>
              <a:rPr lang="en-GB" dirty="0" err="1"/>
              <a:t>realiti</a:t>
            </a:r>
            <a:endParaRPr lang="en-GB" dirty="0"/>
          </a:p>
          <a:p>
            <a:r>
              <a:rPr lang="en-GB" dirty="0" err="1"/>
              <a:t>Dadansoddi</a:t>
            </a:r>
            <a:r>
              <a:rPr lang="en-GB" dirty="0"/>
              <a:t> </a:t>
            </a:r>
            <a:r>
              <a:rPr lang="en-GB" dirty="0" err="1"/>
              <a:t>cynnwys</a:t>
            </a:r>
            <a:r>
              <a:rPr lang="en-GB" dirty="0"/>
              <a:t> </a:t>
            </a:r>
            <a:r>
              <a:rPr lang="en-GB" dirty="0" err="1"/>
              <a:t>rhaglenni</a:t>
            </a:r>
            <a:r>
              <a:rPr lang="en-GB" dirty="0"/>
              <a:t> </a:t>
            </a:r>
            <a:r>
              <a:rPr lang="en-GB" dirty="0" err="1"/>
              <a:t>teledu</a:t>
            </a:r>
            <a:endParaRPr lang="en-GB" dirty="0"/>
          </a:p>
          <a:p>
            <a:r>
              <a:rPr lang="en-GB" dirty="0" err="1"/>
              <a:t>Yn</a:t>
            </a:r>
            <a:r>
              <a:rPr lang="en-GB" dirty="0"/>
              <a:t> </a:t>
            </a:r>
            <a:r>
              <a:rPr lang="en-GB" dirty="0" err="1"/>
              <a:t>wreiddiol</a:t>
            </a:r>
            <a:r>
              <a:rPr lang="en-GB" dirty="0"/>
              <a:t> </a:t>
            </a:r>
            <a:r>
              <a:rPr lang="en-GB" dirty="0" err="1"/>
              <a:t>trais</a:t>
            </a:r>
            <a:r>
              <a:rPr lang="en-GB" dirty="0"/>
              <a:t> </a:t>
            </a:r>
            <a:r>
              <a:rPr lang="en-GB" dirty="0" err="1"/>
              <a:t>ar</a:t>
            </a:r>
            <a:r>
              <a:rPr lang="en-GB" dirty="0"/>
              <a:t> y </a:t>
            </a:r>
            <a:r>
              <a:rPr lang="en-GB" dirty="0" err="1"/>
              <a:t>teledu</a:t>
            </a:r>
            <a:endParaRPr lang="en-GB" dirty="0"/>
          </a:p>
          <a:p>
            <a:r>
              <a:rPr lang="en-GB" dirty="0" err="1"/>
              <a:t>Cymharu</a:t>
            </a:r>
            <a:r>
              <a:rPr lang="en-GB" dirty="0"/>
              <a:t> </a:t>
            </a:r>
            <a:r>
              <a:rPr lang="en-GB" dirty="0" err="1"/>
              <a:t>canfyddiadau</a:t>
            </a:r>
            <a:r>
              <a:rPr lang="en-GB" dirty="0"/>
              <a:t> </a:t>
            </a:r>
            <a:r>
              <a:rPr lang="en-GB" dirty="0" err="1"/>
              <a:t>gwylwyr</a:t>
            </a:r>
            <a:r>
              <a:rPr lang="en-GB" dirty="0"/>
              <a:t> </a:t>
            </a:r>
            <a:r>
              <a:rPr lang="en-GB" dirty="0" err="1"/>
              <a:t>trwm</a:t>
            </a:r>
            <a:r>
              <a:rPr lang="en-GB" dirty="0"/>
              <a:t> a </a:t>
            </a:r>
            <a:r>
              <a:rPr lang="en-GB" dirty="0" err="1"/>
              <a:t>chanfyddiadau</a:t>
            </a:r>
            <a:r>
              <a:rPr lang="en-GB" dirty="0"/>
              <a:t> </a:t>
            </a:r>
            <a:r>
              <a:rPr lang="en-GB" dirty="0" err="1"/>
              <a:t>gwylwyr</a:t>
            </a:r>
            <a:r>
              <a:rPr lang="en-GB" dirty="0"/>
              <a:t> </a:t>
            </a:r>
            <a:r>
              <a:rPr lang="en-GB" dirty="0" err="1"/>
              <a:t>ysgafn</a:t>
            </a:r>
            <a:endParaRPr lang="en-GB" dirty="0"/>
          </a:p>
          <a:p>
            <a:r>
              <a:rPr lang="en-GB" dirty="0" err="1"/>
              <a:t>Gwylwyr</a:t>
            </a:r>
            <a:r>
              <a:rPr lang="en-GB" dirty="0"/>
              <a:t> </a:t>
            </a:r>
            <a:r>
              <a:rPr lang="en-GB" dirty="0" err="1"/>
              <a:t>trwm</a:t>
            </a:r>
            <a:r>
              <a:rPr lang="en-GB" dirty="0"/>
              <a:t> </a:t>
            </a:r>
            <a:r>
              <a:rPr lang="en-GB" dirty="0" err="1"/>
              <a:t>yn</a:t>
            </a:r>
            <a:r>
              <a:rPr lang="en-GB" dirty="0"/>
              <a:t> </a:t>
            </a:r>
            <a:r>
              <a:rPr lang="en-GB" dirty="0" err="1"/>
              <a:t>fwy</a:t>
            </a:r>
            <a:r>
              <a:rPr lang="en-GB" dirty="0"/>
              <a:t> </a:t>
            </a:r>
            <a:r>
              <a:rPr lang="en-GB" dirty="0" err="1"/>
              <a:t>tebygol</a:t>
            </a:r>
            <a:r>
              <a:rPr lang="en-GB" dirty="0"/>
              <a:t> </a:t>
            </a:r>
            <a:r>
              <a:rPr lang="en-GB" dirty="0" err="1"/>
              <a:t>i</a:t>
            </a:r>
            <a:r>
              <a:rPr lang="en-GB" dirty="0"/>
              <a:t> weld y </a:t>
            </a:r>
            <a:r>
              <a:rPr lang="en-GB" dirty="0" err="1"/>
              <a:t>byd</a:t>
            </a:r>
            <a:r>
              <a:rPr lang="en-GB" dirty="0"/>
              <a:t> </a:t>
            </a:r>
            <a:r>
              <a:rPr lang="en-GB" dirty="0" err="1"/>
              <a:t>yn</a:t>
            </a:r>
            <a:r>
              <a:rPr lang="en-GB" dirty="0"/>
              <a:t> </a:t>
            </a:r>
            <a:r>
              <a:rPr lang="en-GB" dirty="0" err="1"/>
              <a:t>frawychus</a:t>
            </a:r>
            <a:r>
              <a:rPr lang="en-GB" dirty="0"/>
              <a:t> a </a:t>
            </a:r>
            <a:r>
              <a:rPr lang="en-GB" dirty="0" err="1"/>
              <a:t>threisgar</a:t>
            </a:r>
            <a:endParaRPr lang="en-GB" dirty="0"/>
          </a:p>
          <a:p>
            <a:r>
              <a:rPr lang="en-GB" dirty="0"/>
              <a:t>‘Mean World Syndrome’</a:t>
            </a:r>
          </a:p>
          <a:p>
            <a:pPr>
              <a:buNone/>
            </a:pPr>
            <a:endParaRPr lang="en-GB" dirty="0"/>
          </a:p>
        </p:txBody>
      </p:sp>
      <p:sp>
        <p:nvSpPr>
          <p:cNvPr id="4" name="Content Placeholder 3"/>
          <p:cNvSpPr>
            <a:spLocks noGrp="1"/>
          </p:cNvSpPr>
          <p:nvPr>
            <p:ph sz="half" idx="2"/>
          </p:nvPr>
        </p:nvSpPr>
        <p:spPr>
          <a:xfrm>
            <a:off x="4643438" y="1571612"/>
            <a:ext cx="3967162" cy="4740277"/>
          </a:xfrm>
        </p:spPr>
        <p:txBody>
          <a:bodyPr>
            <a:normAutofit fontScale="70000" lnSpcReduction="20000"/>
          </a:bodyPr>
          <a:lstStyle/>
          <a:p>
            <a:pPr>
              <a:buNone/>
            </a:pPr>
            <a:r>
              <a:rPr lang="en-GB" dirty="0" err="1"/>
              <a:t>Gerbner</a:t>
            </a:r>
            <a:r>
              <a:rPr lang="en-GB" dirty="0"/>
              <a:t> and Gross, 1976</a:t>
            </a:r>
          </a:p>
          <a:p>
            <a:pPr>
              <a:buNone/>
            </a:pPr>
            <a:endParaRPr lang="en-GB" dirty="0"/>
          </a:p>
          <a:p>
            <a:pPr>
              <a:buNone/>
            </a:pPr>
            <a:r>
              <a:rPr lang="en-GB" dirty="0"/>
              <a:t>Impacting on view of reality</a:t>
            </a:r>
          </a:p>
          <a:p>
            <a:r>
              <a:rPr lang="en-GB" dirty="0"/>
              <a:t>Content analysis of TV programmes</a:t>
            </a:r>
          </a:p>
          <a:p>
            <a:r>
              <a:rPr lang="en-GB" dirty="0"/>
              <a:t>Initially based on TV violence</a:t>
            </a:r>
          </a:p>
          <a:p>
            <a:r>
              <a:rPr lang="en-GB" dirty="0"/>
              <a:t>Compared heavy viewers’ perceptions to light viewers’ perceptions</a:t>
            </a:r>
          </a:p>
          <a:p>
            <a:r>
              <a:rPr lang="en-GB" dirty="0"/>
              <a:t>Heavy viewers are more likely to view the world as scary and violent</a:t>
            </a:r>
          </a:p>
          <a:p>
            <a:r>
              <a:rPr lang="en-GB" dirty="0"/>
              <a:t>‘Mean World Syndrome’</a:t>
            </a:r>
          </a:p>
          <a:p>
            <a:endParaRPr lang="en-US" dirty="0"/>
          </a:p>
          <a:p>
            <a:pPr>
              <a:buNone/>
            </a:pPr>
            <a:endParaRPr lang="en-US" dirty="0"/>
          </a:p>
          <a:p>
            <a:pPr>
              <a:buNone/>
            </a:pPr>
            <a:endParaRPr lang="en-GB" dirty="0"/>
          </a:p>
          <a:p>
            <a:pPr>
              <a:buNone/>
            </a:pPr>
            <a:endParaRPr lang="en-GB" dirty="0"/>
          </a:p>
          <a:p>
            <a:endParaRPr lang="en-GB" dirty="0"/>
          </a:p>
        </p:txBody>
      </p:sp>
    </p:spTree>
    <p:extLst>
      <p:ext uri="{BB962C8B-B14F-4D97-AF65-F5344CB8AC3E}">
        <p14:creationId xmlns:p14="http://schemas.microsoft.com/office/powerpoint/2010/main" val="4135623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noAutofit/>
          </a:bodyPr>
          <a:lstStyle/>
          <a:p>
            <a:r>
              <a:rPr lang="en-GB" sz="3600" dirty="0" err="1"/>
              <a:t>Damcaniaeth</a:t>
            </a:r>
            <a:r>
              <a:rPr lang="en-GB" sz="3600" dirty="0"/>
              <a:t> </a:t>
            </a:r>
            <a:r>
              <a:rPr lang="en-GB" sz="3600" dirty="0" err="1"/>
              <a:t>Diwyllio</a:t>
            </a:r>
            <a:br>
              <a:rPr lang="en-GB" sz="3600" dirty="0"/>
            </a:br>
            <a:r>
              <a:rPr lang="en-GB" sz="3600" dirty="0"/>
              <a:t>Cultivation Theory</a:t>
            </a:r>
          </a:p>
        </p:txBody>
      </p:sp>
      <p:sp>
        <p:nvSpPr>
          <p:cNvPr id="3" name="Content Placeholder 2"/>
          <p:cNvSpPr>
            <a:spLocks noGrp="1"/>
          </p:cNvSpPr>
          <p:nvPr>
            <p:ph sz="half" idx="1"/>
          </p:nvPr>
        </p:nvSpPr>
        <p:spPr>
          <a:xfrm>
            <a:off x="457200" y="1124744"/>
            <a:ext cx="4038600" cy="4464497"/>
          </a:xfrm>
        </p:spPr>
        <p:txBody>
          <a:bodyPr>
            <a:normAutofit fontScale="25000" lnSpcReduction="20000"/>
          </a:bodyPr>
          <a:lstStyle/>
          <a:p>
            <a:pPr>
              <a:buNone/>
            </a:pPr>
            <a:endParaRPr lang="en-GB" dirty="0">
              <a:hlinkClick r:id="rId3"/>
            </a:endParaRPr>
          </a:p>
          <a:p>
            <a:r>
              <a:rPr lang="cy-GB" sz="7200" dirty="0"/>
              <a:t>Rydych yn gweld y byd yn fwy fel y byd rydych yn gwylio ar ystod o gyfryngau.</a:t>
            </a:r>
          </a:p>
          <a:p>
            <a:r>
              <a:rPr lang="cy-GB" sz="7200" dirty="0"/>
              <a:t>Effaith bach, hir dymor</a:t>
            </a:r>
          </a:p>
          <a:p>
            <a:r>
              <a:rPr lang="cy-GB" sz="7200" dirty="0"/>
              <a:t>Dylanwad ar wylwyr trwm</a:t>
            </a:r>
          </a:p>
          <a:p>
            <a:r>
              <a:rPr lang="cy-GB" sz="7200" dirty="0"/>
              <a:t>Ers Gerbner mae’r damcaniaeth hefyd yn cael ei ddefnyddio i esbonio stereoteipiau gender, canfyddiadau o grwpiau ethnig gwahanol, effaith hysbysebu</a:t>
            </a:r>
          </a:p>
          <a:p>
            <a:endParaRPr lang="cy-GB" sz="7200" dirty="0"/>
          </a:p>
          <a:p>
            <a:r>
              <a:rPr lang="cy-GB" sz="7200" dirty="0"/>
              <a:t>Grant Abbitt – damcaniaeth diwyllio</a:t>
            </a:r>
          </a:p>
          <a:p>
            <a:r>
              <a:rPr lang="en-GB" sz="7200" dirty="0">
                <a:hlinkClick r:id="rId3"/>
              </a:rPr>
              <a:t>https://www.youtube.com/watch?v=7hKaIeAi7OI&amp;list=PL8IkRL5rJ5VXUXDm_HQqsgHOlLHPWrA15</a:t>
            </a:r>
            <a:endParaRPr lang="en-GB" sz="7200" dirty="0"/>
          </a:p>
          <a:p>
            <a:endParaRPr lang="cy-GB" sz="5000" dirty="0"/>
          </a:p>
        </p:txBody>
      </p:sp>
      <p:sp>
        <p:nvSpPr>
          <p:cNvPr id="4" name="Content Placeholder 3"/>
          <p:cNvSpPr>
            <a:spLocks noGrp="1"/>
          </p:cNvSpPr>
          <p:nvPr>
            <p:ph sz="half" idx="2"/>
          </p:nvPr>
        </p:nvSpPr>
        <p:spPr>
          <a:xfrm>
            <a:off x="4644008" y="1196752"/>
            <a:ext cx="4038600" cy="4857784"/>
          </a:xfrm>
        </p:spPr>
        <p:txBody>
          <a:bodyPr>
            <a:normAutofit fontScale="25000" lnSpcReduction="20000"/>
          </a:bodyPr>
          <a:lstStyle/>
          <a:p>
            <a:endParaRPr lang="en-GB" i="1" dirty="0">
              <a:solidFill>
                <a:schemeClr val="tx2"/>
              </a:solidFill>
            </a:endParaRPr>
          </a:p>
          <a:p>
            <a:r>
              <a:rPr lang="en-GB" sz="7200" dirty="0"/>
              <a:t>You perceive the world to be more like the world you are watching using a variety of media</a:t>
            </a:r>
          </a:p>
          <a:p>
            <a:r>
              <a:rPr lang="en-GB" sz="7200" dirty="0"/>
              <a:t>Small, long term effects</a:t>
            </a:r>
          </a:p>
          <a:p>
            <a:r>
              <a:rPr lang="en-GB" sz="7200" dirty="0"/>
              <a:t>Influence on heavy views</a:t>
            </a:r>
          </a:p>
          <a:p>
            <a:r>
              <a:rPr lang="en-GB" sz="7200" dirty="0"/>
              <a:t>Since </a:t>
            </a:r>
            <a:r>
              <a:rPr lang="en-GB" sz="7200" dirty="0" err="1"/>
              <a:t>Gerbner</a:t>
            </a:r>
            <a:r>
              <a:rPr lang="en-GB" sz="7200" dirty="0"/>
              <a:t> the theory has also been used to explain gender stereotyping, perceptions of different ethnic groups, advertising impacts </a:t>
            </a:r>
          </a:p>
          <a:p>
            <a:endParaRPr lang="en-GB" sz="7200" dirty="0"/>
          </a:p>
          <a:p>
            <a:r>
              <a:rPr lang="en-GB" sz="7200" dirty="0"/>
              <a:t>Grant </a:t>
            </a:r>
            <a:r>
              <a:rPr lang="en-GB" sz="7200" dirty="0" err="1"/>
              <a:t>Abbitt</a:t>
            </a:r>
            <a:r>
              <a:rPr lang="en-GB" sz="7200" dirty="0"/>
              <a:t>  - Cultivation theory</a:t>
            </a:r>
          </a:p>
          <a:p>
            <a:r>
              <a:rPr lang="en-GB" sz="7200" dirty="0">
                <a:hlinkClick r:id="rId3"/>
              </a:rPr>
              <a:t>https://www.youtube.com/watch?v=7hKaIeAi7OI&amp;list=PL8IkRL5rJ5VXUXDm_HQqsgHOlLHPWrA15</a:t>
            </a:r>
            <a:endParaRPr lang="en-GB" sz="7200" dirty="0"/>
          </a:p>
          <a:p>
            <a:endParaRPr lang="en-GB" dirty="0"/>
          </a:p>
        </p:txBody>
      </p:sp>
    </p:spTree>
    <p:extLst>
      <p:ext uri="{BB962C8B-B14F-4D97-AF65-F5344CB8AC3E}">
        <p14:creationId xmlns:p14="http://schemas.microsoft.com/office/powerpoint/2010/main" val="74648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Mae </a:t>
            </a:r>
            <a:r>
              <a:rPr lang="en-GB" sz="3200" dirty="0" err="1"/>
              <a:t>Gerbner</a:t>
            </a:r>
            <a:r>
              <a:rPr lang="en-GB" sz="3200" dirty="0"/>
              <a:t> </a:t>
            </a:r>
            <a:r>
              <a:rPr lang="en-GB" sz="3200" dirty="0" err="1"/>
              <a:t>yn</a:t>
            </a:r>
            <a:r>
              <a:rPr lang="en-GB" sz="3200" dirty="0"/>
              <a:t> </a:t>
            </a:r>
            <a:r>
              <a:rPr lang="en-GB" sz="3200" dirty="0" err="1"/>
              <a:t>cynnig</a:t>
            </a:r>
            <a:r>
              <a:rPr lang="en-GB" sz="3200" dirty="0"/>
              <a:t>:</a:t>
            </a:r>
            <a:br>
              <a:rPr lang="en-GB" sz="3200" dirty="0"/>
            </a:br>
            <a:r>
              <a:rPr lang="en-GB" sz="3200" dirty="0" err="1"/>
              <a:t>Gerbner</a:t>
            </a:r>
            <a:r>
              <a:rPr lang="en-GB" sz="3200" dirty="0"/>
              <a:t> suggests that:</a:t>
            </a:r>
          </a:p>
        </p:txBody>
      </p:sp>
      <p:sp>
        <p:nvSpPr>
          <p:cNvPr id="3" name="Content Placeholder 2"/>
          <p:cNvSpPr>
            <a:spLocks noGrp="1"/>
          </p:cNvSpPr>
          <p:nvPr>
            <p:ph sz="half" idx="1"/>
          </p:nvPr>
        </p:nvSpPr>
        <p:spPr/>
        <p:txBody>
          <a:bodyPr>
            <a:normAutofit/>
          </a:bodyPr>
          <a:lstStyle/>
          <a:p>
            <a:r>
              <a:rPr lang="cy-GB" dirty="0"/>
              <a:t>Hirach mae person yn gwylio teledu, y fwy tebygol bydd  eu cysyniadau o realiti cymdeithasol yn adlewyrchu beth welant ar y teledu.</a:t>
            </a:r>
          </a:p>
        </p:txBody>
      </p:sp>
      <p:sp>
        <p:nvSpPr>
          <p:cNvPr id="4" name="Content Placeholder 3"/>
          <p:cNvSpPr>
            <a:spLocks noGrp="1"/>
          </p:cNvSpPr>
          <p:nvPr>
            <p:ph sz="half" idx="2"/>
          </p:nvPr>
        </p:nvSpPr>
        <p:spPr/>
        <p:txBody>
          <a:bodyPr>
            <a:normAutofit/>
          </a:bodyPr>
          <a:lstStyle/>
          <a:p>
            <a:r>
              <a:rPr lang="en-US" dirty="0"/>
              <a:t>The more time individuals spend watching television, the more likely it is that their conceptions of social reality will reflect what they see on </a:t>
            </a:r>
            <a:r>
              <a:rPr lang="en-GB" dirty="0"/>
              <a:t>television</a:t>
            </a:r>
            <a:r>
              <a:rPr lang="en-GB" dirty="0">
                <a:solidFill>
                  <a:schemeClr val="tx2">
                    <a:lumMod val="75000"/>
                  </a:schemeClr>
                </a:solidFill>
              </a:rPr>
              <a:t>.</a:t>
            </a:r>
          </a:p>
          <a:p>
            <a:endParaRPr lang="en-GB" dirty="0"/>
          </a:p>
        </p:txBody>
      </p:sp>
    </p:spTree>
    <p:extLst>
      <p:ext uri="{BB962C8B-B14F-4D97-AF65-F5344CB8AC3E}">
        <p14:creationId xmlns:p14="http://schemas.microsoft.com/office/powerpoint/2010/main" val="234670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normAutofit fontScale="90000"/>
          </a:bodyPr>
          <a:lstStyle/>
          <a:p>
            <a:r>
              <a:rPr lang="en-GB" sz="2800" dirty="0" err="1"/>
              <a:t>Beirniadaeth</a:t>
            </a:r>
            <a:r>
              <a:rPr lang="en-GB" sz="2800" dirty="0"/>
              <a:t> </a:t>
            </a:r>
            <a:r>
              <a:rPr lang="en-GB" sz="2800" dirty="0" err="1"/>
              <a:t>Damcaniaeth</a:t>
            </a:r>
            <a:r>
              <a:rPr lang="en-GB" sz="2800" dirty="0"/>
              <a:t> </a:t>
            </a:r>
            <a:r>
              <a:rPr lang="en-GB" sz="2800" dirty="0" err="1"/>
              <a:t>Diwyllio</a:t>
            </a:r>
            <a:br>
              <a:rPr lang="en-GB" sz="2800" dirty="0"/>
            </a:br>
            <a:r>
              <a:rPr lang="en-GB" sz="2800" dirty="0"/>
              <a:t>Critique of Cultivation Theory</a:t>
            </a:r>
          </a:p>
        </p:txBody>
      </p:sp>
      <p:sp>
        <p:nvSpPr>
          <p:cNvPr id="3" name="Content Placeholder 2"/>
          <p:cNvSpPr>
            <a:spLocks noGrp="1"/>
          </p:cNvSpPr>
          <p:nvPr>
            <p:ph sz="half" idx="1"/>
          </p:nvPr>
        </p:nvSpPr>
        <p:spPr>
          <a:xfrm>
            <a:off x="457200" y="980728"/>
            <a:ext cx="4038600" cy="5448668"/>
          </a:xfrm>
        </p:spPr>
        <p:txBody>
          <a:bodyPr>
            <a:normAutofit fontScale="55000" lnSpcReduction="20000"/>
          </a:bodyPr>
          <a:lstStyle/>
          <a:p>
            <a:pPr marL="0" indent="0">
              <a:buNone/>
            </a:pPr>
            <a:r>
              <a:rPr lang="en-GB" sz="3300" dirty="0"/>
              <a:t>Mae </a:t>
            </a:r>
            <a:r>
              <a:rPr lang="en-GB" sz="3300" dirty="0" err="1"/>
              <a:t>damcaniaeth</a:t>
            </a:r>
            <a:r>
              <a:rPr lang="en-GB" sz="3300" dirty="0"/>
              <a:t> </a:t>
            </a:r>
            <a:r>
              <a:rPr lang="en-GB" sz="3300" dirty="0" err="1"/>
              <a:t>diwyllio</a:t>
            </a:r>
            <a:r>
              <a:rPr lang="en-GB" sz="3300" dirty="0"/>
              <a:t> </a:t>
            </a:r>
            <a:r>
              <a:rPr lang="en-GB" sz="3300" dirty="0" err="1"/>
              <a:t>yn</a:t>
            </a:r>
            <a:r>
              <a:rPr lang="en-GB" sz="3300" dirty="0"/>
              <a:t> </a:t>
            </a:r>
            <a:r>
              <a:rPr lang="en-GB" sz="3300" dirty="0" err="1"/>
              <a:t>tueddu</a:t>
            </a:r>
            <a:r>
              <a:rPr lang="en-GB" sz="3300" dirty="0"/>
              <a:t> </a:t>
            </a:r>
            <a:r>
              <a:rPr lang="en-GB" sz="3300" dirty="0" err="1"/>
              <a:t>ddiystyru</a:t>
            </a:r>
            <a:r>
              <a:rPr lang="en-GB" sz="3300" dirty="0"/>
              <a:t> y </a:t>
            </a:r>
            <a:r>
              <a:rPr lang="en-GB" sz="3300" dirty="0" err="1"/>
              <a:t>fath</a:t>
            </a:r>
            <a:r>
              <a:rPr lang="en-GB" sz="3300" dirty="0"/>
              <a:t> o </a:t>
            </a:r>
            <a:r>
              <a:rPr lang="en-GB" sz="3300" dirty="0" err="1"/>
              <a:t>wyliwr</a:t>
            </a:r>
            <a:r>
              <a:rPr lang="en-GB" sz="3300" dirty="0"/>
              <a:t> </a:t>
            </a:r>
            <a:r>
              <a:rPr lang="en-GB" sz="3300" dirty="0" err="1"/>
              <a:t>teledu</a:t>
            </a:r>
            <a:endParaRPr lang="en-GB" sz="3300" dirty="0"/>
          </a:p>
          <a:p>
            <a:pPr marL="0" indent="0">
              <a:buNone/>
            </a:pPr>
            <a:endParaRPr lang="en-GB" sz="3300" dirty="0"/>
          </a:p>
          <a:p>
            <a:r>
              <a:rPr lang="en-GB" sz="3300" dirty="0"/>
              <a:t>Cam </a:t>
            </a:r>
            <a:r>
              <a:rPr lang="en-GB" sz="3300" dirty="0" err="1"/>
              <a:t>datblygiadol</a:t>
            </a:r>
            <a:r>
              <a:rPr lang="en-GB" sz="3300" dirty="0"/>
              <a:t> ac </a:t>
            </a:r>
            <a:r>
              <a:rPr lang="en-GB" sz="3300" dirty="0" err="1"/>
              <a:t>oedran</a:t>
            </a:r>
            <a:endParaRPr lang="en-GB" sz="3300" dirty="0"/>
          </a:p>
          <a:p>
            <a:r>
              <a:rPr lang="en-GB" sz="3300" dirty="0" err="1"/>
              <a:t>Profiad</a:t>
            </a:r>
            <a:endParaRPr lang="en-GB" sz="3300" dirty="0"/>
          </a:p>
          <a:p>
            <a:r>
              <a:rPr lang="en-GB" sz="3300" dirty="0" err="1"/>
              <a:t>Gwybodaeth</a:t>
            </a:r>
            <a:endParaRPr lang="en-GB" sz="3300" dirty="0"/>
          </a:p>
          <a:p>
            <a:r>
              <a:rPr lang="en-GB" sz="3300" dirty="0"/>
              <a:t>Gender</a:t>
            </a:r>
          </a:p>
          <a:p>
            <a:r>
              <a:rPr lang="en-GB" sz="3300" dirty="0" err="1"/>
              <a:t>Ethnigrwydd</a:t>
            </a:r>
            <a:r>
              <a:rPr lang="en-GB" sz="3300" dirty="0"/>
              <a:t> , </a:t>
            </a:r>
          </a:p>
          <a:p>
            <a:r>
              <a:rPr lang="en-GB" sz="3300" dirty="0" err="1"/>
              <a:t>Cyd-destunau</a:t>
            </a:r>
            <a:r>
              <a:rPr lang="en-GB" sz="3300" dirty="0"/>
              <a:t> </a:t>
            </a:r>
            <a:r>
              <a:rPr lang="en-GB" sz="3300" dirty="0" err="1"/>
              <a:t>gwylio</a:t>
            </a:r>
            <a:r>
              <a:rPr lang="en-GB" sz="3300" dirty="0"/>
              <a:t> </a:t>
            </a:r>
            <a:r>
              <a:rPr lang="en-GB" sz="3300" dirty="0" err="1"/>
              <a:t>teledu</a:t>
            </a:r>
            <a:r>
              <a:rPr lang="en-GB" sz="3300" dirty="0"/>
              <a:t> ( </a:t>
            </a:r>
            <a:r>
              <a:rPr lang="en-GB" sz="3300" dirty="0" err="1"/>
              <a:t>ar</a:t>
            </a:r>
            <a:r>
              <a:rPr lang="en-GB" sz="3300" dirty="0"/>
              <a:t> </a:t>
            </a:r>
            <a:r>
              <a:rPr lang="en-GB" sz="3300" dirty="0" err="1"/>
              <a:t>ei</a:t>
            </a:r>
            <a:r>
              <a:rPr lang="en-GB" sz="3300" dirty="0"/>
              <a:t> </a:t>
            </a:r>
            <a:r>
              <a:rPr lang="en-GB" sz="3300" dirty="0" err="1"/>
              <a:t>ben</a:t>
            </a:r>
            <a:r>
              <a:rPr lang="en-GB" sz="3300" dirty="0"/>
              <a:t> </a:t>
            </a:r>
            <a:r>
              <a:rPr lang="en-GB" sz="3300" dirty="0" err="1"/>
              <a:t>ei</a:t>
            </a:r>
            <a:r>
              <a:rPr lang="en-GB" sz="3300" dirty="0"/>
              <a:t> </a:t>
            </a:r>
            <a:r>
              <a:rPr lang="en-GB" sz="3300" dirty="0" err="1"/>
              <a:t>hun</a:t>
            </a:r>
            <a:r>
              <a:rPr lang="en-GB" sz="3300" dirty="0"/>
              <a:t> /  </a:t>
            </a:r>
            <a:r>
              <a:rPr lang="en-GB" sz="3300" dirty="0" err="1"/>
              <a:t>gyda</a:t>
            </a:r>
            <a:r>
              <a:rPr lang="en-GB" sz="3300" dirty="0"/>
              <a:t> </a:t>
            </a:r>
            <a:r>
              <a:rPr lang="en-GB" sz="3300" dirty="0" err="1"/>
              <a:t>chyfoedion</a:t>
            </a:r>
            <a:r>
              <a:rPr lang="en-GB" sz="3300" dirty="0"/>
              <a:t> / </a:t>
            </a:r>
            <a:r>
              <a:rPr lang="en-GB" sz="3300" dirty="0" err="1"/>
              <a:t>teulu</a:t>
            </a:r>
            <a:r>
              <a:rPr lang="en-GB" sz="3300" dirty="0"/>
              <a:t>)  </a:t>
            </a:r>
          </a:p>
          <a:p>
            <a:r>
              <a:rPr lang="en-GB" sz="3300" dirty="0" err="1"/>
              <a:t>Agweddau</a:t>
            </a:r>
            <a:r>
              <a:rPr lang="en-GB" sz="3300" dirty="0"/>
              <a:t> </a:t>
            </a:r>
            <a:r>
              <a:rPr lang="en-GB" sz="3300" dirty="0" err="1"/>
              <a:t>teulu</a:t>
            </a:r>
            <a:r>
              <a:rPr lang="en-GB" sz="3300" dirty="0"/>
              <a:t> </a:t>
            </a:r>
          </a:p>
          <a:p>
            <a:r>
              <a:rPr lang="en-GB" sz="3300" dirty="0" err="1"/>
              <a:t>Cefndir</a:t>
            </a:r>
            <a:r>
              <a:rPr lang="en-GB" sz="3300" dirty="0"/>
              <a:t> </a:t>
            </a:r>
            <a:r>
              <a:rPr lang="en-GB" sz="3300" dirty="0" err="1"/>
              <a:t>economaidd-gymdeithasol</a:t>
            </a:r>
            <a:endParaRPr lang="en-GB" sz="3300" dirty="0"/>
          </a:p>
          <a:p>
            <a:endParaRPr lang="en-GB" sz="3300" dirty="0"/>
          </a:p>
          <a:p>
            <a:endParaRPr lang="en-GB" sz="3300" dirty="0"/>
          </a:p>
          <a:p>
            <a:pPr>
              <a:buNone/>
            </a:pPr>
            <a:r>
              <a:rPr lang="en-GB" sz="3300" dirty="0"/>
              <a:t>Gallant </a:t>
            </a:r>
            <a:r>
              <a:rPr lang="en-GB" sz="3300" dirty="0" err="1"/>
              <a:t>i</a:t>
            </a:r>
            <a:r>
              <a:rPr lang="en-GB" sz="3300" dirty="0"/>
              <a:t> </a:t>
            </a:r>
            <a:r>
              <a:rPr lang="en-GB" sz="3300" dirty="0" err="1"/>
              <a:t>gyd</a:t>
            </a:r>
            <a:r>
              <a:rPr lang="en-GB" sz="3300" dirty="0"/>
              <a:t> </a:t>
            </a:r>
            <a:r>
              <a:rPr lang="en-GB" sz="3300" dirty="0" err="1"/>
              <a:t>cyfrannu</a:t>
            </a:r>
            <a:r>
              <a:rPr lang="en-GB" sz="3300" dirty="0"/>
              <a:t> at </a:t>
            </a:r>
            <a:r>
              <a:rPr lang="en-GB" sz="3300" dirty="0" err="1"/>
              <a:t>lunio'r</a:t>
            </a:r>
            <a:r>
              <a:rPr lang="en-GB" sz="3300" dirty="0"/>
              <a:t> </a:t>
            </a:r>
            <a:r>
              <a:rPr lang="en-GB" sz="3300" dirty="0" err="1"/>
              <a:t>ffyrdd</a:t>
            </a:r>
            <a:r>
              <a:rPr lang="en-GB" sz="3300" dirty="0"/>
              <a:t> y  </a:t>
            </a:r>
            <a:r>
              <a:rPr lang="en-GB" sz="3300" dirty="0" err="1"/>
              <a:t>mae</a:t>
            </a:r>
            <a:r>
              <a:rPr lang="en-GB" sz="3300" dirty="0"/>
              <a:t> </a:t>
            </a:r>
            <a:r>
              <a:rPr lang="en-GB" sz="3300" dirty="0" err="1"/>
              <a:t>cynnwys</a:t>
            </a:r>
            <a:r>
              <a:rPr lang="en-GB" sz="3300" dirty="0"/>
              <a:t> y </a:t>
            </a:r>
            <a:r>
              <a:rPr lang="en-GB" sz="3300" dirty="0" err="1"/>
              <a:t>cyfryngau</a:t>
            </a:r>
            <a:r>
              <a:rPr lang="en-GB" sz="3300" dirty="0"/>
              <a:t> </a:t>
            </a:r>
            <a:r>
              <a:rPr lang="en-GB" sz="3300" dirty="0" err="1"/>
              <a:t>yn</a:t>
            </a:r>
            <a:r>
              <a:rPr lang="en-GB" sz="3300" dirty="0"/>
              <a:t> </a:t>
            </a:r>
            <a:r>
              <a:rPr lang="en-GB" sz="3300" dirty="0" err="1"/>
              <a:t>cael</a:t>
            </a:r>
            <a:r>
              <a:rPr lang="en-GB" sz="3300" dirty="0"/>
              <a:t> </a:t>
            </a:r>
            <a:r>
              <a:rPr lang="en-GB" sz="3300" dirty="0" err="1"/>
              <a:t>ei</a:t>
            </a:r>
            <a:r>
              <a:rPr lang="en-GB" sz="3300" dirty="0"/>
              <a:t> </a:t>
            </a:r>
            <a:r>
              <a:rPr lang="en-GB" sz="3300" dirty="0" err="1"/>
              <a:t>ddehongli</a:t>
            </a:r>
            <a:r>
              <a:rPr lang="en-GB" sz="3300" dirty="0"/>
              <a:t> </a:t>
            </a:r>
            <a:r>
              <a:rPr lang="en-GB" sz="3300" dirty="0" err="1"/>
              <a:t>gan</a:t>
            </a:r>
            <a:r>
              <a:rPr lang="en-GB" sz="3300" dirty="0"/>
              <a:t> </a:t>
            </a:r>
            <a:r>
              <a:rPr lang="en-GB" sz="3300" dirty="0" err="1"/>
              <a:t>wylwyr</a:t>
            </a:r>
            <a:r>
              <a:rPr lang="en-GB" sz="3300" dirty="0"/>
              <a:t> .</a:t>
            </a:r>
          </a:p>
          <a:p>
            <a:endParaRPr lang="en-GB" dirty="0"/>
          </a:p>
        </p:txBody>
      </p:sp>
      <p:sp>
        <p:nvSpPr>
          <p:cNvPr id="4" name="Content Placeholder 3"/>
          <p:cNvSpPr>
            <a:spLocks noGrp="1"/>
          </p:cNvSpPr>
          <p:nvPr>
            <p:ph sz="half" idx="2"/>
          </p:nvPr>
        </p:nvSpPr>
        <p:spPr>
          <a:xfrm>
            <a:off x="4648200" y="908720"/>
            <a:ext cx="4038600" cy="5663552"/>
          </a:xfrm>
        </p:spPr>
        <p:txBody>
          <a:bodyPr>
            <a:normAutofit fontScale="55000" lnSpcReduction="20000"/>
          </a:bodyPr>
          <a:lstStyle/>
          <a:p>
            <a:pPr>
              <a:buNone/>
            </a:pPr>
            <a:endParaRPr lang="en-US" dirty="0"/>
          </a:p>
          <a:p>
            <a:pPr>
              <a:buNone/>
            </a:pPr>
            <a:r>
              <a:rPr lang="en-US" sz="3300" dirty="0"/>
              <a:t>Cultivation theorists tend to ignore the importance of the type of viewer. </a:t>
            </a:r>
          </a:p>
          <a:p>
            <a:pPr>
              <a:buNone/>
            </a:pPr>
            <a:endParaRPr lang="en-US" sz="3300" dirty="0"/>
          </a:p>
          <a:p>
            <a:r>
              <a:rPr lang="en-US" sz="3300" dirty="0"/>
              <a:t>Developmental stage and age,</a:t>
            </a:r>
          </a:p>
          <a:p>
            <a:r>
              <a:rPr lang="en-US" sz="3300" dirty="0"/>
              <a:t>Experience, </a:t>
            </a:r>
          </a:p>
          <a:p>
            <a:r>
              <a:rPr lang="en-US" sz="3300" dirty="0"/>
              <a:t>Knowledge, </a:t>
            </a:r>
          </a:p>
          <a:p>
            <a:r>
              <a:rPr lang="en-US" sz="3300" dirty="0"/>
              <a:t>Gender, </a:t>
            </a:r>
          </a:p>
          <a:p>
            <a:r>
              <a:rPr lang="en-US" sz="3300" dirty="0"/>
              <a:t>Ethnicity, </a:t>
            </a:r>
          </a:p>
          <a:p>
            <a:r>
              <a:rPr lang="en-US" sz="3300" dirty="0"/>
              <a:t>Viewing contexts (alone with peers / family), </a:t>
            </a:r>
          </a:p>
          <a:p>
            <a:r>
              <a:rPr lang="en-US" sz="3300" dirty="0"/>
              <a:t>Family attitudes</a:t>
            </a:r>
          </a:p>
          <a:p>
            <a:r>
              <a:rPr lang="en-US" sz="3300" dirty="0"/>
              <a:t>Socio-economic background</a:t>
            </a:r>
          </a:p>
          <a:p>
            <a:pPr>
              <a:buNone/>
            </a:pPr>
            <a:endParaRPr lang="en-US" sz="3300" dirty="0"/>
          </a:p>
          <a:p>
            <a:pPr>
              <a:buNone/>
            </a:pPr>
            <a:r>
              <a:rPr lang="en-US" sz="3300" dirty="0"/>
              <a:t> All contribute to shaping the ways in which media content is interpreted by viewers. </a:t>
            </a:r>
          </a:p>
          <a:p>
            <a:endParaRPr lang="en-GB" dirty="0"/>
          </a:p>
        </p:txBody>
      </p:sp>
    </p:spTree>
    <p:extLst>
      <p:ext uri="{BB962C8B-B14F-4D97-AF65-F5344CB8AC3E}">
        <p14:creationId xmlns:p14="http://schemas.microsoft.com/office/powerpoint/2010/main" val="72042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Damcaniaeth</a:t>
            </a:r>
            <a:r>
              <a:rPr lang="en-GB" dirty="0"/>
              <a:t> </a:t>
            </a:r>
            <a:r>
              <a:rPr lang="en-GB" dirty="0" err="1"/>
              <a:t>Gosod</a:t>
            </a:r>
            <a:r>
              <a:rPr lang="en-GB" dirty="0"/>
              <a:t>-Agenda  </a:t>
            </a:r>
            <a:br>
              <a:rPr lang="en-GB" dirty="0"/>
            </a:br>
            <a:r>
              <a:rPr lang="en-GB" dirty="0"/>
              <a:t>Agenda-Setting Theory</a:t>
            </a:r>
          </a:p>
        </p:txBody>
      </p:sp>
      <p:sp>
        <p:nvSpPr>
          <p:cNvPr id="3" name="Content Placeholder 2"/>
          <p:cNvSpPr>
            <a:spLocks noGrp="1"/>
          </p:cNvSpPr>
          <p:nvPr>
            <p:ph idx="1"/>
          </p:nvPr>
        </p:nvSpPr>
        <p:spPr/>
        <p:txBody>
          <a:bodyPr/>
          <a:lstStyle/>
          <a:p>
            <a:pPr marL="0" indent="0">
              <a:buNone/>
            </a:pPr>
            <a:r>
              <a:rPr lang="en-GB" dirty="0">
                <a:hlinkClick r:id="rId3"/>
              </a:rPr>
              <a:t>https://www.youtube.com/watch?v=C7qf9gQpoF4</a:t>
            </a:r>
            <a:r>
              <a:rPr lang="en-GB" dirty="0"/>
              <a:t> </a:t>
            </a:r>
          </a:p>
          <a:p>
            <a:pPr marL="0" indent="0">
              <a:buNone/>
            </a:pPr>
            <a:endParaRPr lang="en-GB" dirty="0"/>
          </a:p>
          <a:p>
            <a:r>
              <a:rPr lang="en-GB" dirty="0"/>
              <a:t>The Agenda Setting Function Theory | Media in Minutes | Episode 3</a:t>
            </a:r>
          </a:p>
          <a:p>
            <a:r>
              <a:rPr lang="en-GB" dirty="0"/>
              <a:t>Brett Lamb, 2012</a:t>
            </a:r>
          </a:p>
        </p:txBody>
      </p:sp>
    </p:spTree>
    <p:extLst>
      <p:ext uri="{BB962C8B-B14F-4D97-AF65-F5344CB8AC3E}">
        <p14:creationId xmlns:p14="http://schemas.microsoft.com/office/powerpoint/2010/main" val="409934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Autofit/>
          </a:bodyPr>
          <a:lstStyle/>
          <a:p>
            <a:r>
              <a:rPr lang="en-GB" sz="3600" dirty="0" err="1"/>
              <a:t>Damcaniaeth</a:t>
            </a:r>
            <a:r>
              <a:rPr lang="en-GB" sz="3600" dirty="0"/>
              <a:t> </a:t>
            </a:r>
            <a:r>
              <a:rPr lang="en-GB" sz="3600" dirty="0" err="1"/>
              <a:t>Gosod</a:t>
            </a:r>
            <a:r>
              <a:rPr lang="en-GB" sz="3600" dirty="0"/>
              <a:t>-Agenda  </a:t>
            </a:r>
            <a:br>
              <a:rPr lang="en-GB" sz="3600" dirty="0"/>
            </a:br>
            <a:r>
              <a:rPr lang="en-GB" sz="3600" dirty="0"/>
              <a:t>Agenda-Setting Theory</a:t>
            </a:r>
          </a:p>
        </p:txBody>
      </p:sp>
      <p:sp>
        <p:nvSpPr>
          <p:cNvPr id="3" name="Content Placeholder 2"/>
          <p:cNvSpPr>
            <a:spLocks noGrp="1"/>
          </p:cNvSpPr>
          <p:nvPr>
            <p:ph sz="half" idx="1"/>
          </p:nvPr>
        </p:nvSpPr>
        <p:spPr>
          <a:xfrm>
            <a:off x="457200" y="1268760"/>
            <a:ext cx="4038600" cy="4320481"/>
          </a:xfrm>
        </p:spPr>
        <p:txBody>
          <a:bodyPr>
            <a:normAutofit fontScale="77500" lnSpcReduction="20000"/>
          </a:bodyPr>
          <a:lstStyle/>
          <a:p>
            <a:pPr>
              <a:buNone/>
            </a:pPr>
            <a:r>
              <a:rPr lang="en-GB" dirty="0" err="1"/>
              <a:t>Cyfryngau</a:t>
            </a:r>
            <a:r>
              <a:rPr lang="en-GB" dirty="0"/>
              <a:t>:</a:t>
            </a:r>
          </a:p>
          <a:p>
            <a:r>
              <a:rPr lang="en-GB" dirty="0" err="1"/>
              <a:t>nid</a:t>
            </a:r>
            <a:r>
              <a:rPr lang="en-GB" dirty="0"/>
              <a:t> </a:t>
            </a:r>
            <a:r>
              <a:rPr lang="en-GB" dirty="0" err="1"/>
              <a:t>yw'n</a:t>
            </a:r>
            <a:r>
              <a:rPr lang="en-GB" dirty="0"/>
              <a:t> </a:t>
            </a:r>
            <a:r>
              <a:rPr lang="en-GB" dirty="0" err="1"/>
              <a:t>adlewyrchu</a:t>
            </a:r>
            <a:r>
              <a:rPr lang="en-GB" dirty="0"/>
              <a:t> </a:t>
            </a:r>
            <a:r>
              <a:rPr lang="en-GB" dirty="0" err="1"/>
              <a:t>realiti</a:t>
            </a:r>
            <a:r>
              <a:rPr lang="en-GB" dirty="0"/>
              <a:t> ; </a:t>
            </a:r>
            <a:r>
              <a:rPr lang="en-GB" dirty="0" err="1"/>
              <a:t>maent</a:t>
            </a:r>
            <a:r>
              <a:rPr lang="en-GB" dirty="0"/>
              <a:t> </a:t>
            </a:r>
            <a:r>
              <a:rPr lang="en-GB" dirty="0" err="1"/>
              <a:t>yn</a:t>
            </a:r>
            <a:r>
              <a:rPr lang="en-GB" dirty="0"/>
              <a:t> </a:t>
            </a:r>
            <a:r>
              <a:rPr lang="en-GB" dirty="0" err="1"/>
              <a:t>eu</a:t>
            </a:r>
            <a:r>
              <a:rPr lang="en-GB" dirty="0"/>
              <a:t> </a:t>
            </a:r>
            <a:r>
              <a:rPr lang="en-GB" dirty="0" err="1"/>
              <a:t>hidlo</a:t>
            </a:r>
            <a:r>
              <a:rPr lang="en-GB" dirty="0"/>
              <a:t> ac </a:t>
            </a:r>
            <a:r>
              <a:rPr lang="en-GB" dirty="0" err="1"/>
              <a:t>yn</a:t>
            </a:r>
            <a:r>
              <a:rPr lang="en-GB" dirty="0"/>
              <a:t> </a:t>
            </a:r>
            <a:r>
              <a:rPr lang="en-GB" dirty="0" err="1"/>
              <a:t>eu</a:t>
            </a:r>
            <a:r>
              <a:rPr lang="en-GB" dirty="0"/>
              <a:t> </a:t>
            </a:r>
            <a:r>
              <a:rPr lang="en-GB" dirty="0" err="1"/>
              <a:t>siapio</a:t>
            </a:r>
            <a:endParaRPr lang="en-GB" dirty="0"/>
          </a:p>
          <a:p>
            <a:r>
              <a:rPr lang="en-GB" dirty="0" err="1"/>
              <a:t>canolbwyntio</a:t>
            </a:r>
            <a:r>
              <a:rPr lang="en-GB" dirty="0"/>
              <a:t> </a:t>
            </a:r>
            <a:r>
              <a:rPr lang="en-GB" dirty="0" err="1"/>
              <a:t>ar</a:t>
            </a:r>
            <a:r>
              <a:rPr lang="en-GB" dirty="0"/>
              <a:t> </a:t>
            </a:r>
            <a:r>
              <a:rPr lang="en-GB" dirty="0" err="1"/>
              <a:t>ychydig</a:t>
            </a:r>
            <a:r>
              <a:rPr lang="en-GB" dirty="0"/>
              <a:t> o </a:t>
            </a:r>
            <a:r>
              <a:rPr lang="en-GB" dirty="0" err="1"/>
              <a:t>faterion</a:t>
            </a:r>
            <a:r>
              <a:rPr lang="en-GB" dirty="0"/>
              <a:t> ac </a:t>
            </a:r>
            <a:r>
              <a:rPr lang="en-GB" dirty="0" err="1"/>
              <a:t>yn</a:t>
            </a:r>
            <a:r>
              <a:rPr lang="en-GB" dirty="0"/>
              <a:t> </a:t>
            </a:r>
            <a:r>
              <a:rPr lang="en-GB" dirty="0" err="1"/>
              <a:t>arwain</a:t>
            </a:r>
            <a:r>
              <a:rPr lang="en-GB" dirty="0"/>
              <a:t> y </a:t>
            </a:r>
            <a:r>
              <a:rPr lang="en-GB" dirty="0" err="1"/>
              <a:t>cyhoedd</a:t>
            </a:r>
            <a:r>
              <a:rPr lang="en-GB" dirty="0"/>
              <a:t> </a:t>
            </a:r>
            <a:r>
              <a:rPr lang="en-GB" dirty="0" err="1"/>
              <a:t>i</a:t>
            </a:r>
            <a:r>
              <a:rPr lang="en-GB" dirty="0"/>
              <a:t> </a:t>
            </a:r>
            <a:r>
              <a:rPr lang="en-GB" dirty="0" err="1"/>
              <a:t>feddwl</a:t>
            </a:r>
            <a:r>
              <a:rPr lang="en-GB" dirty="0"/>
              <a:t> </a:t>
            </a:r>
            <a:r>
              <a:rPr lang="en-GB" dirty="0" err="1"/>
              <a:t>fod</a:t>
            </a:r>
            <a:r>
              <a:rPr lang="en-GB" dirty="0"/>
              <a:t> y </a:t>
            </a:r>
            <a:r>
              <a:rPr lang="en-GB" dirty="0" err="1"/>
              <a:t>materion</a:t>
            </a:r>
            <a:r>
              <a:rPr lang="en-GB" dirty="0"/>
              <a:t> </a:t>
            </a:r>
            <a:r>
              <a:rPr lang="en-GB" dirty="0" err="1"/>
              <a:t>hynny</a:t>
            </a:r>
            <a:r>
              <a:rPr lang="en-GB" dirty="0"/>
              <a:t> </a:t>
            </a:r>
            <a:r>
              <a:rPr lang="en-GB" dirty="0" err="1"/>
              <a:t>yn</a:t>
            </a:r>
            <a:r>
              <a:rPr lang="en-GB" dirty="0"/>
              <a:t> </a:t>
            </a:r>
            <a:r>
              <a:rPr lang="en-GB" dirty="0" err="1"/>
              <a:t>fwy</a:t>
            </a:r>
            <a:r>
              <a:rPr lang="en-GB" dirty="0"/>
              <a:t> </a:t>
            </a:r>
            <a:r>
              <a:rPr lang="en-GB" dirty="0" err="1"/>
              <a:t>pwysig</a:t>
            </a:r>
            <a:r>
              <a:rPr lang="en-GB" dirty="0"/>
              <a:t> </a:t>
            </a:r>
            <a:r>
              <a:rPr lang="en-GB" dirty="0" err="1"/>
              <a:t>na</a:t>
            </a:r>
            <a:r>
              <a:rPr lang="en-GB" dirty="0"/>
              <a:t> </a:t>
            </a:r>
            <a:r>
              <a:rPr lang="en-GB" dirty="0" err="1"/>
              <a:t>materion</a:t>
            </a:r>
            <a:r>
              <a:rPr lang="en-GB" dirty="0"/>
              <a:t> </a:t>
            </a:r>
            <a:r>
              <a:rPr lang="en-GB" dirty="0" err="1"/>
              <a:t>eraill</a:t>
            </a:r>
            <a:r>
              <a:rPr lang="en-GB" dirty="0"/>
              <a:t>. ( McCombs a Shaw , 1972)</a:t>
            </a:r>
          </a:p>
          <a:p>
            <a:pPr>
              <a:buNone/>
            </a:pPr>
            <a:endParaRPr lang="en-GB" dirty="0"/>
          </a:p>
          <a:p>
            <a:r>
              <a:rPr lang="en-GB" dirty="0"/>
              <a:t>Beth </a:t>
            </a:r>
            <a:r>
              <a:rPr lang="en-GB" dirty="0" err="1"/>
              <a:t>sy’n</a:t>
            </a:r>
            <a:r>
              <a:rPr lang="en-GB" dirty="0"/>
              <a:t> </a:t>
            </a:r>
            <a:r>
              <a:rPr lang="pt-BR" dirty="0"/>
              <a:t>dominyddu'r penawdau ar hyn o bryd ?</a:t>
            </a:r>
            <a:endParaRPr lang="en-GB" dirty="0"/>
          </a:p>
        </p:txBody>
      </p:sp>
      <p:sp>
        <p:nvSpPr>
          <p:cNvPr id="4" name="Content Placeholder 3"/>
          <p:cNvSpPr>
            <a:spLocks noGrp="1"/>
          </p:cNvSpPr>
          <p:nvPr>
            <p:ph sz="half" idx="2"/>
          </p:nvPr>
        </p:nvSpPr>
        <p:spPr>
          <a:xfrm>
            <a:off x="4648200" y="1268760"/>
            <a:ext cx="4038600" cy="4320481"/>
          </a:xfrm>
        </p:spPr>
        <p:txBody>
          <a:bodyPr>
            <a:normAutofit fontScale="77500" lnSpcReduction="20000"/>
          </a:bodyPr>
          <a:lstStyle/>
          <a:p>
            <a:pPr>
              <a:buNone/>
            </a:pPr>
            <a:r>
              <a:rPr lang="en-US" dirty="0"/>
              <a:t>Media:</a:t>
            </a:r>
          </a:p>
          <a:p>
            <a:r>
              <a:rPr lang="en-US" dirty="0"/>
              <a:t>does not reflect reality; they filter and shape it</a:t>
            </a:r>
          </a:p>
          <a:p>
            <a:r>
              <a:rPr lang="en-US" dirty="0"/>
              <a:t>concentration on a few issues and leading the public to perceive those issues as more important than other issues. </a:t>
            </a:r>
          </a:p>
          <a:p>
            <a:pPr>
              <a:buNone/>
            </a:pPr>
            <a:r>
              <a:rPr lang="en-US" dirty="0"/>
              <a:t>(McCombs and Shaw, 1972)</a:t>
            </a:r>
          </a:p>
          <a:p>
            <a:pPr>
              <a:buNone/>
            </a:pPr>
            <a:endParaRPr lang="en-US" dirty="0"/>
          </a:p>
          <a:p>
            <a:r>
              <a:rPr lang="en-US" dirty="0"/>
              <a:t>What is dominating the headlines at the moment?</a:t>
            </a:r>
          </a:p>
          <a:p>
            <a:endParaRPr lang="en-GB" dirty="0"/>
          </a:p>
        </p:txBody>
      </p:sp>
    </p:spTree>
    <p:extLst>
      <p:ext uri="{BB962C8B-B14F-4D97-AF65-F5344CB8AC3E}">
        <p14:creationId xmlns:p14="http://schemas.microsoft.com/office/powerpoint/2010/main" val="4230772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200" dirty="0" err="1"/>
              <a:t>Damcaniaeth</a:t>
            </a:r>
            <a:r>
              <a:rPr lang="en-GB" sz="3200" dirty="0"/>
              <a:t>  </a:t>
            </a:r>
            <a:r>
              <a:rPr lang="en-GB" sz="3200" dirty="0" err="1"/>
              <a:t>Fframio</a:t>
            </a:r>
            <a:r>
              <a:rPr lang="en-GB" sz="3200" dirty="0"/>
              <a:t>       Framing Theory</a:t>
            </a:r>
          </a:p>
        </p:txBody>
      </p:sp>
      <p:sp>
        <p:nvSpPr>
          <p:cNvPr id="3" name="Content Placeholder 2"/>
          <p:cNvSpPr>
            <a:spLocks noGrp="1"/>
          </p:cNvSpPr>
          <p:nvPr>
            <p:ph sz="half" idx="1"/>
          </p:nvPr>
        </p:nvSpPr>
        <p:spPr>
          <a:xfrm>
            <a:off x="457200" y="1196752"/>
            <a:ext cx="4038600" cy="4392489"/>
          </a:xfrm>
        </p:spPr>
        <p:txBody>
          <a:bodyPr>
            <a:normAutofit lnSpcReduction="10000"/>
          </a:bodyPr>
          <a:lstStyle/>
          <a:p>
            <a:r>
              <a:rPr lang="en-GB" dirty="0" err="1"/>
              <a:t>Sut</a:t>
            </a:r>
            <a:r>
              <a:rPr lang="en-GB" dirty="0"/>
              <a:t> </a:t>
            </a:r>
            <a:r>
              <a:rPr lang="en-GB" dirty="0" err="1"/>
              <a:t>mae</a:t>
            </a:r>
            <a:r>
              <a:rPr lang="en-GB" dirty="0"/>
              <a:t> </a:t>
            </a:r>
            <a:r>
              <a:rPr lang="en-GB" dirty="0" err="1"/>
              <a:t>gwybodaeth</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gyflwyno</a:t>
            </a:r>
            <a:r>
              <a:rPr lang="en-GB" dirty="0"/>
              <a:t> </a:t>
            </a:r>
          </a:p>
          <a:p>
            <a:r>
              <a:rPr lang="en-GB" dirty="0" err="1"/>
              <a:t>Safbwyntiau</a:t>
            </a:r>
            <a:r>
              <a:rPr lang="en-GB" dirty="0"/>
              <a:t> </a:t>
            </a:r>
            <a:r>
              <a:rPr lang="en-GB" dirty="0" err="1"/>
              <a:t>gwahanol</a:t>
            </a:r>
            <a:endParaRPr lang="en-GB" dirty="0"/>
          </a:p>
          <a:p>
            <a:r>
              <a:rPr lang="en-GB" dirty="0"/>
              <a:t>‘</a:t>
            </a:r>
            <a:r>
              <a:rPr lang="en-GB" dirty="0" err="1"/>
              <a:t>Hoodies</a:t>
            </a:r>
            <a:r>
              <a:rPr lang="en-GB" dirty="0"/>
              <a:t> ‘ </a:t>
            </a:r>
            <a:r>
              <a:rPr lang="en-GB" dirty="0" err="1"/>
              <a:t>ar</a:t>
            </a:r>
            <a:r>
              <a:rPr lang="en-GB" dirty="0"/>
              <a:t> </a:t>
            </a:r>
            <a:r>
              <a:rPr lang="en-GB" dirty="0" err="1"/>
              <a:t>gornel</a:t>
            </a:r>
            <a:r>
              <a:rPr lang="en-GB" dirty="0"/>
              <a:t> y </a:t>
            </a:r>
            <a:r>
              <a:rPr lang="en-GB" dirty="0" err="1"/>
              <a:t>stryd</a:t>
            </a:r>
            <a:r>
              <a:rPr lang="en-GB" dirty="0"/>
              <a:t> </a:t>
            </a:r>
            <a:r>
              <a:rPr lang="en-GB" dirty="0" err="1"/>
              <a:t>neu</a:t>
            </a:r>
            <a:r>
              <a:rPr lang="en-GB" dirty="0"/>
              <a:t> </a:t>
            </a:r>
            <a:r>
              <a:rPr lang="en-GB" dirty="0" err="1"/>
              <a:t>pobl</a:t>
            </a:r>
            <a:r>
              <a:rPr lang="en-GB" dirty="0"/>
              <a:t> </a:t>
            </a:r>
            <a:r>
              <a:rPr lang="en-GB" dirty="0" err="1"/>
              <a:t>ifanc</a:t>
            </a:r>
            <a:r>
              <a:rPr lang="en-GB" dirty="0"/>
              <a:t> </a:t>
            </a:r>
            <a:r>
              <a:rPr lang="en-GB" dirty="0" err="1"/>
              <a:t>yn</a:t>
            </a:r>
            <a:r>
              <a:rPr lang="en-GB" dirty="0"/>
              <a:t> </a:t>
            </a:r>
            <a:r>
              <a:rPr lang="en-GB" dirty="0" err="1"/>
              <a:t>mwynhau</a:t>
            </a:r>
            <a:r>
              <a:rPr lang="en-GB" dirty="0"/>
              <a:t> </a:t>
            </a:r>
            <a:r>
              <a:rPr lang="en-GB" dirty="0" err="1"/>
              <a:t>tu</a:t>
            </a:r>
            <a:r>
              <a:rPr lang="en-GB" dirty="0"/>
              <a:t> </a:t>
            </a:r>
            <a:r>
              <a:rPr lang="en-GB" dirty="0" err="1"/>
              <a:t>allan</a:t>
            </a:r>
            <a:endParaRPr lang="en-GB" dirty="0"/>
          </a:p>
          <a:p>
            <a:r>
              <a:rPr lang="en-GB" dirty="0"/>
              <a:t>‘My Big Fat Gypsy wedding? ‘</a:t>
            </a:r>
          </a:p>
          <a:p>
            <a:r>
              <a:rPr lang="en-GB" dirty="0" err="1"/>
              <a:t>Teledu</a:t>
            </a:r>
            <a:r>
              <a:rPr lang="en-GB" dirty="0"/>
              <a:t> </a:t>
            </a:r>
            <a:r>
              <a:rPr lang="en-GB" dirty="0" err="1"/>
              <a:t>Realiti</a:t>
            </a:r>
            <a:endParaRPr lang="en-GB" dirty="0"/>
          </a:p>
          <a:p>
            <a:endParaRPr lang="en-GB" dirty="0"/>
          </a:p>
        </p:txBody>
      </p:sp>
      <p:pic>
        <p:nvPicPr>
          <p:cNvPr id="7" name="Picture 1"/>
          <p:cNvPicPr>
            <a:picLocks noGrp="1" noChangeAspect="1" noChangeArrowheads="1"/>
          </p:cNvPicPr>
          <p:nvPr>
            <p:ph sz="half" idx="2"/>
          </p:nvPr>
        </p:nvPicPr>
        <p:blipFill>
          <a:blip r:embed="rId3"/>
          <a:srcRect/>
          <a:stretch>
            <a:fillRect/>
          </a:stretch>
        </p:blipFill>
        <p:spPr bwMode="auto">
          <a:xfrm>
            <a:off x="5072066" y="1052736"/>
            <a:ext cx="3786214" cy="5448098"/>
          </a:xfrm>
          <a:prstGeom prst="rect">
            <a:avLst/>
          </a:prstGeom>
          <a:noFill/>
          <a:ln w="9525">
            <a:noFill/>
            <a:miter lim="800000"/>
            <a:headEnd/>
            <a:tailEnd/>
          </a:ln>
          <a:effectLst/>
        </p:spPr>
      </p:pic>
    </p:spTree>
    <p:extLst>
      <p:ext uri="{BB962C8B-B14F-4D97-AF65-F5344CB8AC3E}">
        <p14:creationId xmlns:p14="http://schemas.microsoft.com/office/powerpoint/2010/main" val="1723791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a:bodyPr>
          <a:lstStyle/>
          <a:p>
            <a:r>
              <a:rPr lang="en-GB" sz="2800" dirty="0" err="1"/>
              <a:t>Damcaniaeth</a:t>
            </a:r>
            <a:r>
              <a:rPr lang="en-GB" sz="2800" dirty="0"/>
              <a:t>  </a:t>
            </a:r>
            <a:r>
              <a:rPr lang="en-GB" sz="2800" dirty="0" err="1"/>
              <a:t>Fframio</a:t>
            </a:r>
            <a:r>
              <a:rPr lang="en-GB" sz="2800" dirty="0"/>
              <a:t>           Framing Theory</a:t>
            </a:r>
          </a:p>
        </p:txBody>
      </p:sp>
      <p:sp>
        <p:nvSpPr>
          <p:cNvPr id="3" name="Content Placeholder 2"/>
          <p:cNvSpPr>
            <a:spLocks noGrp="1"/>
          </p:cNvSpPr>
          <p:nvPr>
            <p:ph sz="half" idx="1"/>
          </p:nvPr>
        </p:nvSpPr>
        <p:spPr>
          <a:xfrm>
            <a:off x="457200" y="980728"/>
            <a:ext cx="4038600" cy="4608513"/>
          </a:xfrm>
        </p:spPr>
        <p:txBody>
          <a:bodyPr>
            <a:normAutofit fontScale="92500"/>
          </a:bodyPr>
          <a:lstStyle/>
          <a:p>
            <a:r>
              <a:rPr lang="en-GB" dirty="0"/>
              <a:t>The way information is presented</a:t>
            </a:r>
          </a:p>
          <a:p>
            <a:r>
              <a:rPr lang="en-GB" dirty="0"/>
              <a:t>Different point of views</a:t>
            </a:r>
          </a:p>
          <a:p>
            <a:r>
              <a:rPr lang="en-GB" dirty="0"/>
              <a:t>‘Hoodies ‘ on street corners or young people outside enjoying</a:t>
            </a:r>
          </a:p>
          <a:p>
            <a:r>
              <a:rPr lang="en-GB" dirty="0"/>
              <a:t>My Big Fat Gypsy wedding? </a:t>
            </a:r>
          </a:p>
          <a:p>
            <a:r>
              <a:rPr lang="en-GB" dirty="0"/>
              <a:t>Reality TV</a:t>
            </a:r>
          </a:p>
          <a:p>
            <a:endParaRPr lang="en-GB" dirty="0"/>
          </a:p>
        </p:txBody>
      </p:sp>
      <p:pic>
        <p:nvPicPr>
          <p:cNvPr id="7" name="Picture 1"/>
          <p:cNvPicPr>
            <a:picLocks noGrp="1" noChangeAspect="1" noChangeArrowheads="1"/>
          </p:cNvPicPr>
          <p:nvPr>
            <p:ph sz="half" idx="2"/>
          </p:nvPr>
        </p:nvPicPr>
        <p:blipFill>
          <a:blip r:embed="rId3"/>
          <a:srcRect/>
          <a:stretch>
            <a:fillRect/>
          </a:stretch>
        </p:blipFill>
        <p:spPr bwMode="auto">
          <a:xfrm>
            <a:off x="5072066" y="980728"/>
            <a:ext cx="3786214" cy="5520106"/>
          </a:xfrm>
          <a:prstGeom prst="rect">
            <a:avLst/>
          </a:prstGeom>
          <a:noFill/>
          <a:ln w="9525">
            <a:noFill/>
            <a:miter lim="800000"/>
            <a:headEnd/>
            <a:tailEnd/>
          </a:ln>
          <a:effectLst/>
        </p:spPr>
      </p:pic>
    </p:spTree>
    <p:extLst>
      <p:ext uri="{BB962C8B-B14F-4D97-AF65-F5344CB8AC3E}">
        <p14:creationId xmlns:p14="http://schemas.microsoft.com/office/powerpoint/2010/main" val="3910349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hlinkClick r:id="rId3"/>
              </a:rPr>
              <a:t>http://news.bbc.co.uk/1/hi/education/7820245.stm</a:t>
            </a:r>
            <a:br>
              <a:rPr lang="en-GB" dirty="0"/>
            </a:br>
            <a:endParaRPr lang="en-GB" dirty="0"/>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p:txBody>
          <a:bodyPr/>
          <a:lstStyle/>
          <a:p>
            <a:endParaRPr lang="en-GB"/>
          </a:p>
        </p:txBody>
      </p:sp>
      <p:pic>
        <p:nvPicPr>
          <p:cNvPr id="1026" name="Picture 2" descr="Teenagers"/>
          <p:cNvPicPr>
            <a:picLocks noChangeAspect="1" noChangeArrowheads="1"/>
          </p:cNvPicPr>
          <p:nvPr/>
        </p:nvPicPr>
        <p:blipFill>
          <a:blip r:embed="rId4"/>
          <a:srcRect/>
          <a:stretch>
            <a:fillRect/>
          </a:stretch>
        </p:blipFill>
        <p:spPr bwMode="auto">
          <a:xfrm>
            <a:off x="642910" y="1142984"/>
            <a:ext cx="8072494" cy="5214974"/>
          </a:xfrm>
          <a:prstGeom prst="rect">
            <a:avLst/>
          </a:prstGeom>
          <a:noFill/>
        </p:spPr>
      </p:pic>
    </p:spTree>
    <p:extLst>
      <p:ext uri="{BB962C8B-B14F-4D97-AF65-F5344CB8AC3E}">
        <p14:creationId xmlns:p14="http://schemas.microsoft.com/office/powerpoint/2010/main" val="763494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sz="3600" dirty="0" err="1"/>
              <a:t>Erthygl</a:t>
            </a:r>
            <a:r>
              <a:rPr lang="en-GB" sz="3600" dirty="0"/>
              <a:t> </a:t>
            </a:r>
            <a:r>
              <a:rPr lang="en-GB" sz="3600" dirty="0" err="1"/>
              <a:t>damcaniaeth</a:t>
            </a:r>
            <a:r>
              <a:rPr lang="en-GB" sz="3600" dirty="0"/>
              <a:t> </a:t>
            </a:r>
            <a:r>
              <a:rPr lang="en-GB" sz="3600" dirty="0" err="1"/>
              <a:t>fframio</a:t>
            </a:r>
            <a:br>
              <a:rPr lang="en-GB" sz="3600" dirty="0"/>
            </a:br>
            <a:r>
              <a:rPr lang="en-GB" sz="3600" dirty="0"/>
              <a:t>Framing theory article</a:t>
            </a:r>
          </a:p>
        </p:txBody>
      </p:sp>
      <p:sp>
        <p:nvSpPr>
          <p:cNvPr id="6" name="Content Placeholder 5"/>
          <p:cNvSpPr>
            <a:spLocks noGrp="1"/>
          </p:cNvSpPr>
          <p:nvPr>
            <p:ph idx="1"/>
          </p:nvPr>
        </p:nvSpPr>
        <p:spPr/>
        <p:txBody>
          <a:bodyPr>
            <a:normAutofit fontScale="92500" lnSpcReduction="20000"/>
          </a:bodyPr>
          <a:lstStyle/>
          <a:p>
            <a:r>
              <a:rPr lang="en-GB" dirty="0"/>
              <a:t>Martins, N., Weaver, A. J. and Lynch, T. (2018) ‘What the Public “Knows” About Media Effects Research: The Influence of News Frames on Perceived Credibility and Belief Change’.  </a:t>
            </a:r>
            <a:r>
              <a:rPr lang="en-GB" i="1" dirty="0"/>
              <a:t>Journal of Communication</a:t>
            </a:r>
            <a:r>
              <a:rPr lang="en-GB" dirty="0"/>
              <a:t>, Volume 68, Issue 1, 1 February 2018, Pages 98–119, </a:t>
            </a:r>
            <a:r>
              <a:rPr lang="en-GB" dirty="0">
                <a:hlinkClick r:id="rId3"/>
              </a:rPr>
              <a:t>https://doi.org/10.1093/joc/jqx004</a:t>
            </a:r>
            <a:r>
              <a:rPr lang="en-GB" dirty="0"/>
              <a:t> [Accessed: 20.3.18].</a:t>
            </a:r>
          </a:p>
          <a:p>
            <a:r>
              <a:rPr lang="en-GB" dirty="0">
                <a:hlinkClick r:id="rId4"/>
              </a:rPr>
              <a:t>https://academic.oup.com/joc/article/68/1/98/4858528?searchresult=1</a:t>
            </a:r>
            <a:r>
              <a:rPr lang="en-GB" dirty="0"/>
              <a:t> </a:t>
            </a:r>
          </a:p>
        </p:txBody>
      </p:sp>
    </p:spTree>
    <p:extLst>
      <p:ext uri="{BB962C8B-B14F-4D97-AF65-F5344CB8AC3E}">
        <p14:creationId xmlns:p14="http://schemas.microsoft.com/office/powerpoint/2010/main" val="23731882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Erthygl</a:t>
            </a:r>
            <a:r>
              <a:rPr lang="en-GB" dirty="0"/>
              <a:t> </a:t>
            </a:r>
            <a:r>
              <a:rPr lang="en-GB" dirty="0" err="1"/>
              <a:t>damcaniaeth</a:t>
            </a:r>
            <a:r>
              <a:rPr lang="en-GB" dirty="0"/>
              <a:t> </a:t>
            </a:r>
            <a:r>
              <a:rPr lang="en-GB" dirty="0" err="1"/>
              <a:t>fframio</a:t>
            </a:r>
            <a:br>
              <a:rPr lang="en-GB" dirty="0"/>
            </a:br>
            <a:r>
              <a:rPr lang="en-GB" dirty="0"/>
              <a:t>Framing theory article</a:t>
            </a:r>
          </a:p>
        </p:txBody>
      </p:sp>
      <p:sp>
        <p:nvSpPr>
          <p:cNvPr id="3" name="Content Placeholder 2"/>
          <p:cNvSpPr>
            <a:spLocks noGrp="1"/>
          </p:cNvSpPr>
          <p:nvPr>
            <p:ph idx="1"/>
          </p:nvPr>
        </p:nvSpPr>
        <p:spPr>
          <a:xfrm>
            <a:off x="457200" y="1988839"/>
            <a:ext cx="8229600" cy="3528393"/>
          </a:xfrm>
        </p:spPr>
        <p:txBody>
          <a:bodyPr/>
          <a:lstStyle/>
          <a:p>
            <a:pPr marL="0" indent="0">
              <a:buNone/>
            </a:pPr>
            <a:r>
              <a:rPr lang="en-GB" dirty="0"/>
              <a:t>‘… most scholars in the field agree that violent media increase aggression in children, and that the relationship is causal’.</a:t>
            </a:r>
          </a:p>
          <a:p>
            <a:pPr marL="0" indent="0" algn="r">
              <a:buNone/>
            </a:pPr>
            <a:r>
              <a:rPr lang="en-GB" sz="2800" dirty="0"/>
              <a:t>(Martins et al., 2018)</a:t>
            </a:r>
          </a:p>
        </p:txBody>
      </p:sp>
    </p:spTree>
    <p:extLst>
      <p:ext uri="{BB962C8B-B14F-4D97-AF65-F5344CB8AC3E}">
        <p14:creationId xmlns:p14="http://schemas.microsoft.com/office/powerpoint/2010/main" val="30001767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pPr eaLnBrk="1" hangingPunct="1"/>
            <a:r>
              <a:rPr lang="en-GB" altLang="en-US"/>
              <a:t>Delwedd corff         Body image</a:t>
            </a:r>
          </a:p>
        </p:txBody>
      </p:sp>
      <p:sp>
        <p:nvSpPr>
          <p:cNvPr id="3" name="Content Placeholder 2"/>
          <p:cNvSpPr>
            <a:spLocks noGrp="1"/>
          </p:cNvSpPr>
          <p:nvPr>
            <p:ph idx="1"/>
          </p:nvPr>
        </p:nvSpPr>
        <p:spPr>
          <a:xfrm>
            <a:off x="457200" y="1600200"/>
            <a:ext cx="8229600" cy="3916363"/>
          </a:xfrm>
        </p:spPr>
        <p:txBody>
          <a:bodyPr>
            <a:normAutofit fontScale="85000" lnSpcReduction="20000"/>
          </a:bodyPr>
          <a:lstStyle/>
          <a:p>
            <a:pPr eaLnBrk="1" hangingPunct="1">
              <a:defRPr/>
            </a:pPr>
            <a:r>
              <a:rPr lang="en-GB" dirty="0" err="1"/>
              <a:t>Dohnt</a:t>
            </a:r>
            <a:r>
              <a:rPr lang="en-GB" dirty="0"/>
              <a:t> and </a:t>
            </a:r>
            <a:r>
              <a:rPr lang="en-GB" dirty="0" err="1"/>
              <a:t>Tiggerman</a:t>
            </a:r>
            <a:r>
              <a:rPr lang="en-GB" dirty="0"/>
              <a:t> (2006)</a:t>
            </a:r>
          </a:p>
          <a:p>
            <a:pPr eaLnBrk="1" hangingPunct="1">
              <a:defRPr/>
            </a:pPr>
            <a:r>
              <a:rPr lang="en-GB" dirty="0"/>
              <a:t>‘found that girls around 6 years old already desire to be thinner and are aware of dieting as a means to lose weight. Importantly, peers and media appear to be significant sources of influence on young girls’ desire for thinness, satisfaction with appearance and dieting awareness. Thus it is evident that girls aged 5-8 years, like their older counterparts, already exist in a socio –cultural environment that places and undue emphasis on appearance’.</a:t>
            </a:r>
          </a:p>
          <a:p>
            <a:pPr eaLnBrk="1" hangingPunct="1">
              <a:defRPr/>
            </a:pPr>
            <a:endParaRPr lang="en-GB" dirty="0"/>
          </a:p>
        </p:txBody>
      </p:sp>
    </p:spTree>
    <p:extLst>
      <p:ext uri="{BB962C8B-B14F-4D97-AF65-F5344CB8AC3E}">
        <p14:creationId xmlns:p14="http://schemas.microsoft.com/office/powerpoint/2010/main" val="17973034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normAutofit fontScale="90000"/>
          </a:bodyPr>
          <a:lstStyle/>
          <a:p>
            <a:r>
              <a:rPr lang="en-GB" altLang="en-US" sz="3600" dirty="0" err="1"/>
              <a:t>Delweddau</a:t>
            </a:r>
            <a:r>
              <a:rPr lang="en-GB" altLang="en-US" sz="3600" dirty="0"/>
              <a:t> </a:t>
            </a:r>
            <a:r>
              <a:rPr lang="en-GB" altLang="en-US" sz="3600" dirty="0" err="1"/>
              <a:t>afreal</a:t>
            </a:r>
            <a:r>
              <a:rPr lang="en-GB" altLang="en-US" sz="3600" dirty="0"/>
              <a:t>?     </a:t>
            </a:r>
            <a:br>
              <a:rPr lang="en-GB" altLang="en-US" sz="3600" dirty="0"/>
            </a:br>
            <a:r>
              <a:rPr lang="en-GB" altLang="en-US" sz="3600" dirty="0"/>
              <a:t>Unrealistic images?</a:t>
            </a:r>
          </a:p>
        </p:txBody>
      </p:sp>
      <p:pic>
        <p:nvPicPr>
          <p:cNvPr id="59395"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547813" y="1868488"/>
            <a:ext cx="6480175" cy="3792537"/>
          </a:xfrm>
        </p:spPr>
      </p:pic>
    </p:spTree>
    <p:extLst>
      <p:ext uri="{BB962C8B-B14F-4D97-AF65-F5344CB8AC3E}">
        <p14:creationId xmlns:p14="http://schemas.microsoft.com/office/powerpoint/2010/main" val="19366013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t>Delweddau</a:t>
            </a:r>
            <a:r>
              <a:rPr lang="en-GB" altLang="en-US" dirty="0"/>
              <a:t> </a:t>
            </a:r>
            <a:r>
              <a:rPr lang="en-GB" altLang="en-US" dirty="0" err="1"/>
              <a:t>afreal</a:t>
            </a:r>
            <a:r>
              <a:rPr lang="en-GB" altLang="en-US" dirty="0"/>
              <a:t>?     </a:t>
            </a:r>
            <a:br>
              <a:rPr lang="en-GB" altLang="en-US" dirty="0"/>
            </a:br>
            <a:r>
              <a:rPr lang="en-GB" altLang="en-US" dirty="0"/>
              <a:t>Unrealistic images?</a:t>
            </a:r>
            <a:endParaRPr lang="en-GB" dirty="0"/>
          </a:p>
        </p:txBody>
      </p:sp>
      <p:pic>
        <p:nvPicPr>
          <p:cNvPr id="4" name="Content Placeholder 3"/>
          <p:cNvPicPr>
            <a:picLocks noGrp="1" noChangeAspect="1"/>
          </p:cNvPicPr>
          <p:nvPr>
            <p:ph idx="1"/>
          </p:nvPr>
        </p:nvPicPr>
        <p:blipFill>
          <a:blip r:embed="rId3"/>
          <a:stretch>
            <a:fillRect/>
          </a:stretch>
        </p:blipFill>
        <p:spPr>
          <a:xfrm>
            <a:off x="2051720" y="1484784"/>
            <a:ext cx="4896544" cy="3816424"/>
          </a:xfrm>
          <a:prstGeom prst="rect">
            <a:avLst/>
          </a:prstGeom>
        </p:spPr>
      </p:pic>
    </p:spTree>
    <p:extLst>
      <p:ext uri="{BB962C8B-B14F-4D97-AF65-F5344CB8AC3E}">
        <p14:creationId xmlns:p14="http://schemas.microsoft.com/office/powerpoint/2010/main" val="31639717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cy-GB" i="1" dirty="0"/>
              <a:t>Cwestiynau</a:t>
            </a:r>
            <a:br>
              <a:rPr lang="cy-GB" i="1" dirty="0"/>
            </a:br>
            <a:r>
              <a:rPr lang="cy-GB" dirty="0"/>
              <a:t>Questions</a:t>
            </a:r>
          </a:p>
        </p:txBody>
      </p:sp>
      <p:sp>
        <p:nvSpPr>
          <p:cNvPr id="3" name="Content Placeholder 2"/>
          <p:cNvSpPr>
            <a:spLocks noGrp="1"/>
          </p:cNvSpPr>
          <p:nvPr>
            <p:ph sz="half" idx="1"/>
          </p:nvPr>
        </p:nvSpPr>
        <p:spPr>
          <a:xfrm>
            <a:off x="457200" y="1428750"/>
            <a:ext cx="4038600" cy="4697413"/>
          </a:xfrm>
        </p:spPr>
        <p:txBody>
          <a:bodyPr>
            <a:normAutofit fontScale="70000" lnSpcReduction="20000"/>
          </a:bodyPr>
          <a:lstStyle/>
          <a:p>
            <a:pPr eaLnBrk="1" hangingPunct="1">
              <a:defRPr/>
            </a:pPr>
            <a:r>
              <a:rPr lang="cy-GB" dirty="0"/>
              <a:t>Ydy’r cyfryngau yn medru effeithio materion rhywedd?</a:t>
            </a:r>
          </a:p>
          <a:p>
            <a:pPr eaLnBrk="1" hangingPunct="1">
              <a:defRPr/>
            </a:pPr>
            <a:r>
              <a:rPr lang="cy-GB" dirty="0"/>
              <a:t>Ydy’r cyfryngau yn creu’r agenda rhywedd?</a:t>
            </a:r>
          </a:p>
          <a:p>
            <a:pPr eaLnBrk="1" hangingPunct="1">
              <a:defRPr/>
            </a:pPr>
            <a:r>
              <a:rPr lang="cy-GB" dirty="0"/>
              <a:t>Ydy’r cyfryngau yn adlweyrchu’r byd go iawn</a:t>
            </a:r>
          </a:p>
          <a:p>
            <a:pPr eaLnBrk="1" hangingPunct="1">
              <a:buFont typeface="Arial" panose="020B0604020202020204" pitchFamily="34" charset="0"/>
              <a:buNone/>
              <a:defRPr/>
            </a:pPr>
            <a:r>
              <a:rPr lang="cy-GB" dirty="0"/>
              <a:t>Ydy’r cyfryngau yn ymateb i beth mae’r cyhoedd eisau gweld? </a:t>
            </a:r>
          </a:p>
          <a:p>
            <a:pPr eaLnBrk="1" hangingPunct="1">
              <a:buFont typeface="Arial" panose="020B0604020202020204" pitchFamily="34" charset="0"/>
              <a:buNone/>
              <a:defRPr/>
            </a:pPr>
            <a:endParaRPr lang="cy-GB" dirty="0"/>
          </a:p>
          <a:p>
            <a:pPr eaLnBrk="1" hangingPunct="1">
              <a:buFont typeface="Arial" panose="020B0604020202020204" pitchFamily="34" charset="0"/>
              <a:buNone/>
              <a:defRPr/>
            </a:pPr>
            <a:r>
              <a:rPr lang="cy-GB" dirty="0"/>
              <a:t>Oes cysylltiad gyda Damcaniaeth:</a:t>
            </a:r>
          </a:p>
          <a:p>
            <a:pPr eaLnBrk="1" hangingPunct="1">
              <a:defRPr/>
            </a:pPr>
            <a:r>
              <a:rPr lang="cy-GB" dirty="0"/>
              <a:t>Gosod-Agenda?</a:t>
            </a:r>
          </a:p>
          <a:p>
            <a:pPr eaLnBrk="1" hangingPunct="1">
              <a:defRPr/>
            </a:pPr>
            <a:r>
              <a:rPr lang="cy-GB" dirty="0"/>
              <a:t>Fframio?</a:t>
            </a:r>
          </a:p>
          <a:p>
            <a:pPr eaLnBrk="1" hangingPunct="1">
              <a:defRPr/>
            </a:pPr>
            <a:r>
              <a:rPr lang="cy-GB" dirty="0"/>
              <a:t>Diwyllio?</a:t>
            </a:r>
          </a:p>
          <a:p>
            <a:pPr eaLnBrk="1" hangingPunct="1">
              <a:defRPr/>
            </a:pPr>
            <a:endParaRPr lang="cy-GB" dirty="0"/>
          </a:p>
        </p:txBody>
      </p:sp>
      <p:sp>
        <p:nvSpPr>
          <p:cNvPr id="4" name="Content Placeholder 3"/>
          <p:cNvSpPr>
            <a:spLocks noGrp="1"/>
          </p:cNvSpPr>
          <p:nvPr>
            <p:ph sz="half" idx="2"/>
          </p:nvPr>
        </p:nvSpPr>
        <p:spPr>
          <a:xfrm>
            <a:off x="4648200" y="1428750"/>
            <a:ext cx="4038600" cy="4697413"/>
          </a:xfrm>
        </p:spPr>
        <p:txBody>
          <a:bodyPr>
            <a:normAutofit fontScale="70000" lnSpcReduction="20000"/>
          </a:bodyPr>
          <a:lstStyle/>
          <a:p>
            <a:pPr eaLnBrk="1" hangingPunct="1">
              <a:defRPr/>
            </a:pPr>
            <a:r>
              <a:rPr lang="en-GB" dirty="0"/>
              <a:t>Can the media affect gender?</a:t>
            </a:r>
          </a:p>
          <a:p>
            <a:pPr eaLnBrk="1" hangingPunct="1">
              <a:defRPr/>
            </a:pPr>
            <a:r>
              <a:rPr lang="en-GB" dirty="0"/>
              <a:t>Does the media create the gender agenda?</a:t>
            </a:r>
          </a:p>
          <a:p>
            <a:pPr eaLnBrk="1" hangingPunct="1">
              <a:defRPr/>
            </a:pPr>
            <a:r>
              <a:rPr lang="en-GB" dirty="0"/>
              <a:t>Does the media reflect the real world?</a:t>
            </a:r>
          </a:p>
          <a:p>
            <a:pPr eaLnBrk="1" hangingPunct="1">
              <a:buFont typeface="Arial" panose="020B0604020202020204" pitchFamily="34" charset="0"/>
              <a:buNone/>
              <a:defRPr/>
            </a:pPr>
            <a:endParaRPr lang="en-GB" dirty="0"/>
          </a:p>
          <a:p>
            <a:pPr eaLnBrk="1" hangingPunct="1">
              <a:buFont typeface="Arial" panose="020B0604020202020204" pitchFamily="34" charset="0"/>
              <a:buNone/>
              <a:defRPr/>
            </a:pPr>
            <a:endParaRPr lang="en-GB" dirty="0"/>
          </a:p>
          <a:p>
            <a:pPr eaLnBrk="1" hangingPunct="1">
              <a:buFont typeface="Arial" panose="020B0604020202020204" pitchFamily="34" charset="0"/>
              <a:buNone/>
              <a:defRPr/>
            </a:pPr>
            <a:endParaRPr lang="en-GB" dirty="0"/>
          </a:p>
          <a:p>
            <a:pPr eaLnBrk="1" hangingPunct="1">
              <a:buFont typeface="Arial" panose="020B0604020202020204" pitchFamily="34" charset="0"/>
              <a:buNone/>
              <a:defRPr/>
            </a:pPr>
            <a:r>
              <a:rPr lang="en-GB" dirty="0"/>
              <a:t>Does the media respond to what the public wants to see? Links to theory:</a:t>
            </a:r>
          </a:p>
          <a:p>
            <a:pPr eaLnBrk="1" hangingPunct="1">
              <a:defRPr/>
            </a:pPr>
            <a:r>
              <a:rPr lang="en-GB" dirty="0"/>
              <a:t>Agenda setting?</a:t>
            </a:r>
          </a:p>
          <a:p>
            <a:pPr eaLnBrk="1" hangingPunct="1">
              <a:defRPr/>
            </a:pPr>
            <a:r>
              <a:rPr lang="en-GB" dirty="0"/>
              <a:t>Framing?</a:t>
            </a:r>
          </a:p>
          <a:p>
            <a:pPr eaLnBrk="1" hangingPunct="1">
              <a:defRPr/>
            </a:pPr>
            <a:r>
              <a:rPr lang="en-GB" dirty="0"/>
              <a:t>Cultivation?</a:t>
            </a:r>
          </a:p>
          <a:p>
            <a:pPr eaLnBrk="1" hangingPunct="1">
              <a:defRPr/>
            </a:pPr>
            <a:endParaRPr lang="en-GB" i="1" dirty="0">
              <a:solidFill>
                <a:schemeClr val="tx2"/>
              </a:solidFill>
            </a:endParaRPr>
          </a:p>
          <a:p>
            <a:pPr eaLnBrk="1" hangingPunct="1">
              <a:defRPr/>
            </a:pPr>
            <a:endParaRPr lang="en-GB" i="1" dirty="0">
              <a:solidFill>
                <a:schemeClr val="tx2"/>
              </a:solidFill>
            </a:endParaRPr>
          </a:p>
          <a:p>
            <a:pPr eaLnBrk="1" hangingPunct="1">
              <a:defRPr/>
            </a:pPr>
            <a:endParaRPr lang="en-GB" i="1" dirty="0">
              <a:solidFill>
                <a:schemeClr val="tx2"/>
              </a:solidFill>
            </a:endParaRPr>
          </a:p>
          <a:p>
            <a:pPr eaLnBrk="1" hangingPunct="1">
              <a:defRPr/>
            </a:pPr>
            <a:endParaRPr lang="en-GB" dirty="0"/>
          </a:p>
        </p:txBody>
      </p:sp>
    </p:spTree>
    <p:extLst>
      <p:ext uri="{BB962C8B-B14F-4D97-AF65-F5344CB8AC3E}">
        <p14:creationId xmlns:p14="http://schemas.microsoft.com/office/powerpoint/2010/main" val="25774474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4"/>
          <p:cNvSpPr>
            <a:spLocks noGrp="1" noChangeArrowheads="1"/>
          </p:cNvSpPr>
          <p:nvPr>
            <p:ph type="title"/>
          </p:nvPr>
        </p:nvSpPr>
        <p:spPr/>
        <p:txBody>
          <a:bodyPr/>
          <a:lstStyle/>
          <a:p>
            <a:pPr eaLnBrk="1" hangingPunct="1"/>
            <a:r>
              <a:rPr lang="cy-GB" altLang="en-US" sz="3400"/>
              <a:t>Beth mae bywyd teuluol yn ei olygu i chi? What does family life mean to you?</a:t>
            </a:r>
          </a:p>
        </p:txBody>
      </p:sp>
      <p:sp>
        <p:nvSpPr>
          <p:cNvPr id="18434" name="Rectangle 5"/>
          <p:cNvSpPr>
            <a:spLocks noGrp="1" noChangeArrowheads="1"/>
          </p:cNvSpPr>
          <p:nvPr>
            <p:ph type="body" sz="half" idx="1"/>
          </p:nvPr>
        </p:nvSpPr>
        <p:spPr/>
        <p:txBody>
          <a:bodyPr>
            <a:normAutofit lnSpcReduction="10000"/>
          </a:bodyPr>
          <a:lstStyle/>
          <a:p>
            <a:pPr eaLnBrk="1" hangingPunct="1"/>
            <a:r>
              <a:rPr lang="cy-GB" altLang="en-US" dirty="0"/>
              <a:t>Beth ydych chi’n ei werthfawrogi am fywyd teuluol?</a:t>
            </a:r>
          </a:p>
          <a:p>
            <a:pPr eaLnBrk="1" hangingPunct="1"/>
            <a:r>
              <a:rPr lang="cy-GB" altLang="en-US" dirty="0"/>
              <a:t>Beth ydych chi’n meddwl mae plant yn ei werthfawrogi am fywyd teuluol?</a:t>
            </a:r>
          </a:p>
          <a:p>
            <a:pPr eaLnBrk="1" hangingPunct="1"/>
            <a:r>
              <a:rPr lang="cy-GB" altLang="en-US" b="1" dirty="0"/>
              <a:t>Beth yw rôl teuluoedd</a:t>
            </a:r>
            <a:r>
              <a:rPr lang="cy-GB" altLang="en-US" dirty="0"/>
              <a:t>?</a:t>
            </a:r>
          </a:p>
          <a:p>
            <a:pPr eaLnBrk="1" hangingPunct="1"/>
            <a:endParaRPr lang="en-GB" altLang="en-US" dirty="0"/>
          </a:p>
        </p:txBody>
      </p:sp>
      <p:sp>
        <p:nvSpPr>
          <p:cNvPr id="18435" name="Rectangle 6"/>
          <p:cNvSpPr>
            <a:spLocks noGrp="1" noChangeArrowheads="1"/>
          </p:cNvSpPr>
          <p:nvPr>
            <p:ph type="body" sz="half" idx="2"/>
          </p:nvPr>
        </p:nvSpPr>
        <p:spPr/>
        <p:txBody>
          <a:bodyPr/>
          <a:lstStyle/>
          <a:p>
            <a:pPr eaLnBrk="1" hangingPunct="1"/>
            <a:r>
              <a:rPr lang="cy-GB" altLang="en-US" dirty="0"/>
              <a:t>What do you value about family life?</a:t>
            </a:r>
          </a:p>
          <a:p>
            <a:pPr eaLnBrk="1" hangingPunct="1"/>
            <a:r>
              <a:rPr lang="cy-GB" altLang="en-US" dirty="0"/>
              <a:t>What do you think children value about family life?</a:t>
            </a:r>
          </a:p>
          <a:p>
            <a:pPr eaLnBrk="1" hangingPunct="1"/>
            <a:r>
              <a:rPr lang="cy-GB" altLang="en-US" b="1" dirty="0"/>
              <a:t>What is the role of families</a:t>
            </a:r>
            <a:r>
              <a:rPr lang="cy-GB" altLang="en-US" dirty="0"/>
              <a:t>?</a:t>
            </a:r>
          </a:p>
          <a:p>
            <a:pPr eaLnBrk="1" hangingPunct="1"/>
            <a:endParaRPr lang="cy-GB" altLang="en-US" dirty="0"/>
          </a:p>
          <a:p>
            <a:pPr eaLnBrk="1" hangingPunct="1">
              <a:buFont typeface="Wingdings" pitchFamily="2" charset="2"/>
              <a:buNone/>
            </a:pPr>
            <a:endParaRPr lang="cy-GB" altLang="en-US" dirty="0"/>
          </a:p>
        </p:txBody>
      </p:sp>
    </p:spTree>
    <p:extLst>
      <p:ext uri="{BB962C8B-B14F-4D97-AF65-F5344CB8AC3E}">
        <p14:creationId xmlns:p14="http://schemas.microsoft.com/office/powerpoint/2010/main" val="4832405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rtlCol="0">
            <a:normAutofit fontScale="90000"/>
          </a:bodyPr>
          <a:lstStyle/>
          <a:p>
            <a:pPr eaLnBrk="1" fontAlgn="auto" hangingPunct="1">
              <a:spcAft>
                <a:spcPts val="0"/>
              </a:spcAft>
              <a:defRPr/>
            </a:pPr>
            <a:br>
              <a:rPr lang="en-GB" altLang="en-US" sz="4000" dirty="0">
                <a:latin typeface="Lucida Sans" panose="020B0602030504020204" pitchFamily="34" charset="0"/>
                <a:ea typeface="ＭＳ Ｐゴシック" panose="020B0600070205080204" pitchFamily="34" charset="-128"/>
              </a:rPr>
            </a:br>
            <a:endParaRPr lang="cy-GB" altLang="en-US" sz="4000" dirty="0">
              <a:latin typeface="Lucida Sans" panose="020B0602030504020204" pitchFamily="34" charset="0"/>
              <a:ea typeface="ＭＳ Ｐゴシック" panose="020B0600070205080204" pitchFamily="34" charset="-128"/>
            </a:endParaRPr>
          </a:p>
        </p:txBody>
      </p:sp>
      <p:sp>
        <p:nvSpPr>
          <p:cNvPr id="18435" name="Content Placeholder 2"/>
          <p:cNvSpPr>
            <a:spLocks noGrp="1"/>
          </p:cNvSpPr>
          <p:nvPr>
            <p:ph sz="half" idx="1"/>
          </p:nvPr>
        </p:nvSpPr>
        <p:spPr>
          <a:xfrm>
            <a:off x="457200" y="1600200"/>
            <a:ext cx="4038600" cy="3989388"/>
          </a:xfrm>
        </p:spPr>
        <p:txBody>
          <a:bodyPr/>
          <a:lstStyle/>
          <a:p>
            <a:pPr eaLnBrk="1" hangingPunct="1"/>
            <a:r>
              <a:rPr lang="cy-GB" altLang="en-US" dirty="0">
                <a:latin typeface="Lucida Sans" panose="020B0602030504020204" pitchFamily="34" charset="0"/>
                <a:ea typeface="ＭＳ Ｐゴシック" panose="020B0600070205080204" pitchFamily="34" charset="-128"/>
              </a:rPr>
              <a:t>Rôl rhieni </a:t>
            </a:r>
          </a:p>
          <a:p>
            <a:pPr lvl="1" eaLnBrk="1" hangingPunct="1"/>
            <a:endParaRPr lang="cy-GB" altLang="en-US" dirty="0">
              <a:ea typeface="ＭＳ Ｐゴシック" panose="020B0600070205080204" pitchFamily="34" charset="-128"/>
            </a:endParaRPr>
          </a:p>
          <a:p>
            <a:pPr marL="457200" lvl="1" indent="0" eaLnBrk="1" hangingPunct="1">
              <a:buNone/>
            </a:pPr>
            <a:endParaRPr lang="cy-GB" altLang="en-US" dirty="0">
              <a:ea typeface="ＭＳ Ｐゴシック" panose="020B0600070205080204" pitchFamily="34" charset="-128"/>
            </a:endParaRPr>
          </a:p>
          <a:p>
            <a:pPr lvl="1" eaLnBrk="1" hangingPunct="1"/>
            <a:r>
              <a:rPr lang="cy-GB" altLang="en-US" dirty="0">
                <a:ea typeface="ＭＳ Ｐゴシック" panose="020B0600070205080204" pitchFamily="34" charset="-128"/>
              </a:rPr>
              <a:t>Trafodwch</a:t>
            </a:r>
          </a:p>
        </p:txBody>
      </p:sp>
      <p:sp>
        <p:nvSpPr>
          <p:cNvPr id="18436" name="Content Placeholder 3"/>
          <p:cNvSpPr>
            <a:spLocks noGrp="1"/>
          </p:cNvSpPr>
          <p:nvPr>
            <p:ph sz="half" idx="2"/>
          </p:nvPr>
        </p:nvSpPr>
        <p:spPr>
          <a:xfrm>
            <a:off x="4648200" y="1600200"/>
            <a:ext cx="4038600" cy="3989388"/>
          </a:xfrm>
        </p:spPr>
        <p:txBody>
          <a:bodyPr/>
          <a:lstStyle/>
          <a:p>
            <a:pPr eaLnBrk="1" hangingPunct="1">
              <a:defRPr/>
            </a:pPr>
            <a:r>
              <a:rPr lang="en-GB" altLang="en-US" dirty="0">
                <a:latin typeface="Lucida Sans" panose="020B0602030504020204" pitchFamily="34" charset="0"/>
                <a:ea typeface="ＭＳ Ｐゴシック" panose="020B0600070205080204" pitchFamily="34" charset="-128"/>
              </a:rPr>
              <a:t>Role of parents  </a:t>
            </a:r>
          </a:p>
          <a:p>
            <a:pPr marL="457200" lvl="1" indent="0" eaLnBrk="1" hangingPunct="1">
              <a:buNone/>
              <a:defRPr/>
            </a:pPr>
            <a:endParaRPr lang="cy-GB" altLang="en-US" dirty="0">
              <a:ea typeface="ＭＳ Ｐゴシック" panose="020B0600070205080204" pitchFamily="34" charset="-128"/>
            </a:endParaRPr>
          </a:p>
          <a:p>
            <a:pPr lvl="1" eaLnBrk="1" hangingPunct="1">
              <a:defRPr/>
            </a:pPr>
            <a:r>
              <a:rPr lang="cy-GB" altLang="en-US" dirty="0" err="1">
                <a:ea typeface="ＭＳ Ｐゴシック" panose="020B0600070205080204" pitchFamily="34" charset="-128"/>
              </a:rPr>
              <a:t>Discuss</a:t>
            </a:r>
            <a:endParaRPr lang="cy-GB" altLang="en-US" dirty="0">
              <a:ea typeface="ＭＳ Ｐゴシック" panose="020B0600070205080204" pitchFamily="34" charset="-128"/>
            </a:endParaRPr>
          </a:p>
          <a:p>
            <a:pPr marL="457200" lvl="1" indent="0" eaLnBrk="1" hangingPunct="1">
              <a:buFont typeface="Arial" panose="020B0604020202020204" pitchFamily="34" charset="0"/>
              <a:buNone/>
              <a:defRPr/>
            </a:pPr>
            <a:endParaRPr lang="cy-GB" altLang="en-US" dirty="0">
              <a:ea typeface="ＭＳ Ｐゴシック" panose="020B0600070205080204" pitchFamily="34" charset="-128"/>
            </a:endParaRPr>
          </a:p>
        </p:txBody>
      </p:sp>
    </p:spTree>
    <p:extLst>
      <p:ext uri="{BB962C8B-B14F-4D97-AF65-F5344CB8AC3E}">
        <p14:creationId xmlns:p14="http://schemas.microsoft.com/office/powerpoint/2010/main" val="36362121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4"/>
          <p:cNvSpPr>
            <a:spLocks noGrp="1" noChangeArrowheads="1"/>
          </p:cNvSpPr>
          <p:nvPr>
            <p:ph type="title"/>
          </p:nvPr>
        </p:nvSpPr>
        <p:spPr>
          <a:xfrm>
            <a:off x="457200" y="274638"/>
            <a:ext cx="8229600" cy="922337"/>
          </a:xfrm>
        </p:spPr>
        <p:txBody>
          <a:bodyPr>
            <a:normAutofit fontScale="90000"/>
          </a:bodyPr>
          <a:lstStyle/>
          <a:p>
            <a:pPr eaLnBrk="1" hangingPunct="1"/>
            <a:r>
              <a:rPr lang="cy-GB" altLang="en-US" sz="3400"/>
              <a:t>Beth sy’n achosi newid?</a:t>
            </a:r>
            <a:br>
              <a:rPr lang="cy-GB" altLang="en-US" sz="3400"/>
            </a:br>
            <a:r>
              <a:rPr lang="cy-GB" altLang="en-US" sz="3400"/>
              <a:t>What causes change?</a:t>
            </a:r>
          </a:p>
        </p:txBody>
      </p:sp>
      <p:sp>
        <p:nvSpPr>
          <p:cNvPr id="20482" name="Rectangle 5"/>
          <p:cNvSpPr>
            <a:spLocks noGrp="1" noChangeArrowheads="1"/>
          </p:cNvSpPr>
          <p:nvPr>
            <p:ph type="body" sz="half" idx="1"/>
          </p:nvPr>
        </p:nvSpPr>
        <p:spPr>
          <a:xfrm>
            <a:off x="179388" y="1341438"/>
            <a:ext cx="4608512" cy="4789487"/>
          </a:xfrm>
        </p:spPr>
        <p:txBody>
          <a:bodyPr/>
          <a:lstStyle/>
          <a:p>
            <a:pPr eaLnBrk="1" hangingPunct="1"/>
            <a:r>
              <a:rPr lang="cy-GB" altLang="en-US" sz="2400" dirty="0"/>
              <a:t>Sut mae teuluoedd wedi newid dros amser?</a:t>
            </a:r>
          </a:p>
          <a:p>
            <a:pPr eaLnBrk="1" hangingPunct="1"/>
            <a:r>
              <a:rPr lang="cy-GB" altLang="en-US" sz="2400" dirty="0"/>
              <a:t>Mae newidiadau yn y teulu yn ganlyniad i newidiadau mewn cymdeithas - </a:t>
            </a:r>
            <a:r>
              <a:rPr lang="cy-GB" altLang="en-US" sz="2400" b="1" dirty="0"/>
              <a:t>trafodwch</a:t>
            </a:r>
            <a:r>
              <a:rPr lang="cy-GB" altLang="en-US" sz="2400" dirty="0"/>
              <a:t>.</a:t>
            </a:r>
          </a:p>
          <a:p>
            <a:pPr eaLnBrk="1" hangingPunct="1"/>
            <a:r>
              <a:rPr lang="cy-GB" altLang="en-US" sz="2400" dirty="0"/>
              <a:t>A yw’r newidiadau wedi bod er gwell?</a:t>
            </a:r>
            <a:endParaRPr lang="en-GB" altLang="en-US" sz="2400" dirty="0"/>
          </a:p>
        </p:txBody>
      </p:sp>
      <p:sp>
        <p:nvSpPr>
          <p:cNvPr id="20483" name="Rectangle 6"/>
          <p:cNvSpPr>
            <a:spLocks noGrp="1" noChangeArrowheads="1"/>
          </p:cNvSpPr>
          <p:nvPr>
            <p:ph type="body" sz="half" idx="2"/>
          </p:nvPr>
        </p:nvSpPr>
        <p:spPr>
          <a:xfrm>
            <a:off x="4643438" y="1268413"/>
            <a:ext cx="4038600" cy="2881312"/>
          </a:xfrm>
        </p:spPr>
        <p:txBody>
          <a:bodyPr/>
          <a:lstStyle/>
          <a:p>
            <a:pPr eaLnBrk="1" hangingPunct="1"/>
            <a:r>
              <a:rPr lang="cy-GB" altLang="en-US" sz="2400" dirty="0"/>
              <a:t>How have families changed over time?</a:t>
            </a:r>
          </a:p>
          <a:p>
            <a:pPr eaLnBrk="1" hangingPunct="1"/>
            <a:r>
              <a:rPr lang="cy-GB" altLang="en-US" sz="2400" dirty="0"/>
              <a:t>Changes in the family are a result of changes in society – </a:t>
            </a:r>
            <a:r>
              <a:rPr lang="cy-GB" altLang="en-US" sz="2400" b="1" dirty="0"/>
              <a:t>discuss</a:t>
            </a:r>
            <a:r>
              <a:rPr lang="cy-GB" altLang="en-US" sz="2400" dirty="0"/>
              <a:t>.</a:t>
            </a:r>
          </a:p>
          <a:p>
            <a:pPr eaLnBrk="1" hangingPunct="1"/>
            <a:r>
              <a:rPr lang="cy-GB" altLang="en-US" sz="2400" dirty="0"/>
              <a:t>Have the changes been for the better?</a:t>
            </a:r>
          </a:p>
        </p:txBody>
      </p:sp>
      <p:pic>
        <p:nvPicPr>
          <p:cNvPr id="20486" name="Picture 6" descr="Fifties-Famil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292600"/>
            <a:ext cx="2484438" cy="2565400"/>
          </a:xfrm>
          <a:prstGeom prst="rect">
            <a:avLst/>
          </a:prstGeom>
          <a:noFill/>
          <a:extLst>
            <a:ext uri="{909E8E84-426E-40DD-AFC4-6F175D3DCCD1}">
              <a14:hiddenFill xmlns:a14="http://schemas.microsoft.com/office/drawing/2010/main">
                <a:solidFill>
                  <a:srgbClr val="FFFFFF"/>
                </a:solidFill>
              </a14:hiddenFill>
            </a:ext>
          </a:extLst>
        </p:spPr>
      </p:pic>
      <p:pic>
        <p:nvPicPr>
          <p:cNvPr id="20488" name="Picture 8" descr="2266613433_b2fbc97c4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3438" y="5049838"/>
            <a:ext cx="2738437" cy="1808162"/>
          </a:xfrm>
          <a:prstGeom prst="rect">
            <a:avLst/>
          </a:prstGeom>
          <a:noFill/>
          <a:extLst>
            <a:ext uri="{909E8E84-426E-40DD-AFC4-6F175D3DCCD1}">
              <a14:hiddenFill xmlns:a14="http://schemas.microsoft.com/office/drawing/2010/main">
                <a:solidFill>
                  <a:srgbClr val="FFFFFF"/>
                </a:solidFill>
              </a14:hiddenFill>
            </a:ext>
          </a:extLst>
        </p:spPr>
      </p:pic>
      <p:pic>
        <p:nvPicPr>
          <p:cNvPr id="20490" name="Picture 10" descr="Slutsky+Family+Picture+70s_edited-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48488" y="4760913"/>
            <a:ext cx="2374900" cy="2097087"/>
          </a:xfrm>
          <a:prstGeom prst="rect">
            <a:avLst/>
          </a:prstGeom>
          <a:noFill/>
          <a:extLst>
            <a:ext uri="{909E8E84-426E-40DD-AFC4-6F175D3DCCD1}">
              <a14:hiddenFill xmlns:a14="http://schemas.microsoft.com/office/drawing/2010/main">
                <a:solidFill>
                  <a:srgbClr val="FFFFFF"/>
                </a:solidFill>
              </a14:hiddenFill>
            </a:ext>
          </a:extLst>
        </p:spPr>
      </p:pic>
      <p:pic>
        <p:nvPicPr>
          <p:cNvPr id="20491" name="il_fi" descr="http://blogs.prideangel.com/image.axd?picture=gay-family-sofa.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84438" y="5138738"/>
            <a:ext cx="2449512" cy="1719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93742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rtlCol="0">
            <a:normAutofit fontScale="90000"/>
          </a:bodyPr>
          <a:lstStyle/>
          <a:p>
            <a:pPr eaLnBrk="1" fontAlgn="auto" hangingPunct="1">
              <a:spcAft>
                <a:spcPts val="0"/>
              </a:spcAft>
              <a:defRPr/>
            </a:pPr>
            <a:r>
              <a:rPr lang="en-GB" altLang="en-US"/>
              <a:t>Arferion Rhieni / Parenting Practices</a:t>
            </a:r>
          </a:p>
        </p:txBody>
      </p:sp>
      <p:sp>
        <p:nvSpPr>
          <p:cNvPr id="38915" name="Content Placeholder 2"/>
          <p:cNvSpPr>
            <a:spLocks noGrp="1"/>
          </p:cNvSpPr>
          <p:nvPr>
            <p:ph sz="half" idx="1"/>
          </p:nvPr>
        </p:nvSpPr>
        <p:spPr>
          <a:xfrm>
            <a:off x="457200" y="1600200"/>
            <a:ext cx="4038600" cy="3989388"/>
          </a:xfrm>
        </p:spPr>
        <p:txBody>
          <a:bodyPr/>
          <a:lstStyle/>
          <a:p>
            <a:pPr eaLnBrk="1" hangingPunct="1"/>
            <a:r>
              <a:rPr lang="en-GB" altLang="en-US"/>
              <a:t>Sut mae rhain wedi newid?</a:t>
            </a:r>
          </a:p>
          <a:p>
            <a:pPr eaLnBrk="1" hangingPunct="1"/>
            <a:r>
              <a:rPr lang="en-GB" altLang="en-US"/>
              <a:t>Sut mae hyn wedi effeithio ar blant?</a:t>
            </a:r>
          </a:p>
          <a:p>
            <a:pPr eaLnBrk="1" hangingPunct="1"/>
            <a:r>
              <a:rPr lang="en-GB" altLang="en-US"/>
              <a:t>Trafodwch</a:t>
            </a:r>
          </a:p>
        </p:txBody>
      </p:sp>
      <p:sp>
        <p:nvSpPr>
          <p:cNvPr id="38916" name="Content Placeholder 3"/>
          <p:cNvSpPr>
            <a:spLocks noGrp="1"/>
          </p:cNvSpPr>
          <p:nvPr>
            <p:ph sz="half" idx="2"/>
          </p:nvPr>
        </p:nvSpPr>
        <p:spPr>
          <a:xfrm>
            <a:off x="4648200" y="1600200"/>
            <a:ext cx="4038600" cy="3989388"/>
          </a:xfrm>
        </p:spPr>
        <p:txBody>
          <a:bodyPr/>
          <a:lstStyle/>
          <a:p>
            <a:pPr eaLnBrk="1" hangingPunct="1"/>
            <a:r>
              <a:rPr lang="en-GB" altLang="en-US"/>
              <a:t>How have they changed over time?</a:t>
            </a:r>
          </a:p>
          <a:p>
            <a:pPr eaLnBrk="1" hangingPunct="1"/>
            <a:r>
              <a:rPr lang="en-GB" altLang="en-US"/>
              <a:t>How has this affected children?</a:t>
            </a:r>
          </a:p>
          <a:p>
            <a:pPr eaLnBrk="1" hangingPunct="1"/>
            <a:r>
              <a:rPr lang="en-GB" altLang="en-US"/>
              <a:t>Discuss</a:t>
            </a:r>
          </a:p>
        </p:txBody>
      </p:sp>
    </p:spTree>
    <p:extLst>
      <p:ext uri="{BB962C8B-B14F-4D97-AF65-F5344CB8AC3E}">
        <p14:creationId xmlns:p14="http://schemas.microsoft.com/office/powerpoint/2010/main" val="10725765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3"/>
          <p:cNvSpPr>
            <a:spLocks noGrp="1"/>
          </p:cNvSpPr>
          <p:nvPr>
            <p:ph type="title"/>
          </p:nvPr>
        </p:nvSpPr>
        <p:spPr/>
        <p:txBody>
          <a:bodyPr/>
          <a:lstStyle/>
          <a:p>
            <a:endParaRPr lang="en-GB" altLang="en-US"/>
          </a:p>
        </p:txBody>
      </p:sp>
      <p:sp>
        <p:nvSpPr>
          <p:cNvPr id="3" name="Content Placeholder 2"/>
          <p:cNvSpPr>
            <a:spLocks noGrp="1"/>
          </p:cNvSpPr>
          <p:nvPr>
            <p:ph sz="half" idx="1"/>
          </p:nvPr>
        </p:nvSpPr>
        <p:spPr>
          <a:xfrm>
            <a:off x="457200" y="1600200"/>
            <a:ext cx="4038600" cy="3989388"/>
          </a:xfrm>
        </p:spPr>
        <p:txBody>
          <a:bodyPr/>
          <a:lstStyle/>
          <a:p>
            <a:pPr marL="0" indent="0">
              <a:buFont typeface="Arial" panose="020B0604020202020204" pitchFamily="34" charset="0"/>
              <a:buNone/>
              <a:defRPr/>
            </a:pPr>
            <a:r>
              <a:rPr lang="en-GB" dirty="0" err="1"/>
              <a:t>Rhianta</a:t>
            </a:r>
            <a:r>
              <a:rPr lang="en-GB" dirty="0"/>
              <a:t> </a:t>
            </a:r>
            <a:r>
              <a:rPr lang="en-GB" dirty="0" err="1"/>
              <a:t>mewn</a:t>
            </a:r>
            <a:r>
              <a:rPr lang="en-GB" dirty="0"/>
              <a:t> </a:t>
            </a:r>
            <a:r>
              <a:rPr lang="en-GB" dirty="0" err="1"/>
              <a:t>oes</a:t>
            </a:r>
            <a:r>
              <a:rPr lang="en-GB" dirty="0"/>
              <a:t> </a:t>
            </a:r>
            <a:r>
              <a:rPr lang="en-GB" dirty="0" err="1"/>
              <a:t>digidol</a:t>
            </a:r>
            <a:endParaRPr lang="en-GB" dirty="0"/>
          </a:p>
          <a:p>
            <a:pPr>
              <a:defRPr/>
            </a:pPr>
            <a:r>
              <a:rPr lang="en-GB" dirty="0" err="1"/>
              <a:t>Yr</a:t>
            </a:r>
            <a:r>
              <a:rPr lang="en-GB" dirty="0"/>
              <a:t> un </a:t>
            </a:r>
            <a:r>
              <a:rPr lang="en-GB" dirty="0" err="1"/>
              <a:t>pryderon</a:t>
            </a:r>
            <a:r>
              <a:rPr lang="en-GB" dirty="0"/>
              <a:t> a </a:t>
            </a:r>
            <a:r>
              <a:rPr lang="en-GB" dirty="0" err="1"/>
              <a:t>chynt</a:t>
            </a:r>
            <a:r>
              <a:rPr lang="en-GB" dirty="0"/>
              <a:t>?</a:t>
            </a:r>
          </a:p>
          <a:p>
            <a:pPr>
              <a:defRPr/>
            </a:pPr>
            <a:r>
              <a:rPr lang="en-GB" dirty="0" err="1"/>
              <a:t>Pryderon</a:t>
            </a:r>
            <a:r>
              <a:rPr lang="en-GB" dirty="0"/>
              <a:t> </a:t>
            </a:r>
            <a:r>
              <a:rPr lang="en-GB" dirty="0" err="1"/>
              <a:t>newydd</a:t>
            </a:r>
            <a:r>
              <a:rPr lang="en-GB" dirty="0"/>
              <a:t>?</a:t>
            </a:r>
          </a:p>
        </p:txBody>
      </p:sp>
      <p:sp>
        <p:nvSpPr>
          <p:cNvPr id="5" name="Content Placeholder 4"/>
          <p:cNvSpPr>
            <a:spLocks noGrp="1"/>
          </p:cNvSpPr>
          <p:nvPr>
            <p:ph sz="half" idx="2"/>
          </p:nvPr>
        </p:nvSpPr>
        <p:spPr>
          <a:xfrm>
            <a:off x="4648200" y="1600200"/>
            <a:ext cx="4038600" cy="3989388"/>
          </a:xfrm>
        </p:spPr>
        <p:txBody>
          <a:bodyPr/>
          <a:lstStyle/>
          <a:p>
            <a:pPr marL="0" indent="0">
              <a:buFont typeface="Arial" panose="020B0604020202020204" pitchFamily="34" charset="0"/>
              <a:buNone/>
              <a:defRPr/>
            </a:pPr>
            <a:r>
              <a:rPr lang="en-GB" dirty="0"/>
              <a:t>Parenting in a digital age</a:t>
            </a:r>
          </a:p>
          <a:p>
            <a:pPr>
              <a:defRPr/>
            </a:pPr>
            <a:r>
              <a:rPr lang="en-GB" dirty="0"/>
              <a:t>The same concerns as previously?</a:t>
            </a:r>
          </a:p>
          <a:p>
            <a:pPr>
              <a:defRPr/>
            </a:pPr>
            <a:r>
              <a:rPr lang="en-GB" dirty="0"/>
              <a:t>New concerns?</a:t>
            </a:r>
          </a:p>
          <a:p>
            <a:pPr>
              <a:defRPr/>
            </a:pPr>
            <a:endParaRPr lang="en-GB" dirty="0"/>
          </a:p>
        </p:txBody>
      </p:sp>
    </p:spTree>
    <p:extLst>
      <p:ext uri="{BB962C8B-B14F-4D97-AF65-F5344CB8AC3E}">
        <p14:creationId xmlns:p14="http://schemas.microsoft.com/office/powerpoint/2010/main" val="712019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10" descr="http://us.123rf.com/400wm/400/400/zurijeta/zurijeta1104/zurijeta110400001/9469312-playing-around-the-car-and-cleaning-children-in-summertime.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4284663" cy="2957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1" name="Picture 9" descr="http://wwwdelivery.superstock.com/WI/223/1558/PreviewComp/SuperStock_1558-011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32588" y="4452938"/>
            <a:ext cx="2411412" cy="2405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myimage" descr="African Children Workin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3048000"/>
            <a:ext cx="3810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7" descr="kids chores">
            <a:hlinkClick r:id="rId7" tooltip="&quot;kids chores by s_lew99, on Flickr&quo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995738" y="3292475"/>
            <a:ext cx="2674937" cy="356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16" descr="Children preparing food"/>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343525" y="0"/>
            <a:ext cx="3800475"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5" name="Picture 19" descr="http://nigeldickinson.photoshelter.com/img/pixel.gif"/>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20993100"/>
            <a:ext cx="628650" cy="62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6" name="Rectangle 11"/>
          <p:cNvSpPr>
            <a:spLocks noChangeArrowheads="1"/>
          </p:cNvSpPr>
          <p:nvPr/>
        </p:nvSpPr>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US" altLang="en-US" sz="1800">
              <a:latin typeface="Arial" panose="020B0604020202020204" pitchFamily="34" charset="0"/>
            </a:endParaRPr>
          </a:p>
        </p:txBody>
      </p:sp>
      <p:sp>
        <p:nvSpPr>
          <p:cNvPr id="22537" name="Rectangle 12"/>
          <p:cNvSpPr>
            <a:spLocks noChangeArrowheads="1"/>
          </p:cNvSpPr>
          <p:nvPr/>
        </p:nvSpPr>
        <p:spPr bwMode="auto">
          <a:xfrm>
            <a:off x="0" y="4410075"/>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US" altLang="en-US" sz="1800">
              <a:latin typeface="Arial" panose="020B0604020202020204" pitchFamily="34" charset="0"/>
            </a:endParaRPr>
          </a:p>
        </p:txBody>
      </p:sp>
      <p:sp>
        <p:nvSpPr>
          <p:cNvPr id="22538" name="Rectangle 13"/>
          <p:cNvSpPr>
            <a:spLocks noChangeArrowheads="1"/>
          </p:cNvSpPr>
          <p:nvPr/>
        </p:nvSpPr>
        <p:spPr bwMode="auto">
          <a:xfrm>
            <a:off x="0" y="81915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US" altLang="en-US" sz="1800">
              <a:latin typeface="Arial" panose="020B0604020202020204" pitchFamily="34" charset="0"/>
            </a:endParaRPr>
          </a:p>
        </p:txBody>
      </p:sp>
      <p:sp>
        <p:nvSpPr>
          <p:cNvPr id="22539" name="Rectangle 14"/>
          <p:cNvSpPr>
            <a:spLocks noChangeArrowheads="1"/>
          </p:cNvSpPr>
          <p:nvPr/>
        </p:nvSpPr>
        <p:spPr bwMode="auto">
          <a:xfrm>
            <a:off x="0" y="124587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US" altLang="en-US" sz="1800">
              <a:latin typeface="Arial" panose="020B0604020202020204" pitchFamily="34" charset="0"/>
            </a:endParaRPr>
          </a:p>
        </p:txBody>
      </p:sp>
      <p:sp>
        <p:nvSpPr>
          <p:cNvPr id="22540" name="Rectangle 15"/>
          <p:cNvSpPr>
            <a:spLocks noChangeArrowheads="1"/>
          </p:cNvSpPr>
          <p:nvPr/>
        </p:nvSpPr>
        <p:spPr bwMode="auto">
          <a:xfrm>
            <a:off x="0" y="176784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US" altLang="en-US" sz="1800">
              <a:latin typeface="Arial" panose="020B0604020202020204" pitchFamily="34" charset="0"/>
            </a:endParaRPr>
          </a:p>
        </p:txBody>
      </p:sp>
      <p:sp>
        <p:nvSpPr>
          <p:cNvPr id="22541" name="Rectangle 16"/>
          <p:cNvSpPr>
            <a:spLocks noChangeArrowheads="1"/>
          </p:cNvSpPr>
          <p:nvPr/>
        </p:nvSpPr>
        <p:spPr bwMode="auto">
          <a:xfrm>
            <a:off x="0" y="2162175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US" altLang="en-US" sz="1800">
              <a:latin typeface="Arial" panose="020B0604020202020204" pitchFamily="34" charset="0"/>
            </a:endParaRPr>
          </a:p>
        </p:txBody>
      </p:sp>
      <p:sp>
        <p:nvSpPr>
          <p:cNvPr id="22542" name="Rectangle 17"/>
          <p:cNvSpPr>
            <a:spLocks noChangeArrowheads="1"/>
          </p:cNvSpPr>
          <p:nvPr/>
        </p:nvSpPr>
        <p:spPr bwMode="auto">
          <a:xfrm>
            <a:off x="0" y="2592705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US" altLang="en-US" sz="1800">
              <a:latin typeface="Arial" panose="020B0604020202020204" pitchFamily="34" charset="0"/>
            </a:endParaRPr>
          </a:p>
        </p:txBody>
      </p:sp>
      <p:sp>
        <p:nvSpPr>
          <p:cNvPr id="22543" name="Rectangle 18"/>
          <p:cNvSpPr>
            <a:spLocks noChangeArrowheads="1"/>
          </p:cNvSpPr>
          <p:nvPr/>
        </p:nvSpPr>
        <p:spPr bwMode="auto">
          <a:xfrm>
            <a:off x="0" y="3020377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US" altLang="en-US" sz="1800">
              <a:latin typeface="Arial" panose="020B0604020202020204" pitchFamily="34" charset="0"/>
            </a:endParaRPr>
          </a:p>
        </p:txBody>
      </p:sp>
      <p:sp>
        <p:nvSpPr>
          <p:cNvPr id="22544" name="Rectangle 19"/>
          <p:cNvSpPr>
            <a:spLocks noChangeArrowheads="1"/>
          </p:cNvSpPr>
          <p:nvPr/>
        </p:nvSpPr>
        <p:spPr bwMode="auto">
          <a:xfrm>
            <a:off x="0" y="3402330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US" altLang="en-US" sz="1800">
              <a:latin typeface="Arial" panose="020B0604020202020204" pitchFamily="34" charset="0"/>
            </a:endParaRPr>
          </a:p>
        </p:txBody>
      </p:sp>
    </p:spTree>
    <p:extLst>
      <p:ext uri="{BB962C8B-B14F-4D97-AF65-F5344CB8AC3E}">
        <p14:creationId xmlns:p14="http://schemas.microsoft.com/office/powerpoint/2010/main" val="35639641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650" y="233363"/>
            <a:ext cx="3248025" cy="2162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35150" y="2708275"/>
            <a:ext cx="3248025" cy="2162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2363" y="404813"/>
            <a:ext cx="3248025" cy="1819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2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35600" y="2492375"/>
            <a:ext cx="3248025" cy="2171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6568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‘7 Cool Gadgets For Kids &amp; Smart Toys 2018 You Must Have’</a:t>
            </a:r>
          </a:p>
        </p:txBody>
      </p:sp>
      <p:sp>
        <p:nvSpPr>
          <p:cNvPr id="5" name="Content Placeholder 4"/>
          <p:cNvSpPr>
            <a:spLocks noGrp="1"/>
          </p:cNvSpPr>
          <p:nvPr>
            <p:ph idx="1"/>
          </p:nvPr>
        </p:nvSpPr>
        <p:spPr/>
        <p:txBody>
          <a:bodyPr>
            <a:normAutofit/>
          </a:bodyPr>
          <a:lstStyle/>
          <a:p>
            <a:r>
              <a:rPr lang="en-GB" dirty="0" err="1"/>
              <a:t>Gwyliwch</a:t>
            </a:r>
            <a:r>
              <a:rPr lang="en-GB" dirty="0"/>
              <a:t> y clip </a:t>
            </a:r>
            <a:r>
              <a:rPr lang="en-GB" dirty="0" err="1"/>
              <a:t>yna</a:t>
            </a:r>
            <a:r>
              <a:rPr lang="en-GB" dirty="0"/>
              <a:t> </a:t>
            </a:r>
            <a:r>
              <a:rPr lang="en-GB" dirty="0" err="1"/>
              <a:t>trafodwch</a:t>
            </a:r>
            <a:r>
              <a:rPr lang="en-GB" dirty="0"/>
              <a:t>:</a:t>
            </a:r>
          </a:p>
          <a:p>
            <a:pPr marL="0" indent="0">
              <a:buNone/>
            </a:pPr>
            <a:endParaRPr lang="en-GB" dirty="0"/>
          </a:p>
          <a:p>
            <a:r>
              <a:rPr lang="en-GB" dirty="0">
                <a:hlinkClick r:id="rId3"/>
              </a:rPr>
              <a:t>https://www.youtube.com/watch?v=WQdSXd1Vsuc</a:t>
            </a:r>
            <a:r>
              <a:rPr lang="en-GB" dirty="0"/>
              <a:t> </a:t>
            </a:r>
          </a:p>
          <a:p>
            <a:r>
              <a:rPr lang="en-GB" dirty="0"/>
              <a:t>Watch the clip then discuss</a:t>
            </a:r>
          </a:p>
        </p:txBody>
      </p:sp>
    </p:spTree>
    <p:extLst>
      <p:ext uri="{BB962C8B-B14F-4D97-AF65-F5344CB8AC3E}">
        <p14:creationId xmlns:p14="http://schemas.microsoft.com/office/powerpoint/2010/main" val="4197399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Grp="1" noChangeArrowheads="1"/>
          </p:cNvSpPr>
          <p:nvPr>
            <p:ph type="title"/>
          </p:nvPr>
        </p:nvSpPr>
        <p:spPr>
          <a:xfrm>
            <a:off x="457200" y="274638"/>
            <a:ext cx="8686800" cy="850900"/>
          </a:xfrm>
        </p:spPr>
        <p:txBody>
          <a:bodyPr>
            <a:normAutofit fontScale="90000"/>
          </a:bodyPr>
          <a:lstStyle/>
          <a:p>
            <a:pPr eaLnBrk="1" hangingPunct="1"/>
            <a:r>
              <a:rPr lang="cy-GB" altLang="en-US" sz="3400"/>
              <a:t>Mae adloniant teulu yn fusnes mawr</a:t>
            </a:r>
            <a:br>
              <a:rPr lang="en-GB" altLang="en-US" sz="3400"/>
            </a:br>
            <a:r>
              <a:rPr lang="en-GB" altLang="en-US" sz="3400" i="1"/>
              <a:t>Family entertainment is big business</a:t>
            </a:r>
          </a:p>
        </p:txBody>
      </p:sp>
      <p:sp>
        <p:nvSpPr>
          <p:cNvPr id="19459" name="Rectangle 5"/>
          <p:cNvSpPr>
            <a:spLocks noGrp="1" noChangeArrowheads="1"/>
          </p:cNvSpPr>
          <p:nvPr>
            <p:ph type="body" sz="half" idx="1"/>
          </p:nvPr>
        </p:nvSpPr>
        <p:spPr>
          <a:xfrm>
            <a:off x="431800" y="1341438"/>
            <a:ext cx="4572000" cy="4530725"/>
          </a:xfrm>
        </p:spPr>
        <p:txBody>
          <a:bodyPr/>
          <a:lstStyle/>
          <a:p>
            <a:pPr eaLnBrk="1" hangingPunct="1">
              <a:defRPr/>
            </a:pPr>
            <a:r>
              <a:rPr lang="cy-GB" altLang="en-US" sz="2400" dirty="0"/>
              <a:t>Targedir teulueoedd gan gorfforaethau byd-eang</a:t>
            </a:r>
          </a:p>
          <a:p>
            <a:pPr eaLnBrk="1" hangingPunct="1">
              <a:defRPr/>
            </a:pPr>
            <a:r>
              <a:rPr lang="cy-GB" altLang="en-US" sz="2400" dirty="0"/>
              <a:t>Pwysau ar blant i ddatblygu diwylliant prynu </a:t>
            </a:r>
          </a:p>
          <a:p>
            <a:pPr eaLnBrk="1" hangingPunct="1">
              <a:defRPr/>
            </a:pPr>
            <a:r>
              <a:rPr lang="cy-GB" altLang="en-US" sz="2400" dirty="0"/>
              <a:t>Pwyso ar rieni i gredu bod angen y cynnyrch a’r gwasanaethau hynny ar eu plant</a:t>
            </a:r>
          </a:p>
          <a:p>
            <a:pPr eaLnBrk="1" hangingPunct="1">
              <a:defRPr/>
            </a:pPr>
            <a:r>
              <a:rPr lang="cy-GB" altLang="en-US" sz="2400" dirty="0"/>
              <a:t>Yr agweddau negyddol?</a:t>
            </a:r>
          </a:p>
          <a:p>
            <a:pPr marL="0" indent="0" eaLnBrk="1" hangingPunct="1">
              <a:lnSpc>
                <a:spcPct val="80000"/>
              </a:lnSpc>
              <a:buFont typeface="Wingdings" panose="05000000000000000000" pitchFamily="2" charset="2"/>
              <a:buNone/>
              <a:defRPr/>
            </a:pPr>
            <a:endParaRPr lang="cy-GB" altLang="en-US" sz="2400" dirty="0"/>
          </a:p>
        </p:txBody>
      </p:sp>
      <p:sp>
        <p:nvSpPr>
          <p:cNvPr id="33796" name="Rectangle 6"/>
          <p:cNvSpPr>
            <a:spLocks noGrp="1" noChangeArrowheads="1"/>
          </p:cNvSpPr>
          <p:nvPr>
            <p:ph type="body" sz="half" idx="2"/>
          </p:nvPr>
        </p:nvSpPr>
        <p:spPr>
          <a:xfrm>
            <a:off x="5076825" y="1341438"/>
            <a:ext cx="3600450" cy="4675187"/>
          </a:xfrm>
        </p:spPr>
        <p:txBody>
          <a:bodyPr/>
          <a:lstStyle/>
          <a:p>
            <a:pPr eaLnBrk="1" hangingPunct="1"/>
            <a:r>
              <a:rPr lang="en-GB" altLang="en-US" sz="2400" i="1"/>
              <a:t>Families targeted by global corporations</a:t>
            </a:r>
          </a:p>
          <a:p>
            <a:pPr eaLnBrk="1" hangingPunct="1"/>
            <a:r>
              <a:rPr lang="en-GB" altLang="en-US" sz="2400" i="1"/>
              <a:t>Children coerced into consumerism</a:t>
            </a:r>
          </a:p>
          <a:p>
            <a:pPr eaLnBrk="1" hangingPunct="1"/>
            <a:r>
              <a:rPr lang="en-GB" altLang="en-US" sz="2400" i="1"/>
              <a:t>Parents coerced into thinking their children need these products and services</a:t>
            </a:r>
          </a:p>
          <a:p>
            <a:pPr eaLnBrk="1" hangingPunct="1"/>
            <a:r>
              <a:rPr lang="en-GB" altLang="en-US" sz="2400" i="1"/>
              <a:t>The negative aspects?</a:t>
            </a:r>
          </a:p>
        </p:txBody>
      </p:sp>
    </p:spTree>
    <p:extLst>
      <p:ext uri="{BB962C8B-B14F-4D97-AF65-F5344CB8AC3E}">
        <p14:creationId xmlns:p14="http://schemas.microsoft.com/office/powerpoint/2010/main" val="30470256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eaLnBrk="1" hangingPunct="1"/>
            <a:r>
              <a:rPr lang="en-GB" altLang="en-US" sz="3200"/>
              <a:t>Deall</a:t>
            </a:r>
            <a:br>
              <a:rPr lang="en-GB" altLang="en-US" sz="3200"/>
            </a:br>
            <a:r>
              <a:rPr lang="en-GB" altLang="en-US" sz="3200"/>
              <a:t>Understanding</a:t>
            </a:r>
          </a:p>
        </p:txBody>
      </p:sp>
      <p:sp>
        <p:nvSpPr>
          <p:cNvPr id="3" name="Content Placeholder 2"/>
          <p:cNvSpPr>
            <a:spLocks noGrp="1"/>
          </p:cNvSpPr>
          <p:nvPr>
            <p:ph sz="half" idx="1"/>
          </p:nvPr>
        </p:nvSpPr>
        <p:spPr>
          <a:xfrm>
            <a:off x="457200" y="1600200"/>
            <a:ext cx="4038600" cy="3989388"/>
          </a:xfrm>
        </p:spPr>
        <p:txBody>
          <a:bodyPr>
            <a:normAutofit fontScale="92500"/>
          </a:bodyPr>
          <a:lstStyle/>
          <a:p>
            <a:pPr eaLnBrk="1" hangingPunct="1">
              <a:defRPr/>
            </a:pPr>
            <a:r>
              <a:rPr lang="cy-GB" dirty="0"/>
              <a:t>Realiti yn erbyn ffantasi</a:t>
            </a:r>
          </a:p>
          <a:p>
            <a:pPr eaLnBrk="1" hangingPunct="1">
              <a:defRPr/>
            </a:pPr>
            <a:r>
              <a:rPr lang="cy-GB" dirty="0"/>
              <a:t>Cam datblygiadol y plentyn</a:t>
            </a:r>
          </a:p>
          <a:p>
            <a:pPr eaLnBrk="1" hangingPunct="1">
              <a:defRPr/>
            </a:pPr>
            <a:r>
              <a:rPr lang="cy-GB" dirty="0"/>
              <a:t>Critic a cwestiynu’r cyfryngau</a:t>
            </a:r>
          </a:p>
          <a:p>
            <a:pPr eaLnBrk="1" hangingPunct="1">
              <a:defRPr/>
            </a:pPr>
            <a:r>
              <a:rPr lang="cy-GB" dirty="0"/>
              <a:t>Deall iaith y cyfryngau</a:t>
            </a:r>
          </a:p>
          <a:p>
            <a:pPr eaLnBrk="1" hangingPunct="1">
              <a:defRPr/>
            </a:pPr>
            <a:r>
              <a:rPr lang="cy-GB" dirty="0"/>
              <a:t>Deall y tuedd, safbwyntiau ac agenda</a:t>
            </a:r>
          </a:p>
          <a:p>
            <a:pPr eaLnBrk="1" hangingPunct="1">
              <a:defRPr/>
            </a:pPr>
            <a:endParaRPr lang="cy-GB" dirty="0"/>
          </a:p>
          <a:p>
            <a:pPr eaLnBrk="1" hangingPunct="1">
              <a:defRPr/>
            </a:pPr>
            <a:endParaRPr lang="en-GB" dirty="0"/>
          </a:p>
          <a:p>
            <a:pPr eaLnBrk="1" hangingPunct="1">
              <a:defRPr/>
            </a:pPr>
            <a:endParaRPr lang="en-GB" dirty="0"/>
          </a:p>
        </p:txBody>
      </p:sp>
      <p:sp>
        <p:nvSpPr>
          <p:cNvPr id="4" name="Content Placeholder 3"/>
          <p:cNvSpPr>
            <a:spLocks noGrp="1"/>
          </p:cNvSpPr>
          <p:nvPr>
            <p:ph sz="half" idx="2"/>
          </p:nvPr>
        </p:nvSpPr>
        <p:spPr>
          <a:xfrm>
            <a:off x="4648200" y="1600200"/>
            <a:ext cx="4038600" cy="3989388"/>
          </a:xfrm>
        </p:spPr>
        <p:txBody>
          <a:bodyPr>
            <a:normAutofit fontScale="92500"/>
          </a:bodyPr>
          <a:lstStyle/>
          <a:p>
            <a:pPr eaLnBrk="1" hangingPunct="1">
              <a:defRPr/>
            </a:pPr>
            <a:r>
              <a:rPr lang="en-GB" dirty="0"/>
              <a:t>Reality versus fantasy</a:t>
            </a:r>
          </a:p>
          <a:p>
            <a:pPr eaLnBrk="1" hangingPunct="1">
              <a:defRPr/>
            </a:pPr>
            <a:r>
              <a:rPr lang="en-GB" dirty="0"/>
              <a:t>Developmental stage of child</a:t>
            </a:r>
          </a:p>
          <a:p>
            <a:pPr eaLnBrk="1" hangingPunct="1">
              <a:defRPr/>
            </a:pPr>
            <a:r>
              <a:rPr lang="en-GB" dirty="0"/>
              <a:t>Critique and question the media</a:t>
            </a:r>
          </a:p>
          <a:p>
            <a:pPr eaLnBrk="1" hangingPunct="1">
              <a:defRPr/>
            </a:pPr>
            <a:r>
              <a:rPr lang="en-GB" dirty="0"/>
              <a:t>Understand the language of media</a:t>
            </a:r>
          </a:p>
          <a:p>
            <a:pPr eaLnBrk="1" hangingPunct="1">
              <a:defRPr/>
            </a:pPr>
            <a:r>
              <a:rPr lang="en-GB" dirty="0"/>
              <a:t>Understand the bias , viewpoints and agenda</a:t>
            </a:r>
          </a:p>
          <a:p>
            <a:pPr eaLnBrk="1" hangingPunct="1">
              <a:defRPr/>
            </a:pPr>
            <a:endParaRPr lang="en-GB" dirty="0"/>
          </a:p>
        </p:txBody>
      </p:sp>
    </p:spTree>
    <p:extLst>
      <p:ext uri="{BB962C8B-B14F-4D97-AF65-F5344CB8AC3E}">
        <p14:creationId xmlns:p14="http://schemas.microsoft.com/office/powerpoint/2010/main" val="39778830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rtlCol="0">
            <a:normAutofit fontScale="90000"/>
          </a:bodyPr>
          <a:lstStyle/>
          <a:p>
            <a:pPr eaLnBrk="1" fontAlgn="auto" hangingPunct="1">
              <a:spcAft>
                <a:spcPts val="0"/>
              </a:spcAft>
              <a:defRPr/>
            </a:pPr>
            <a:r>
              <a:rPr lang="cy-GB" altLang="cy-GB" sz="3600" dirty="0">
                <a:latin typeface="Lucida Sans" panose="020B0602030504020204" pitchFamily="34" charset="0"/>
                <a:ea typeface="ＭＳ Ｐゴシック" panose="020B0600070205080204" pitchFamily="34" charset="-128"/>
              </a:rPr>
              <a:t>Penawdau newyddion</a:t>
            </a:r>
            <a:br>
              <a:rPr lang="en-GB" altLang="cy-GB" sz="3600" dirty="0">
                <a:latin typeface="Lucida Sans" panose="020B0602030504020204" pitchFamily="34" charset="0"/>
                <a:ea typeface="ＭＳ Ｐゴシック" panose="020B0600070205080204" pitchFamily="34" charset="-128"/>
              </a:rPr>
            </a:br>
            <a:r>
              <a:rPr lang="en-GB" altLang="cy-GB" sz="3600" dirty="0">
                <a:latin typeface="Lucida Sans" panose="020B0602030504020204" pitchFamily="34" charset="0"/>
                <a:ea typeface="ＭＳ Ｐゴシック" panose="020B0600070205080204" pitchFamily="34" charset="-128"/>
              </a:rPr>
              <a:t>News headlines</a:t>
            </a:r>
            <a:endParaRPr lang="cy-GB" altLang="cy-GB" sz="3600" dirty="0">
              <a:latin typeface="Lucida Sans" panose="020B0602030504020204" pitchFamily="34" charset="0"/>
              <a:ea typeface="ＭＳ Ｐゴシック" panose="020B0600070205080204" pitchFamily="34" charset="-128"/>
            </a:endParaRPr>
          </a:p>
        </p:txBody>
      </p:sp>
      <p:sp>
        <p:nvSpPr>
          <p:cNvPr id="2" name="Content Placeholder 1"/>
          <p:cNvSpPr>
            <a:spLocks noGrp="1"/>
          </p:cNvSpPr>
          <p:nvPr>
            <p:ph idx="1"/>
          </p:nvPr>
        </p:nvSpPr>
        <p:spPr>
          <a:xfrm>
            <a:off x="457200" y="1600200"/>
            <a:ext cx="8229600" cy="3916363"/>
          </a:xfrm>
        </p:spPr>
        <p:txBody>
          <a:bodyPr/>
          <a:lstStyle/>
          <a:p>
            <a:pPr marL="0" indent="0" eaLnBrk="1" hangingPunct="1">
              <a:buFontTx/>
              <a:buNone/>
            </a:pPr>
            <a:r>
              <a:rPr lang="en-GB" altLang="cy-GB" sz="2800">
                <a:latin typeface="Lucida Sans" panose="020B0602030504020204" pitchFamily="34" charset="0"/>
                <a:ea typeface="ＭＳ Ｐゴシック" panose="020B0600070205080204" pitchFamily="34" charset="-128"/>
              </a:rPr>
              <a:t>Are computer games damaging your children’s health?</a:t>
            </a:r>
          </a:p>
          <a:p>
            <a:pPr marL="0" indent="0" eaLnBrk="1" hangingPunct="1">
              <a:buFontTx/>
              <a:buNone/>
            </a:pPr>
            <a:r>
              <a:rPr lang="en-GB" altLang="cy-GB" sz="2800">
                <a:latin typeface="Lucida Sans" panose="020B0602030504020204" pitchFamily="34" charset="0"/>
                <a:ea typeface="ＭＳ Ｐゴシック" panose="020B0600070205080204" pitchFamily="34" charset="-128"/>
              </a:rPr>
              <a:t>What is the link between violent video games and aggression?</a:t>
            </a:r>
          </a:p>
          <a:p>
            <a:pPr marL="0" indent="0" eaLnBrk="1" hangingPunct="1">
              <a:buFontTx/>
              <a:buNone/>
            </a:pPr>
            <a:r>
              <a:rPr lang="en-GB" altLang="cy-GB" sz="2800">
                <a:latin typeface="Lucida Sans" panose="020B0602030504020204" pitchFamily="34" charset="0"/>
                <a:ea typeface="ＭＳ Ｐゴシック" panose="020B0600070205080204" pitchFamily="34" charset="-128"/>
              </a:rPr>
              <a:t>Impact of video games and child behaviour</a:t>
            </a:r>
          </a:p>
          <a:p>
            <a:pPr marL="0" indent="0" eaLnBrk="1" hangingPunct="1">
              <a:buFontTx/>
              <a:buNone/>
            </a:pPr>
            <a:r>
              <a:rPr lang="en-GB" altLang="cy-GB" sz="2800">
                <a:latin typeface="Lucida Sans" panose="020B0602030504020204" pitchFamily="34" charset="0"/>
                <a:ea typeface="ＭＳ Ｐゴシック" panose="020B0600070205080204" pitchFamily="34" charset="-128"/>
              </a:rPr>
              <a:t>Video games: cause for concern?</a:t>
            </a:r>
          </a:p>
        </p:txBody>
      </p:sp>
    </p:spTree>
    <p:extLst>
      <p:ext uri="{BB962C8B-B14F-4D97-AF65-F5344CB8AC3E}">
        <p14:creationId xmlns:p14="http://schemas.microsoft.com/office/powerpoint/2010/main" val="29386056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1" end="1"/>
                                            </p:txEl>
                                          </p:spTgt>
                                        </p:tgtEl>
                                        <p:attrNameLst>
                                          <p:attrName>style.visibility</p:attrName>
                                        </p:attrNameLst>
                                      </p:cBhvr>
                                      <p:to>
                                        <p:strVal val="visible"/>
                                      </p:to>
                                    </p:set>
                                    <p:anim calcmode="lin" valueType="num">
                                      <p:cBhvr additive="base">
                                        <p:cTn id="25"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rtlCol="0">
            <a:normAutofit fontScale="90000"/>
          </a:bodyPr>
          <a:lstStyle/>
          <a:p>
            <a:pPr eaLnBrk="1" fontAlgn="auto" hangingPunct="1">
              <a:spcAft>
                <a:spcPts val="0"/>
              </a:spcAft>
              <a:defRPr/>
            </a:pPr>
            <a:r>
              <a:rPr lang="cy-GB" altLang="cy-GB" sz="3600" dirty="0">
                <a:latin typeface="Lucida Sans" panose="020B0602030504020204" pitchFamily="34" charset="0"/>
                <a:ea typeface="ＭＳ Ｐゴシック" panose="020B0600070205080204" pitchFamily="34" charset="-128"/>
              </a:rPr>
              <a:t>Pryderon rhieni</a:t>
            </a:r>
            <a:br>
              <a:rPr lang="en-GB" altLang="cy-GB" sz="3600" dirty="0">
                <a:latin typeface="Lucida Sans" panose="020B0602030504020204" pitchFamily="34" charset="0"/>
                <a:ea typeface="ＭＳ Ｐゴシック" panose="020B0600070205080204" pitchFamily="34" charset="-128"/>
              </a:rPr>
            </a:br>
            <a:r>
              <a:rPr lang="en-GB" altLang="cy-GB" sz="3600" dirty="0">
                <a:latin typeface="Lucida Sans" panose="020B0602030504020204" pitchFamily="34" charset="0"/>
                <a:ea typeface="ＭＳ Ｐゴシック" panose="020B0600070205080204" pitchFamily="34" charset="-128"/>
              </a:rPr>
              <a:t>Parental concerns </a:t>
            </a:r>
            <a:endParaRPr lang="cy-GB" altLang="cy-GB" sz="3600" dirty="0">
              <a:latin typeface="Lucida Sans" panose="020B0602030504020204" pitchFamily="34" charset="0"/>
              <a:ea typeface="ＭＳ Ｐゴシック" panose="020B0600070205080204" pitchFamily="34" charset="-128"/>
            </a:endParaRPr>
          </a:p>
        </p:txBody>
      </p:sp>
      <p:sp>
        <p:nvSpPr>
          <p:cNvPr id="23555" name="Content Placeholder 2"/>
          <p:cNvSpPr>
            <a:spLocks noGrp="1"/>
          </p:cNvSpPr>
          <p:nvPr>
            <p:ph sz="half" idx="1"/>
          </p:nvPr>
        </p:nvSpPr>
        <p:spPr>
          <a:xfrm>
            <a:off x="457200" y="1600200"/>
            <a:ext cx="4038600" cy="3989388"/>
          </a:xfrm>
        </p:spPr>
        <p:txBody>
          <a:bodyPr/>
          <a:lstStyle/>
          <a:p>
            <a:pPr eaLnBrk="1" hangingPunct="1"/>
            <a:r>
              <a:rPr lang="cy-GB" altLang="cy-GB">
                <a:ea typeface="ＭＳ Ｐゴシック" panose="020B0600070205080204" pitchFamily="34" charset="-128"/>
              </a:rPr>
              <a:t>Trais</a:t>
            </a:r>
          </a:p>
          <a:p>
            <a:pPr eaLnBrk="1" hangingPunct="1"/>
            <a:r>
              <a:rPr lang="cy-GB" altLang="cy-GB">
                <a:ea typeface="ＭＳ Ｐゴシック" panose="020B0600070205080204" pitchFamily="34" charset="-128"/>
              </a:rPr>
              <a:t>Delweddau rhywiol</a:t>
            </a:r>
          </a:p>
          <a:p>
            <a:pPr eaLnBrk="1" hangingPunct="1"/>
            <a:r>
              <a:rPr lang="cy-GB" altLang="cy-GB">
                <a:ea typeface="ＭＳ Ｐゴシック" panose="020B0600070205080204" pitchFamily="34" charset="-128"/>
              </a:rPr>
              <a:t>Cyffuriau</a:t>
            </a:r>
          </a:p>
          <a:p>
            <a:pPr eaLnBrk="1" hangingPunct="1"/>
            <a:r>
              <a:rPr lang="cy-GB" altLang="cy-GB">
                <a:ea typeface="ＭＳ Ｐゴシック" panose="020B0600070205080204" pitchFamily="34" charset="-128"/>
              </a:rPr>
              <a:t>Gemau hir</a:t>
            </a:r>
          </a:p>
          <a:p>
            <a:pPr eaLnBrk="1" hangingPunct="1"/>
            <a:r>
              <a:rPr lang="cy-GB" altLang="cy-GB">
                <a:ea typeface="ＭＳ Ｐゴシック" panose="020B0600070205080204" pitchFamily="34" charset="-128"/>
              </a:rPr>
              <a:t>Unigedd</a:t>
            </a:r>
          </a:p>
          <a:p>
            <a:pPr eaLnBrk="1" hangingPunct="1"/>
            <a:r>
              <a:rPr lang="cy-GB" altLang="cy-GB">
                <a:ea typeface="ＭＳ Ｐゴシック" panose="020B0600070205080204" pitchFamily="34" charset="-128"/>
              </a:rPr>
              <a:t>Cost</a:t>
            </a:r>
          </a:p>
          <a:p>
            <a:pPr eaLnBrk="1" hangingPunct="1"/>
            <a:r>
              <a:rPr lang="cy-GB" altLang="cy-GB">
                <a:ea typeface="ＭＳ Ｐゴシック" panose="020B0600070205080204" pitchFamily="34" charset="-128"/>
              </a:rPr>
              <a:t>Ymddygiad</a:t>
            </a:r>
          </a:p>
        </p:txBody>
      </p:sp>
      <p:sp>
        <p:nvSpPr>
          <p:cNvPr id="23556" name="Content Placeholder 3"/>
          <p:cNvSpPr>
            <a:spLocks noGrp="1"/>
          </p:cNvSpPr>
          <p:nvPr>
            <p:ph sz="half" idx="2"/>
          </p:nvPr>
        </p:nvSpPr>
        <p:spPr>
          <a:xfrm>
            <a:off x="4648200" y="1600200"/>
            <a:ext cx="4038600" cy="3989388"/>
          </a:xfrm>
        </p:spPr>
        <p:txBody>
          <a:bodyPr/>
          <a:lstStyle/>
          <a:p>
            <a:pPr eaLnBrk="1" hangingPunct="1"/>
            <a:r>
              <a:rPr lang="en-GB" altLang="cy-GB">
                <a:ea typeface="ＭＳ Ｐゴシック" panose="020B0600070205080204" pitchFamily="34" charset="-128"/>
              </a:rPr>
              <a:t>Violence</a:t>
            </a:r>
          </a:p>
          <a:p>
            <a:pPr eaLnBrk="1" hangingPunct="1"/>
            <a:r>
              <a:rPr lang="en-GB" altLang="cy-GB">
                <a:ea typeface="ＭＳ Ｐゴシック" panose="020B0600070205080204" pitchFamily="34" charset="-128"/>
              </a:rPr>
              <a:t>Sexual images</a:t>
            </a:r>
          </a:p>
          <a:p>
            <a:pPr eaLnBrk="1" hangingPunct="1"/>
            <a:r>
              <a:rPr lang="en-GB" altLang="cy-GB">
                <a:ea typeface="ＭＳ Ｐゴシック" panose="020B0600070205080204" pitchFamily="34" charset="-128"/>
              </a:rPr>
              <a:t>Drugs</a:t>
            </a:r>
          </a:p>
          <a:p>
            <a:pPr eaLnBrk="1" hangingPunct="1"/>
            <a:r>
              <a:rPr lang="en-GB" altLang="cy-GB">
                <a:ea typeface="ＭＳ Ｐゴシック" panose="020B0600070205080204" pitchFamily="34" charset="-128"/>
              </a:rPr>
              <a:t>Long games</a:t>
            </a:r>
          </a:p>
          <a:p>
            <a:pPr eaLnBrk="1" hangingPunct="1"/>
            <a:r>
              <a:rPr lang="en-GB" altLang="cy-GB">
                <a:ea typeface="ＭＳ Ｐゴシック" panose="020B0600070205080204" pitchFamily="34" charset="-128"/>
              </a:rPr>
              <a:t>Isolation</a:t>
            </a:r>
          </a:p>
          <a:p>
            <a:pPr eaLnBrk="1" hangingPunct="1"/>
            <a:r>
              <a:rPr lang="en-GB" altLang="cy-GB">
                <a:ea typeface="ＭＳ Ｐゴシック" panose="020B0600070205080204" pitchFamily="34" charset="-128"/>
              </a:rPr>
              <a:t>Expense</a:t>
            </a:r>
          </a:p>
          <a:p>
            <a:pPr eaLnBrk="1" hangingPunct="1"/>
            <a:r>
              <a:rPr lang="en-GB" altLang="cy-GB">
                <a:ea typeface="ＭＳ Ｐゴシック" panose="020B0600070205080204" pitchFamily="34" charset="-128"/>
              </a:rPr>
              <a:t>Behaviour</a:t>
            </a:r>
            <a:endParaRPr lang="cy-GB" altLang="cy-GB">
              <a:ea typeface="ＭＳ Ｐゴシック" panose="020B0600070205080204" pitchFamily="34" charset="-128"/>
            </a:endParaRPr>
          </a:p>
        </p:txBody>
      </p:sp>
    </p:spTree>
    <p:extLst>
      <p:ext uri="{BB962C8B-B14F-4D97-AF65-F5344CB8AC3E}">
        <p14:creationId xmlns:p14="http://schemas.microsoft.com/office/powerpoint/2010/main" val="27509878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457200" y="115888"/>
            <a:ext cx="8229600" cy="792162"/>
          </a:xfrm>
        </p:spPr>
        <p:txBody>
          <a:bodyPr/>
          <a:lstStyle/>
          <a:p>
            <a:pPr eaLnBrk="1" hangingPunct="1"/>
            <a:r>
              <a:rPr lang="en-GB" altLang="en-US" sz="3200"/>
              <a:t>Rhieni  / Oedolion          Parents /Adults </a:t>
            </a:r>
          </a:p>
        </p:txBody>
      </p:sp>
      <p:sp>
        <p:nvSpPr>
          <p:cNvPr id="3" name="Content Placeholder 2"/>
          <p:cNvSpPr>
            <a:spLocks noGrp="1"/>
          </p:cNvSpPr>
          <p:nvPr>
            <p:ph sz="half" idx="1"/>
          </p:nvPr>
        </p:nvSpPr>
        <p:spPr>
          <a:xfrm>
            <a:off x="457200" y="1125538"/>
            <a:ext cx="4038600" cy="4464050"/>
          </a:xfrm>
        </p:spPr>
        <p:txBody>
          <a:bodyPr>
            <a:normAutofit fontScale="25000" lnSpcReduction="20000"/>
          </a:bodyPr>
          <a:lstStyle/>
          <a:p>
            <a:pPr eaLnBrk="1" hangingPunct="1">
              <a:defRPr/>
            </a:pPr>
            <a:r>
              <a:rPr lang="cy-GB" sz="6400" dirty="0"/>
              <a:t>Adnabod y cyfryngau  mae’r plentyn  yn rhyngweithio gyda.</a:t>
            </a:r>
          </a:p>
          <a:p>
            <a:pPr eaLnBrk="1" hangingPunct="1">
              <a:defRPr/>
            </a:pPr>
            <a:r>
              <a:rPr lang="cy-GB" sz="6400" dirty="0"/>
              <a:t>Trafod canolbwynt y stori, stori pwy sy’n cael ei adrodd?</a:t>
            </a:r>
          </a:p>
          <a:p>
            <a:pPr eaLnBrk="1" hangingPunct="1">
              <a:defRPr/>
            </a:pPr>
            <a:r>
              <a:rPr lang="cy-GB" sz="6400" dirty="0"/>
              <a:t>Rhowch cyd-destun- Cymeriadau da/ drwg?</a:t>
            </a:r>
          </a:p>
          <a:p>
            <a:pPr eaLnBrk="1" hangingPunct="1">
              <a:defRPr/>
            </a:pPr>
            <a:r>
              <a:rPr lang="cy-GB" sz="6400" dirty="0"/>
              <a:t>Herio stereoteipiau.</a:t>
            </a:r>
          </a:p>
          <a:p>
            <a:pPr eaLnBrk="1" hangingPunct="1">
              <a:defRPr/>
            </a:pPr>
            <a:r>
              <a:rPr lang="cy-GB" sz="6400" dirty="0"/>
              <a:t>Ffiniau.</a:t>
            </a:r>
          </a:p>
          <a:p>
            <a:pPr eaLnBrk="1" hangingPunct="1">
              <a:defRPr/>
            </a:pPr>
            <a:r>
              <a:rPr lang="cy-GB" sz="6400" dirty="0">
                <a:hlinkClick r:id="rId3"/>
              </a:rPr>
              <a:t>http://thelamp.org/portfolio/guide-to-developing-healthy-digital-relationships/</a:t>
            </a:r>
            <a:r>
              <a:rPr lang="cy-GB" sz="6400" dirty="0"/>
              <a:t> </a:t>
            </a:r>
          </a:p>
          <a:p>
            <a:pPr eaLnBrk="1" hangingPunct="1">
              <a:buFont typeface="Arial" panose="020B0604020202020204" pitchFamily="34" charset="0"/>
              <a:buNone/>
              <a:defRPr/>
            </a:pPr>
            <a:endParaRPr lang="en-US" sz="6400" dirty="0"/>
          </a:p>
          <a:p>
            <a:pPr eaLnBrk="1" hangingPunct="1">
              <a:defRPr/>
            </a:pPr>
            <a:r>
              <a:rPr lang="en-GB" sz="6400" i="1" dirty="0" err="1"/>
              <a:t>Breitkopf</a:t>
            </a:r>
            <a:r>
              <a:rPr lang="en-GB" sz="6400" i="1" dirty="0"/>
              <a:t>, E.</a:t>
            </a:r>
            <a:r>
              <a:rPr lang="en-US" sz="6400" b="1" dirty="0"/>
              <a:t> (2012) ‘5 Steps to Media Literacy for Toddlers and Preschoolers’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6400" b="0" i="0" u="none" strike="noStrike" kern="1200" cap="none" spc="0" normalizeH="0" baseline="0" noProof="0" dirty="0">
                <a:ln>
                  <a:noFill/>
                </a:ln>
                <a:solidFill>
                  <a:prstClr val="black"/>
                </a:solidFill>
                <a:effectLst/>
                <a:uLnTx/>
                <a:uFillTx/>
                <a:latin typeface="Myriad Pro"/>
                <a:ea typeface="+mn-ea"/>
                <a:cs typeface="+mn-cs"/>
                <a:hlinkClick r:id="rId4"/>
              </a:rPr>
              <a:t>5 Steps to Media Literacy for Toddlers and </a:t>
            </a:r>
            <a:r>
              <a:rPr kumimoji="0" lang="en-GB" sz="6400" b="0" i="0" u="none" strike="noStrike" kern="1200" cap="none" spc="0" normalizeH="0" baseline="0" noProof="0" dirty="0" err="1">
                <a:ln>
                  <a:noFill/>
                </a:ln>
                <a:solidFill>
                  <a:prstClr val="black"/>
                </a:solidFill>
                <a:effectLst/>
                <a:uLnTx/>
                <a:uFillTx/>
                <a:latin typeface="Myriad Pro"/>
                <a:ea typeface="+mn-ea"/>
                <a:cs typeface="+mn-cs"/>
                <a:hlinkClick r:id="rId4"/>
              </a:rPr>
              <a:t>Preschoolers</a:t>
            </a:r>
            <a:r>
              <a:rPr kumimoji="0" lang="en-GB" sz="6400" b="0" i="0" u="none" strike="noStrike" kern="1200" cap="none" spc="0" normalizeH="0" baseline="0" noProof="0" dirty="0">
                <a:ln>
                  <a:noFill/>
                </a:ln>
                <a:solidFill>
                  <a:prstClr val="black"/>
                </a:solidFill>
                <a:effectLst/>
                <a:uLnTx/>
                <a:uFillTx/>
                <a:latin typeface="Myriad Pro"/>
                <a:ea typeface="+mn-ea"/>
                <a:cs typeface="+mn-cs"/>
                <a:hlinkClick r:id="rId4"/>
              </a:rPr>
              <a:t> - The LAMP </a:t>
            </a:r>
            <a:endParaRPr kumimoji="0" lang="en-GB" sz="6400" b="0" i="0" u="none" strike="noStrike" kern="1200" cap="none" spc="0" normalizeH="0" baseline="0" noProof="0" dirty="0">
              <a:ln>
                <a:noFill/>
              </a:ln>
              <a:solidFill>
                <a:prstClr val="black"/>
              </a:solidFill>
              <a:effectLst/>
              <a:uLnTx/>
              <a:uFillTx/>
              <a:latin typeface="Myriad Pro"/>
              <a:ea typeface="+mn-ea"/>
              <a:cs typeface="+mn-cs"/>
            </a:endParaRPr>
          </a:p>
          <a:p>
            <a:pPr eaLnBrk="1" hangingPunct="1">
              <a:defRPr/>
            </a:pPr>
            <a:endParaRPr lang="en-US" sz="6400" b="1" dirty="0"/>
          </a:p>
          <a:p>
            <a:pPr eaLnBrk="1" hangingPunct="1">
              <a:defRPr/>
            </a:pPr>
            <a:r>
              <a:rPr lang="en-US" sz="6400" b="1" dirty="0"/>
              <a:t>  [Accessed February 15</a:t>
            </a:r>
            <a:r>
              <a:rPr lang="en-US" sz="6400" b="1" baseline="30000" dirty="0"/>
              <a:t>th</a:t>
            </a:r>
            <a:r>
              <a:rPr lang="en-US" sz="6400" b="1" dirty="0"/>
              <a:t> 2015]</a:t>
            </a:r>
          </a:p>
          <a:p>
            <a:pPr eaLnBrk="1" hangingPunct="1">
              <a:defRPr/>
            </a:pPr>
            <a:endParaRPr lang="en-GB" dirty="0"/>
          </a:p>
        </p:txBody>
      </p:sp>
      <p:sp>
        <p:nvSpPr>
          <p:cNvPr id="4" name="Content Placeholder 3"/>
          <p:cNvSpPr>
            <a:spLocks noGrp="1"/>
          </p:cNvSpPr>
          <p:nvPr>
            <p:ph sz="half" idx="2"/>
          </p:nvPr>
        </p:nvSpPr>
        <p:spPr>
          <a:xfrm>
            <a:off x="4648200" y="1125538"/>
            <a:ext cx="4038600" cy="4464050"/>
          </a:xfrm>
        </p:spPr>
        <p:txBody>
          <a:bodyPr>
            <a:normAutofit fontScale="25000" lnSpcReduction="20000"/>
          </a:bodyPr>
          <a:lstStyle/>
          <a:p>
            <a:pPr eaLnBrk="1" hangingPunct="1">
              <a:defRPr/>
            </a:pPr>
            <a:r>
              <a:rPr lang="en-US" sz="6400" dirty="0"/>
              <a:t>Know the media the child is interacting with.</a:t>
            </a:r>
          </a:p>
          <a:p>
            <a:pPr eaLnBrk="1" hangingPunct="1">
              <a:defRPr/>
            </a:pPr>
            <a:r>
              <a:rPr lang="en-US" sz="6400" dirty="0"/>
              <a:t>Discuss the focus; who’s story is being told?</a:t>
            </a:r>
          </a:p>
          <a:p>
            <a:pPr eaLnBrk="1" hangingPunct="1">
              <a:defRPr/>
            </a:pPr>
            <a:r>
              <a:rPr lang="en-US" sz="6400" dirty="0"/>
              <a:t>Give context – Good guys? / Bad guys?</a:t>
            </a:r>
          </a:p>
          <a:p>
            <a:pPr eaLnBrk="1" hangingPunct="1">
              <a:defRPr/>
            </a:pPr>
            <a:r>
              <a:rPr lang="en-US" sz="6400" dirty="0"/>
              <a:t>Challenge stereotypes.</a:t>
            </a:r>
          </a:p>
          <a:p>
            <a:pPr eaLnBrk="1" hangingPunct="1">
              <a:defRPr/>
            </a:pPr>
            <a:r>
              <a:rPr lang="en-US" sz="6400" dirty="0"/>
              <a:t>Boundaries.</a:t>
            </a:r>
          </a:p>
          <a:p>
            <a:pPr eaLnBrk="1" hangingPunct="1">
              <a:defRPr/>
            </a:pPr>
            <a:r>
              <a:rPr lang="en-US" sz="6400" dirty="0">
                <a:hlinkClick r:id="rId3"/>
              </a:rPr>
              <a:t>http://thelamp.org/portfolio/guide-to-developing-healthy-digital-relationships/</a:t>
            </a:r>
            <a:r>
              <a:rPr lang="en-US" sz="6400" dirty="0"/>
              <a:t> </a:t>
            </a:r>
          </a:p>
          <a:p>
            <a:pPr marL="0" indent="0" eaLnBrk="1" hangingPunct="1">
              <a:buNone/>
              <a:defRPr/>
            </a:pPr>
            <a:endParaRPr lang="en-US" sz="6400" dirty="0"/>
          </a:p>
          <a:p>
            <a:pPr eaLnBrk="1" hangingPunct="1">
              <a:defRPr/>
            </a:pPr>
            <a:r>
              <a:rPr lang="en-GB" sz="6400" i="1" dirty="0" err="1"/>
              <a:t>Breitkopf</a:t>
            </a:r>
            <a:r>
              <a:rPr lang="en-GB" sz="6400" i="1" dirty="0"/>
              <a:t>, E.</a:t>
            </a:r>
            <a:r>
              <a:rPr lang="en-US" sz="6400" b="1" dirty="0"/>
              <a:t> (2012) ‘5 Steps to Media Literacy for Toddlers and Preschoolers’</a:t>
            </a:r>
          </a:p>
          <a:p>
            <a:pPr eaLnBrk="1" hangingPunct="1">
              <a:defRPr/>
            </a:pPr>
            <a:r>
              <a:rPr lang="en-GB" sz="6400" dirty="0">
                <a:hlinkClick r:id="rId4"/>
              </a:rPr>
              <a:t>5 Steps to Media Literacy for Toddlers and </a:t>
            </a:r>
            <a:r>
              <a:rPr lang="en-GB" sz="6400" dirty="0" err="1">
                <a:hlinkClick r:id="rId4"/>
              </a:rPr>
              <a:t>Preschoolers</a:t>
            </a:r>
            <a:r>
              <a:rPr lang="en-GB" sz="6400" dirty="0">
                <a:hlinkClick r:id="rId4"/>
              </a:rPr>
              <a:t> - The LAMP </a:t>
            </a:r>
            <a:endParaRPr lang="en-GB" sz="6400" dirty="0"/>
          </a:p>
          <a:p>
            <a:pPr eaLnBrk="1" hangingPunct="1">
              <a:defRPr/>
            </a:pPr>
            <a:r>
              <a:rPr lang="en-US" sz="6400" b="1" dirty="0"/>
              <a:t>[Accessed February 15</a:t>
            </a:r>
            <a:r>
              <a:rPr lang="en-US" sz="6400" b="1" baseline="30000" dirty="0"/>
              <a:t>th</a:t>
            </a:r>
            <a:r>
              <a:rPr lang="en-US" sz="6400" b="1" dirty="0"/>
              <a:t> 2015]</a:t>
            </a:r>
          </a:p>
          <a:p>
            <a:pPr eaLnBrk="1" hangingPunct="1">
              <a:buFont typeface="Arial" panose="020B0604020202020204" pitchFamily="34" charset="0"/>
              <a:buNone/>
              <a:defRPr/>
            </a:pPr>
            <a:r>
              <a:rPr lang="en-GB" sz="6400" i="1" dirty="0"/>
              <a:t> </a:t>
            </a:r>
            <a:endParaRPr lang="en-US" sz="6400" i="1" dirty="0">
              <a:solidFill>
                <a:schemeClr val="tx2"/>
              </a:solidFill>
            </a:endParaRPr>
          </a:p>
          <a:p>
            <a:pPr eaLnBrk="1" hangingPunct="1">
              <a:defRPr/>
            </a:pPr>
            <a:endParaRPr lang="en-GB" dirty="0">
              <a:solidFill>
                <a:schemeClr val="tx2"/>
              </a:solidFill>
            </a:endParaRPr>
          </a:p>
        </p:txBody>
      </p:sp>
      <p:sp>
        <p:nvSpPr>
          <p:cNvPr id="27653" name="Rectangle 4"/>
          <p:cNvSpPr>
            <a:spLocks noChangeArrowheads="1"/>
          </p:cNvSpPr>
          <p:nvPr/>
        </p:nvSpPr>
        <p:spPr bwMode="auto">
          <a:xfrm flipV="1">
            <a:off x="4857750" y="5727700"/>
            <a:ext cx="40719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2400">
              <a:latin typeface="Times" panose="02020603050405020304" pitchFamily="18" charset="0"/>
            </a:endParaRPr>
          </a:p>
        </p:txBody>
      </p:sp>
    </p:spTree>
    <p:extLst>
      <p:ext uri="{BB962C8B-B14F-4D97-AF65-F5344CB8AC3E}">
        <p14:creationId xmlns:p14="http://schemas.microsoft.com/office/powerpoint/2010/main" val="25879476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rtlCol="0">
            <a:normAutofit fontScale="90000"/>
          </a:bodyPr>
          <a:lstStyle/>
          <a:p>
            <a:pPr eaLnBrk="1" fontAlgn="auto" hangingPunct="1">
              <a:spcAft>
                <a:spcPts val="0"/>
              </a:spcAft>
              <a:defRPr/>
            </a:pPr>
            <a:r>
              <a:rPr lang="cy-GB" altLang="en-US" sz="3600" dirty="0">
                <a:latin typeface="Lucida Sans" panose="020B0602030504020204" pitchFamily="34" charset="0"/>
                <a:ea typeface="ＭＳ Ｐゴシック" panose="020B0600070205080204" pitchFamily="34" charset="-128"/>
              </a:rPr>
              <a:t>Pethau i chi ystyried…</a:t>
            </a:r>
            <a:br>
              <a:rPr lang="en-GB" altLang="en-US" sz="3600" dirty="0">
                <a:latin typeface="Lucida Sans" panose="020B0602030504020204" pitchFamily="34" charset="0"/>
                <a:ea typeface="ＭＳ Ｐゴシック" panose="020B0600070205080204" pitchFamily="34" charset="-128"/>
              </a:rPr>
            </a:br>
            <a:r>
              <a:rPr lang="en-GB" altLang="en-US" sz="3600" dirty="0">
                <a:latin typeface="Lucida Sans" panose="020B0602030504020204" pitchFamily="34" charset="0"/>
                <a:ea typeface="ＭＳ Ｐゴシック" panose="020B0600070205080204" pitchFamily="34" charset="-128"/>
              </a:rPr>
              <a:t>Some things to consider…</a:t>
            </a:r>
          </a:p>
        </p:txBody>
      </p:sp>
      <p:sp>
        <p:nvSpPr>
          <p:cNvPr id="39939" name="Content Placeholder 2"/>
          <p:cNvSpPr>
            <a:spLocks noGrp="1"/>
          </p:cNvSpPr>
          <p:nvPr>
            <p:ph sz="half" idx="1"/>
          </p:nvPr>
        </p:nvSpPr>
        <p:spPr>
          <a:xfrm>
            <a:off x="457200" y="1600200"/>
            <a:ext cx="4038600" cy="3989388"/>
          </a:xfrm>
        </p:spPr>
        <p:txBody>
          <a:bodyPr/>
          <a:lstStyle/>
          <a:p>
            <a:pPr eaLnBrk="1" hangingPunct="1"/>
            <a:r>
              <a:rPr lang="cy-GB" altLang="en-US" sz="2400">
                <a:latin typeface="Lucida Sans" panose="020B0602030504020204" pitchFamily="34" charset="0"/>
                <a:ea typeface="ＭＳ Ｐゴシック" panose="020B0600070205080204" pitchFamily="34" charset="-128"/>
              </a:rPr>
              <a:t>Ydy magwraeth mewn byd technegol yn dda i blant ifanc?</a:t>
            </a:r>
          </a:p>
          <a:p>
            <a:pPr eaLnBrk="1" hangingPunct="1"/>
            <a:r>
              <a:rPr lang="cy-GB" altLang="en-US" sz="2400">
                <a:latin typeface="Lucida Sans" panose="020B0602030504020204" pitchFamily="34" charset="0"/>
                <a:ea typeface="ＭＳ Ｐゴシック" panose="020B0600070205080204" pitchFamily="34" charset="-128"/>
              </a:rPr>
              <a:t>Pam?</a:t>
            </a:r>
          </a:p>
          <a:p>
            <a:pPr eaLnBrk="1" hangingPunct="1"/>
            <a:r>
              <a:rPr lang="cy-GB" altLang="en-US" sz="2400">
                <a:latin typeface="Lucida Sans" panose="020B0602030504020204" pitchFamily="34" charset="0"/>
                <a:ea typeface="ＭＳ Ｐゴシック" panose="020B0600070205080204" pitchFamily="34" charset="-128"/>
              </a:rPr>
              <a:t>Tystiolaeth i’ch cefnogi?</a:t>
            </a:r>
          </a:p>
        </p:txBody>
      </p:sp>
      <p:sp>
        <p:nvSpPr>
          <p:cNvPr id="23556" name="Content Placeholder 3"/>
          <p:cNvSpPr>
            <a:spLocks noGrp="1"/>
          </p:cNvSpPr>
          <p:nvPr>
            <p:ph sz="half" idx="2"/>
          </p:nvPr>
        </p:nvSpPr>
        <p:spPr>
          <a:xfrm>
            <a:off x="4648200" y="1600200"/>
            <a:ext cx="4038600" cy="3989388"/>
          </a:xfrm>
        </p:spPr>
        <p:txBody>
          <a:bodyPr rtlCol="0">
            <a:normAutofit/>
          </a:bodyPr>
          <a:lstStyle/>
          <a:p>
            <a:pPr eaLnBrk="1" fontAlgn="auto" hangingPunct="1">
              <a:spcAft>
                <a:spcPts val="0"/>
              </a:spcAft>
              <a:defRPr/>
            </a:pPr>
            <a:r>
              <a:rPr lang="en-GB" altLang="en-US" sz="2400" dirty="0">
                <a:latin typeface="Lucida Sans" pitchFamily="34" charset="0"/>
              </a:rPr>
              <a:t>Is growing up in a technological world good for young children?</a:t>
            </a:r>
          </a:p>
          <a:p>
            <a:pPr eaLnBrk="1" fontAlgn="auto" hangingPunct="1">
              <a:spcAft>
                <a:spcPts val="0"/>
              </a:spcAft>
              <a:defRPr/>
            </a:pPr>
            <a:r>
              <a:rPr lang="en-GB" altLang="en-US" sz="2400" dirty="0">
                <a:latin typeface="Lucida Sans" pitchFamily="34" charset="0"/>
              </a:rPr>
              <a:t>Why?</a:t>
            </a:r>
          </a:p>
          <a:p>
            <a:pPr eaLnBrk="1" fontAlgn="auto" hangingPunct="1">
              <a:spcAft>
                <a:spcPts val="0"/>
              </a:spcAft>
              <a:defRPr/>
            </a:pPr>
            <a:r>
              <a:rPr lang="en-GB" altLang="en-US" sz="2400" dirty="0">
                <a:latin typeface="Lucida Sans" pitchFamily="34" charset="0"/>
              </a:rPr>
              <a:t>Supporting evidence?</a:t>
            </a:r>
          </a:p>
          <a:p>
            <a:pPr marL="0" indent="0" eaLnBrk="1" fontAlgn="auto" hangingPunct="1">
              <a:spcAft>
                <a:spcPts val="0"/>
              </a:spcAft>
              <a:buFontTx/>
              <a:buNone/>
              <a:defRPr/>
            </a:pPr>
            <a:endParaRPr lang="en-GB" altLang="en-US" sz="2400" dirty="0">
              <a:latin typeface="Lucida Sans" pitchFamily="34" charset="0"/>
            </a:endParaRPr>
          </a:p>
        </p:txBody>
      </p:sp>
    </p:spTree>
    <p:extLst>
      <p:ext uri="{BB962C8B-B14F-4D97-AF65-F5344CB8AC3E}">
        <p14:creationId xmlns:p14="http://schemas.microsoft.com/office/powerpoint/2010/main" val="6697413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76C7A-6C6B-4F61-BA14-EA4C66FAF6C8}"/>
              </a:ext>
            </a:extLst>
          </p:cNvPr>
          <p:cNvSpPr>
            <a:spLocks noGrp="1"/>
          </p:cNvSpPr>
          <p:nvPr>
            <p:ph type="title"/>
          </p:nvPr>
        </p:nvSpPr>
        <p:spPr/>
        <p:txBody>
          <a:bodyPr/>
          <a:lstStyle/>
          <a:p>
            <a:r>
              <a:rPr lang="en-GB" dirty="0" err="1"/>
              <a:t>Cefnogaeth</a:t>
            </a:r>
            <a:r>
              <a:rPr lang="en-GB" dirty="0"/>
              <a:t>?       Support?</a:t>
            </a:r>
          </a:p>
        </p:txBody>
      </p:sp>
      <p:sp>
        <p:nvSpPr>
          <p:cNvPr id="3" name="Content Placeholder 2">
            <a:extLst>
              <a:ext uri="{FF2B5EF4-FFF2-40B4-BE49-F238E27FC236}">
                <a16:creationId xmlns:a16="http://schemas.microsoft.com/office/drawing/2014/main" id="{11AD2C03-3AF5-4D80-ADB5-1D027F4658B9}"/>
              </a:ext>
            </a:extLst>
          </p:cNvPr>
          <p:cNvSpPr>
            <a:spLocks noGrp="1"/>
          </p:cNvSpPr>
          <p:nvPr>
            <p:ph idx="1"/>
          </p:nvPr>
        </p:nvSpPr>
        <p:spPr/>
        <p:txBody>
          <a:bodyPr>
            <a:normAutofit/>
          </a:bodyPr>
          <a:lstStyle/>
          <a:p>
            <a:r>
              <a:rPr lang="en-GB" dirty="0"/>
              <a:t>Internetmatters.org</a:t>
            </a:r>
          </a:p>
          <a:p>
            <a:r>
              <a:rPr lang="en-GB" dirty="0">
                <a:hlinkClick r:id="rId3"/>
              </a:rPr>
              <a:t>https://www.internetmatters.org/</a:t>
            </a:r>
            <a:r>
              <a:rPr lang="en-GB" dirty="0"/>
              <a:t> </a:t>
            </a:r>
          </a:p>
          <a:p>
            <a:endParaRPr lang="en-GB" dirty="0"/>
          </a:p>
          <a:p>
            <a:r>
              <a:rPr lang="en-GB" dirty="0">
                <a:hlinkClick r:id="rId4"/>
              </a:rPr>
              <a:t>https://www.internetmatters.org/resources/digital-resilience-toolkit/</a:t>
            </a:r>
            <a:r>
              <a:rPr lang="en-GB" dirty="0"/>
              <a:t> </a:t>
            </a:r>
          </a:p>
          <a:p>
            <a:endParaRPr lang="en-GB" dirty="0"/>
          </a:p>
        </p:txBody>
      </p:sp>
    </p:spTree>
    <p:extLst>
      <p:ext uri="{BB962C8B-B14F-4D97-AF65-F5344CB8AC3E}">
        <p14:creationId xmlns:p14="http://schemas.microsoft.com/office/powerpoint/2010/main" val="39527230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t>A </a:t>
            </a:r>
            <a:r>
              <a:rPr lang="en-GB" sz="2800" dirty="0" err="1"/>
              <a:t>ddylai</a:t>
            </a:r>
            <a:r>
              <a:rPr lang="en-GB" sz="2800" dirty="0"/>
              <a:t> plant </a:t>
            </a:r>
            <a:r>
              <a:rPr lang="en-GB" sz="2800" dirty="0" err="1"/>
              <a:t>cael</a:t>
            </a:r>
            <a:r>
              <a:rPr lang="en-GB" sz="2800" dirty="0"/>
              <a:t> </a:t>
            </a:r>
            <a:r>
              <a:rPr lang="en-GB" sz="2800" dirty="0" err="1"/>
              <a:t>mynediad</a:t>
            </a:r>
            <a:r>
              <a:rPr lang="en-GB" sz="2800" dirty="0"/>
              <a:t> </a:t>
            </a:r>
            <a:r>
              <a:rPr lang="en-GB" sz="2800" dirty="0" err="1"/>
              <a:t>rhydd</a:t>
            </a:r>
            <a:r>
              <a:rPr lang="en-GB" sz="2800" dirty="0"/>
              <a:t> </a:t>
            </a:r>
            <a:r>
              <a:rPr lang="en-GB" sz="2800" dirty="0" err="1"/>
              <a:t>i’r</a:t>
            </a:r>
            <a:r>
              <a:rPr lang="en-GB" sz="2800" dirty="0"/>
              <a:t> </a:t>
            </a:r>
            <a:r>
              <a:rPr lang="en-GB" sz="2800" dirty="0" err="1"/>
              <a:t>cyfryngau</a:t>
            </a:r>
            <a:r>
              <a:rPr lang="en-GB" sz="2800" dirty="0"/>
              <a:t>?</a:t>
            </a:r>
            <a:br>
              <a:rPr lang="en-GB" sz="2800" dirty="0"/>
            </a:br>
            <a:r>
              <a:rPr lang="en-GB" sz="2800" dirty="0"/>
              <a:t>Should children have free access to the media?</a:t>
            </a:r>
          </a:p>
        </p:txBody>
      </p:sp>
      <p:sp>
        <p:nvSpPr>
          <p:cNvPr id="3" name="Content Placeholder 2"/>
          <p:cNvSpPr>
            <a:spLocks noGrp="1"/>
          </p:cNvSpPr>
          <p:nvPr>
            <p:ph sz="half" idx="1"/>
          </p:nvPr>
        </p:nvSpPr>
        <p:spPr/>
        <p:txBody>
          <a:bodyPr/>
          <a:lstStyle/>
          <a:p>
            <a:r>
              <a:rPr lang="en-GB" dirty="0" err="1"/>
              <a:t>Trafodwch</a:t>
            </a:r>
            <a:endParaRPr lang="en-GB" dirty="0"/>
          </a:p>
          <a:p>
            <a:pPr lvl="1"/>
            <a:r>
              <a:rPr lang="en-GB" dirty="0" err="1"/>
              <a:t>Bydd</a:t>
            </a:r>
            <a:r>
              <a:rPr lang="en-GB" dirty="0"/>
              <a:t> </a:t>
            </a:r>
            <a:r>
              <a:rPr lang="en-GB" dirty="0" err="1"/>
              <a:t>angen</a:t>
            </a:r>
            <a:r>
              <a:rPr lang="en-GB" dirty="0"/>
              <a:t> </a:t>
            </a:r>
            <a:r>
              <a:rPr lang="en-GB" dirty="0" err="1"/>
              <a:t>cyfiawnhau</a:t>
            </a:r>
            <a:r>
              <a:rPr lang="en-GB" dirty="0"/>
              <a:t> </a:t>
            </a:r>
            <a:r>
              <a:rPr lang="en-GB" dirty="0" err="1"/>
              <a:t>eich</a:t>
            </a:r>
            <a:r>
              <a:rPr lang="en-GB" dirty="0"/>
              <a:t> </a:t>
            </a:r>
            <a:r>
              <a:rPr lang="en-GB" dirty="0" err="1"/>
              <a:t>pwyntiau</a:t>
            </a:r>
            <a:r>
              <a:rPr lang="en-GB" dirty="0"/>
              <a:t> a </a:t>
            </a:r>
            <a:r>
              <a:rPr lang="en-GB" dirty="0" err="1"/>
              <a:t>sylwadau</a:t>
            </a:r>
            <a:endParaRPr lang="en-GB" dirty="0"/>
          </a:p>
        </p:txBody>
      </p:sp>
      <p:sp>
        <p:nvSpPr>
          <p:cNvPr id="4" name="Content Placeholder 3"/>
          <p:cNvSpPr>
            <a:spLocks noGrp="1"/>
          </p:cNvSpPr>
          <p:nvPr>
            <p:ph sz="half" idx="2"/>
          </p:nvPr>
        </p:nvSpPr>
        <p:spPr/>
        <p:txBody>
          <a:bodyPr/>
          <a:lstStyle/>
          <a:p>
            <a:r>
              <a:rPr lang="en-GB" dirty="0"/>
              <a:t>Discuss</a:t>
            </a:r>
          </a:p>
          <a:p>
            <a:pPr lvl="1"/>
            <a:r>
              <a:rPr lang="en-GB" dirty="0"/>
              <a:t>You will need to justify your points and comments</a:t>
            </a:r>
          </a:p>
        </p:txBody>
      </p:sp>
    </p:spTree>
    <p:extLst>
      <p:ext uri="{BB962C8B-B14F-4D97-AF65-F5344CB8AC3E}">
        <p14:creationId xmlns:p14="http://schemas.microsoft.com/office/powerpoint/2010/main" val="4169908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sp>
        <p:nvSpPr>
          <p:cNvPr id="6" name="Content Placeholder 5"/>
          <p:cNvSpPr>
            <a:spLocks noGrp="1"/>
          </p:cNvSpPr>
          <p:nvPr>
            <p:ph idx="1"/>
          </p:nvPr>
        </p:nvSpPr>
        <p:spPr/>
        <p:txBody>
          <a:bodyPr/>
          <a:lstStyle/>
          <a:p>
            <a:r>
              <a:rPr lang="en-GB" dirty="0"/>
              <a:t>The essential elements of digital literacies: Doug </a:t>
            </a:r>
            <a:r>
              <a:rPr lang="en-GB" dirty="0" err="1"/>
              <a:t>Belshaw</a:t>
            </a:r>
            <a:r>
              <a:rPr lang="en-GB" dirty="0"/>
              <a:t> at </a:t>
            </a:r>
            <a:r>
              <a:rPr lang="en-GB" dirty="0" err="1"/>
              <a:t>TEDxWarwick</a:t>
            </a:r>
            <a:r>
              <a:rPr lang="en-GB" dirty="0"/>
              <a:t>, 2012</a:t>
            </a:r>
          </a:p>
          <a:p>
            <a:r>
              <a:rPr lang="en-GB" dirty="0">
                <a:hlinkClick r:id="rId3"/>
              </a:rPr>
              <a:t>https://www.youtube.com/watch?v=A8yQPoTcZ78</a:t>
            </a:r>
            <a:r>
              <a:rPr lang="en-GB" dirty="0"/>
              <a:t> </a:t>
            </a:r>
          </a:p>
        </p:txBody>
      </p:sp>
    </p:spTree>
    <p:extLst>
      <p:ext uri="{BB962C8B-B14F-4D97-AF65-F5344CB8AC3E}">
        <p14:creationId xmlns:p14="http://schemas.microsoft.com/office/powerpoint/2010/main" val="31683928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2034"/>
          </a:xfrm>
        </p:spPr>
        <p:txBody>
          <a:bodyPr>
            <a:normAutofit fontScale="90000"/>
          </a:bodyPr>
          <a:lstStyle/>
          <a:p>
            <a:endParaRPr lang="en-GB" dirty="0"/>
          </a:p>
        </p:txBody>
      </p:sp>
      <p:sp>
        <p:nvSpPr>
          <p:cNvPr id="3" name="Content Placeholder 2"/>
          <p:cNvSpPr>
            <a:spLocks noGrp="1"/>
          </p:cNvSpPr>
          <p:nvPr>
            <p:ph idx="1"/>
          </p:nvPr>
        </p:nvSpPr>
        <p:spPr>
          <a:xfrm>
            <a:off x="457200" y="836712"/>
            <a:ext cx="8229600" cy="4680521"/>
          </a:xfrm>
        </p:spPr>
        <p:txBody>
          <a:bodyPr>
            <a:normAutofit fontScale="92500" lnSpcReduction="10000"/>
          </a:bodyPr>
          <a:lstStyle/>
          <a:p>
            <a:r>
              <a:rPr lang="en-GB" dirty="0"/>
              <a:t>‘Many children now have access to computers, consoles, tablets, televisions, DVDs and smart-phones, which provide multi-modal, interactive literacy experiences in a way in which conventional print media is unable to do.  These fresh and emerging forms of literacy, which integrate media and technology, are often referred to as ‘New Media Literacies’ (NMLs) or ‘digital literacies.’</a:t>
            </a:r>
          </a:p>
          <a:p>
            <a:pPr marL="0" indent="0" algn="r">
              <a:buNone/>
            </a:pPr>
            <a:r>
              <a:rPr lang="en-GB" dirty="0"/>
              <a:t>(Wiseman and Taylor, 2015:100)</a:t>
            </a:r>
          </a:p>
        </p:txBody>
      </p:sp>
    </p:spTree>
    <p:extLst>
      <p:ext uri="{BB962C8B-B14F-4D97-AF65-F5344CB8AC3E}">
        <p14:creationId xmlns:p14="http://schemas.microsoft.com/office/powerpoint/2010/main" val="27383498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3170F-A019-49D4-A455-EEE5A3A40F5C}"/>
              </a:ext>
            </a:extLst>
          </p:cNvPr>
          <p:cNvSpPr>
            <a:spLocks noGrp="1"/>
          </p:cNvSpPr>
          <p:nvPr>
            <p:ph type="title"/>
          </p:nvPr>
        </p:nvSpPr>
        <p:spPr/>
        <p:txBody>
          <a:bodyPr>
            <a:normAutofit fontScale="90000"/>
          </a:bodyPr>
          <a:lstStyle/>
          <a:p>
            <a:r>
              <a:rPr lang="en-GB" dirty="0"/>
              <a:t>Ofcom 2020</a:t>
            </a:r>
            <a:br>
              <a:rPr lang="en-GB" dirty="0"/>
            </a:br>
            <a:r>
              <a:rPr lang="en-GB" dirty="0" err="1"/>
              <a:t>Adroddiad</a:t>
            </a:r>
            <a:r>
              <a:rPr lang="en-GB" dirty="0"/>
              <a:t> Media Nations Report</a:t>
            </a:r>
          </a:p>
        </p:txBody>
      </p:sp>
      <p:sp>
        <p:nvSpPr>
          <p:cNvPr id="3" name="Content Placeholder 2">
            <a:extLst>
              <a:ext uri="{FF2B5EF4-FFF2-40B4-BE49-F238E27FC236}">
                <a16:creationId xmlns:a16="http://schemas.microsoft.com/office/drawing/2014/main" id="{B150BC55-7F3D-4F11-B946-9E743B43E6E1}"/>
              </a:ext>
            </a:extLst>
          </p:cNvPr>
          <p:cNvSpPr>
            <a:spLocks noGrp="1"/>
          </p:cNvSpPr>
          <p:nvPr>
            <p:ph idx="1"/>
          </p:nvPr>
        </p:nvSpPr>
        <p:spPr/>
        <p:txBody>
          <a:bodyPr/>
          <a:lstStyle/>
          <a:p>
            <a:endParaRPr lang="en-GB" dirty="0">
              <a:hlinkClick r:id="rId3"/>
            </a:endParaRPr>
          </a:p>
          <a:p>
            <a:r>
              <a:rPr lang="en-GB" dirty="0">
                <a:hlinkClick r:id="rId3"/>
              </a:rPr>
              <a:t>https://www.ofcom.org.uk/research-and-data/tv-radio-and-on-demand/media-nations-reports/media-nations-2020</a:t>
            </a:r>
            <a:r>
              <a:rPr lang="en-GB" dirty="0"/>
              <a:t> </a:t>
            </a:r>
          </a:p>
        </p:txBody>
      </p:sp>
    </p:spTree>
    <p:extLst>
      <p:ext uri="{BB962C8B-B14F-4D97-AF65-F5344CB8AC3E}">
        <p14:creationId xmlns:p14="http://schemas.microsoft.com/office/powerpoint/2010/main" val="274476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813EE-7B80-4C5C-A95F-9499C2BE89EA}"/>
              </a:ext>
            </a:extLst>
          </p:cNvPr>
          <p:cNvSpPr>
            <a:spLocks noGrp="1"/>
          </p:cNvSpPr>
          <p:nvPr>
            <p:ph type="title"/>
          </p:nvPr>
        </p:nvSpPr>
        <p:spPr>
          <a:xfrm>
            <a:off x="457200" y="836712"/>
            <a:ext cx="8229600" cy="1143000"/>
          </a:xfrm>
        </p:spPr>
        <p:txBody>
          <a:bodyPr>
            <a:normAutofit fontScale="90000"/>
          </a:bodyPr>
          <a:lstStyle/>
          <a:p>
            <a:r>
              <a:rPr lang="en-GB" dirty="0"/>
              <a:t>Ofcom 2020</a:t>
            </a:r>
            <a:br>
              <a:rPr lang="en-GB" dirty="0"/>
            </a:br>
            <a:r>
              <a:rPr lang="en-GB" dirty="0" err="1"/>
              <a:t>Adroddiad</a:t>
            </a:r>
            <a:r>
              <a:rPr lang="en-GB" dirty="0"/>
              <a:t> Connected Nations Report</a:t>
            </a:r>
          </a:p>
        </p:txBody>
      </p:sp>
      <p:sp>
        <p:nvSpPr>
          <p:cNvPr id="3" name="Content Placeholder 2">
            <a:extLst>
              <a:ext uri="{FF2B5EF4-FFF2-40B4-BE49-F238E27FC236}">
                <a16:creationId xmlns:a16="http://schemas.microsoft.com/office/drawing/2014/main" id="{80434D0F-7585-4A4C-A15D-CFEC4903FDBE}"/>
              </a:ext>
            </a:extLst>
          </p:cNvPr>
          <p:cNvSpPr>
            <a:spLocks noGrp="1"/>
          </p:cNvSpPr>
          <p:nvPr>
            <p:ph idx="1"/>
          </p:nvPr>
        </p:nvSpPr>
        <p:spPr>
          <a:xfrm>
            <a:off x="457200" y="2636912"/>
            <a:ext cx="8229600" cy="3917032"/>
          </a:xfrm>
        </p:spPr>
        <p:txBody>
          <a:bodyPr/>
          <a:lstStyle/>
          <a:p>
            <a:r>
              <a:rPr lang="en-GB" dirty="0">
                <a:hlinkClick r:id="rId3"/>
              </a:rPr>
              <a:t>https://www.ofcom.org.uk/research-and-data/multi-sector-research/infrastructure-research/connected-nations-2020</a:t>
            </a:r>
            <a:r>
              <a:rPr lang="en-GB" dirty="0"/>
              <a:t> </a:t>
            </a:r>
          </a:p>
        </p:txBody>
      </p:sp>
    </p:spTree>
    <p:extLst>
      <p:ext uri="{BB962C8B-B14F-4D97-AF65-F5344CB8AC3E}">
        <p14:creationId xmlns:p14="http://schemas.microsoft.com/office/powerpoint/2010/main" val="33830457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err="1"/>
              <a:t>Damcaniaethau</a:t>
            </a:r>
            <a:r>
              <a:rPr lang="en-GB" sz="3200" dirty="0"/>
              <a:t> am </a:t>
            </a:r>
            <a:r>
              <a:rPr lang="en-GB" sz="3200" dirty="0" err="1"/>
              <a:t>blant</a:t>
            </a:r>
            <a:r>
              <a:rPr lang="en-GB" sz="3200" dirty="0"/>
              <a:t> a </a:t>
            </a:r>
            <a:r>
              <a:rPr lang="en-GB" sz="3200" dirty="0" err="1"/>
              <a:t>phlentyndod</a:t>
            </a:r>
            <a:br>
              <a:rPr lang="en-GB" sz="3200" dirty="0"/>
            </a:br>
            <a:r>
              <a:rPr lang="en-GB" sz="3200" dirty="0"/>
              <a:t>Theories about children and childhood</a:t>
            </a:r>
          </a:p>
        </p:txBody>
      </p:sp>
      <p:sp>
        <p:nvSpPr>
          <p:cNvPr id="3" name="Content Placeholder 2"/>
          <p:cNvSpPr>
            <a:spLocks noGrp="1"/>
          </p:cNvSpPr>
          <p:nvPr>
            <p:ph sz="half" idx="1"/>
          </p:nvPr>
        </p:nvSpPr>
        <p:spPr/>
        <p:txBody>
          <a:bodyPr/>
          <a:lstStyle/>
          <a:p>
            <a:r>
              <a:rPr lang="en-GB" dirty="0" err="1"/>
              <a:t>Agweddau</a:t>
            </a:r>
            <a:r>
              <a:rPr lang="en-GB" dirty="0"/>
              <a:t> </a:t>
            </a:r>
            <a:r>
              <a:rPr lang="en-GB" dirty="0" err="1"/>
              <a:t>tuag</a:t>
            </a:r>
            <a:r>
              <a:rPr lang="en-GB" dirty="0"/>
              <a:t> at </a:t>
            </a:r>
            <a:r>
              <a:rPr lang="en-GB" dirty="0" err="1"/>
              <a:t>blant</a:t>
            </a:r>
            <a:endParaRPr lang="en-GB" dirty="0"/>
          </a:p>
          <a:p>
            <a:r>
              <a:rPr lang="en-GB" dirty="0" err="1"/>
              <a:t>Dylanwadau</a:t>
            </a:r>
            <a:r>
              <a:rPr lang="en-GB" dirty="0"/>
              <a:t> </a:t>
            </a:r>
            <a:r>
              <a:rPr lang="en-GB" dirty="0" err="1"/>
              <a:t>ar</a:t>
            </a:r>
            <a:r>
              <a:rPr lang="en-GB" dirty="0"/>
              <a:t> </a:t>
            </a:r>
            <a:r>
              <a:rPr lang="en-GB" dirty="0" err="1"/>
              <a:t>blant</a:t>
            </a:r>
            <a:endParaRPr lang="en-GB" dirty="0"/>
          </a:p>
          <a:p>
            <a:r>
              <a:rPr lang="en-GB" dirty="0" err="1"/>
              <a:t>Dysgwyr</a:t>
            </a:r>
            <a:r>
              <a:rPr lang="en-GB" dirty="0"/>
              <a:t> </a:t>
            </a:r>
            <a:r>
              <a:rPr lang="en-GB" dirty="0" err="1"/>
              <a:t>goddefol</a:t>
            </a:r>
            <a:r>
              <a:rPr lang="en-GB" dirty="0"/>
              <a:t> </a:t>
            </a:r>
            <a:r>
              <a:rPr lang="en-GB" dirty="0" err="1"/>
              <a:t>neu</a:t>
            </a:r>
            <a:r>
              <a:rPr lang="en-GB" dirty="0"/>
              <a:t> </a:t>
            </a:r>
            <a:r>
              <a:rPr lang="en-GB" dirty="0" err="1"/>
              <a:t>gweithredol</a:t>
            </a:r>
            <a:r>
              <a:rPr lang="en-GB" dirty="0"/>
              <a:t>?</a:t>
            </a:r>
          </a:p>
        </p:txBody>
      </p:sp>
      <p:sp>
        <p:nvSpPr>
          <p:cNvPr id="4" name="Content Placeholder 3"/>
          <p:cNvSpPr>
            <a:spLocks noGrp="1"/>
          </p:cNvSpPr>
          <p:nvPr>
            <p:ph sz="half" idx="2"/>
          </p:nvPr>
        </p:nvSpPr>
        <p:spPr/>
        <p:txBody>
          <a:bodyPr/>
          <a:lstStyle/>
          <a:p>
            <a:r>
              <a:rPr lang="en-GB" dirty="0"/>
              <a:t>Attitudes towards children</a:t>
            </a:r>
          </a:p>
          <a:p>
            <a:r>
              <a:rPr lang="en-GB" dirty="0"/>
              <a:t>Influences on children</a:t>
            </a:r>
          </a:p>
          <a:p>
            <a:r>
              <a:rPr lang="en-GB" dirty="0"/>
              <a:t>Passive or active learners?</a:t>
            </a:r>
          </a:p>
        </p:txBody>
      </p:sp>
    </p:spTree>
    <p:extLst>
      <p:ext uri="{BB962C8B-B14F-4D97-AF65-F5344CB8AC3E}">
        <p14:creationId xmlns:p14="http://schemas.microsoft.com/office/powerpoint/2010/main" val="27350024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Tasg</a:t>
            </a:r>
            <a:r>
              <a:rPr lang="en-GB" dirty="0"/>
              <a:t> </a:t>
            </a:r>
            <a:r>
              <a:rPr lang="en-GB" dirty="0" err="1"/>
              <a:t>myfyrwyr</a:t>
            </a:r>
            <a:r>
              <a:rPr lang="en-GB" dirty="0"/>
              <a:t>      Student task</a:t>
            </a:r>
          </a:p>
        </p:txBody>
      </p:sp>
      <p:sp>
        <p:nvSpPr>
          <p:cNvPr id="6" name="Content Placeholder 5"/>
          <p:cNvSpPr>
            <a:spLocks noGrp="1"/>
          </p:cNvSpPr>
          <p:nvPr>
            <p:ph idx="1"/>
          </p:nvPr>
        </p:nvSpPr>
        <p:spPr/>
        <p:txBody>
          <a:bodyPr/>
          <a:lstStyle/>
          <a:p>
            <a:r>
              <a:rPr lang="en-GB" dirty="0"/>
              <a:t>The Challenges of Raising a Digital Native | </a:t>
            </a:r>
            <a:r>
              <a:rPr lang="en-GB" dirty="0" err="1"/>
              <a:t>Devorah</a:t>
            </a:r>
            <a:r>
              <a:rPr lang="en-GB" dirty="0"/>
              <a:t> </a:t>
            </a:r>
            <a:r>
              <a:rPr lang="en-GB" dirty="0" err="1"/>
              <a:t>Heitner</a:t>
            </a:r>
            <a:r>
              <a:rPr lang="en-GB" dirty="0"/>
              <a:t>, Ph.D. | </a:t>
            </a:r>
            <a:r>
              <a:rPr lang="en-GB" dirty="0" err="1"/>
              <a:t>TEDxNaperville</a:t>
            </a:r>
            <a:endParaRPr lang="en-GB" dirty="0"/>
          </a:p>
          <a:p>
            <a:r>
              <a:rPr lang="en-GB" dirty="0"/>
              <a:t>2014</a:t>
            </a:r>
          </a:p>
          <a:p>
            <a:r>
              <a:rPr lang="en-GB" dirty="0">
                <a:hlinkClick r:id="rId3"/>
              </a:rPr>
              <a:t>https://www.youtube.com/watch?v=eRQdAOrqvGg</a:t>
            </a:r>
            <a:r>
              <a:rPr lang="en-GB" dirty="0"/>
              <a:t> </a:t>
            </a:r>
          </a:p>
        </p:txBody>
      </p:sp>
    </p:spTree>
    <p:extLst>
      <p:ext uri="{BB962C8B-B14F-4D97-AF65-F5344CB8AC3E}">
        <p14:creationId xmlns:p14="http://schemas.microsoft.com/office/powerpoint/2010/main" val="27030313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err="1"/>
              <a:t>Cyfeiriadau</a:t>
            </a:r>
            <a:r>
              <a:rPr lang="en-GB" dirty="0"/>
              <a:t>     </a:t>
            </a:r>
            <a:r>
              <a:rPr lang="en-GB" dirty="0">
                <a:solidFill>
                  <a:schemeClr val="tx2"/>
                </a:solidFill>
              </a:rPr>
              <a:t>References</a:t>
            </a:r>
          </a:p>
        </p:txBody>
      </p:sp>
      <p:sp>
        <p:nvSpPr>
          <p:cNvPr id="3" name="Content Placeholder 2"/>
          <p:cNvSpPr>
            <a:spLocks noGrp="1"/>
          </p:cNvSpPr>
          <p:nvPr>
            <p:ph idx="1"/>
          </p:nvPr>
        </p:nvSpPr>
        <p:spPr>
          <a:xfrm>
            <a:off x="457200" y="1052736"/>
            <a:ext cx="8229600" cy="4464497"/>
          </a:xfrm>
        </p:spPr>
        <p:txBody>
          <a:bodyPr>
            <a:normAutofit fontScale="85000" lnSpcReduction="20000"/>
          </a:bodyPr>
          <a:lstStyle/>
          <a:p>
            <a:pPr lvl="0"/>
            <a:r>
              <a:rPr lang="en-US" sz="2100" dirty="0">
                <a:solidFill>
                  <a:prstClr val="black"/>
                </a:solidFill>
                <a:latin typeface="Calibri"/>
              </a:rPr>
              <a:t>Bandura, A. Ross, D., and Ross, S. A. (1961). Transmission of aggression through the imitation of aggressive models. </a:t>
            </a:r>
            <a:r>
              <a:rPr lang="en-US" sz="2100" i="1" dirty="0">
                <a:solidFill>
                  <a:prstClr val="black"/>
                </a:solidFill>
                <a:latin typeface="Calibri"/>
              </a:rPr>
              <a:t>Journal of Abnormal and Social Psychology</a:t>
            </a:r>
            <a:r>
              <a:rPr lang="en-US" sz="2100" dirty="0">
                <a:solidFill>
                  <a:prstClr val="black"/>
                </a:solidFill>
                <a:latin typeface="Calibri"/>
              </a:rPr>
              <a:t>, 63, 575-582</a:t>
            </a:r>
          </a:p>
          <a:p>
            <a:pPr lvl="0"/>
            <a:r>
              <a:rPr lang="en-US" sz="2100" dirty="0">
                <a:solidFill>
                  <a:prstClr val="black"/>
                </a:solidFill>
                <a:latin typeface="Calibri"/>
              </a:rPr>
              <a:t>Bandura, A. (1977).</a:t>
            </a:r>
            <a:r>
              <a:rPr lang="en-US" sz="2100" i="1" dirty="0">
                <a:solidFill>
                  <a:prstClr val="black"/>
                </a:solidFill>
                <a:latin typeface="Calibri"/>
              </a:rPr>
              <a:t> Social Learning Theory</a:t>
            </a:r>
            <a:r>
              <a:rPr lang="en-US" sz="2100" dirty="0">
                <a:solidFill>
                  <a:prstClr val="black"/>
                </a:solidFill>
                <a:latin typeface="Calibri"/>
              </a:rPr>
              <a:t>. Englewood Cliffs, NJ: Prentice Hall.</a:t>
            </a:r>
          </a:p>
          <a:p>
            <a:pPr lvl="0"/>
            <a:r>
              <a:rPr lang="en-GB" sz="2100" dirty="0" err="1">
                <a:solidFill>
                  <a:prstClr val="black"/>
                </a:solidFill>
                <a:latin typeface="Calibri"/>
              </a:rPr>
              <a:t>Condry</a:t>
            </a:r>
            <a:r>
              <a:rPr lang="en-GB" sz="2100" dirty="0">
                <a:solidFill>
                  <a:prstClr val="black"/>
                </a:solidFill>
                <a:latin typeface="Calibri"/>
              </a:rPr>
              <a:t>, John (1989): </a:t>
            </a:r>
            <a:r>
              <a:rPr lang="en-GB" sz="2100" i="1" dirty="0">
                <a:solidFill>
                  <a:prstClr val="black"/>
                </a:solidFill>
                <a:latin typeface="Calibri"/>
              </a:rPr>
              <a:t>The Psychology of Television</a:t>
            </a:r>
            <a:r>
              <a:rPr lang="en-GB" sz="2100" dirty="0">
                <a:solidFill>
                  <a:prstClr val="black"/>
                </a:solidFill>
                <a:latin typeface="Calibri"/>
              </a:rPr>
              <a:t>. Hillsdale, NJ: Lawrence Erlbaum</a:t>
            </a:r>
            <a:br>
              <a:rPr lang="en-GB" sz="2100" dirty="0">
                <a:solidFill>
                  <a:prstClr val="black"/>
                </a:solidFill>
                <a:latin typeface="Calibri"/>
              </a:rPr>
            </a:br>
            <a:endParaRPr lang="en-GB" sz="2100" dirty="0">
              <a:solidFill>
                <a:prstClr val="black"/>
              </a:solidFill>
              <a:latin typeface="Calibri"/>
            </a:endParaRPr>
          </a:p>
          <a:p>
            <a:pPr lvl="0"/>
            <a:r>
              <a:rPr lang="en-GB" sz="2100" dirty="0">
                <a:solidFill>
                  <a:prstClr val="black"/>
                </a:solidFill>
                <a:latin typeface="Calibri"/>
              </a:rPr>
              <a:t>Dominick, J. R. (1990): </a:t>
            </a:r>
            <a:r>
              <a:rPr lang="en-GB" sz="2100" i="1" dirty="0">
                <a:solidFill>
                  <a:prstClr val="black"/>
                </a:solidFill>
                <a:latin typeface="Calibri"/>
              </a:rPr>
              <a:t>The Dynamics of Mass Communication</a:t>
            </a:r>
            <a:r>
              <a:rPr lang="en-GB" sz="2100" dirty="0">
                <a:solidFill>
                  <a:prstClr val="black"/>
                </a:solidFill>
                <a:latin typeface="Calibri"/>
              </a:rPr>
              <a:t>. New York: McGraw-Hill</a:t>
            </a:r>
          </a:p>
          <a:p>
            <a:pPr lvl="0"/>
            <a:r>
              <a:rPr lang="en-GB" sz="2100" dirty="0" err="1">
                <a:solidFill>
                  <a:prstClr val="black"/>
                </a:solidFill>
                <a:latin typeface="Calibri"/>
              </a:rPr>
              <a:t>Evra</a:t>
            </a:r>
            <a:r>
              <a:rPr lang="en-GB" sz="2100" dirty="0">
                <a:solidFill>
                  <a:prstClr val="black"/>
                </a:solidFill>
                <a:latin typeface="Calibri"/>
              </a:rPr>
              <a:t> van , J. (1990): </a:t>
            </a:r>
            <a:r>
              <a:rPr lang="en-GB" sz="2100" i="1" dirty="0">
                <a:solidFill>
                  <a:prstClr val="black"/>
                </a:solidFill>
                <a:latin typeface="Calibri"/>
              </a:rPr>
              <a:t>Television and Child Development. </a:t>
            </a:r>
            <a:r>
              <a:rPr lang="en-GB" sz="2100" dirty="0">
                <a:solidFill>
                  <a:prstClr val="black"/>
                </a:solidFill>
                <a:latin typeface="Calibri"/>
              </a:rPr>
              <a:t>Hillsdale, NJ: Lawrence Erlbaum</a:t>
            </a:r>
            <a:br>
              <a:rPr lang="en-GB" sz="2100" dirty="0">
                <a:solidFill>
                  <a:prstClr val="black"/>
                </a:solidFill>
                <a:latin typeface="Calibri"/>
              </a:rPr>
            </a:br>
            <a:r>
              <a:rPr lang="en-US" sz="2100" dirty="0" err="1">
                <a:solidFill>
                  <a:prstClr val="black"/>
                </a:solidFill>
                <a:latin typeface="Calibri"/>
              </a:rPr>
              <a:t>Gerbner</a:t>
            </a:r>
            <a:r>
              <a:rPr lang="en-US" sz="2100" dirty="0">
                <a:solidFill>
                  <a:prstClr val="black"/>
                </a:solidFill>
                <a:latin typeface="Calibri"/>
              </a:rPr>
              <a:t>, G., and Gross, L. (1976). Living with television: The violence profile. Journal of </a:t>
            </a:r>
            <a:r>
              <a:rPr lang="en-GB" sz="2100" dirty="0">
                <a:solidFill>
                  <a:prstClr val="black"/>
                </a:solidFill>
                <a:latin typeface="Calibri"/>
              </a:rPr>
              <a:t>Communication, 26(2), 172–199.</a:t>
            </a:r>
          </a:p>
          <a:p>
            <a:pPr lvl="0"/>
            <a:r>
              <a:rPr lang="en-US" sz="2100" dirty="0" err="1">
                <a:solidFill>
                  <a:prstClr val="black"/>
                </a:solidFill>
                <a:latin typeface="Calibri"/>
              </a:rPr>
              <a:t>Gerbner</a:t>
            </a:r>
            <a:r>
              <a:rPr lang="en-US" sz="2100" dirty="0">
                <a:solidFill>
                  <a:prstClr val="black"/>
                </a:solidFill>
                <a:latin typeface="Calibri"/>
              </a:rPr>
              <a:t>, G., Gross, L., Morgan, M., and </a:t>
            </a:r>
            <a:r>
              <a:rPr lang="en-US" sz="2100" dirty="0" err="1">
                <a:solidFill>
                  <a:prstClr val="black"/>
                </a:solidFill>
                <a:latin typeface="Calibri"/>
              </a:rPr>
              <a:t>Signorielli</a:t>
            </a:r>
            <a:r>
              <a:rPr lang="en-US" sz="2100" dirty="0">
                <a:solidFill>
                  <a:prstClr val="black"/>
                </a:solidFill>
                <a:latin typeface="Calibri"/>
              </a:rPr>
              <a:t>, N. (1980). The mainstreaming of America: </a:t>
            </a:r>
            <a:r>
              <a:rPr lang="en-GB" sz="2100" dirty="0">
                <a:solidFill>
                  <a:prstClr val="black"/>
                </a:solidFill>
                <a:latin typeface="Calibri"/>
              </a:rPr>
              <a:t>Violence profile no. 11. Journal of Communication, 30(3), 10–29.</a:t>
            </a:r>
          </a:p>
          <a:p>
            <a:pPr lvl="0"/>
            <a:r>
              <a:rPr lang="en-US" sz="2100" dirty="0" err="1">
                <a:solidFill>
                  <a:prstClr val="black"/>
                </a:solidFill>
                <a:latin typeface="Calibri"/>
              </a:rPr>
              <a:t>Gerbner</a:t>
            </a:r>
            <a:r>
              <a:rPr lang="en-US" sz="2100" dirty="0">
                <a:solidFill>
                  <a:prstClr val="black"/>
                </a:solidFill>
                <a:latin typeface="Calibri"/>
              </a:rPr>
              <a:t>, G., Gross, L., Morgan, M., and </a:t>
            </a:r>
            <a:r>
              <a:rPr lang="en-US" sz="2100" dirty="0" err="1">
                <a:solidFill>
                  <a:prstClr val="black"/>
                </a:solidFill>
                <a:latin typeface="Calibri"/>
              </a:rPr>
              <a:t>Signorielli</a:t>
            </a:r>
            <a:r>
              <a:rPr lang="en-US" sz="2100" dirty="0">
                <a:solidFill>
                  <a:prstClr val="black"/>
                </a:solidFill>
                <a:latin typeface="Calibri"/>
              </a:rPr>
              <a:t>, N. (1986). Living with television: The dynamics of the cultivation process. In J. Bryant &amp; D. </a:t>
            </a:r>
            <a:r>
              <a:rPr lang="en-US" sz="2100" dirty="0" err="1">
                <a:solidFill>
                  <a:prstClr val="black"/>
                </a:solidFill>
                <a:latin typeface="Calibri"/>
              </a:rPr>
              <a:t>Zillmann</a:t>
            </a:r>
            <a:r>
              <a:rPr lang="en-US" sz="2100" dirty="0">
                <a:solidFill>
                  <a:prstClr val="black"/>
                </a:solidFill>
                <a:latin typeface="Calibri"/>
              </a:rPr>
              <a:t> (Eds.), Perspectives on </a:t>
            </a:r>
            <a:r>
              <a:rPr lang="en-GB" sz="2100" dirty="0">
                <a:solidFill>
                  <a:prstClr val="black"/>
                </a:solidFill>
                <a:latin typeface="Calibri"/>
              </a:rPr>
              <a:t>media effects (pp. 17–48). Hillsdale, NJ: Erlbaum.</a:t>
            </a:r>
          </a:p>
          <a:p>
            <a:endParaRPr lang="en-GB" dirty="0"/>
          </a:p>
        </p:txBody>
      </p:sp>
    </p:spTree>
    <p:extLst>
      <p:ext uri="{BB962C8B-B14F-4D97-AF65-F5344CB8AC3E}">
        <p14:creationId xmlns:p14="http://schemas.microsoft.com/office/powerpoint/2010/main" val="968238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err="1"/>
              <a:t>Cyfeiriadau</a:t>
            </a:r>
            <a:r>
              <a:rPr lang="en-GB" dirty="0"/>
              <a:t>     </a:t>
            </a:r>
            <a:r>
              <a:rPr lang="en-GB" dirty="0">
                <a:solidFill>
                  <a:schemeClr val="tx2"/>
                </a:solidFill>
              </a:rPr>
              <a:t>References</a:t>
            </a:r>
            <a:endParaRPr lang="en-GB" dirty="0"/>
          </a:p>
        </p:txBody>
      </p:sp>
      <p:sp>
        <p:nvSpPr>
          <p:cNvPr id="3" name="Content Placeholder 2"/>
          <p:cNvSpPr>
            <a:spLocks noGrp="1"/>
          </p:cNvSpPr>
          <p:nvPr>
            <p:ph idx="1"/>
          </p:nvPr>
        </p:nvSpPr>
        <p:spPr>
          <a:xfrm>
            <a:off x="457200" y="908720"/>
            <a:ext cx="8229600" cy="5217443"/>
          </a:xfrm>
        </p:spPr>
        <p:txBody>
          <a:bodyPr>
            <a:normAutofit fontScale="62500" lnSpcReduction="20000"/>
          </a:bodyPr>
          <a:lstStyle/>
          <a:p>
            <a:r>
              <a:rPr lang="en-US" dirty="0" err="1"/>
              <a:t>Gerbner</a:t>
            </a:r>
            <a:r>
              <a:rPr lang="en-US" dirty="0"/>
              <a:t>, G., Gross, L., Morgan, M., </a:t>
            </a:r>
            <a:r>
              <a:rPr lang="en-US" dirty="0" err="1"/>
              <a:t>Signorielli</a:t>
            </a:r>
            <a:r>
              <a:rPr lang="en-US" dirty="0"/>
              <a:t>, N., and Shanahan, J. (2002). Growing up with television: Cultivation processes. In J. Bryant &amp; D. </a:t>
            </a:r>
            <a:r>
              <a:rPr lang="en-US" dirty="0" err="1"/>
              <a:t>Zillmann</a:t>
            </a:r>
            <a:r>
              <a:rPr lang="en-US" dirty="0"/>
              <a:t> (Eds.), Media effects: Advances in theory and research: A second edition (pp. 43–68). Hillsdale, NJ: Erlbaum.</a:t>
            </a:r>
            <a:r>
              <a:rPr lang="en-GB" dirty="0"/>
              <a:t> Boyd-Barrett, Oliver &amp; Peter Braham (eds.) (1987): </a:t>
            </a:r>
            <a:r>
              <a:rPr lang="en-GB" i="1" dirty="0"/>
              <a:t>Media, Knowledge and Power</a:t>
            </a:r>
            <a:r>
              <a:rPr lang="en-GB" dirty="0"/>
              <a:t>. London: </a:t>
            </a:r>
            <a:r>
              <a:rPr lang="en-GB" dirty="0" err="1"/>
              <a:t>Croom</a:t>
            </a:r>
            <a:r>
              <a:rPr lang="en-GB" dirty="0"/>
              <a:t> Helm</a:t>
            </a:r>
          </a:p>
          <a:p>
            <a:r>
              <a:rPr lang="en-US" dirty="0" err="1"/>
              <a:t>Goffman</a:t>
            </a:r>
            <a:r>
              <a:rPr lang="en-US" dirty="0"/>
              <a:t>, E. (1974). Frame Analysis. Cambridge: Harvard University Press.</a:t>
            </a:r>
          </a:p>
          <a:p>
            <a:r>
              <a:rPr lang="en-GB" dirty="0"/>
              <a:t>Livingstone, S. (1990): </a:t>
            </a:r>
            <a:r>
              <a:rPr lang="en-GB" i="1" dirty="0"/>
              <a:t>Making Sense of Television. </a:t>
            </a:r>
            <a:r>
              <a:rPr lang="en-GB" dirty="0"/>
              <a:t>London: </a:t>
            </a:r>
            <a:r>
              <a:rPr lang="en-GB" dirty="0" err="1"/>
              <a:t>Pergamon</a:t>
            </a:r>
            <a:endParaRPr lang="en-GB" dirty="0"/>
          </a:p>
          <a:p>
            <a:r>
              <a:rPr lang="en-US" dirty="0"/>
              <a:t>McCombs, M.E. &amp; Shaw, D. (1972). The Agenda-Setting Function of Mass Media. </a:t>
            </a:r>
            <a:r>
              <a:rPr lang="en-US" i="1" dirty="0"/>
              <a:t>POQ, 36</a:t>
            </a:r>
            <a:r>
              <a:rPr lang="en-US" dirty="0"/>
              <a:t>; 176-187.</a:t>
            </a:r>
            <a:endParaRPr lang="en-GB" dirty="0"/>
          </a:p>
          <a:p>
            <a:r>
              <a:rPr lang="en-GB" dirty="0" err="1"/>
              <a:t>McQuail</a:t>
            </a:r>
            <a:r>
              <a:rPr lang="en-GB" dirty="0"/>
              <a:t>, D. and Sven W. (1993): </a:t>
            </a:r>
            <a:r>
              <a:rPr lang="en-GB" i="1" dirty="0"/>
              <a:t>Communication Models for the Study of Mass Communication. </a:t>
            </a:r>
            <a:r>
              <a:rPr lang="en-GB" dirty="0"/>
              <a:t>London: Longman</a:t>
            </a:r>
          </a:p>
          <a:p>
            <a:r>
              <a:rPr lang="sv-SE" dirty="0"/>
              <a:t>Morgan, M. (1990). International cultivation analysis. In N. Signorielli &amp; M. Morgan (Eds.),  </a:t>
            </a:r>
            <a:r>
              <a:rPr lang="en-US" dirty="0"/>
              <a:t>Cultivation analysis: New directions in media effects research (pp. 225–247). Newbury Park, </a:t>
            </a:r>
            <a:r>
              <a:rPr lang="en-GB" dirty="0"/>
              <a:t>CA: Sage.</a:t>
            </a:r>
          </a:p>
          <a:p>
            <a:endParaRPr lang="en-US" dirty="0"/>
          </a:p>
          <a:p>
            <a:endParaRPr lang="en-GB" dirty="0"/>
          </a:p>
          <a:p>
            <a:endParaRPr lang="en-GB" dirty="0"/>
          </a:p>
        </p:txBody>
      </p:sp>
    </p:spTree>
    <p:extLst>
      <p:ext uri="{BB962C8B-B14F-4D97-AF65-F5344CB8AC3E}">
        <p14:creationId xmlns:p14="http://schemas.microsoft.com/office/powerpoint/2010/main" val="350737330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Cyfeiriadau</a:t>
            </a:r>
            <a:r>
              <a:rPr lang="en-GB" dirty="0"/>
              <a:t>     References</a:t>
            </a:r>
          </a:p>
        </p:txBody>
      </p:sp>
      <p:sp>
        <p:nvSpPr>
          <p:cNvPr id="3" name="Content Placeholder 2"/>
          <p:cNvSpPr>
            <a:spLocks noGrp="1"/>
          </p:cNvSpPr>
          <p:nvPr>
            <p:ph idx="1"/>
          </p:nvPr>
        </p:nvSpPr>
        <p:spPr/>
        <p:txBody>
          <a:bodyPr>
            <a:normAutofit fontScale="55000" lnSpcReduction="20000"/>
          </a:bodyPr>
          <a:lstStyle/>
          <a:p>
            <a:r>
              <a:rPr lang="en-GB" dirty="0"/>
              <a:t>Aubrey, C. and Dahl, S. (2014) ‘The confidence and competence in information and communication technologies of practitioners, parents and young children in the Early Years Foundation Stage, ‘ </a:t>
            </a:r>
            <a:r>
              <a:rPr lang="en-GB" i="1" dirty="0"/>
              <a:t>Early Years: An International Research Journal</a:t>
            </a:r>
            <a:r>
              <a:rPr lang="en-GB" dirty="0"/>
              <a:t>, 34:1, pp. 94-108. [On-line]. Available at: http://www.tandfonline.com/doi/pdf/10.1080/09575146.2013.792789 </a:t>
            </a:r>
          </a:p>
          <a:p>
            <a:r>
              <a:rPr lang="en-GB" dirty="0"/>
              <a:t>Clark, M. M. and Tucker, S. (2010) </a:t>
            </a:r>
            <a:r>
              <a:rPr lang="en-GB" i="1" dirty="0"/>
              <a:t>Early childhoods in a changing world</a:t>
            </a:r>
            <a:r>
              <a:rPr lang="en-GB" dirty="0"/>
              <a:t>. Staffordshire: Trentham Books Limited.</a:t>
            </a:r>
          </a:p>
          <a:p>
            <a:r>
              <a:rPr lang="en-GB" dirty="0"/>
              <a:t>Davies, M. M. (2010) </a:t>
            </a:r>
            <a:r>
              <a:rPr lang="en-GB" i="1" dirty="0"/>
              <a:t>Children, media and culture</a:t>
            </a:r>
            <a:r>
              <a:rPr lang="en-GB" dirty="0"/>
              <a:t>. New York: Open University Press.</a:t>
            </a:r>
          </a:p>
          <a:p>
            <a:r>
              <a:rPr lang="en-GB" dirty="0"/>
              <a:t>Ofcom (2015) ‘Children and parents: media use and attitudes report.’  file:///D:/EAEC6011%20C/2017-18/Resources/Ofcom%202015%20children%20and%20parents%20media.pdf</a:t>
            </a:r>
          </a:p>
        </p:txBody>
      </p:sp>
    </p:spTree>
    <p:extLst>
      <p:ext uri="{BB962C8B-B14F-4D97-AF65-F5344CB8AC3E}">
        <p14:creationId xmlns:p14="http://schemas.microsoft.com/office/powerpoint/2010/main" val="124220577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Autofit/>
          </a:bodyPr>
          <a:lstStyle/>
          <a:p>
            <a:r>
              <a:rPr lang="en-GB" sz="2800" dirty="0" err="1"/>
              <a:t>Cyfeiriadau</a:t>
            </a:r>
            <a:r>
              <a:rPr lang="en-GB" sz="2800" dirty="0"/>
              <a:t> </a:t>
            </a:r>
            <a:r>
              <a:rPr lang="en-GB" sz="2800" dirty="0" err="1"/>
              <a:t>delweddau</a:t>
            </a:r>
            <a:r>
              <a:rPr lang="en-GB" sz="2800" dirty="0"/>
              <a:t>       References for images</a:t>
            </a:r>
          </a:p>
        </p:txBody>
      </p:sp>
      <p:sp>
        <p:nvSpPr>
          <p:cNvPr id="3" name="Content Placeholder 2"/>
          <p:cNvSpPr>
            <a:spLocks noGrp="1"/>
          </p:cNvSpPr>
          <p:nvPr>
            <p:ph idx="1"/>
          </p:nvPr>
        </p:nvSpPr>
        <p:spPr>
          <a:xfrm>
            <a:off x="457200" y="908720"/>
            <a:ext cx="8229600" cy="4608513"/>
          </a:xfrm>
        </p:spPr>
        <p:txBody>
          <a:bodyPr>
            <a:noAutofit/>
          </a:bodyPr>
          <a:lstStyle/>
          <a:p>
            <a:r>
              <a:rPr lang="en-GB" sz="1800" dirty="0"/>
              <a:t>Bing (no date b) ‘Lev Vygotsky’ </a:t>
            </a:r>
            <a:r>
              <a:rPr lang="en-GB" sz="1800" dirty="0">
                <a:hlinkClick r:id="rId3"/>
              </a:rPr>
              <a:t>https://www.bing.com/images/search?q=lev%20vygotsky&amp;qs=n&amp;form=QBIR&amp;sp=-1&amp;pq=lev%20vygotsky&amp;sc=0-0&amp;sk=&amp;cvid=C243481BD72C43DCBDAA60C0CA9F75B0</a:t>
            </a:r>
            <a:r>
              <a:rPr lang="en-GB" sz="1800" dirty="0"/>
              <a:t> [Accessed: 25.1.18].</a:t>
            </a:r>
          </a:p>
          <a:p>
            <a:r>
              <a:rPr lang="en-GB" sz="1800" dirty="0"/>
              <a:t>Bing (no date c) ‘Jean Piaget’. </a:t>
            </a:r>
            <a:r>
              <a:rPr lang="en-GB" sz="1800" dirty="0">
                <a:hlinkClick r:id="rId4"/>
              </a:rPr>
              <a:t>https://www.bing.com/images/search?q=jean+piaget&amp;FORM=IARRTH&amp;ufn=Jean+Piaget&amp;stid=797798d4-dbae-5ff8-7e1a-90a8a4838607&amp;cbn=EntityAnswer&amp;cbi=0&amp;FORM=IARRTH</a:t>
            </a:r>
            <a:r>
              <a:rPr lang="en-GB" sz="1800" dirty="0"/>
              <a:t> [Accessed: 25.1.18].</a:t>
            </a:r>
          </a:p>
          <a:p>
            <a:r>
              <a:rPr lang="en-GB" sz="1800" dirty="0"/>
              <a:t>Bing (no date d) ‘Carla Rinaldi’ </a:t>
            </a:r>
            <a:r>
              <a:rPr lang="en-GB" sz="1800" dirty="0">
                <a:hlinkClick r:id="rId5"/>
              </a:rPr>
              <a:t>https://www.bing.com/images/search?q=carla+rinaldi+reggio+emilia&amp;id=C00C9186B5942D8CD6F985E9810339A2F0C19F9A&amp;FORM=IQFRBA</a:t>
            </a:r>
            <a:r>
              <a:rPr lang="en-GB" sz="1800" dirty="0"/>
              <a:t> [Accessed: 25.1.18]</a:t>
            </a:r>
          </a:p>
          <a:p>
            <a:endParaRPr lang="en-GB" sz="1400" dirty="0"/>
          </a:p>
          <a:p>
            <a:endParaRPr lang="en-GB" sz="1400" dirty="0"/>
          </a:p>
        </p:txBody>
      </p:sp>
    </p:spTree>
    <p:extLst>
      <p:ext uri="{BB962C8B-B14F-4D97-AF65-F5344CB8AC3E}">
        <p14:creationId xmlns:p14="http://schemas.microsoft.com/office/powerpoint/2010/main" val="31368031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3241</Words>
  <Application>Microsoft Office PowerPoint</Application>
  <PresentationFormat>On-screen Show (4:3)</PresentationFormat>
  <Paragraphs>404</Paragraphs>
  <Slides>48</Slides>
  <Notes>46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48</vt:i4>
      </vt:variant>
    </vt:vector>
  </HeadingPairs>
  <TitlesOfParts>
    <vt:vector size="55" baseType="lpstr">
      <vt:lpstr>Myriad Pro</vt:lpstr>
      <vt:lpstr>Arial</vt:lpstr>
      <vt:lpstr>Calibri</vt:lpstr>
      <vt:lpstr>Lucida Sans</vt:lpstr>
      <vt:lpstr>Times</vt:lpstr>
      <vt:lpstr>Wingdings</vt:lpstr>
      <vt:lpstr>20140311PresentationUWTSDTemplate</vt:lpstr>
      <vt:lpstr>EAEE6006C Llythrennedd digidol ac yn y cyfryngau EAEE6006 Media and digital literacy </vt:lpstr>
      <vt:lpstr>Cynnwys y ddarlith Lecture content</vt:lpstr>
      <vt:lpstr>Lev Vygotsky 1896</vt:lpstr>
      <vt:lpstr>Jean Piaget 1896</vt:lpstr>
      <vt:lpstr>Bandura</vt:lpstr>
      <vt:lpstr>Carla Rinaldi</vt:lpstr>
      <vt:lpstr>Damcaniaethau Cyfathrebu Torfol Mass Communication Theories</vt:lpstr>
      <vt:lpstr>Damcaniaeth Diwyllio Cultivation Theory </vt:lpstr>
      <vt:lpstr>Damcaniaeth Diwyllio Cultivation Theory</vt:lpstr>
      <vt:lpstr>Mae Gerbner yn cynnig: Gerbner suggests that:</vt:lpstr>
      <vt:lpstr>Beirniadaeth Damcaniaeth Diwyllio Critique of Cultivation Theory</vt:lpstr>
      <vt:lpstr>Damcaniaeth Gosod-Agenda   Agenda-Setting Theory</vt:lpstr>
      <vt:lpstr>Damcaniaeth Gosod-Agenda   Agenda-Setting Theory</vt:lpstr>
      <vt:lpstr>Damcaniaeth  Fframio       Framing Theory</vt:lpstr>
      <vt:lpstr>Damcaniaeth  Fframio           Framing Theory</vt:lpstr>
      <vt:lpstr>http://news.bbc.co.uk/1/hi/education/7820245.stm </vt:lpstr>
      <vt:lpstr>Erthygl damcaniaeth fframio Framing theory article</vt:lpstr>
      <vt:lpstr>Erthygl damcaniaeth fframio Framing theory article</vt:lpstr>
      <vt:lpstr>Delwedd corff         Body image</vt:lpstr>
      <vt:lpstr>Delweddau afreal?      Unrealistic images?</vt:lpstr>
      <vt:lpstr>Delweddau afreal?      Unrealistic images?</vt:lpstr>
      <vt:lpstr>Cwestiynau Questions</vt:lpstr>
      <vt:lpstr>Beth mae bywyd teuluol yn ei olygu i chi? What does family life mean to you?</vt:lpstr>
      <vt:lpstr> </vt:lpstr>
      <vt:lpstr>Beth sy’n achosi newid? What causes change?</vt:lpstr>
      <vt:lpstr>Arferion Rhieni / Parenting Practices</vt:lpstr>
      <vt:lpstr>PowerPoint Presentation</vt:lpstr>
      <vt:lpstr>PowerPoint Presentation</vt:lpstr>
      <vt:lpstr>PowerPoint Presentation</vt:lpstr>
      <vt:lpstr>‘7 Cool Gadgets For Kids &amp; Smart Toys 2018 You Must Have’</vt:lpstr>
      <vt:lpstr>Mae adloniant teulu yn fusnes mawr Family entertainment is big business</vt:lpstr>
      <vt:lpstr>Deall Understanding</vt:lpstr>
      <vt:lpstr>Penawdau newyddion News headlines</vt:lpstr>
      <vt:lpstr>Pryderon rhieni Parental concerns </vt:lpstr>
      <vt:lpstr>Rhieni  / Oedolion          Parents /Adults </vt:lpstr>
      <vt:lpstr>Pethau i chi ystyried… Some things to consider…</vt:lpstr>
      <vt:lpstr>Cefnogaeth?       Support?</vt:lpstr>
      <vt:lpstr>A ddylai plant cael mynediad rhydd i’r cyfryngau? Should children have free access to the media?</vt:lpstr>
      <vt:lpstr>PowerPoint Presentation</vt:lpstr>
      <vt:lpstr>PowerPoint Presentation</vt:lpstr>
      <vt:lpstr>Ofcom 2020 Adroddiad Media Nations Report</vt:lpstr>
      <vt:lpstr>Ofcom 2020 Adroddiad Connected Nations Report</vt:lpstr>
      <vt:lpstr>Damcaniaethau am blant a phlentyndod Theories about children and childhood</vt:lpstr>
      <vt:lpstr>Tasg myfyrwyr      Student task</vt:lpstr>
      <vt:lpstr>Cyfeiriadau     References</vt:lpstr>
      <vt:lpstr>Cyfeiriadau     References</vt:lpstr>
      <vt:lpstr>Cyfeiriadau     References</vt:lpstr>
      <vt:lpstr>Cyfeiriadau delweddau       References for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Gwyneth Davies</cp:lastModifiedBy>
  <cp:revision>97</cp:revision>
  <dcterms:created xsi:type="dcterms:W3CDTF">2015-01-06T11:02:32Z</dcterms:created>
  <dcterms:modified xsi:type="dcterms:W3CDTF">2021-01-14T14:14:23Z</dcterms:modified>
</cp:coreProperties>
</file>