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1"/>
  </p:notesMasterIdLst>
  <p:sldIdLst>
    <p:sldId id="256" r:id="rId2"/>
    <p:sldId id="266" r:id="rId3"/>
    <p:sldId id="257" r:id="rId4"/>
    <p:sldId id="267" r:id="rId5"/>
    <p:sldId id="258" r:id="rId6"/>
    <p:sldId id="260" r:id="rId7"/>
    <p:sldId id="261" r:id="rId8"/>
    <p:sldId id="263"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noEditPoints="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a:p>
            <a:endParaRPr lang="en-US"/>
          </a:p>
        </p:txBody>
      </p:sp>
      <p:sp>
        <p:nvSpPr>
          <p:cNvPr id="3" name="Date Placeholder 2"/>
          <p:cNvSpPr>
            <a:spLocks noGrp="1" noEditPoints="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endParaRPr/>
          </a:p>
          <a:p>
            <a:r>
              <a:rPr lang="en-US"/>
              <a:t>*</a:t>
            </a:r>
          </a:p>
        </p:txBody>
      </p:sp>
      <p:sp>
        <p:nvSpPr>
          <p:cNvPr id="4" name="Slide Image Placeholder 3"/>
          <p:cNvSpPr>
            <a:spLocks noGrp="1" noRot="1" noChangeAspect="1" noEditPoints="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a:p>
          <a:p>
            <a:endParaRPr lang="en-US"/>
          </a:p>
        </p:txBody>
      </p:sp>
      <p:sp>
        <p:nvSpPr>
          <p:cNvPr id="5" name="Notes Placeholder 4"/>
          <p:cNvSpPr>
            <a:spLocks noGrp="1" noEditPoints="1"/>
          </p:cNvSpPr>
          <p:nvPr>
            <p:ph type="body" sz="quarter" idx="3"/>
          </p:nvPr>
        </p:nvSpPr>
        <p:spPr>
          <a:xfrm>
            <a:off x="685800" y="4343400"/>
            <a:ext cx="5486400" cy="4114800"/>
          </a:xfrm>
          <a:prstGeom prst="rect">
            <a:avLst/>
          </a:prstGeom>
        </p:spPr>
        <p:txBody>
          <a:bodyPr vert="horz" lIns="91440" tIns="45720" rIns="91440" bIns="45720" rtlCol="0"/>
          <a:lstStyle/>
          <a:p>
            <a:pPr lvl="0"/>
            <a:endParaRPr/>
          </a:p>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noEditPoints="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a:p>
            <a:endParaRPr lang="en-US"/>
          </a:p>
        </p:txBody>
      </p:sp>
      <p:sp>
        <p:nvSpPr>
          <p:cNvPr id="7" name="Slide Number Placeholder 6"/>
          <p:cNvSpPr>
            <a:spLocks noGrp="1" noEditPoints="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endParaRPr/>
          </a:p>
          <a:p>
            <a:r>
              <a:rPr lang="en-US"/>
              <a:t>#</a:t>
            </a: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63BE71D0-484B-4B21-9CE2-B47C75B02F9D}"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DBF179BF-CB7D-4A99-A8C7-1FB86B580C90}"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noEditPoints="1"/>
          </p:cNvSpPr>
          <p:nvPr>
            <p:ph type="sldImg"/>
          </p:nvPr>
        </p:nvSpPr>
        <p:spPr>
          <a:xfrm>
            <a:off x="381000" y="685800"/>
            <a:ext cx="6096000" cy="3429000"/>
          </a:xfrm>
          <a:prstGeom prst="rect">
            <a:avLst/>
          </a:prstGeom>
        </p:spPr>
        <p:txBody>
          <a:bodyPr/>
          <a:lstStyle/>
          <a:p>
            <a:endParaRPr/>
          </a:p>
        </p:txBody>
      </p:sp>
      <p:sp>
        <p:nvSpPr>
          <p:cNvPr id="3" name="Text Placeholder 2"/>
          <p:cNvSpPr>
            <a:spLocks noGrp="1" noEditPoints="1"/>
          </p:cNvSpPr>
          <p:nvPr>
            <p:ph type="body" idx="3"/>
          </p:nvPr>
        </p:nvSpPr>
        <p:spPr>
          <a:prstGeom prst="rect">
            <a:avLst/>
          </a:prstGeom>
        </p:spPr>
        <p:txBody>
          <a:bodyPr/>
          <a:lstStyle/>
          <a:p>
            <a:endParaRPr lang="en-US"/>
          </a:p>
        </p:txBody>
      </p:sp>
      <p:sp>
        <p:nvSpPr>
          <p:cNvPr id="4" name="Slide Number Placeholder 3"/>
          <p:cNvSpPr>
            <a:spLocks noGrp="1" noEditPoints="1"/>
          </p:cNvSpPr>
          <p:nvPr>
            <p:ph type="sldNum" sz="quarter" idx="5"/>
          </p:nvPr>
        </p:nvSpPr>
        <p:spPr>
          <a:prstGeom prst="rect">
            <a:avLst/>
          </a:prstGeom>
        </p:spPr>
        <p:txBody>
          <a:bodyPr/>
          <a:lstStyle/>
          <a:p>
            <a:fld id="{FE277527-425F-495F-B359-CB91B67D7794}"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noEditPoints="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a:t>Click to edit Master subtitle style</a:t>
            </a:r>
            <a:endParaRPr lang="en-US" dirty="0"/>
          </a:p>
        </p:txBody>
      </p:sp>
      <p:sp>
        <p:nvSpPr>
          <p:cNvPr id="4" name="Date Placeholder 3"/>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5" name="Footer Placeholder 4"/>
          <p:cNvSpPr>
            <a:spLocks noGrp="1" noEditPoints="1"/>
          </p:cNvSpPr>
          <p:nvPr>
            <p:ph type="ftr" sz="quarter" idx="11"/>
          </p:nvPr>
        </p:nvSpPr>
        <p:spPr>
          <a:xfrm>
            <a:off x="2416500" y="329307"/>
            <a:ext cx="4973915" cy="309201"/>
          </a:xfrm>
        </p:spPr>
        <p:txBody>
          <a:bodyPr/>
          <a:lstStyle/>
          <a:p>
            <a:endParaRPr lang="en-GB"/>
          </a:p>
        </p:txBody>
      </p:sp>
      <p:sp>
        <p:nvSpPr>
          <p:cNvPr id="6" name="Slide Number Placeholder 5"/>
          <p:cNvSpPr>
            <a:spLocks noGrp="1" noEditPoints="1"/>
          </p:cNvSpPr>
          <p:nvPr>
            <p:ph type="sldNum" sz="quarter" idx="12"/>
          </p:nvPr>
        </p:nvSpPr>
        <p:spPr>
          <a:xfrm>
            <a:off x="1437664" y="798973"/>
            <a:ext cx="811019" cy="503578"/>
          </a:xfrm>
        </p:spPr>
        <p:txBody>
          <a:bodyPr/>
          <a:lstStyle/>
          <a:p>
            <a:fld id="{A0840D89-0187-48C0-A2FC-A555E78E416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Content Placeholder 2"/>
          <p:cNvSpPr>
            <a:spLocks noGrp="1" noEditPoints="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noEditPoints="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noEditPoints="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noEditPoints="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noEditPoints="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noEditPoints="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noEditPoints="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noEditPoints="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8" name="Footer Placeholder 7"/>
          <p:cNvSpPr>
            <a:spLocks noGrp="1" noEditPoints="1"/>
          </p:cNvSpPr>
          <p:nvPr>
            <p:ph type="ftr" sz="quarter" idx="11"/>
          </p:nvPr>
        </p:nvSpPr>
        <p:spPr/>
        <p:txBody>
          <a:bodyPr/>
          <a:lstStyle/>
          <a:p>
            <a:endParaRPr lang="en-GB"/>
          </a:p>
        </p:txBody>
      </p:sp>
      <p:sp>
        <p:nvSpPr>
          <p:cNvPr id="9" name="Slide Number Placeholder 8"/>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Date Placeholder 2"/>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4" name="Footer Placeholder 3"/>
          <p:cNvSpPr>
            <a:spLocks noGrp="1" noEditPoints="1"/>
          </p:cNvSpPr>
          <p:nvPr>
            <p:ph type="ftr" sz="quarter" idx="11"/>
          </p:nvPr>
        </p:nvSpPr>
        <p:spPr/>
        <p:txBody>
          <a:bodyPr/>
          <a:lstStyle/>
          <a:p>
            <a:endParaRPr lang="en-GB"/>
          </a:p>
        </p:txBody>
      </p:sp>
      <p:sp>
        <p:nvSpPr>
          <p:cNvPr id="5" name="Slide Number Placeholder 4"/>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3" name="Footer Placeholder 2"/>
          <p:cNvSpPr>
            <a:spLocks noGrp="1" noEditPoints="1"/>
          </p:cNvSpPr>
          <p:nvPr>
            <p:ph type="ftr" sz="quarter" idx="11"/>
          </p:nvPr>
        </p:nvSpPr>
        <p:spPr/>
        <p:txBody>
          <a:bodyPr/>
          <a:lstStyle/>
          <a:p>
            <a:endParaRPr lang="en-GB"/>
          </a:p>
        </p:txBody>
      </p:sp>
      <p:sp>
        <p:nvSpPr>
          <p:cNvPr id="4" name="Slide Number Placeholder 3"/>
          <p:cNvSpPr>
            <a:spLocks noGrp="1" noEditPoints="1"/>
          </p:cNvSpPr>
          <p:nvPr>
            <p:ph type="sldNum" sz="quarter" idx="12"/>
          </p:nvPr>
        </p:nvSpPr>
        <p:spPr/>
        <p:txBody>
          <a:bodyPr/>
          <a:lstStyle/>
          <a:p>
            <a:fld id="{A0840D89-0187-48C0-A2FC-A555E78E416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noEditPoints="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noEditPoints="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6" name="Footer Placeholder 5"/>
          <p:cNvSpPr>
            <a:spLocks noGrp="1" noEditPoints="1"/>
          </p:cNvSpPr>
          <p:nvPr>
            <p:ph type="ftr" sz="quarter" idx="11"/>
          </p:nvPr>
        </p:nvSpPr>
        <p:spPr/>
        <p:txBody>
          <a:bodyPr/>
          <a:lstStyle/>
          <a:p>
            <a:endParaRPr lang="en-GB"/>
          </a:p>
        </p:txBody>
      </p:sp>
      <p:sp>
        <p:nvSpPr>
          <p:cNvPr id="7" name="Slide Number Placeholder 6"/>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lin ang="0" scaled="0"/>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a:p>
          </p:txBody>
        </p:sp>
      </p:grpSp>
      <p:sp>
        <p:nvSpPr>
          <p:cNvPr id="2" name="Title 1"/>
          <p:cNvSpPr>
            <a:spLocks noGrp="1" noEditPoints="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noEditPoints="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t>Click icon to add picture</a:t>
            </a:r>
            <a:endParaRPr lang="en-US" dirty="0"/>
          </a:p>
        </p:txBody>
      </p:sp>
      <p:sp>
        <p:nvSpPr>
          <p:cNvPr id="4" name="Text Placeholder 3"/>
          <p:cNvSpPr>
            <a:spLocks noGrp="1" noEditPoints="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noEditPoints="1"/>
          </p:cNvSpPr>
          <p:nvPr>
            <p:ph type="dt" sz="half" idx="10"/>
          </p:nvPr>
        </p:nvSpPr>
        <p:spPr>
          <a:xfrm>
            <a:off x="1447382" y="5469856"/>
            <a:ext cx="5527351" cy="320123"/>
          </a:xfrm>
        </p:spPr>
        <p:txBody>
          <a:bodyPr/>
          <a:lstStyle>
            <a:lvl1pPr algn="l"/>
          </a:lstStyle>
          <a:p>
            <a:fld id="{7946311B-C364-440F-8F51-C7F3D4EE648E}" type="datetimeFigureOut">
              <a:rPr lang="en-GB" smtClean="0"/>
              <a:t>14/08/2022</a:t>
            </a:fld>
            <a:endParaRPr lang="en-GB"/>
          </a:p>
        </p:txBody>
      </p:sp>
      <p:sp>
        <p:nvSpPr>
          <p:cNvPr id="6" name="Footer Placeholder 5"/>
          <p:cNvSpPr>
            <a:spLocks noGrp="1" noEditPoints="1"/>
          </p:cNvSpPr>
          <p:nvPr>
            <p:ph type="ftr" sz="quarter" idx="11"/>
          </p:nvPr>
        </p:nvSpPr>
        <p:spPr>
          <a:xfrm>
            <a:off x="1447382" y="318640"/>
            <a:ext cx="5541004" cy="320931"/>
          </a:xfrm>
        </p:spPr>
        <p:txBody>
          <a:bodyPr/>
          <a:lstStyle/>
          <a:p>
            <a:endParaRPr lang="en-GB"/>
          </a:p>
        </p:txBody>
      </p:sp>
      <p:sp>
        <p:nvSpPr>
          <p:cNvPr id="7" name="Slide Number Placeholder 6"/>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US"/>
              <a:t>Click to edit Master title style</a:t>
            </a:r>
            <a:endParaRPr lang="en-US" dirty="0"/>
          </a:p>
        </p:txBody>
      </p:sp>
      <p:sp>
        <p:nvSpPr>
          <p:cNvPr id="3" name="Vertical Text Placeholder 2"/>
          <p:cNvSpPr>
            <a:spLocks noGrp="1" noEditPoints="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noEditPoints="1"/>
          </p:cNvSpPr>
          <p:nvPr>
            <p:ph type="title" orient="vert"/>
          </p:nvPr>
        </p:nvSpPr>
        <p:spPr>
          <a:xfrm>
            <a:off x="9439111" y="798973"/>
            <a:ext cx="1615742" cy="4659889"/>
          </a:xfrm>
        </p:spPr>
        <p:txBody>
          <a:bodyPr vert="eaVert"/>
          <a:lstStyle>
            <a:lvl1pPr algn="l"/>
          </a:lstStyle>
          <a:p>
            <a:r>
              <a:rPr lang="en-US"/>
              <a:t>Click to edit Master title style</a:t>
            </a:r>
            <a:endParaRPr lang="en-US" dirty="0"/>
          </a:p>
        </p:txBody>
      </p:sp>
      <p:sp>
        <p:nvSpPr>
          <p:cNvPr id="3" name="Vertical Text Placeholder 2"/>
          <p:cNvSpPr>
            <a:spLocks noGrp="1" noEditPoints="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noEditPoints="1"/>
          </p:cNvSpPr>
          <p:nvPr>
            <p:ph type="dt" sz="half" idx="10"/>
          </p:nvPr>
        </p:nvSpPr>
        <p:spPr/>
        <p:txBody>
          <a:bodyPr/>
          <a:lstStyle/>
          <a:p>
            <a:fld id="{7946311B-C364-440F-8F51-C7F3D4EE648E}" type="datetimeFigureOut">
              <a:rPr lang="en-GB" smtClean="0"/>
              <a:t>14/08/2022</a:t>
            </a:fld>
            <a:endParaRPr lang="en-GB"/>
          </a:p>
        </p:txBody>
      </p:sp>
      <p:sp>
        <p:nvSpPr>
          <p:cNvPr id="5" name="Footer Placeholder 4"/>
          <p:cNvSpPr>
            <a:spLocks noGrp="1" noEditPoints="1"/>
          </p:cNvSpPr>
          <p:nvPr>
            <p:ph type="ftr" sz="quarter" idx="11"/>
          </p:nvPr>
        </p:nvSpPr>
        <p:spPr/>
        <p:txBody>
          <a:bodyPr/>
          <a:lstStyle/>
          <a:p>
            <a:endParaRPr lang="en-GB"/>
          </a:p>
        </p:txBody>
      </p:sp>
      <p:sp>
        <p:nvSpPr>
          <p:cNvPr id="6" name="Slide Number Placeholder 5"/>
          <p:cNvSpPr>
            <a:spLocks noGrp="1" noEditPoints="1"/>
          </p:cNvSpPr>
          <p:nvPr>
            <p:ph type="sldNum" sz="quarter" idx="12"/>
          </p:nvPr>
        </p:nvSpPr>
        <p:spPr/>
        <p:txBody>
          <a:bodyPr/>
          <a:lstStyle/>
          <a:p>
            <a:fld id="{A0840D89-0187-48C0-A2FC-A555E78E416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a:p>
        </p:txBody>
      </p:sp>
      <p:pic>
        <p:nvPicPr>
          <p:cNvPr id="7" name="Picture 6"/>
          <p:cNvPicPr>
            <a:picLocks noChangeAspect="1"/>
          </p:cNvPicPr>
          <p:nvPr/>
        </p:nvPicPr>
        <p:blipFill>
          <a:blip r:embed="rId13"/>
          <a:srcRect t="1538" b="-1538"/>
          <a:stretch/>
        </p:blipFill>
        <p:spPr bwMode="black">
          <a:xfrm>
            <a:off x="0" y="6126480"/>
            <a:ext cx="12192000" cy="742950"/>
          </a:xfrm>
          <a:prstGeom prst="rect">
            <a:avLst/>
          </a:prstGeom>
        </p:spPr>
      </p:pic>
      <p:sp>
        <p:nvSpPr>
          <p:cNvPr id="2" name="Title Placeholder 1"/>
          <p:cNvSpPr>
            <a:spLocks noGrp="1" noEditPoints="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noEditPoints="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noEditPoints="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946311B-C364-440F-8F51-C7F3D4EE648E}" type="datetimeFigureOut">
              <a:rPr lang="en-GB" smtClean="0"/>
              <a:t>14/08/2022</a:t>
            </a:fld>
            <a:endParaRPr lang="en-GB"/>
          </a:p>
        </p:txBody>
      </p:sp>
      <p:sp>
        <p:nvSpPr>
          <p:cNvPr id="5" name="Footer Placeholder 4"/>
          <p:cNvSpPr>
            <a:spLocks noGrp="1" noEditPoints="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noEditPoints="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A0840D89-0187-48C0-A2FC-A555E78E416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ie/news-resources/practical-guidance/factsheets/diversity-inclusion#gref" TargetMode="External"/><Relationship Id="rId2" Type="http://schemas.openxmlformats.org/officeDocument/2006/relationships/hyperlink" Target="https://www.jbs.cam.ac.uk/" TargetMode="External"/><Relationship Id="rId1" Type="http://schemas.openxmlformats.org/officeDocument/2006/relationships/slideLayout" Target="../slideLayouts/slideLayout2.xml"/><Relationship Id="rId4" Type="http://schemas.openxmlformats.org/officeDocument/2006/relationships/hyperlink" Target="https://www.int-comp.org/insight/2021/january/hr-diversity-and-i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ctrTitle"/>
          </p:nvPr>
        </p:nvSpPr>
        <p:spPr>
          <a:xfrm>
            <a:off x="1625601" y="0"/>
            <a:ext cx="8931412" cy="1957999"/>
          </a:xfrm>
        </p:spPr>
        <p:txBody>
          <a:bodyPr>
            <a:normAutofit/>
          </a:bodyPr>
          <a:lstStyle/>
          <a:p>
            <a:pPr algn="ctr"/>
            <a:r>
              <a:rPr lang="en-GB" sz="4400" dirty="0">
                <a:latin typeface="Calibri" panose="020F0502020204030204" pitchFamily="34" charset="0"/>
                <a:cs typeface="Calibri" panose="020F0502020204030204" pitchFamily="34" charset="0"/>
              </a:rPr>
              <a:t>Diversity and inclusion at the workplace</a:t>
            </a:r>
          </a:p>
        </p:txBody>
      </p:sp>
      <p:sp>
        <p:nvSpPr>
          <p:cNvPr id="3" name="Subtitle 2"/>
          <p:cNvSpPr>
            <a:spLocks noGrp="1" noEditPoints="1"/>
          </p:cNvSpPr>
          <p:nvPr>
            <p:ph type="subTitle" idx="1"/>
          </p:nvPr>
        </p:nvSpPr>
        <p:spPr>
          <a:xfrm>
            <a:off x="2062180" y="1957999"/>
            <a:ext cx="9845340" cy="4016081"/>
          </a:xfrm>
        </p:spPr>
        <p:txBody>
          <a:bodyPr/>
          <a:lstStyle/>
          <a:p>
            <a:r>
              <a:rPr lang="en-GB" dirty="0"/>
              <a:t>Assignment 1</a:t>
            </a:r>
          </a:p>
          <a:p>
            <a:r>
              <a:rPr lang="en-GB" dirty="0"/>
              <a:t>Module:  Managing People</a:t>
            </a:r>
          </a:p>
          <a:p>
            <a:r>
              <a:rPr lang="en-GB" dirty="0"/>
              <a:t>Module number : LCBB5004</a:t>
            </a:r>
          </a:p>
          <a:p>
            <a:endParaRPr lang="en-GB" dirty="0"/>
          </a:p>
          <a:p>
            <a:r>
              <a:rPr lang="en-GB" dirty="0"/>
              <a:t>Lecturer’s Name: NISHI RAMSURRUN</a:t>
            </a:r>
          </a:p>
          <a:p>
            <a:r>
              <a:rPr lang="en-GB" dirty="0"/>
              <a:t>Student:  COSMIN EMANUEL ROTAR</a:t>
            </a:r>
          </a:p>
          <a:p>
            <a:endParaRPr lang="en-GB" dirty="0"/>
          </a:p>
        </p:txBody>
      </p:sp>
      <p:pic>
        <p:nvPicPr>
          <p:cNvPr id="1026" name="Picture 2" descr="A group of delegates working together on a presentation."/>
          <p:cNvPicPr>
            <a:picLocks noChangeAspect="1" noChangeArrowheads="1"/>
          </p:cNvPicPr>
          <p:nvPr/>
        </p:nvPicPr>
        <p:blipFill>
          <a:blip r:embed="rId3"/>
          <a:srcRect/>
          <a:stretch>
            <a:fillRect/>
          </a:stretch>
        </p:blipFill>
        <p:spPr bwMode="auto">
          <a:xfrm>
            <a:off x="7721600" y="2102484"/>
            <a:ext cx="3876975" cy="3394075"/>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CC921-229B-B4C0-E5C3-277A26AC1112}"/>
              </a:ext>
            </a:extLst>
          </p:cNvPr>
          <p:cNvSpPr>
            <a:spLocks noGrp="1"/>
          </p:cNvSpPr>
          <p:nvPr>
            <p:ph type="title"/>
          </p:nvPr>
        </p:nvSpPr>
        <p:spPr/>
        <p:txBody>
          <a:bodyPr/>
          <a:lstStyle/>
          <a:p>
            <a:r>
              <a:rPr lang="en-US" dirty="0"/>
              <a:t>Introduce an ORGANISATION</a:t>
            </a:r>
            <a:endParaRPr lang="en-GB" dirty="0"/>
          </a:p>
        </p:txBody>
      </p:sp>
      <p:sp>
        <p:nvSpPr>
          <p:cNvPr id="3" name="Content Placeholder 2">
            <a:extLst>
              <a:ext uri="{FF2B5EF4-FFF2-40B4-BE49-F238E27FC236}">
                <a16:creationId xmlns:a16="http://schemas.microsoft.com/office/drawing/2014/main" id="{F636C158-67AF-D368-33E5-0013402CDBEB}"/>
              </a:ext>
            </a:extLst>
          </p:cNvPr>
          <p:cNvSpPr>
            <a:spLocks noGrp="1"/>
          </p:cNvSpPr>
          <p:nvPr>
            <p:ph idx="1"/>
          </p:nvPr>
        </p:nvSpPr>
        <p:spPr>
          <a:xfrm>
            <a:off x="1451579" y="2015732"/>
            <a:ext cx="9603275" cy="3816108"/>
          </a:xfrm>
        </p:spPr>
        <p:txBody>
          <a:bodyPr>
            <a:noAutofit/>
          </a:bodyPr>
          <a:lstStyle/>
          <a:p>
            <a:r>
              <a:rPr lang="en-US" dirty="0">
                <a:latin typeface="Calibri" panose="020F0502020204030204" pitchFamily="34" charset="0"/>
                <a:cs typeface="Calibri" panose="020F0502020204030204" pitchFamily="34" charset="0"/>
              </a:rPr>
              <a:t>AMAZON is a multinational technology company, founded by Jeff Bezos in 1994.</a:t>
            </a:r>
          </a:p>
          <a:p>
            <a:r>
              <a:rPr lang="en-US" dirty="0">
                <a:latin typeface="Calibri" panose="020F0502020204030204" pitchFamily="34" charset="0"/>
                <a:cs typeface="Calibri" panose="020F0502020204030204" pitchFamily="34" charset="0"/>
              </a:rPr>
              <a:t>AMAZON focuses on e commerce, cloud computing, artificial intelligence and digital streaming.</a:t>
            </a:r>
          </a:p>
          <a:p>
            <a:r>
              <a:rPr lang="en-GB" dirty="0">
                <a:latin typeface="Calibri" panose="020F0502020204030204" pitchFamily="34" charset="0"/>
                <a:cs typeface="Calibri" panose="020F0502020204030204" pitchFamily="34" charset="0"/>
              </a:rPr>
              <a:t>AMAZON is being guided by 16 Leadership Principles, one of them being Diversity and Inclusion at the workplace.</a:t>
            </a:r>
          </a:p>
          <a:p>
            <a:r>
              <a:rPr lang="en-GB" dirty="0">
                <a:latin typeface="Calibri" panose="020F0502020204030204" pitchFamily="34" charset="0"/>
                <a:cs typeface="Calibri" panose="020F0502020204030204" pitchFamily="34" charset="0"/>
              </a:rPr>
              <a:t>Amazon’s Global Diversity and Inclusion Organization (GDIO) is responsible for the central functions of diversity and inclusion at Amazon, and works closely with diversity line leaders throughout the business, focusing on the data and working to build products and mechanisms to improve diversity and inclusion across the company.</a:t>
            </a:r>
          </a:p>
        </p:txBody>
      </p:sp>
    </p:spTree>
    <p:extLst>
      <p:ext uri="{BB962C8B-B14F-4D97-AF65-F5344CB8AC3E}">
        <p14:creationId xmlns:p14="http://schemas.microsoft.com/office/powerpoint/2010/main" val="124596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fontScale="90000"/>
          </a:bodyPr>
          <a:lstStyle/>
          <a:p>
            <a:r>
              <a:rPr lang="en-GB" dirty="0">
                <a:latin typeface="Calibri" panose="020F0502020204030204" pitchFamily="34" charset="0"/>
                <a:cs typeface="Calibri" panose="020F0502020204030204" pitchFamily="34" charset="0"/>
              </a:rPr>
              <a:t>HUMAN RESOURCES</a:t>
            </a:r>
            <a:br>
              <a:rPr lang="en-GB" dirty="0">
                <a:latin typeface="Calibri" panose="020F0502020204030204" pitchFamily="34" charset="0"/>
                <a:cs typeface="Calibri" panose="020F0502020204030204" pitchFamily="34" charset="0"/>
              </a:rPr>
            </a:br>
            <a:r>
              <a:rPr lang="en-GB" sz="2000" dirty="0">
                <a:latin typeface="Calibri" panose="020F0502020204030204" pitchFamily="34" charset="0"/>
                <a:cs typeface="Calibri" panose="020F0502020204030204" pitchFamily="34" charset="0"/>
              </a:rPr>
              <a:t>HR represents the department within an organisation or business responsible for finding, screening, recruiting and training job applicants.</a:t>
            </a:r>
            <a:endParaRPr lang="en-GB" dirty="0">
              <a:latin typeface="Calibri" panose="020F0502020204030204" pitchFamily="34" charset="0"/>
              <a:cs typeface="Calibri" panose="020F0502020204030204" pitchFamily="34" charset="0"/>
            </a:endParaRPr>
          </a:p>
        </p:txBody>
      </p:sp>
      <p:sp>
        <p:nvSpPr>
          <p:cNvPr id="3" name="Content Placeholder 2"/>
          <p:cNvSpPr>
            <a:spLocks noGrp="1" noEditPoints="1"/>
          </p:cNvSpPr>
          <p:nvPr>
            <p:ph idx="1"/>
          </p:nvPr>
        </p:nvSpPr>
        <p:spPr/>
        <p:txBody>
          <a:bodyPr/>
          <a:lstStyle/>
          <a:p>
            <a:pPr marL="0" indent="0">
              <a:buNone/>
            </a:pPr>
            <a:r>
              <a:rPr lang="en-GB" sz="2900" dirty="0">
                <a:latin typeface="Calibri" panose="020F0502020204030204" pitchFamily="34" charset="0"/>
                <a:cs typeface="Calibri" panose="020F0502020204030204" pitchFamily="34" charset="0"/>
              </a:rPr>
              <a:t>HR ROLES</a:t>
            </a:r>
            <a:r>
              <a:rPr lang="en-GB" sz="2400" dirty="0">
                <a:latin typeface="Calibri" panose="020F0502020204030204" pitchFamily="34" charset="0"/>
                <a:cs typeface="Calibri" panose="020F0502020204030204" pitchFamily="34" charset="0"/>
              </a:rPr>
              <a:t>:</a:t>
            </a:r>
          </a:p>
          <a:p>
            <a:r>
              <a:rPr lang="en-GB" dirty="0">
                <a:latin typeface="Calibri" panose="020F0502020204030204" pitchFamily="34" charset="0"/>
                <a:cs typeface="Calibri" panose="020F0502020204030204" pitchFamily="34" charset="0"/>
              </a:rPr>
              <a:t>ADMINISTER EMPLOYEE BENEFIT PROGRAM</a:t>
            </a:r>
          </a:p>
          <a:p>
            <a:r>
              <a:rPr lang="en-GB" dirty="0">
                <a:latin typeface="Calibri" panose="020F0502020204030204" pitchFamily="34" charset="0"/>
                <a:cs typeface="Calibri" panose="020F0502020204030204" pitchFamily="34" charset="0"/>
              </a:rPr>
              <a:t>HANDLE EMPLOYEE COMPENSATIONS AND BENEFITS</a:t>
            </a:r>
          </a:p>
          <a:p>
            <a:r>
              <a:rPr lang="en-GB" dirty="0">
                <a:latin typeface="Calibri" panose="020F0502020204030204" pitchFamily="34" charset="0"/>
                <a:cs typeface="Calibri" panose="020F0502020204030204" pitchFamily="34" charset="0"/>
              </a:rPr>
              <a:t>KEEP UP TO DATE WITH ANY LAWS THAT MAY AFFECT THE COMPANY OR ITS EMPLOYEES</a:t>
            </a:r>
          </a:p>
          <a:p>
            <a:r>
              <a:rPr lang="en-GB" dirty="0">
                <a:latin typeface="Calibri" panose="020F0502020204030204" pitchFamily="34" charset="0"/>
                <a:cs typeface="Calibri" panose="020F0502020204030204" pitchFamily="34" charset="0"/>
              </a:rPr>
              <a:t>HAS ADMINISTRATIVE DUTIES SUCH AS PAYROLL OR BENEFITS TO OUTSIDE VENDORS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FCC98-94BD-4D57-2BB8-DC54D36D8ED2}"/>
              </a:ext>
            </a:extLst>
          </p:cNvPr>
          <p:cNvSpPr>
            <a:spLocks noGrp="1"/>
          </p:cNvSpPr>
          <p:nvPr>
            <p:ph type="title"/>
          </p:nvPr>
        </p:nvSpPr>
        <p:spPr/>
        <p:txBody>
          <a:bodyPr/>
          <a:lstStyle/>
          <a:p>
            <a:r>
              <a:rPr lang="en-US" dirty="0"/>
              <a:t>Flexible working arrangement in AMAZON</a:t>
            </a:r>
            <a:endParaRPr lang="en-GB" dirty="0"/>
          </a:p>
        </p:txBody>
      </p:sp>
      <p:sp>
        <p:nvSpPr>
          <p:cNvPr id="3" name="Content Placeholder 2">
            <a:extLst>
              <a:ext uri="{FF2B5EF4-FFF2-40B4-BE49-F238E27FC236}">
                <a16:creationId xmlns:a16="http://schemas.microsoft.com/office/drawing/2014/main" id="{972A5F2E-845B-FAD8-1F1D-B4A5D9DD8022}"/>
              </a:ext>
            </a:extLst>
          </p:cNvPr>
          <p:cNvSpPr>
            <a:spLocks noGrp="1"/>
          </p:cNvSpPr>
          <p:nvPr>
            <p:ph idx="1"/>
          </p:nvPr>
        </p:nvSpPr>
        <p:spPr/>
        <p:txBody>
          <a:bodyPr/>
          <a:lstStyle/>
          <a:p>
            <a:r>
              <a:rPr lang="en-US" dirty="0"/>
              <a:t>Part Time ~ Amazon employees have the opportunity to work part time, 4 to 6 hours per day.</a:t>
            </a:r>
          </a:p>
          <a:p>
            <a:r>
              <a:rPr lang="en-US" dirty="0"/>
              <a:t>Job Share ~ Amazon employees work together as a team, by helping and understanding each other.</a:t>
            </a:r>
          </a:p>
          <a:p>
            <a:r>
              <a:rPr lang="en-US" dirty="0"/>
              <a:t>Remote Working ~</a:t>
            </a:r>
            <a:r>
              <a:rPr lang="en-GB" dirty="0"/>
              <a:t>Amazon is offering teams more flexibility on where to work</a:t>
            </a:r>
            <a:r>
              <a:rPr lang="en-US" dirty="0"/>
              <a:t> </a:t>
            </a:r>
          </a:p>
          <a:p>
            <a:r>
              <a:rPr lang="en-US" dirty="0"/>
              <a:t>Condensed Working Hours ~ Amazon offers the possibility to work 4 hours per day, called flex hours, from three to six days per week.</a:t>
            </a:r>
            <a:endParaRPr lang="en-GB" dirty="0"/>
          </a:p>
        </p:txBody>
      </p:sp>
    </p:spTree>
    <p:extLst>
      <p:ext uri="{BB962C8B-B14F-4D97-AF65-F5344CB8AC3E}">
        <p14:creationId xmlns:p14="http://schemas.microsoft.com/office/powerpoint/2010/main" val="2835718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51579" y="804519"/>
            <a:ext cx="9603275" cy="638201"/>
          </a:xfrm>
        </p:spPr>
        <p:txBody>
          <a:bodyPr>
            <a:normAutofit/>
          </a:bodyPr>
          <a:lstStyle/>
          <a:p>
            <a:r>
              <a:rPr lang="en-GB" sz="2400" b="1" dirty="0">
                <a:latin typeface="Calibri" panose="020F0502020204030204" pitchFamily="34" charset="0"/>
                <a:cs typeface="Calibri" panose="020F0502020204030204" pitchFamily="34" charset="0"/>
              </a:rPr>
              <a:t>DIVERSITY AND INCLUSION AT THE WORKPLACE</a:t>
            </a:r>
          </a:p>
        </p:txBody>
      </p:sp>
      <p:sp>
        <p:nvSpPr>
          <p:cNvPr id="3" name="Content Placeholder 2"/>
          <p:cNvSpPr>
            <a:spLocks noGrp="1" noEditPoints="1"/>
          </p:cNvSpPr>
          <p:nvPr>
            <p:ph idx="1"/>
          </p:nvPr>
        </p:nvSpPr>
        <p:spPr>
          <a:xfrm>
            <a:off x="1451579" y="1827908"/>
            <a:ext cx="9603275" cy="4171708"/>
          </a:xfrm>
        </p:spPr>
        <p:txBody>
          <a:bodyPr>
            <a:normAutofit lnSpcReduction="10000"/>
          </a:bodyPr>
          <a:lstStyle/>
          <a:p>
            <a:r>
              <a:rPr lang="en-GB" b="1" i="1" dirty="0">
                <a:latin typeface="Calibri" panose="020F0502020204030204" pitchFamily="34" charset="0"/>
                <a:cs typeface="Calibri" panose="020F0502020204030204" pitchFamily="34" charset="0"/>
              </a:rPr>
              <a:t>Diversity and Inclusion Program </a:t>
            </a:r>
            <a:r>
              <a:rPr lang="en-GB" dirty="0">
                <a:latin typeface="Calibri" panose="020F0502020204030204" pitchFamily="34" charset="0"/>
                <a:cs typeface="Calibri" panose="020F0502020204030204" pitchFamily="34" charset="0"/>
              </a:rPr>
              <a:t>helps organisations to create an inclusive workplace that makes everyone, regardless of who they are or what they do for the business, feel equally involved in and supported in all areas of the workplace.</a:t>
            </a:r>
          </a:p>
          <a:p>
            <a:r>
              <a:rPr lang="en-GB" b="1" i="1" dirty="0">
                <a:latin typeface="Calibri" panose="020F0502020204030204" pitchFamily="34" charset="0"/>
                <a:cs typeface="Calibri" panose="020F0502020204030204" pitchFamily="34" charset="0"/>
              </a:rPr>
              <a:t>Inclusion</a:t>
            </a:r>
            <a:r>
              <a:rPr lang="en-GB" dirty="0">
                <a:latin typeface="Calibri" panose="020F0502020204030204" pitchFamily="34" charset="0"/>
                <a:cs typeface="Calibri" panose="020F0502020204030204" pitchFamily="34" charset="0"/>
              </a:rPr>
              <a:t> is where people’s differences are valued and used to enable everyone to thrive at work,</a:t>
            </a:r>
            <a:r>
              <a:rPr lang="en-GB" b="1"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rPr>
              <a:t>no matter their background, identity or circumstances.</a:t>
            </a:r>
          </a:p>
          <a:p>
            <a:r>
              <a:rPr lang="en-GB" b="1" i="1" dirty="0">
                <a:latin typeface="Calibri" panose="020F0502020204030204" pitchFamily="34" charset="0"/>
                <a:cs typeface="Calibri" panose="020F0502020204030204" pitchFamily="34" charset="0"/>
              </a:rPr>
              <a:t>Inclusion is more than recruiting</a:t>
            </a:r>
            <a:r>
              <a:rPr lang="en-GB" dirty="0">
                <a:latin typeface="Calibri" panose="020F0502020204030204" pitchFamily="34" charset="0"/>
                <a:cs typeface="Calibri" panose="020F0502020204030204" pitchFamily="34" charset="0"/>
              </a:rPr>
              <a:t> Amazon prioritizes equity, culture, development, and retention mechanisms to improve employees ability to delight their customers, and attract the best builders of all backgrounds</a:t>
            </a:r>
          </a:p>
          <a:p>
            <a:r>
              <a:rPr lang="en-GB" b="1" i="1" dirty="0">
                <a:latin typeface="Calibri" panose="020F0502020204030204" pitchFamily="34" charset="0"/>
                <a:cs typeface="Calibri" panose="020F0502020204030204" pitchFamily="34" charset="0"/>
              </a:rPr>
              <a:t>Diversity</a:t>
            </a:r>
            <a:r>
              <a:rPr lang="en-GB" dirty="0">
                <a:latin typeface="Calibri" panose="020F0502020204030204" pitchFamily="34" charset="0"/>
                <a:cs typeface="Calibri" panose="020F0502020204030204" pitchFamily="34" charset="0"/>
              </a:rPr>
              <a:t> is about recognising difference. It’s acknowledging the benefit of having a range of perspectives in decision-making and the workforce being representative of the organisation’s customers</a:t>
            </a:r>
          </a:p>
          <a:p>
            <a:pPr marL="0" indent="0">
              <a:buNone/>
            </a:pPr>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r>
              <a:rPr lang="en-GB" dirty="0">
                <a:latin typeface="Calibri" panose="020F0502020204030204" pitchFamily="34" charset="0"/>
                <a:cs typeface="Calibri" panose="020F0502020204030204" pitchFamily="34" charset="0"/>
              </a:rPr>
              <a:t>Promoting flexible working through diversity and inclusion</a:t>
            </a:r>
            <a:endParaRPr lang="en-GB" dirty="0"/>
          </a:p>
        </p:txBody>
      </p:sp>
      <p:sp>
        <p:nvSpPr>
          <p:cNvPr id="3" name="Content Placeholder 2"/>
          <p:cNvSpPr>
            <a:spLocks noGrp="1" noEditPoints="1"/>
          </p:cNvSpPr>
          <p:nvPr>
            <p:ph sz="half" idx="1"/>
          </p:nvPr>
        </p:nvSpPr>
        <p:spPr/>
        <p:txBody>
          <a:bodyPr/>
          <a:lstStyle/>
          <a:p>
            <a:r>
              <a:rPr lang="en-GB" dirty="0">
                <a:latin typeface="Calibri" panose="020F0502020204030204" pitchFamily="34" charset="0"/>
                <a:cs typeface="Calibri" panose="020F0502020204030204" pitchFamily="34" charset="0"/>
              </a:rPr>
              <a:t>Strategies to enable positive change at work</a:t>
            </a:r>
          </a:p>
          <a:p>
            <a:r>
              <a:rPr lang="en-GB" dirty="0">
                <a:latin typeface="Calibri" panose="020F0502020204030204" pitchFamily="34" charset="0"/>
                <a:cs typeface="Calibri" panose="020F0502020204030204" pitchFamily="34" charset="0"/>
              </a:rPr>
              <a:t>Share personal stories &amp; conduct sharing sessions</a:t>
            </a:r>
          </a:p>
          <a:p>
            <a:r>
              <a:rPr lang="en-GB" dirty="0">
                <a:latin typeface="Calibri" panose="020F0502020204030204" pitchFamily="34" charset="0"/>
                <a:cs typeface="Calibri" panose="020F0502020204030204" pitchFamily="34" charset="0"/>
              </a:rPr>
              <a:t>Create collateral to share with your team</a:t>
            </a:r>
          </a:p>
          <a:p>
            <a:r>
              <a:rPr lang="en-GB" dirty="0">
                <a:latin typeface="Calibri" panose="020F0502020204030204" pitchFamily="34" charset="0"/>
                <a:cs typeface="Calibri" panose="020F0502020204030204" pitchFamily="34" charset="0"/>
              </a:rPr>
              <a:t>Finding a healthy work life balance</a:t>
            </a:r>
          </a:p>
          <a:p>
            <a:r>
              <a:rPr lang="en-GB" dirty="0">
                <a:latin typeface="Calibri" panose="020F0502020204030204" pitchFamily="34" charset="0"/>
                <a:cs typeface="Calibri" panose="020F0502020204030204" pitchFamily="34" charset="0"/>
              </a:rPr>
              <a:t>Determine achievable goals</a:t>
            </a:r>
          </a:p>
          <a:p>
            <a:endParaRPr lang="en-GB" dirty="0"/>
          </a:p>
        </p:txBody>
      </p:sp>
      <p:pic>
        <p:nvPicPr>
          <p:cNvPr id="3076" name="Picture 4" descr="The challenges of working in a team | Startups Magazine"/>
          <p:cNvPicPr>
            <a:picLocks noGrp="1" noChangeAspect="1" noChangeArrowheads="1"/>
          </p:cNvPicPr>
          <p:nvPr>
            <p:ph sz="half" idx="2"/>
          </p:nvPr>
        </p:nvPicPr>
        <p:blipFill>
          <a:blip r:embed="rId2"/>
          <a:srcRect/>
          <a:stretch>
            <a:fillRect/>
          </a:stretch>
        </p:blipFill>
        <p:spPr bwMode="auto">
          <a:xfrm>
            <a:off x="6092484" y="1864194"/>
            <a:ext cx="4962368" cy="299228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normAutofit/>
          </a:bodyPr>
          <a:lstStyle/>
          <a:p>
            <a:pPr algn="ctr"/>
            <a:r>
              <a:rPr lang="en-GB" b="1" dirty="0">
                <a:latin typeface="Calibri" panose="020F0502020204030204" pitchFamily="34" charset="0"/>
                <a:cs typeface="Calibri" panose="020F0502020204030204" pitchFamily="34" charset="0"/>
              </a:rPr>
              <a:t>HR as partners of diversity and inclusion</a:t>
            </a:r>
          </a:p>
        </p:txBody>
      </p:sp>
      <p:sp>
        <p:nvSpPr>
          <p:cNvPr id="3" name="Content Placeholder 2"/>
          <p:cNvSpPr>
            <a:spLocks noGrp="1" noEditPoints="1"/>
          </p:cNvSpPr>
          <p:nvPr>
            <p:ph sz="half" idx="1"/>
          </p:nvPr>
        </p:nvSpPr>
        <p:spPr/>
        <p:txBody>
          <a:bodyPr>
            <a:noAutofit/>
          </a:bodyPr>
          <a:lstStyle/>
          <a:p>
            <a:r>
              <a:rPr lang="en-GB" dirty="0">
                <a:latin typeface="Calibri" panose="020F0502020204030204" pitchFamily="34" charset="0"/>
                <a:cs typeface="Calibri" panose="020F0502020204030204" pitchFamily="34" charset="0"/>
              </a:rPr>
              <a:t>Help in creating a diverse workforce with continuous effort, commitment and monitoring</a:t>
            </a:r>
          </a:p>
          <a:p>
            <a:r>
              <a:rPr lang="en-GB" dirty="0">
                <a:latin typeface="Calibri" panose="020F0502020204030204" pitchFamily="34" charset="0"/>
                <a:cs typeface="Calibri" panose="020F0502020204030204" pitchFamily="34" charset="0"/>
              </a:rPr>
              <a:t>Celebrating employees because of their individuality</a:t>
            </a:r>
          </a:p>
          <a:p>
            <a:r>
              <a:rPr lang="en-GB" dirty="0">
                <a:latin typeface="Calibri" panose="020F0502020204030204" pitchFamily="34" charset="0"/>
                <a:cs typeface="Calibri" panose="020F0502020204030204" pitchFamily="34" charset="0"/>
              </a:rPr>
              <a:t>Implementing business strategies which actively identify and support the unique needs of employees throughout each stage of their employment journey</a:t>
            </a:r>
          </a:p>
        </p:txBody>
      </p:sp>
      <p:sp>
        <p:nvSpPr>
          <p:cNvPr id="4" name="Content Placeholder 3"/>
          <p:cNvSpPr>
            <a:spLocks noGrp="1" noEditPoints="1"/>
          </p:cNvSpPr>
          <p:nvPr>
            <p:ph sz="half" idx="2"/>
          </p:nvPr>
        </p:nvSpPr>
        <p:spPr/>
        <p:txBody>
          <a:bodyPr>
            <a:normAutofit/>
          </a:bodyPr>
          <a:lstStyle/>
          <a:p>
            <a:r>
              <a:rPr lang="en-GB" dirty="0"/>
              <a:t>Building employee confidence and strengthen commitment to the organisation</a:t>
            </a:r>
          </a:p>
          <a:p>
            <a:r>
              <a:rPr lang="en-GB" dirty="0"/>
              <a:t>Create a sense of belonging and organisational justice</a:t>
            </a:r>
          </a:p>
          <a:p>
            <a:r>
              <a:rPr lang="en-GB" dirty="0"/>
              <a:t>Provides employees with a fair treatment and opportunity in every aspect of employment.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p:txBody>
          <a:bodyPr/>
          <a:lstStyle/>
          <a:p>
            <a:pPr algn="ctr"/>
            <a:r>
              <a:rPr lang="en-GB" b="1" dirty="0">
                <a:latin typeface="Calibri" panose="020F0502020204030204" pitchFamily="34" charset="0"/>
                <a:cs typeface="Calibri" panose="020F0502020204030204" pitchFamily="34" charset="0"/>
              </a:rPr>
              <a:t>CONCLUSION</a:t>
            </a:r>
            <a:endParaRPr lang="en-GB" dirty="0"/>
          </a:p>
        </p:txBody>
      </p:sp>
      <p:sp>
        <p:nvSpPr>
          <p:cNvPr id="3" name="Content Placeholder 2"/>
          <p:cNvSpPr>
            <a:spLocks noGrp="1" noEditPoints="1"/>
          </p:cNvSpPr>
          <p:nvPr>
            <p:ph sz="half" idx="1"/>
          </p:nvPr>
        </p:nvSpPr>
        <p:spPr/>
        <p:txBody>
          <a:bodyPr/>
          <a:lstStyle/>
          <a:p>
            <a:pPr marL="0" indent="0">
              <a:buNone/>
            </a:pPr>
            <a:r>
              <a:rPr lang="en-GB" dirty="0"/>
              <a:t> </a:t>
            </a:r>
            <a:r>
              <a:rPr lang="en-GB" dirty="0">
                <a:latin typeface="Calibri" panose="020F0502020204030204" pitchFamily="34" charset="0"/>
                <a:cs typeface="Calibri" panose="020F0502020204030204" pitchFamily="34" charset="0"/>
              </a:rPr>
              <a:t>HR LEADERS ARE RESPONSIBLE FOR IMPROVING DECISION MAKING PROCESSES, BY BRINGING INVENTIVE WAYS OF ADDRESSING WORKPLACE BIAS AND PROMOTING INCLUSIVE ENVIRONMENTS WHICH PROVIDE OPPORTUNITIES FOR ALL EMPLOYEES.</a:t>
            </a:r>
          </a:p>
          <a:p>
            <a:pPr marL="0" indent="0">
              <a:buNone/>
            </a:pPr>
            <a:endParaRPr lang="en-GB" dirty="0"/>
          </a:p>
        </p:txBody>
      </p:sp>
      <p:pic>
        <p:nvPicPr>
          <p:cNvPr id="5122" name="Picture 2" descr="7 Ways HR Can Help Create an Inclusive Environment at Work"/>
          <p:cNvPicPr>
            <a:picLocks noGrp="1" noChangeAspect="1" noChangeArrowheads="1"/>
          </p:cNvPicPr>
          <p:nvPr>
            <p:ph sz="half" idx="2"/>
          </p:nvPr>
        </p:nvPicPr>
        <p:blipFill>
          <a:blip r:embed="rId2"/>
          <a:srcRect/>
          <a:stretch>
            <a:fillRect/>
          </a:stretch>
        </p:blipFill>
        <p:spPr bwMode="auto">
          <a:xfrm>
            <a:off x="6092484" y="1864194"/>
            <a:ext cx="5063196" cy="3225966"/>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noEditPoints="1"/>
          </p:cNvSpPr>
          <p:nvPr>
            <p:ph type="title"/>
          </p:nvPr>
        </p:nvSpPr>
        <p:spPr>
          <a:xfrm>
            <a:off x="1451579" y="804520"/>
            <a:ext cx="9603275" cy="587136"/>
          </a:xfrm>
        </p:spPr>
        <p:txBody>
          <a:bodyPr/>
          <a:lstStyle/>
          <a:p>
            <a:r>
              <a:rPr lang="en-GB" dirty="0"/>
              <a:t>REFERENCES</a:t>
            </a:r>
          </a:p>
        </p:txBody>
      </p:sp>
      <p:sp>
        <p:nvSpPr>
          <p:cNvPr id="3" name="Content Placeholder 2"/>
          <p:cNvSpPr>
            <a:spLocks noGrp="1" noEditPoints="1"/>
          </p:cNvSpPr>
          <p:nvPr>
            <p:ph idx="1"/>
          </p:nvPr>
        </p:nvSpPr>
        <p:spPr>
          <a:xfrm>
            <a:off x="1451579" y="1879600"/>
            <a:ext cx="9603275" cy="4173880"/>
          </a:xfrm>
        </p:spPr>
        <p:txBody>
          <a:bodyPr>
            <a:noAutofit/>
          </a:bodyPr>
          <a:lstStyle/>
          <a:p>
            <a:r>
              <a:rPr lang="en-GB" sz="1400" dirty="0">
                <a:latin typeface="Calibri" panose="020F0502020204030204" pitchFamily="34" charset="0"/>
                <a:cs typeface="Calibri" panose="020F0502020204030204" pitchFamily="34" charset="0"/>
              </a:rPr>
              <a:t>Armstrong,M.,</a:t>
            </a:r>
            <a:r>
              <a:rPr lang="en-GB" sz="1400" dirty="0" err="1">
                <a:latin typeface="Calibri" panose="020F0502020204030204" pitchFamily="34" charset="0"/>
                <a:cs typeface="Calibri" panose="020F0502020204030204" pitchFamily="34" charset="0"/>
              </a:rPr>
              <a:t>Taylor,S</a:t>
            </a:r>
            <a:r>
              <a:rPr lang="en-GB" sz="1400" dirty="0">
                <a:latin typeface="Calibri" panose="020F0502020204030204" pitchFamily="34" charset="0"/>
                <a:cs typeface="Calibri" panose="020F0502020204030204" pitchFamily="34" charset="0"/>
              </a:rPr>
              <a:t>.,(2017) Armstrong’s Handbook of Human Resource Management Practice,14</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Edition, Kogan page</a:t>
            </a:r>
          </a:p>
          <a:p>
            <a:r>
              <a:rPr lang="en-GB" sz="1400" dirty="0">
                <a:latin typeface="Calibri" panose="020F0502020204030204" pitchFamily="34" charset="0"/>
                <a:cs typeface="Calibri" panose="020F0502020204030204" pitchFamily="34" charset="0"/>
              </a:rPr>
              <a:t>Cambridge Judge Business School. (n.d.). </a:t>
            </a:r>
            <a:r>
              <a:rPr lang="en-GB" sz="1400" i="1" dirty="0">
                <a:latin typeface="Calibri" panose="020F0502020204030204" pitchFamily="34" charset="0"/>
                <a:cs typeface="Calibri" panose="020F0502020204030204" pitchFamily="34" charset="0"/>
              </a:rPr>
              <a:t>Cambridge Judge Business School - University of Cambridge</a:t>
            </a:r>
            <a:r>
              <a:rPr lang="en-GB" sz="1400" dirty="0">
                <a:latin typeface="Calibri" panose="020F0502020204030204" pitchFamily="34" charset="0"/>
                <a:cs typeface="Calibri" panose="020F0502020204030204" pitchFamily="34" charset="0"/>
              </a:rPr>
              <a:t>. [online] Available at: </a:t>
            </a:r>
            <a:r>
              <a:rPr lang="en-GB" sz="1400" dirty="0">
                <a:latin typeface="Calibri" panose="020F0502020204030204" pitchFamily="34" charset="0"/>
                <a:cs typeface="Calibri" panose="020F0502020204030204" pitchFamily="34" charset="0"/>
                <a:hlinkClick r:id="rId2"/>
              </a:rPr>
              <a:t>https://www.jbs.cam.ac.uk</a:t>
            </a:r>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CIPD. (n.d.). </a:t>
            </a:r>
            <a:r>
              <a:rPr lang="en-GB" sz="1400" i="1" dirty="0">
                <a:latin typeface="Calibri" panose="020F0502020204030204" pitchFamily="34" charset="0"/>
                <a:cs typeface="Calibri" panose="020F0502020204030204" pitchFamily="34" charset="0"/>
              </a:rPr>
              <a:t>Diversity and Inclusion in the Workplace | Factsheets</a:t>
            </a:r>
            <a:r>
              <a:rPr lang="en-GB" sz="1400" dirty="0">
                <a:latin typeface="Calibri" panose="020F0502020204030204" pitchFamily="34" charset="0"/>
                <a:cs typeface="Calibri" panose="020F0502020204030204" pitchFamily="34" charset="0"/>
              </a:rPr>
              <a:t>. [online] Available at: </a:t>
            </a:r>
            <a:r>
              <a:rPr lang="en-GB" sz="1400" dirty="0">
                <a:latin typeface="Calibri" panose="020F0502020204030204" pitchFamily="34" charset="0"/>
                <a:cs typeface="Calibri" panose="020F0502020204030204" pitchFamily="34" charset="0"/>
                <a:hlinkClick r:id="rId3"/>
              </a:rPr>
              <a:t>https://www.cipd.ie/news-resources/practical-guidance/factsheets/diversity-inclusion#gref</a:t>
            </a:r>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Int-comp.org. (2021). [online] Available at: </a:t>
            </a:r>
            <a:r>
              <a:rPr lang="en-GB" sz="1400" dirty="0">
                <a:latin typeface="Calibri" panose="020F0502020204030204" pitchFamily="34" charset="0"/>
                <a:cs typeface="Calibri" panose="020F0502020204030204" pitchFamily="34" charset="0"/>
                <a:hlinkClick r:id="rId4"/>
              </a:rPr>
              <a:t>https://www.int-comp.org/insight/2021/january/hr-diversity-and-inclusion/</a:t>
            </a:r>
            <a:r>
              <a:rPr lang="en-GB" sz="1400" dirty="0">
                <a:latin typeface="Calibri" panose="020F0502020204030204" pitchFamily="34" charset="0"/>
                <a:cs typeface="Calibri" panose="020F0502020204030204" pitchFamily="34" charset="0"/>
              </a:rPr>
              <a:t>.</a:t>
            </a:r>
          </a:p>
          <a:p>
            <a:r>
              <a:rPr lang="en-GB" sz="1400" i="1" dirty="0">
                <a:latin typeface="Calibri" panose="020F0502020204030204" pitchFamily="34" charset="0"/>
                <a:cs typeface="Calibri" panose="020F0502020204030204" pitchFamily="34" charset="0"/>
              </a:rPr>
              <a:t>Role of human resources in promoting diversity and inclusion through flexible working - Google Search</a:t>
            </a:r>
            <a:r>
              <a:rPr lang="en-GB" sz="1400" dirty="0">
                <a:latin typeface="Calibri" panose="020F0502020204030204" pitchFamily="34" charset="0"/>
                <a:cs typeface="Calibri" panose="020F0502020204030204" pitchFamily="34" charset="0"/>
              </a:rPr>
              <a:t>. [online] Available at: https://www.google.com/search?q=role+of+human+resources+in+promoting+diversity+and+inclusion+through+flexible+working [Accessed 9 Aug. 2022]</a:t>
            </a:r>
          </a:p>
          <a:p>
            <a:r>
              <a:rPr lang="en-GB" sz="1400" dirty="0">
                <a:latin typeface="Calibri" panose="020F0502020204030204" pitchFamily="34" charset="0"/>
                <a:cs typeface="Calibri" panose="020F0502020204030204" pitchFamily="34" charset="0"/>
              </a:rPr>
              <a:t>midway-auth.amazon.com. (n.d.). </a:t>
            </a:r>
            <a:r>
              <a:rPr lang="en-GB" sz="1400" i="1" dirty="0">
                <a:latin typeface="Calibri" panose="020F0502020204030204" pitchFamily="34" charset="0"/>
                <a:cs typeface="Calibri" panose="020F0502020204030204" pitchFamily="34" charset="0"/>
              </a:rPr>
              <a:t>Midway Authentication Portal</a:t>
            </a:r>
            <a:r>
              <a:rPr lang="en-GB" sz="1400" dirty="0">
                <a:latin typeface="Calibri" panose="020F0502020204030204" pitchFamily="34" charset="0"/>
                <a:cs typeface="Calibri" panose="020F0502020204030204" pitchFamily="34" charset="0"/>
              </a:rPr>
              <a:t>. [online] Available at: https://inside.amazon.com/en/About/affinity/Pages/Diversity-at-Amazon.aspx [Accessed 14 Aug. 2022].</a:t>
            </a:r>
          </a:p>
          <a:p>
            <a:r>
              <a:rPr lang="en-GB" sz="1400" dirty="0" err="1">
                <a:latin typeface="Calibri" panose="020F0502020204030204" pitchFamily="34" charset="0"/>
                <a:cs typeface="Calibri" panose="020F0502020204030204" pitchFamily="34" charset="0"/>
              </a:rPr>
              <a:t>idp.amazon.work</a:t>
            </a:r>
            <a:r>
              <a:rPr lang="en-GB" sz="1400" dirty="0">
                <a:latin typeface="Calibri" panose="020F0502020204030204" pitchFamily="34" charset="0"/>
                <a:cs typeface="Calibri" panose="020F0502020204030204" pitchFamily="34" charset="0"/>
              </a:rPr>
              <a:t>. (n.d.). </a:t>
            </a:r>
            <a:r>
              <a:rPr lang="en-GB" sz="1400" i="1" dirty="0">
                <a:latin typeface="Calibri" panose="020F0502020204030204" pitchFamily="34" charset="0"/>
                <a:cs typeface="Calibri" panose="020F0502020204030204" pitchFamily="34" charset="0"/>
              </a:rPr>
              <a:t>Amazon A to Z Login</a:t>
            </a:r>
            <a:r>
              <a:rPr lang="en-GB" sz="1400" dirty="0">
                <a:latin typeface="Calibri" panose="020F0502020204030204" pitchFamily="34" charset="0"/>
                <a:cs typeface="Calibri" panose="020F0502020204030204" pitchFamily="34" charset="0"/>
              </a:rPr>
              <a:t>. [online] Available at: https://amazon.jobs/en/internal/landing_pages/aws-remote-work-opportunities.</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Notes Theme">
  <a:themeElements>
    <a:clrScheme name="Office Notes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Notes Theme">
      <a:majorFont>
        <a:latin typeface="Calibri"/>
        <a:ea typeface=""/>
        <a:cs typeface=""/>
      </a:majorFont>
      <a:minorFont>
        <a:latin typeface="Calibri"/>
        <a:ea typeface=""/>
        <a:cs typeface=""/>
      </a:minorFont>
    </a:fontScheme>
    <a:fmtScheme name="Office Notes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1"/>
        </a:gradFill>
      </a:fillStyleLst>
      <a:lnStyleLst>
        <a:ln w="9525" cap="flat" cmpd="sng">
          <a:solidFill>
            <a:schemeClr val="phClr">
              <a:shade val="95000"/>
              <a:satMod val="105000"/>
            </a:schemeClr>
          </a:solidFill>
          <a:prstDash val="solid"/>
        </a:ln>
        <a:ln w="25400" cap="flat" cmpd="sng">
          <a:solidFill>
            <a:schemeClr val="phClr"/>
          </a:solidFill>
          <a:prstDash val="solid"/>
        </a:ln>
        <a:ln w="38100" cap="flat" cmpd="sng">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198</TotalTime>
  <Words>835</Words>
  <Application>Microsoft Office PowerPoint</Application>
  <PresentationFormat>Widescreen</PresentationFormat>
  <Paragraphs>54</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Gallery</vt:lpstr>
      <vt:lpstr>Diversity and inclusion at the workplace</vt:lpstr>
      <vt:lpstr>Introduce an ORGANISATION</vt:lpstr>
      <vt:lpstr>HUMAN RESOURCES HR represents the department within an organisation or business responsible for finding, screening, recruiting and training job applicants.</vt:lpstr>
      <vt:lpstr>Flexible working arrangement in AMAZON</vt:lpstr>
      <vt:lpstr>DIVERSITY AND INCLUSION AT THE WORKPLACE</vt:lpstr>
      <vt:lpstr>Promoting flexible working through diversity and inclusion</vt:lpstr>
      <vt:lpstr>HR as partners of diversity and inclusion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and inclusion at the workplace</dc:title>
  <dc:creator>Pantelie, Florina</dc:creator>
  <cp:lastModifiedBy>Cosmin Rotar (2030537)</cp:lastModifiedBy>
  <cp:revision>30</cp:revision>
  <dcterms:created xsi:type="dcterms:W3CDTF">2022-08-09T05:41:41Z</dcterms:created>
  <dcterms:modified xsi:type="dcterms:W3CDTF">2022-08-14T17:51:23Z</dcterms:modified>
</cp:coreProperties>
</file>