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75" r:id="rId6"/>
    <p:sldId id="276" r:id="rId7"/>
    <p:sldId id="259" r:id="rId8"/>
    <p:sldId id="281" r:id="rId9"/>
    <p:sldId id="282" r:id="rId10"/>
    <p:sldId id="283" r:id="rId11"/>
    <p:sldId id="260" r:id="rId12"/>
    <p:sldId id="261" r:id="rId13"/>
    <p:sldId id="262" r:id="rId14"/>
    <p:sldId id="277" r:id="rId15"/>
    <p:sldId id="279" r:id="rId16"/>
    <p:sldId id="280" r:id="rId17"/>
    <p:sldId id="263" r:id="rId18"/>
    <p:sldId id="264" r:id="rId19"/>
    <p:sldId id="265" r:id="rId20"/>
    <p:sldId id="266" r:id="rId21"/>
    <p:sldId id="267" r:id="rId22"/>
    <p:sldId id="268" r:id="rId23"/>
    <p:sldId id="278" r:id="rId24"/>
    <p:sldId id="269" r:id="rId25"/>
    <p:sldId id="270" r:id="rId26"/>
    <p:sldId id="271" r:id="rId27"/>
    <p:sldId id="272" r:id="rId28"/>
    <p:sldId id="284" r:id="rId29"/>
    <p:sldId id="273"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E7A2F-1245-4D85-AF32-1DFF3A3E6D9B}" v="245" dt="2022-02-08T13:52:15.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11"/>
    <p:restoredTop sz="86391"/>
  </p:normalViewPr>
  <p:slideViewPr>
    <p:cSldViewPr snapToGrid="0">
      <p:cViewPr>
        <p:scale>
          <a:sx n="80" d="100"/>
          <a:sy n="80" d="100"/>
        </p:scale>
        <p:origin x="1308" y="57"/>
      </p:cViewPr>
      <p:guideLst>
        <p:guide orient="horz" pos="2160"/>
        <p:guide pos="2880"/>
      </p:guideLst>
    </p:cSldViewPr>
  </p:slideViewPr>
  <p:outlineViewPr>
    <p:cViewPr>
      <p:scale>
        <a:sx n="33" d="100"/>
        <a:sy n="33" d="100"/>
      </p:scale>
      <p:origin x="0" y="-1280"/>
    </p:cViewPr>
  </p:outlineViewPr>
  <p:notesTextViewPr>
    <p:cViewPr>
      <p:scale>
        <a:sx n="1" d="1"/>
        <a:sy n="1" d="1"/>
      </p:scale>
      <p:origin x="0" y="0"/>
    </p:cViewPr>
  </p:notesTextViewPr>
  <p:sorterViewPr>
    <p:cViewPr>
      <p:scale>
        <a:sx n="66" d="100"/>
        <a:sy n="66" d="100"/>
      </p:scale>
      <p:origin x="0" y="0"/>
    </p:cViewPr>
  </p:sorter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38BE7A2F-1245-4D85-AF32-1DFF3A3E6D9B}"/>
    <pc:docChg chg="custSel addSld delSld modSld">
      <pc:chgData name="Natasha Davies (IMH)" userId="f8d816cd-2c21-46a2-8815-9450f2bd6f78" providerId="ADAL" clId="{38BE7A2F-1245-4D85-AF32-1DFF3A3E6D9B}" dt="2022-02-08T13:51:58.592" v="242" actId="20577"/>
      <pc:docMkLst>
        <pc:docMk/>
      </pc:docMkLst>
      <pc:sldChg chg="del">
        <pc:chgData name="Natasha Davies (IMH)" userId="f8d816cd-2c21-46a2-8815-9450f2bd6f78" providerId="ADAL" clId="{38BE7A2F-1245-4D85-AF32-1DFF3A3E6D9B}" dt="2022-02-08T13:46:45.194" v="10" actId="2696"/>
        <pc:sldMkLst>
          <pc:docMk/>
          <pc:sldMk cId="1843349416" sldId="267"/>
        </pc:sldMkLst>
      </pc:sldChg>
      <pc:sldChg chg="modSp mod">
        <pc:chgData name="Natasha Davies (IMH)" userId="f8d816cd-2c21-46a2-8815-9450f2bd6f78" providerId="ADAL" clId="{38BE7A2F-1245-4D85-AF32-1DFF3A3E6D9B}" dt="2022-02-08T13:40:53.031" v="4" actId="27636"/>
        <pc:sldMkLst>
          <pc:docMk/>
          <pc:sldMk cId="3405554406" sldId="277"/>
        </pc:sldMkLst>
        <pc:spChg chg="mod">
          <ac:chgData name="Natasha Davies (IMH)" userId="f8d816cd-2c21-46a2-8815-9450f2bd6f78" providerId="ADAL" clId="{38BE7A2F-1245-4D85-AF32-1DFF3A3E6D9B}" dt="2022-02-08T13:40:53.031" v="4" actId="27636"/>
          <ac:spMkLst>
            <pc:docMk/>
            <pc:sldMk cId="3405554406" sldId="277"/>
            <ac:spMk id="3" creationId="{00000000-0000-0000-0000-000000000000}"/>
          </ac:spMkLst>
        </pc:spChg>
      </pc:sldChg>
      <pc:sldChg chg="modSp mod">
        <pc:chgData name="Natasha Davies (IMH)" userId="f8d816cd-2c21-46a2-8815-9450f2bd6f78" providerId="ADAL" clId="{38BE7A2F-1245-4D85-AF32-1DFF3A3E6D9B}" dt="2022-02-08T13:40:53.040" v="5" actId="27636"/>
        <pc:sldMkLst>
          <pc:docMk/>
          <pc:sldMk cId="581158710" sldId="279"/>
        </pc:sldMkLst>
        <pc:spChg chg="mod">
          <ac:chgData name="Natasha Davies (IMH)" userId="f8d816cd-2c21-46a2-8815-9450f2bd6f78" providerId="ADAL" clId="{38BE7A2F-1245-4D85-AF32-1DFF3A3E6D9B}" dt="2022-02-08T13:40:53.040" v="5" actId="27636"/>
          <ac:spMkLst>
            <pc:docMk/>
            <pc:sldMk cId="581158710" sldId="279"/>
            <ac:spMk id="3" creationId="{00000000-0000-0000-0000-000000000000}"/>
          </ac:spMkLst>
        </pc:spChg>
      </pc:sldChg>
      <pc:sldChg chg="del">
        <pc:chgData name="Natasha Davies (IMH)" userId="f8d816cd-2c21-46a2-8815-9450f2bd6f78" providerId="ADAL" clId="{38BE7A2F-1245-4D85-AF32-1DFF3A3E6D9B}" dt="2022-02-08T13:46:26.010" v="6" actId="2696"/>
        <pc:sldMkLst>
          <pc:docMk/>
          <pc:sldMk cId="3129062277" sldId="315"/>
        </pc:sldMkLst>
      </pc:sldChg>
      <pc:sldChg chg="del">
        <pc:chgData name="Natasha Davies (IMH)" userId="f8d816cd-2c21-46a2-8815-9450f2bd6f78" providerId="ADAL" clId="{38BE7A2F-1245-4D85-AF32-1DFF3A3E6D9B}" dt="2022-02-08T13:46:28.593" v="7" actId="2696"/>
        <pc:sldMkLst>
          <pc:docMk/>
          <pc:sldMk cId="1703634053" sldId="316"/>
        </pc:sldMkLst>
      </pc:sldChg>
      <pc:sldChg chg="del">
        <pc:chgData name="Natasha Davies (IMH)" userId="f8d816cd-2c21-46a2-8815-9450f2bd6f78" providerId="ADAL" clId="{38BE7A2F-1245-4D85-AF32-1DFF3A3E6D9B}" dt="2022-02-08T13:46:37.199" v="8" actId="2696"/>
        <pc:sldMkLst>
          <pc:docMk/>
          <pc:sldMk cId="1048361568" sldId="317"/>
        </pc:sldMkLst>
      </pc:sldChg>
      <pc:sldChg chg="del">
        <pc:chgData name="Natasha Davies (IMH)" userId="f8d816cd-2c21-46a2-8815-9450f2bd6f78" providerId="ADAL" clId="{38BE7A2F-1245-4D85-AF32-1DFF3A3E6D9B}" dt="2022-02-08T13:46:40.059" v="9" actId="2696"/>
        <pc:sldMkLst>
          <pc:docMk/>
          <pc:sldMk cId="2036535978" sldId="318"/>
        </pc:sldMkLst>
      </pc:sldChg>
      <pc:sldChg chg="del">
        <pc:chgData name="Natasha Davies (IMH)" userId="f8d816cd-2c21-46a2-8815-9450f2bd6f78" providerId="ADAL" clId="{38BE7A2F-1245-4D85-AF32-1DFF3A3E6D9B}" dt="2022-02-08T13:46:47.413" v="11" actId="2696"/>
        <pc:sldMkLst>
          <pc:docMk/>
          <pc:sldMk cId="2355413851" sldId="319"/>
        </pc:sldMkLst>
      </pc:sldChg>
      <pc:sldChg chg="modSp mod">
        <pc:chgData name="Natasha Davies (IMH)" userId="f8d816cd-2c21-46a2-8815-9450f2bd6f78" providerId="ADAL" clId="{38BE7A2F-1245-4D85-AF32-1DFF3A3E6D9B}" dt="2022-02-08T13:40:52.991" v="1" actId="27636"/>
        <pc:sldMkLst>
          <pc:docMk/>
          <pc:sldMk cId="2494195619" sldId="347"/>
        </pc:sldMkLst>
        <pc:spChg chg="mod">
          <ac:chgData name="Natasha Davies (IMH)" userId="f8d816cd-2c21-46a2-8815-9450f2bd6f78" providerId="ADAL" clId="{38BE7A2F-1245-4D85-AF32-1DFF3A3E6D9B}" dt="2022-02-08T13:40:52.991" v="1" actId="27636"/>
          <ac:spMkLst>
            <pc:docMk/>
            <pc:sldMk cId="2494195619" sldId="347"/>
            <ac:spMk id="3" creationId="{00000000-0000-0000-0000-000000000000}"/>
          </ac:spMkLst>
        </pc:spChg>
      </pc:sldChg>
      <pc:sldChg chg="modSp mod">
        <pc:chgData name="Natasha Davies (IMH)" userId="f8d816cd-2c21-46a2-8815-9450f2bd6f78" providerId="ADAL" clId="{38BE7A2F-1245-4D85-AF32-1DFF3A3E6D9B}" dt="2022-02-08T13:40:52.998" v="2" actId="27636"/>
        <pc:sldMkLst>
          <pc:docMk/>
          <pc:sldMk cId="236720806" sldId="348"/>
        </pc:sldMkLst>
        <pc:spChg chg="mod">
          <ac:chgData name="Natasha Davies (IMH)" userId="f8d816cd-2c21-46a2-8815-9450f2bd6f78" providerId="ADAL" clId="{38BE7A2F-1245-4D85-AF32-1DFF3A3E6D9B}" dt="2022-02-08T13:40:52.998" v="2" actId="27636"/>
          <ac:spMkLst>
            <pc:docMk/>
            <pc:sldMk cId="236720806" sldId="348"/>
            <ac:spMk id="3" creationId="{00000000-0000-0000-0000-000000000000}"/>
          </ac:spMkLst>
        </pc:spChg>
      </pc:sldChg>
      <pc:sldChg chg="modSp mod">
        <pc:chgData name="Natasha Davies (IMH)" userId="f8d816cd-2c21-46a2-8815-9450f2bd6f78" providerId="ADAL" clId="{38BE7A2F-1245-4D85-AF32-1DFF3A3E6D9B}" dt="2022-02-08T13:40:52.936" v="0" actId="27636"/>
        <pc:sldMkLst>
          <pc:docMk/>
          <pc:sldMk cId="1311222194" sldId="350"/>
        </pc:sldMkLst>
        <pc:spChg chg="mod">
          <ac:chgData name="Natasha Davies (IMH)" userId="f8d816cd-2c21-46a2-8815-9450f2bd6f78" providerId="ADAL" clId="{38BE7A2F-1245-4D85-AF32-1DFF3A3E6D9B}" dt="2022-02-08T13:40:52.936" v="0" actId="27636"/>
          <ac:spMkLst>
            <pc:docMk/>
            <pc:sldMk cId="1311222194" sldId="350"/>
            <ac:spMk id="3" creationId="{00000000-0000-0000-0000-000000000000}"/>
          </ac:spMkLst>
        </pc:spChg>
      </pc:sldChg>
      <pc:sldChg chg="modSp mod">
        <pc:chgData name="Natasha Davies (IMH)" userId="f8d816cd-2c21-46a2-8815-9450f2bd6f78" providerId="ADAL" clId="{38BE7A2F-1245-4D85-AF32-1DFF3A3E6D9B}" dt="2022-02-08T13:40:53.020" v="3" actId="27636"/>
        <pc:sldMkLst>
          <pc:docMk/>
          <pc:sldMk cId="344983387" sldId="357"/>
        </pc:sldMkLst>
        <pc:spChg chg="mod">
          <ac:chgData name="Natasha Davies (IMH)" userId="f8d816cd-2c21-46a2-8815-9450f2bd6f78" providerId="ADAL" clId="{38BE7A2F-1245-4D85-AF32-1DFF3A3E6D9B}" dt="2022-02-08T13:40:53.020" v="3" actId="27636"/>
          <ac:spMkLst>
            <pc:docMk/>
            <pc:sldMk cId="344983387" sldId="357"/>
            <ac:spMk id="3" creationId="{00000000-0000-0000-0000-000000000000}"/>
          </ac:spMkLst>
        </pc:spChg>
      </pc:sldChg>
      <pc:sldChg chg="addSp modSp new mod">
        <pc:chgData name="Natasha Davies (IMH)" userId="f8d816cd-2c21-46a2-8815-9450f2bd6f78" providerId="ADAL" clId="{38BE7A2F-1245-4D85-AF32-1DFF3A3E6D9B}" dt="2022-02-08T13:51:58.592" v="242" actId="20577"/>
        <pc:sldMkLst>
          <pc:docMk/>
          <pc:sldMk cId="600535872" sldId="409"/>
        </pc:sldMkLst>
        <pc:spChg chg="add mod">
          <ac:chgData name="Natasha Davies (IMH)" userId="f8d816cd-2c21-46a2-8815-9450f2bd6f78" providerId="ADAL" clId="{38BE7A2F-1245-4D85-AF32-1DFF3A3E6D9B}" dt="2022-02-08T13:51:58.592" v="242" actId="20577"/>
          <ac:spMkLst>
            <pc:docMk/>
            <pc:sldMk cId="600535872" sldId="409"/>
            <ac:spMk id="2" creationId="{3E5AD85F-657B-4661-8F40-7EC6F245664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06/11/2023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inkedin.com/advice/0/how-do-you-ensure-validity-reliability-hr-metric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if you want to measure employee engagement, you need to use a valid indicator that reflects the level of engagement, such as employee satisfaction surveys, not absenteeism rates. (</a:t>
            </a:r>
            <a:r>
              <a:rPr lang="en-GB" b="0" i="0" dirty="0" err="1">
                <a:effectLst/>
                <a:latin typeface="-apple-system"/>
              </a:rPr>
              <a:t>linkedin</a:t>
            </a:r>
            <a:r>
              <a:rPr lang="en-GB" b="0" i="0" dirty="0">
                <a:effectLst/>
                <a:latin typeface="-apple-system"/>
              </a:rPr>
              <a:t>- </a:t>
            </a:r>
            <a:r>
              <a:rPr lang="en-GB" dirty="0">
                <a:hlinkClick r:id="rId3"/>
              </a:rPr>
              <a:t>How to Ensure Validity and Reliability of HR Metrics (linkedin.com)</a:t>
            </a: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756575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For example, if you use a performance appraisal system to measure employee productivity, you need to ensure that the system is reliable, meaning that it produces similar results for the same employee under similar conditions, not influenced by subjective factors, such as mood, bias, or errors.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407917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Align your metrics and indicators with your strategic goals and objectives, and choose appropriate sources and methods of data collection. Before using your metrics and indicators, validate and test them to check their validity and reliability. </a:t>
            </a:r>
            <a:r>
              <a:rPr lang="en-GB" b="0" i="0" dirty="0" err="1">
                <a:effectLst/>
                <a:latin typeface="-apple-system"/>
              </a:rPr>
              <a:t>Analyze</a:t>
            </a:r>
            <a:r>
              <a:rPr lang="en-GB" b="0" i="0" dirty="0">
                <a:effectLst/>
                <a:latin typeface="-apple-system"/>
              </a:rPr>
              <a:t> your data carefully, using appropriate statistical techniques and tools, avoiding common errors. Finally, report and communicate your results clearly and transparently, using clear language, charts, graphs or dashboards. Provide sufficient details to support your claims and recommendations, be honest about your results, and avoid exaggeration or manipulation.</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3172027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3861373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 if the data</a:t>
            </a:r>
            <a:r>
              <a:rPr lang="en-US" baseline="0" dirty="0"/>
              <a:t> set has 2 numbers that come up with the same frequency then the data set has 2 modes </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993511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34% divided</a:t>
            </a:r>
            <a:r>
              <a:rPr lang="en-US" baseline="0" dirty="0"/>
              <a:t> by 100 – 0.34 – 265 x 0.34 = 90.1 265 x 0.61 = 162</a:t>
            </a:r>
          </a:p>
          <a:p>
            <a:endParaRPr lang="en-US" baseline="0" dirty="0"/>
          </a:p>
          <a:p>
            <a:r>
              <a:rPr lang="en-US" baseline="0" dirty="0"/>
              <a:t>What if we wanted to check what we need to achieve to hit a target of 18% increase on recruitment activities if last quarter we recruited 823? (18% x 100) 823 x 1.18 – 971 </a:t>
            </a:r>
          </a:p>
          <a:p>
            <a:endParaRPr lang="en-US" baseline="0" dirty="0"/>
          </a:p>
          <a:p>
            <a:r>
              <a:rPr lang="en-US" baseline="0" dirty="0"/>
              <a:t>Reduction/loss: change it to a decimal 0.29 and subtract it from 1 – 0.71 and then times this by the number of employees in that department: 365 x 0.71 = 259 then subtract to get the final figure: 106</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1270749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cipd.org/uk/knowledge/guides/evidence-based-profession/"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sciencedirect.com/science/article/pii/S0090261620300085?via%3Dihub"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i="1" dirty="0">
                <a:solidFill>
                  <a:schemeClr val="bg1"/>
                </a:solidFill>
              </a:rPr>
              <a:t>Foundation Certificate in People Practice</a:t>
            </a:r>
            <a:br>
              <a:rPr lang="en-GB" i="1" dirty="0">
                <a:solidFill>
                  <a:schemeClr val="bg1"/>
                </a:solidFill>
              </a:rPr>
            </a:br>
            <a:br>
              <a:rPr lang="en-GB" i="1" dirty="0">
                <a:solidFill>
                  <a:schemeClr val="bg1"/>
                </a:solidFill>
              </a:rPr>
            </a:br>
            <a:r>
              <a:rPr lang="en-GB" sz="2000" i="1" dirty="0">
                <a:solidFill>
                  <a:schemeClr val="bg1"/>
                </a:solidFill>
                <a:latin typeface="Arial" charset="0"/>
                <a:ea typeface="Arial" charset="0"/>
                <a:cs typeface="Arial" charset="0"/>
              </a:rPr>
              <a:t>Learning Outcome one – </a:t>
            </a:r>
            <a:br>
              <a:rPr lang="en-GB" sz="2000" i="1" dirty="0">
                <a:solidFill>
                  <a:schemeClr val="bg1"/>
                </a:solidFill>
                <a:latin typeface="Arial" charset="0"/>
                <a:ea typeface="Arial" charset="0"/>
                <a:cs typeface="Arial" charset="0"/>
              </a:rPr>
            </a:br>
            <a:r>
              <a:rPr lang="en-GB" sz="2000" b="1" dirty="0">
                <a:solidFill>
                  <a:schemeClr val="bg1"/>
                </a:solidFill>
                <a:latin typeface="Arial" charset="0"/>
                <a:ea typeface="Arial" charset="0"/>
                <a:cs typeface="Arial" charset="0"/>
              </a:rPr>
              <a:t>Understand how evidence-based practice informs organisational measures and outcomes. </a:t>
            </a:r>
            <a:br>
              <a:rPr lang="en-GB" sz="2000" b="1" dirty="0">
                <a:solidFill>
                  <a:schemeClr val="bg1"/>
                </a:solidFill>
                <a:latin typeface="Arial" charset="0"/>
                <a:ea typeface="Arial" charset="0"/>
                <a:cs typeface="Arial" charset="0"/>
              </a:rPr>
            </a:br>
            <a:br>
              <a:rPr lang="en-GB" sz="2000" b="1" dirty="0">
                <a:solidFill>
                  <a:schemeClr val="bg1"/>
                </a:solidFill>
                <a:latin typeface="Arial" charset="0"/>
                <a:ea typeface="Arial" charset="0"/>
                <a:cs typeface="Arial" charset="0"/>
              </a:rPr>
            </a:br>
            <a:r>
              <a:rPr lang="en-GB" sz="2000" i="1" dirty="0">
                <a:solidFill>
                  <a:schemeClr val="bg1"/>
                </a:solidFill>
                <a:latin typeface="Arial" charset="0"/>
                <a:ea typeface="Arial" charset="0"/>
                <a:cs typeface="Arial" charset="0"/>
              </a:rPr>
              <a:t>Learning Outcome two </a:t>
            </a:r>
            <a:r>
              <a:rPr lang="en-GB" sz="2000" b="1" dirty="0">
                <a:solidFill>
                  <a:schemeClr val="bg1"/>
                </a:solidFill>
                <a:latin typeface="Arial" charset="0"/>
                <a:ea typeface="Arial" charset="0"/>
                <a:cs typeface="Arial" charset="0"/>
              </a:rPr>
              <a:t>– </a:t>
            </a:r>
            <a:br>
              <a:rPr lang="en-GB" sz="2000" b="1" dirty="0">
                <a:solidFill>
                  <a:schemeClr val="bg1"/>
                </a:solidFill>
                <a:latin typeface="Arial" charset="0"/>
                <a:ea typeface="Arial" charset="0"/>
                <a:cs typeface="Arial" charset="0"/>
              </a:rPr>
            </a:br>
            <a:r>
              <a:rPr lang="en-US" sz="2000" b="1" dirty="0">
                <a:solidFill>
                  <a:schemeClr val="bg1"/>
                </a:solidFill>
                <a:latin typeface="Arial" charset="0"/>
                <a:ea typeface="Arial" charset="0"/>
                <a:cs typeface="Arial" charset="0"/>
              </a:rPr>
              <a:t>Know how creating value benefits employees, customers and wider stakeholders. </a:t>
            </a:r>
            <a:br>
              <a:rPr lang="en-US" sz="2000" dirty="0">
                <a:solidFill>
                  <a:schemeClr val="bg1"/>
                </a:solidFill>
                <a:latin typeface="Arial" charset="0"/>
                <a:ea typeface="Arial" charset="0"/>
                <a:cs typeface="Arial" charset="0"/>
              </a:rPr>
            </a:br>
            <a:br>
              <a:rPr lang="en-GB" sz="2400" dirty="0"/>
            </a:br>
            <a:br>
              <a:rPr lang="en-GB" sz="2700" i="1" dirty="0">
                <a:solidFill>
                  <a:schemeClr val="bg1"/>
                </a:solidFill>
              </a:rPr>
            </a:br>
            <a:r>
              <a:rPr lang="en-US" sz="2400" b="1" dirty="0"/>
              <a:t> </a:t>
            </a:r>
            <a:br>
              <a:rPr lang="en-GB" i="1" dirty="0">
                <a:solidFill>
                  <a:schemeClr val="bg1"/>
                </a:solidFill>
              </a:rPr>
            </a:br>
            <a:br>
              <a:rPr lang="en-GB" i="1" dirty="0">
                <a:solidFill>
                  <a:schemeClr val="bg1"/>
                </a:solidFill>
              </a:rPr>
            </a:br>
            <a:r>
              <a:rPr lang="en-GB" sz="3100" i="1" dirty="0">
                <a:solidFill>
                  <a:schemeClr val="bg1"/>
                </a:solidFill>
              </a:rPr>
              <a:t>Natasha Davies, November 2023</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C26634-3128-5549-8840-CAEF6D2BE77E}"/>
              </a:ext>
            </a:extLst>
          </p:cNvPr>
          <p:cNvSpPr>
            <a:spLocks noGrp="1"/>
          </p:cNvSpPr>
          <p:nvPr>
            <p:ph type="title"/>
          </p:nvPr>
        </p:nvSpPr>
        <p:spPr>
          <a:xfrm>
            <a:off x="457200" y="274638"/>
            <a:ext cx="8229600" cy="1143000"/>
          </a:xfrm>
        </p:spPr>
        <p:txBody>
          <a:bodyPr>
            <a:normAutofit/>
          </a:bodyPr>
          <a:lstStyle/>
          <a:p>
            <a:r>
              <a:rPr lang="en-US" sz="3200" dirty="0"/>
              <a:t>Objectives</a:t>
            </a:r>
          </a:p>
        </p:txBody>
      </p:sp>
      <p:sp>
        <p:nvSpPr>
          <p:cNvPr id="5"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600201"/>
            <a:ext cx="8229600" cy="3917032"/>
          </a:xfrm>
        </p:spPr>
        <p:txBody>
          <a:bodyPr>
            <a:normAutofit/>
          </a:bodyPr>
          <a:lstStyle/>
          <a:p>
            <a:r>
              <a:rPr lang="en-US" sz="2000" dirty="0"/>
              <a:t>Explain what Evidence-Based Practice (EBP) is</a:t>
            </a:r>
          </a:p>
          <a:p>
            <a:r>
              <a:rPr lang="en-US" sz="2000" dirty="0"/>
              <a:t>Describe how EBP relates to people professionals </a:t>
            </a:r>
          </a:p>
          <a:p>
            <a:r>
              <a:rPr lang="en-US" sz="2000" dirty="0"/>
              <a:t>Know the different sources of EBP</a:t>
            </a:r>
          </a:p>
          <a:p>
            <a:r>
              <a:rPr lang="en-US" sz="2000" dirty="0"/>
              <a:t>Know how to make sense of the various forms of data</a:t>
            </a:r>
          </a:p>
          <a:p>
            <a:r>
              <a:rPr lang="en-US" sz="2000" dirty="0"/>
              <a:t>Using and presenting data </a:t>
            </a:r>
          </a:p>
          <a:p>
            <a:r>
              <a:rPr lang="en-US" sz="2000" dirty="0"/>
              <a:t>Ethics, governance and the law </a:t>
            </a:r>
          </a:p>
          <a:p>
            <a:r>
              <a:rPr lang="en-US" sz="2000" dirty="0"/>
              <a:t>Creating value</a:t>
            </a:r>
          </a:p>
          <a:p>
            <a:r>
              <a:rPr lang="en-US" sz="2000" dirty="0"/>
              <a:t>The role of people professionals in fostering value creation </a:t>
            </a:r>
          </a:p>
          <a:p>
            <a:r>
              <a:rPr lang="en-US" sz="2000" dirty="0"/>
              <a:t>Social media </a:t>
            </a:r>
          </a:p>
        </p:txBody>
      </p:sp>
    </p:spTree>
    <p:extLst>
      <p:ext uri="{BB962C8B-B14F-4D97-AF65-F5344CB8AC3E}">
        <p14:creationId xmlns:p14="http://schemas.microsoft.com/office/powerpoint/2010/main" val="2067207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
            <a:extLst>
              <a:ext uri="{FF2B5EF4-FFF2-40B4-BE49-F238E27FC236}">
                <a16:creationId xmlns:a16="http://schemas.microsoft.com/office/drawing/2014/main" id="{0FD04173-FEF0-42B7-985C-78996C810FCD}"/>
              </a:ext>
            </a:extLst>
          </p:cNvPr>
          <p:cNvSpPr txBox="1">
            <a:spLocks/>
          </p:cNvSpPr>
          <p:nvPr/>
        </p:nvSpPr>
        <p:spPr>
          <a:xfrm>
            <a:off x="374073" y="173242"/>
            <a:ext cx="8229600" cy="851588"/>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dirty="0">
                <a:latin typeface="Milo OT"/>
                <a:cs typeface="Milo OT"/>
              </a:rPr>
              <a:t>Evidence-based practice</a:t>
            </a:r>
            <a:endParaRPr lang="en-US" sz="3200" dirty="0"/>
          </a:p>
        </p:txBody>
      </p:sp>
      <p:sp>
        <p:nvSpPr>
          <p:cNvPr id="5" name="Content Placeholder 8">
            <a:extLst>
              <a:ext uri="{FF2B5EF4-FFF2-40B4-BE49-F238E27FC236}">
                <a16:creationId xmlns:a16="http://schemas.microsoft.com/office/drawing/2014/main" id="{73ADFC3F-0775-4AD8-8F57-0B2205B070E5}"/>
              </a:ext>
            </a:extLst>
          </p:cNvPr>
          <p:cNvSpPr txBox="1">
            <a:spLocks/>
          </p:cNvSpPr>
          <p:nvPr/>
        </p:nvSpPr>
        <p:spPr>
          <a:xfrm>
            <a:off x="457200" y="1600200"/>
            <a:ext cx="8229600" cy="3928241"/>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000" dirty="0"/>
              <a:t>Evidence-based practice is a process where forms of evidence are examined from a range of reliable sources and are used to </a:t>
            </a:r>
            <a:r>
              <a:rPr lang="en-GB" sz="2000" dirty="0" err="1"/>
              <a:t>to</a:t>
            </a:r>
            <a:r>
              <a:rPr lang="en-GB" sz="2000" dirty="0"/>
              <a:t> allow the development of  knowledge and understanding to inform professional practice. </a:t>
            </a:r>
          </a:p>
          <a:p>
            <a:endParaRPr lang="en-GB" dirty="0">
              <a:latin typeface="SabonLTStd"/>
            </a:endParaRPr>
          </a:p>
          <a:p>
            <a:endParaRPr lang="en-US" dirty="0"/>
          </a:p>
        </p:txBody>
      </p:sp>
    </p:spTree>
    <p:extLst>
      <p:ext uri="{BB962C8B-B14F-4D97-AF65-F5344CB8AC3E}">
        <p14:creationId xmlns:p14="http://schemas.microsoft.com/office/powerpoint/2010/main" val="777899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Rectangle 5">
            <a:extLst>
              <a:ext uri="{FF2B5EF4-FFF2-40B4-BE49-F238E27FC236}">
                <a16:creationId xmlns:a16="http://schemas.microsoft.com/office/drawing/2014/main" id="{D7D907AF-ED63-436A-A13B-ED6BF93D6370}"/>
              </a:ext>
            </a:extLst>
          </p:cNvPr>
          <p:cNvSpPr/>
          <p:nvPr/>
        </p:nvSpPr>
        <p:spPr>
          <a:xfrm>
            <a:off x="644768" y="633046"/>
            <a:ext cx="7420707" cy="923330"/>
          </a:xfrm>
          <a:prstGeom prst="rect">
            <a:avLst/>
          </a:prstGeom>
        </p:spPr>
        <p:txBody>
          <a:bodyPr wrap="square">
            <a:spAutoFit/>
          </a:bodyPr>
          <a:lstStyle/>
          <a:p>
            <a:endParaRPr lang="en-GB" dirty="0">
              <a:latin typeface="SabonLTStd"/>
            </a:endParaRPr>
          </a:p>
          <a:p>
            <a:endParaRPr lang="en-GB" dirty="0">
              <a:latin typeface="SabonLTStd"/>
            </a:endParaRPr>
          </a:p>
          <a:p>
            <a:endParaRPr lang="en-GB" dirty="0"/>
          </a:p>
        </p:txBody>
      </p:sp>
      <p:sp>
        <p:nvSpPr>
          <p:cNvPr id="9" name="Shape 8">
            <a:extLst>
              <a:ext uri="{FF2B5EF4-FFF2-40B4-BE49-F238E27FC236}">
                <a16:creationId xmlns:a16="http://schemas.microsoft.com/office/drawing/2014/main" id="{F519C4B8-0DC8-41F6-821F-576CD8608B76}"/>
              </a:ext>
            </a:extLst>
          </p:cNvPr>
          <p:cNvSpPr/>
          <p:nvPr/>
        </p:nvSpPr>
        <p:spPr>
          <a:xfrm rot="4396374">
            <a:off x="3190612" y="2465654"/>
            <a:ext cx="2762775" cy="1926691"/>
          </a:xfrm>
          <a:prstGeom prst="swooshArrow">
            <a:avLst>
              <a:gd name="adj1" fmla="val 16310"/>
              <a:gd name="adj2" fmla="val 31370"/>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0" name="TextBox 9">
            <a:extLst>
              <a:ext uri="{FF2B5EF4-FFF2-40B4-BE49-F238E27FC236}">
                <a16:creationId xmlns:a16="http://schemas.microsoft.com/office/drawing/2014/main" id="{7D452B80-7C2D-46D4-9197-BC92FC1DC703}"/>
              </a:ext>
            </a:extLst>
          </p:cNvPr>
          <p:cNvSpPr txBox="1"/>
          <p:nvPr/>
        </p:nvSpPr>
        <p:spPr>
          <a:xfrm>
            <a:off x="1986455" y="1912883"/>
            <a:ext cx="1265379" cy="646331"/>
          </a:xfrm>
          <a:prstGeom prst="rect">
            <a:avLst/>
          </a:prstGeom>
          <a:noFill/>
        </p:spPr>
        <p:txBody>
          <a:bodyPr wrap="square" rtlCol="0">
            <a:spAutoFit/>
          </a:bodyPr>
          <a:lstStyle/>
          <a:p>
            <a:r>
              <a:rPr lang="en-US" sz="1200" dirty="0"/>
              <a:t>Single or multiple forms of evidence</a:t>
            </a:r>
          </a:p>
        </p:txBody>
      </p:sp>
      <p:sp>
        <p:nvSpPr>
          <p:cNvPr id="11" name="TextBox 10">
            <a:extLst>
              <a:ext uri="{FF2B5EF4-FFF2-40B4-BE49-F238E27FC236}">
                <a16:creationId xmlns:a16="http://schemas.microsoft.com/office/drawing/2014/main" id="{2C907E4B-C106-4F59-9B73-BCFEB38AF57F}"/>
              </a:ext>
            </a:extLst>
          </p:cNvPr>
          <p:cNvSpPr txBox="1"/>
          <p:nvPr/>
        </p:nvSpPr>
        <p:spPr>
          <a:xfrm>
            <a:off x="4580909" y="2420714"/>
            <a:ext cx="892379" cy="276999"/>
          </a:xfrm>
          <a:prstGeom prst="rect">
            <a:avLst/>
          </a:prstGeom>
          <a:noFill/>
        </p:spPr>
        <p:txBody>
          <a:bodyPr wrap="square" rtlCol="0">
            <a:spAutoFit/>
          </a:bodyPr>
          <a:lstStyle/>
          <a:p>
            <a:r>
              <a:rPr lang="en-US" sz="1200" dirty="0"/>
              <a:t>Analytics </a:t>
            </a:r>
          </a:p>
        </p:txBody>
      </p:sp>
      <p:sp>
        <p:nvSpPr>
          <p:cNvPr id="12" name="TextBox 11">
            <a:extLst>
              <a:ext uri="{FF2B5EF4-FFF2-40B4-BE49-F238E27FC236}">
                <a16:creationId xmlns:a16="http://schemas.microsoft.com/office/drawing/2014/main" id="{85FDA829-64A6-4BE7-9BDD-651B4C2DC27A}"/>
              </a:ext>
            </a:extLst>
          </p:cNvPr>
          <p:cNvSpPr txBox="1"/>
          <p:nvPr/>
        </p:nvSpPr>
        <p:spPr>
          <a:xfrm>
            <a:off x="3290139" y="3709627"/>
            <a:ext cx="1696004" cy="461665"/>
          </a:xfrm>
          <a:prstGeom prst="rect">
            <a:avLst/>
          </a:prstGeom>
          <a:noFill/>
        </p:spPr>
        <p:txBody>
          <a:bodyPr wrap="square" rtlCol="0">
            <a:spAutoFit/>
          </a:bodyPr>
          <a:lstStyle/>
          <a:p>
            <a:r>
              <a:rPr lang="en-US" sz="1200" dirty="0"/>
              <a:t>Rationale and logical judgement </a:t>
            </a:r>
          </a:p>
        </p:txBody>
      </p:sp>
      <p:sp>
        <p:nvSpPr>
          <p:cNvPr id="13" name="TextBox 12">
            <a:extLst>
              <a:ext uri="{FF2B5EF4-FFF2-40B4-BE49-F238E27FC236}">
                <a16:creationId xmlns:a16="http://schemas.microsoft.com/office/drawing/2014/main" id="{970B6EA7-4E8E-48B5-9637-3F3B7EC19C0C}"/>
              </a:ext>
            </a:extLst>
          </p:cNvPr>
          <p:cNvSpPr txBox="1"/>
          <p:nvPr/>
        </p:nvSpPr>
        <p:spPr>
          <a:xfrm>
            <a:off x="5892165" y="4262601"/>
            <a:ext cx="984648" cy="369332"/>
          </a:xfrm>
          <a:prstGeom prst="rect">
            <a:avLst/>
          </a:prstGeom>
          <a:noFill/>
        </p:spPr>
        <p:txBody>
          <a:bodyPr wrap="square" rtlCol="0">
            <a:spAutoFit/>
          </a:bodyPr>
          <a:lstStyle/>
          <a:p>
            <a:r>
              <a:rPr lang="en-US" sz="1200" dirty="0"/>
              <a:t>Decision</a:t>
            </a:r>
            <a:r>
              <a:rPr lang="en-US" dirty="0"/>
              <a:t> </a:t>
            </a:r>
          </a:p>
        </p:txBody>
      </p:sp>
      <p:sp>
        <p:nvSpPr>
          <p:cNvPr id="14" name="Oval 13">
            <a:extLst>
              <a:ext uri="{FF2B5EF4-FFF2-40B4-BE49-F238E27FC236}">
                <a16:creationId xmlns:a16="http://schemas.microsoft.com/office/drawing/2014/main" id="{0C0F1688-9C55-4748-B331-1EAB4F59206A}"/>
              </a:ext>
            </a:extLst>
          </p:cNvPr>
          <p:cNvSpPr/>
          <p:nvPr/>
        </p:nvSpPr>
        <p:spPr>
          <a:xfrm>
            <a:off x="4138141" y="2662829"/>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Oval 14">
            <a:extLst>
              <a:ext uri="{FF2B5EF4-FFF2-40B4-BE49-F238E27FC236}">
                <a16:creationId xmlns:a16="http://schemas.microsoft.com/office/drawing/2014/main" id="{25F2AA9C-D42F-4D2D-BAC7-F52E0F949EF6}"/>
              </a:ext>
            </a:extLst>
          </p:cNvPr>
          <p:cNvSpPr/>
          <p:nvPr/>
        </p:nvSpPr>
        <p:spPr>
          <a:xfrm>
            <a:off x="4580910" y="2973130"/>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6" name="Oval 15">
            <a:extLst>
              <a:ext uri="{FF2B5EF4-FFF2-40B4-BE49-F238E27FC236}">
                <a16:creationId xmlns:a16="http://schemas.microsoft.com/office/drawing/2014/main" id="{4250C373-7A05-4EF7-8032-3C3874324517}"/>
              </a:ext>
            </a:extLst>
          </p:cNvPr>
          <p:cNvSpPr/>
          <p:nvPr/>
        </p:nvSpPr>
        <p:spPr>
          <a:xfrm>
            <a:off x="5116920" y="3674743"/>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7" name="TextBox 16">
            <a:extLst>
              <a:ext uri="{FF2B5EF4-FFF2-40B4-BE49-F238E27FC236}">
                <a16:creationId xmlns:a16="http://schemas.microsoft.com/office/drawing/2014/main" id="{701E9CDC-3C8E-4AC0-8C21-65AA34198162}"/>
              </a:ext>
            </a:extLst>
          </p:cNvPr>
          <p:cNvSpPr txBox="1"/>
          <p:nvPr/>
        </p:nvSpPr>
        <p:spPr>
          <a:xfrm>
            <a:off x="2417379" y="2953488"/>
            <a:ext cx="1534511" cy="646331"/>
          </a:xfrm>
          <a:prstGeom prst="rect">
            <a:avLst/>
          </a:prstGeom>
          <a:noFill/>
        </p:spPr>
        <p:txBody>
          <a:bodyPr wrap="square" rtlCol="0">
            <a:spAutoFit/>
          </a:bodyPr>
          <a:lstStyle/>
          <a:p>
            <a:r>
              <a:rPr lang="en-US" sz="1200" dirty="0"/>
              <a:t>Insight and increased awareness of the situation </a:t>
            </a:r>
          </a:p>
        </p:txBody>
      </p:sp>
      <p:sp>
        <p:nvSpPr>
          <p:cNvPr id="18" name="Cloud Callout 15">
            <a:extLst>
              <a:ext uri="{FF2B5EF4-FFF2-40B4-BE49-F238E27FC236}">
                <a16:creationId xmlns:a16="http://schemas.microsoft.com/office/drawing/2014/main" id="{314A8A70-3361-4EFA-BB06-51DD0AAAA2B1}"/>
              </a:ext>
            </a:extLst>
          </p:cNvPr>
          <p:cNvSpPr/>
          <p:nvPr/>
        </p:nvSpPr>
        <p:spPr>
          <a:xfrm>
            <a:off x="1683723" y="187754"/>
            <a:ext cx="1870841" cy="1335659"/>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Consider validity and reliability of the sources used </a:t>
            </a:r>
          </a:p>
        </p:txBody>
      </p:sp>
    </p:spTree>
    <p:extLst>
      <p:ext uri="{BB962C8B-B14F-4D97-AF65-F5344CB8AC3E}">
        <p14:creationId xmlns:p14="http://schemas.microsoft.com/office/powerpoint/2010/main" val="1080212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63C-563E-F5C6-C5E4-28502D4F864A}"/>
              </a:ext>
            </a:extLst>
          </p:cNvPr>
          <p:cNvSpPr>
            <a:spLocks noGrp="1"/>
          </p:cNvSpPr>
          <p:nvPr>
            <p:ph type="title"/>
          </p:nvPr>
        </p:nvSpPr>
        <p:spPr/>
        <p:txBody>
          <a:bodyPr/>
          <a:lstStyle/>
          <a:p>
            <a:r>
              <a:rPr lang="en-GB" dirty="0"/>
              <a:t>Validity of data</a:t>
            </a:r>
          </a:p>
        </p:txBody>
      </p:sp>
      <p:sp>
        <p:nvSpPr>
          <p:cNvPr id="3" name="Content Placeholder 2">
            <a:extLst>
              <a:ext uri="{FF2B5EF4-FFF2-40B4-BE49-F238E27FC236}">
                <a16:creationId xmlns:a16="http://schemas.microsoft.com/office/drawing/2014/main" id="{31B0B6CF-06C1-138A-D776-86710DD2F784}"/>
              </a:ext>
            </a:extLst>
          </p:cNvPr>
          <p:cNvSpPr>
            <a:spLocks noGrp="1"/>
          </p:cNvSpPr>
          <p:nvPr>
            <p:ph idx="1"/>
          </p:nvPr>
        </p:nvSpPr>
        <p:spPr/>
        <p:txBody>
          <a:bodyPr/>
          <a:lstStyle/>
          <a:p>
            <a:pPr marL="0" indent="0">
              <a:buNone/>
            </a:pPr>
            <a:r>
              <a:rPr lang="en-GB" b="0" i="0" dirty="0">
                <a:effectLst/>
                <a:latin typeface="-apple-system"/>
              </a:rPr>
              <a:t>HR metrics and indicators are essential tools to measure the performance, impact, and value of your human resources activities. However, to ensure that your HR data is accurate, meaningful, and actionable, you need to verify its validity and reliability. </a:t>
            </a:r>
            <a:endParaRPr lang="en-GB" dirty="0"/>
          </a:p>
        </p:txBody>
      </p:sp>
    </p:spTree>
    <p:extLst>
      <p:ext uri="{BB962C8B-B14F-4D97-AF65-F5344CB8AC3E}">
        <p14:creationId xmlns:p14="http://schemas.microsoft.com/office/powerpoint/2010/main" val="377600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C3CA-EE81-96CD-3BA3-0955A51FA152}"/>
              </a:ext>
            </a:extLst>
          </p:cNvPr>
          <p:cNvSpPr>
            <a:spLocks noGrp="1"/>
          </p:cNvSpPr>
          <p:nvPr>
            <p:ph type="title"/>
          </p:nvPr>
        </p:nvSpPr>
        <p:spPr/>
        <p:txBody>
          <a:bodyPr/>
          <a:lstStyle/>
          <a:p>
            <a:r>
              <a:rPr lang="en-GB" dirty="0"/>
              <a:t>Reliability of data</a:t>
            </a:r>
          </a:p>
        </p:txBody>
      </p:sp>
      <p:sp>
        <p:nvSpPr>
          <p:cNvPr id="3" name="Content Placeholder 2">
            <a:extLst>
              <a:ext uri="{FF2B5EF4-FFF2-40B4-BE49-F238E27FC236}">
                <a16:creationId xmlns:a16="http://schemas.microsoft.com/office/drawing/2014/main" id="{0ED63963-8FAC-21C0-CACF-3D758BC8D149}"/>
              </a:ext>
            </a:extLst>
          </p:cNvPr>
          <p:cNvSpPr>
            <a:spLocks noGrp="1"/>
          </p:cNvSpPr>
          <p:nvPr>
            <p:ph idx="1"/>
          </p:nvPr>
        </p:nvSpPr>
        <p:spPr/>
        <p:txBody>
          <a:bodyPr/>
          <a:lstStyle/>
          <a:p>
            <a:pPr marL="0" indent="0">
              <a:buNone/>
            </a:pPr>
            <a:r>
              <a:rPr lang="en-GB" b="0" i="0" dirty="0">
                <a:effectLst/>
                <a:latin typeface="-apple-system"/>
              </a:rPr>
              <a:t>Reliability refers to how consistent and stable a metric or indicator is over time and across different situations.</a:t>
            </a:r>
            <a:endParaRPr lang="en-GB" dirty="0"/>
          </a:p>
        </p:txBody>
      </p:sp>
    </p:spTree>
    <p:extLst>
      <p:ext uri="{BB962C8B-B14F-4D97-AF65-F5344CB8AC3E}">
        <p14:creationId xmlns:p14="http://schemas.microsoft.com/office/powerpoint/2010/main" val="823687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D5E0-BF8B-D7DB-D4F5-220B8B698D6C}"/>
              </a:ext>
            </a:extLst>
          </p:cNvPr>
          <p:cNvSpPr>
            <a:spLocks noGrp="1"/>
          </p:cNvSpPr>
          <p:nvPr>
            <p:ph type="title"/>
          </p:nvPr>
        </p:nvSpPr>
        <p:spPr/>
        <p:txBody>
          <a:bodyPr>
            <a:normAutofit fontScale="90000"/>
          </a:bodyPr>
          <a:lstStyle/>
          <a:p>
            <a:r>
              <a:rPr lang="en-GB" dirty="0"/>
              <a:t>Why do we need to check reliability and validity?</a:t>
            </a:r>
          </a:p>
        </p:txBody>
      </p:sp>
      <p:sp>
        <p:nvSpPr>
          <p:cNvPr id="3" name="Content Placeholder 2">
            <a:extLst>
              <a:ext uri="{FF2B5EF4-FFF2-40B4-BE49-F238E27FC236}">
                <a16:creationId xmlns:a16="http://schemas.microsoft.com/office/drawing/2014/main" id="{7C9DA699-C7D3-66A0-1BB5-3F7DA3849EDF}"/>
              </a:ext>
            </a:extLst>
          </p:cNvPr>
          <p:cNvSpPr>
            <a:spLocks noGrp="1"/>
          </p:cNvSpPr>
          <p:nvPr>
            <p:ph idx="1"/>
          </p:nvPr>
        </p:nvSpPr>
        <p:spPr/>
        <p:txBody>
          <a:bodyPr>
            <a:normAutofit lnSpcReduction="10000"/>
          </a:bodyPr>
          <a:lstStyle/>
          <a:p>
            <a:r>
              <a:rPr lang="en-GB" dirty="0"/>
              <a:t>Make wrong decisions </a:t>
            </a:r>
          </a:p>
          <a:p>
            <a:r>
              <a:rPr lang="en-GB" dirty="0"/>
              <a:t>Waste resources </a:t>
            </a:r>
          </a:p>
          <a:p>
            <a:r>
              <a:rPr lang="en-GB" dirty="0"/>
              <a:t>Under/over estimate impact of issues/success</a:t>
            </a:r>
          </a:p>
          <a:p>
            <a:r>
              <a:rPr lang="en-GB" dirty="0"/>
              <a:t>Lose trust in the HR department </a:t>
            </a:r>
          </a:p>
          <a:p>
            <a:endParaRPr lang="en-GB" dirty="0"/>
          </a:p>
          <a:p>
            <a:r>
              <a:rPr lang="en-GB" dirty="0"/>
              <a:t>How do we avoid the above?</a:t>
            </a:r>
          </a:p>
        </p:txBody>
      </p:sp>
    </p:spTree>
    <p:extLst>
      <p:ext uri="{BB962C8B-B14F-4D97-AF65-F5344CB8AC3E}">
        <p14:creationId xmlns:p14="http://schemas.microsoft.com/office/powerpoint/2010/main" val="1689993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dirty="0">
                <a:latin typeface="Milo OT"/>
                <a:cs typeface="Milo OT"/>
              </a:rPr>
              <a:t>Sources of Evidence-Based Practice</a:t>
            </a:r>
            <a:endParaRPr lang="en-US" sz="3200" dirty="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a:bodyPr>
          <a:lstStyle/>
          <a:p>
            <a:pPr marL="0" indent="0">
              <a:buNone/>
            </a:pPr>
            <a:endParaRPr lang="en-US" sz="2000" dirty="0"/>
          </a:p>
          <a:p>
            <a:pPr marL="0" indent="0">
              <a:buNone/>
            </a:pPr>
            <a:r>
              <a:rPr lang="en-US" sz="1600" dirty="0">
                <a:latin typeface="Arial" panose="020B0604020202020204" pitchFamily="34" charset="0"/>
                <a:cs typeface="Arial" panose="020B0604020202020204" pitchFamily="34" charset="0"/>
              </a:rPr>
              <a:t>Usually we can divide EBP as:</a:t>
            </a:r>
          </a:p>
          <a:p>
            <a:pPr marL="0" indent="0">
              <a:buNone/>
            </a:pPr>
            <a:endParaRPr lang="en-GB" sz="1600" b="1" u="sng" dirty="0">
              <a:latin typeface="Arial" panose="020B0604020202020204" pitchFamily="34" charset="0"/>
              <a:cs typeface="Arial" panose="020B0604020202020204" pitchFamily="34" charset="0"/>
            </a:endParaRPr>
          </a:p>
          <a:p>
            <a:pPr marL="0" indent="0">
              <a:buNone/>
            </a:pPr>
            <a:r>
              <a:rPr lang="en-GB" sz="1600" b="1" u="sng" dirty="0">
                <a:latin typeface="Arial" panose="020B0604020202020204" pitchFamily="34" charset="0"/>
                <a:cs typeface="Arial" panose="020B0604020202020204" pitchFamily="34" charset="0"/>
              </a:rPr>
              <a:t>Statistical or numerical data</a:t>
            </a:r>
            <a:r>
              <a:rPr lang="en-GB" sz="1600" dirty="0">
                <a:latin typeface="Arial" panose="020B0604020202020204" pitchFamily="34" charset="0"/>
                <a:cs typeface="Arial" panose="020B0604020202020204" pitchFamily="34" charset="0"/>
              </a:rPr>
              <a:t> – This approach is useful when you need to measure trends or patterns over a period of time. Examples of the use of this approach might be when you wish to review and compare:</a:t>
            </a:r>
          </a:p>
          <a:p>
            <a:pPr marL="0" indent="0">
              <a:buNone/>
            </a:pP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Labour turnover data patterns across the various departments within an organisation.</a:t>
            </a:r>
          </a:p>
          <a:p>
            <a:pPr lvl="0"/>
            <a:r>
              <a:rPr lang="en-GB" sz="1600" dirty="0">
                <a:latin typeface="Arial" panose="020B0604020202020204" pitchFamily="34" charset="0"/>
                <a:cs typeface="Arial" panose="020B0604020202020204" pitchFamily="34" charset="0"/>
              </a:rPr>
              <a:t>Absence rates over a given period of time. </a:t>
            </a:r>
          </a:p>
          <a:p>
            <a:pPr lvl="0"/>
            <a:r>
              <a:rPr lang="en-GB" sz="1600" dirty="0">
                <a:latin typeface="Arial" panose="020B0604020202020204" pitchFamily="34" charset="0"/>
                <a:cs typeface="Arial" panose="020B0604020202020204" pitchFamily="34" charset="0"/>
              </a:rPr>
              <a:t>Successful take-up of advertised jobs when recruiting. </a:t>
            </a:r>
          </a:p>
          <a:p>
            <a:pPr lvl="0"/>
            <a:r>
              <a:rPr lang="en-GB" sz="1600" dirty="0">
                <a:latin typeface="Arial" panose="020B0604020202020204" pitchFamily="34" charset="0"/>
                <a:cs typeface="Arial" panose="020B0604020202020204" pitchFamily="34" charset="0"/>
              </a:rPr>
              <a:t>Diversity and inclusion data. </a:t>
            </a:r>
          </a:p>
          <a:p>
            <a:pPr marL="0" indent="0">
              <a:buNone/>
            </a:pPr>
            <a:endParaRPr lang="en-US" sz="2400" dirty="0"/>
          </a:p>
        </p:txBody>
      </p:sp>
    </p:spTree>
    <p:extLst>
      <p:ext uri="{BB962C8B-B14F-4D97-AF65-F5344CB8AC3E}">
        <p14:creationId xmlns:p14="http://schemas.microsoft.com/office/powerpoint/2010/main" val="298164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349624" y="65466"/>
            <a:ext cx="8229600" cy="5218016"/>
          </a:xfrm>
        </p:spPr>
        <p:txBody>
          <a:bodyPr>
            <a:normAutofit/>
          </a:bodyPr>
          <a:lstStyle/>
          <a:p>
            <a:pPr marL="0" indent="0">
              <a:buNone/>
            </a:pPr>
            <a:r>
              <a:rPr lang="en-GB" sz="2400" dirty="0"/>
              <a:t> </a:t>
            </a:r>
          </a:p>
          <a:p>
            <a:pPr marL="0" indent="0">
              <a:buNone/>
            </a:pPr>
            <a:r>
              <a:rPr lang="en-GB" sz="1800" b="1" u="sng" dirty="0">
                <a:latin typeface="Arial" panose="020B0604020202020204" pitchFamily="34" charset="0"/>
                <a:cs typeface="Arial" panose="020B0604020202020204" pitchFamily="34" charset="0"/>
              </a:rPr>
              <a:t>Qualitative data </a:t>
            </a:r>
            <a:r>
              <a:rPr lang="en-GB" sz="1800" dirty="0">
                <a:latin typeface="Arial" panose="020B0604020202020204" pitchFamily="34" charset="0"/>
                <a:cs typeface="Arial" panose="020B0604020202020204" pitchFamily="34" charset="0"/>
              </a:rPr>
              <a:t>- This approach is useful when you need to capture understanding of the views and perceptions of how people feel.</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Examples of using this approach might be when you want to:</a:t>
            </a:r>
          </a:p>
          <a:p>
            <a:pPr marL="0" indent="0">
              <a:buNone/>
            </a:pP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Review written feedback findings of an employee satisfaction survey.</a:t>
            </a:r>
          </a:p>
          <a:p>
            <a:pPr lvl="0"/>
            <a:r>
              <a:rPr lang="en-GB" sz="1800" dirty="0">
                <a:latin typeface="Arial" panose="020B0604020202020204" pitchFamily="34" charset="0"/>
                <a:cs typeface="Arial" panose="020B0604020202020204" pitchFamily="34" charset="0"/>
              </a:rPr>
              <a:t>Analyse a range of evidence when reviewing disciplinary or grievance statements. </a:t>
            </a:r>
          </a:p>
          <a:p>
            <a:pPr lvl="0"/>
            <a:r>
              <a:rPr lang="en-GB" sz="1800" dirty="0">
                <a:latin typeface="Arial" panose="020B0604020202020204" pitchFamily="34" charset="0"/>
                <a:cs typeface="Arial" panose="020B0604020202020204" pitchFamily="34" charset="0"/>
              </a:rPr>
              <a:t>Evaluate written evidence from performance reviews or appraisals. </a:t>
            </a:r>
          </a:p>
          <a:p>
            <a:pPr lvl="0"/>
            <a:r>
              <a:rPr lang="en-GB" sz="1800" dirty="0">
                <a:latin typeface="Arial" panose="020B0604020202020204" pitchFamily="34" charset="0"/>
                <a:cs typeface="Arial" panose="020B0604020202020204" pitchFamily="34" charset="0"/>
              </a:rPr>
              <a:t>Gauge the quality of learning and development from written feedback sheets.</a:t>
            </a:r>
          </a:p>
          <a:p>
            <a:pPr lvl="0"/>
            <a:r>
              <a:rPr lang="en-GB" sz="1800" dirty="0">
                <a:latin typeface="Arial" panose="020B0604020202020204" pitchFamily="34" charset="0"/>
                <a:cs typeface="Arial" panose="020B0604020202020204" pitchFamily="34" charset="0"/>
              </a:rPr>
              <a:t>Understand the reasons for people leaving their employment via exit interviews or surveys. </a:t>
            </a:r>
          </a:p>
          <a:p>
            <a:pPr marL="0" indent="0">
              <a:buNone/>
            </a:pPr>
            <a:endParaRPr lang="en-US" sz="2000" dirty="0"/>
          </a:p>
        </p:txBody>
      </p:sp>
    </p:spTree>
    <p:extLst>
      <p:ext uri="{BB962C8B-B14F-4D97-AF65-F5344CB8AC3E}">
        <p14:creationId xmlns:p14="http://schemas.microsoft.com/office/powerpoint/2010/main" val="1166781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524E923-40C6-4C40-5FD0-E23E1BFD914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912" t="15665" r="8361" b="9467"/>
          <a:stretch/>
        </p:blipFill>
        <p:spPr bwMode="auto">
          <a:xfrm>
            <a:off x="1810871" y="454212"/>
            <a:ext cx="6514353" cy="52174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237676" y="6002415"/>
            <a:ext cx="5800931" cy="461665"/>
          </a:xfrm>
          <a:prstGeom prst="rect">
            <a:avLst/>
          </a:prstGeom>
          <a:noFill/>
        </p:spPr>
        <p:txBody>
          <a:bodyPr wrap="square" rtlCol="0">
            <a:spAutoFit/>
          </a:bodyPr>
          <a:lstStyle/>
          <a:p>
            <a:r>
              <a:rPr lang="en-US" sz="2400" dirty="0">
                <a:solidFill>
                  <a:schemeClr val="bg1"/>
                </a:solidFill>
                <a:latin typeface="Milo OT"/>
                <a:cs typeface="Milo OT"/>
              </a:rPr>
              <a:t> </a:t>
            </a:r>
          </a:p>
        </p:txBody>
      </p:sp>
      <p:sp>
        <p:nvSpPr>
          <p:cNvPr id="2" name="Title 1">
            <a:extLst>
              <a:ext uri="{FF2B5EF4-FFF2-40B4-BE49-F238E27FC236}">
                <a16:creationId xmlns:a16="http://schemas.microsoft.com/office/drawing/2014/main" id="{C74D32D4-F3F5-8F4B-B613-93AE8A9CCB6B}"/>
              </a:ext>
            </a:extLst>
          </p:cNvPr>
          <p:cNvSpPr>
            <a:spLocks noGrp="1"/>
          </p:cNvSpPr>
          <p:nvPr>
            <p:ph type="title"/>
          </p:nvPr>
        </p:nvSpPr>
        <p:spPr>
          <a:xfrm>
            <a:off x="364565" y="-54068"/>
            <a:ext cx="8229600" cy="633510"/>
          </a:xfrm>
        </p:spPr>
        <p:txBody>
          <a:bodyPr>
            <a:normAutofit/>
          </a:bodyPr>
          <a:lstStyle/>
          <a:p>
            <a:pPr algn="l"/>
            <a:r>
              <a:rPr lang="en-US" sz="3200" dirty="0">
                <a:latin typeface="Milo OT"/>
                <a:cs typeface="Milo OT"/>
              </a:rPr>
              <a:t>Making Sense of data</a:t>
            </a:r>
            <a:endParaRPr lang="en-US" sz="3200" dirty="0"/>
          </a:p>
        </p:txBody>
      </p:sp>
      <p:sp>
        <p:nvSpPr>
          <p:cNvPr id="9" name="Content Placeholder 8">
            <a:extLst>
              <a:ext uri="{FF2B5EF4-FFF2-40B4-BE49-F238E27FC236}">
                <a16:creationId xmlns:a16="http://schemas.microsoft.com/office/drawing/2014/main" id="{1DA8CD58-896D-5918-E6CE-ACEA86395680}"/>
              </a:ext>
            </a:extLst>
          </p:cNvPr>
          <p:cNvSpPr>
            <a:spLocks noGrp="1"/>
          </p:cNvSpPr>
          <p:nvPr>
            <p:ph idx="1"/>
          </p:nvPr>
        </p:nvSpPr>
        <p:spPr>
          <a:xfrm>
            <a:off x="-19605" y="5241365"/>
            <a:ext cx="4022165" cy="430305"/>
          </a:xfrm>
        </p:spPr>
        <p:txBody>
          <a:bodyPr>
            <a:normAutofit fontScale="85000" lnSpcReduction="20000"/>
          </a:bodyPr>
          <a:lstStyle/>
          <a:p>
            <a:pPr marL="0" indent="0">
              <a:buNone/>
            </a:pPr>
            <a:r>
              <a:rPr lang="en-GB" dirty="0"/>
              <a:t>(</a:t>
            </a:r>
            <a:r>
              <a:rPr lang="en-GB" dirty="0">
                <a:hlinkClick r:id="rId4"/>
              </a:rPr>
              <a:t>CIPD</a:t>
            </a:r>
            <a:r>
              <a:rPr lang="en-GB" dirty="0"/>
              <a:t>, 2023)</a:t>
            </a:r>
          </a:p>
        </p:txBody>
      </p:sp>
    </p:spTree>
    <p:extLst>
      <p:ext uri="{BB962C8B-B14F-4D97-AF65-F5344CB8AC3E}">
        <p14:creationId xmlns:p14="http://schemas.microsoft.com/office/powerpoint/2010/main" val="1417170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r>
              <a:rPr lang="en-US" dirty="0"/>
              <a:t>Which of the following decisions would benefit from an evidence-based approach?</a:t>
            </a:r>
          </a:p>
          <a:p>
            <a:endParaRPr lang="en-US" dirty="0"/>
          </a:p>
          <a:p>
            <a:r>
              <a:rPr lang="en-US" dirty="0"/>
              <a:t>- Deciding which recruitment method to use </a:t>
            </a:r>
          </a:p>
          <a:p>
            <a:r>
              <a:rPr lang="en-US" dirty="0"/>
              <a:t>Developing a new management structure </a:t>
            </a:r>
          </a:p>
          <a:p>
            <a:r>
              <a:rPr lang="en-US" dirty="0"/>
              <a:t>Introducing a 4 day week </a:t>
            </a:r>
          </a:p>
        </p:txBody>
      </p:sp>
    </p:spTree>
    <p:extLst>
      <p:ext uri="{BB962C8B-B14F-4D97-AF65-F5344CB8AC3E}">
        <p14:creationId xmlns:p14="http://schemas.microsoft.com/office/powerpoint/2010/main" val="1594862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Statistics and measuring data</a:t>
            </a:r>
          </a:p>
        </p:txBody>
      </p:sp>
      <p:sp>
        <p:nvSpPr>
          <p:cNvPr id="3" name="Content Placeholder 2"/>
          <p:cNvSpPr>
            <a:spLocks noGrp="1"/>
          </p:cNvSpPr>
          <p:nvPr>
            <p:ph idx="1"/>
          </p:nvPr>
        </p:nvSpPr>
        <p:spPr/>
        <p:txBody>
          <a:bodyPr>
            <a:normAutofit fontScale="92500" lnSpcReduction="10000"/>
          </a:bodyPr>
          <a:lstStyle/>
          <a:p>
            <a:r>
              <a:rPr lang="en-US" dirty="0"/>
              <a:t>Mean: also known as average: add all numbers together and then divide them by the number of entries you have. </a:t>
            </a:r>
          </a:p>
          <a:p>
            <a:r>
              <a:rPr lang="en-US" dirty="0"/>
              <a:t>Median: also known as the mid point: taking the number of observations plus 1 divided by 2 will give the number of the observation that gives you the median </a:t>
            </a:r>
          </a:p>
          <a:p>
            <a:r>
              <a:rPr lang="en-US" dirty="0"/>
              <a:t>Mode: The value that appears the most often</a:t>
            </a:r>
          </a:p>
        </p:txBody>
      </p:sp>
    </p:spTree>
    <p:extLst>
      <p:ext uri="{BB962C8B-B14F-4D97-AF65-F5344CB8AC3E}">
        <p14:creationId xmlns:p14="http://schemas.microsoft.com/office/powerpoint/2010/main" val="908513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Percentages</a:t>
            </a:r>
          </a:p>
        </p:txBody>
      </p:sp>
      <p:sp>
        <p:nvSpPr>
          <p:cNvPr id="3" name="Content Placeholder 2"/>
          <p:cNvSpPr>
            <a:spLocks noGrp="1"/>
          </p:cNvSpPr>
          <p:nvPr>
            <p:ph idx="1"/>
          </p:nvPr>
        </p:nvSpPr>
        <p:spPr/>
        <p:txBody>
          <a:bodyPr>
            <a:normAutofit fontScale="77500" lnSpcReduction="20000"/>
          </a:bodyPr>
          <a:lstStyle/>
          <a:p>
            <a:r>
              <a:rPr lang="en-US" dirty="0"/>
              <a:t>Percentages are out of 100 </a:t>
            </a:r>
          </a:p>
          <a:p>
            <a:r>
              <a:rPr lang="en-US" dirty="0"/>
              <a:t>They can also be expressed as a fraction</a:t>
            </a:r>
          </a:p>
          <a:p>
            <a:r>
              <a:rPr lang="en-US" dirty="0"/>
              <a:t>Question: how would you approach finding the percentage of something, for example 34% of 265?</a:t>
            </a:r>
          </a:p>
          <a:p>
            <a:r>
              <a:rPr lang="en-US" dirty="0"/>
              <a:t>What if we wanted to calculate an increase in percentage to 61%?</a:t>
            </a:r>
          </a:p>
          <a:p>
            <a:r>
              <a:rPr lang="en-US" dirty="0"/>
              <a:t>What if we wanted to check what we need to achieve to hit a target of 18% increase on recruitment activities if last quarter we recruited 823? </a:t>
            </a:r>
          </a:p>
          <a:p>
            <a:r>
              <a:rPr lang="en-US" dirty="0"/>
              <a:t>What if you were asked to reduce a team of 365 by 29% ?</a:t>
            </a:r>
          </a:p>
          <a:p>
            <a:endParaRPr lang="en-US" dirty="0"/>
          </a:p>
        </p:txBody>
      </p:sp>
    </p:spTree>
    <p:extLst>
      <p:ext uri="{BB962C8B-B14F-4D97-AF65-F5344CB8AC3E}">
        <p14:creationId xmlns:p14="http://schemas.microsoft.com/office/powerpoint/2010/main" val="1966833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p:cNvSpPr txBox="1"/>
          <p:nvPr/>
        </p:nvSpPr>
        <p:spPr>
          <a:xfrm>
            <a:off x="1237676" y="6002415"/>
            <a:ext cx="5800931" cy="461665"/>
          </a:xfrm>
          <a:prstGeom prst="rect">
            <a:avLst/>
          </a:prstGeom>
          <a:noFill/>
        </p:spPr>
        <p:txBody>
          <a:bodyPr wrap="square" rtlCol="0">
            <a:spAutoFit/>
          </a:bodyPr>
          <a:lstStyle/>
          <a:p>
            <a:r>
              <a:rPr lang="en-US" sz="2400" dirty="0">
                <a:solidFill>
                  <a:schemeClr val="bg1"/>
                </a:solidFill>
                <a:latin typeface="Milo OT"/>
                <a:cs typeface="Milo OT"/>
              </a:rPr>
              <a:t> </a:t>
            </a:r>
          </a:p>
        </p:txBody>
      </p:sp>
      <p:sp>
        <p:nvSpPr>
          <p:cNvPr id="2" name="Title 1">
            <a:extLst>
              <a:ext uri="{FF2B5EF4-FFF2-40B4-BE49-F238E27FC236}">
                <a16:creationId xmlns:a16="http://schemas.microsoft.com/office/drawing/2014/main" id="{7ADD4FA8-27FA-B842-91F2-15386E175406}"/>
              </a:ext>
            </a:extLst>
          </p:cNvPr>
          <p:cNvSpPr>
            <a:spLocks noGrp="1"/>
          </p:cNvSpPr>
          <p:nvPr>
            <p:ph type="title"/>
          </p:nvPr>
        </p:nvSpPr>
        <p:spPr/>
        <p:txBody>
          <a:bodyPr>
            <a:normAutofit/>
          </a:bodyPr>
          <a:lstStyle/>
          <a:p>
            <a:r>
              <a:rPr lang="en-US" sz="3200" dirty="0">
                <a:latin typeface="Milo OT"/>
                <a:cs typeface="Milo OT"/>
              </a:rPr>
              <a:t>Ethics, governance and the law</a:t>
            </a:r>
            <a:endParaRPr lang="en-US" sz="3200" dirty="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294812"/>
            <a:ext cx="8229600" cy="3875690"/>
          </a:xfrm>
        </p:spPr>
        <p:txBody>
          <a:bodyPr>
            <a:normAutofit fontScale="85000" lnSpcReduction="20000"/>
          </a:bodyPr>
          <a:lstStyle/>
          <a:p>
            <a:pPr marL="0" indent="0">
              <a:buNone/>
            </a:pPr>
            <a:r>
              <a:rPr lang="en-GB" sz="2400" dirty="0"/>
              <a:t> </a:t>
            </a:r>
            <a:endParaRPr lang="en-GB" sz="2200" dirty="0"/>
          </a:p>
          <a:p>
            <a:pPr marL="0" indent="0">
              <a:buNone/>
            </a:pPr>
            <a:r>
              <a:rPr lang="en-GB" sz="2200" dirty="0"/>
              <a:t>The CIPD’s new professional map as part of its core behaviours describes ethical practice as: </a:t>
            </a:r>
            <a:r>
              <a:rPr lang="en-GB" sz="2200" i="1" dirty="0"/>
              <a:t>‘Building trust by role-modelling ethical behaviour and applying principles and values consistently in decision-making.’ </a:t>
            </a:r>
          </a:p>
          <a:p>
            <a:pPr marL="0" indent="0">
              <a:buNone/>
            </a:pPr>
            <a:endParaRPr lang="en-GB" sz="2200" i="1" dirty="0"/>
          </a:p>
          <a:p>
            <a:pPr marL="0" indent="0">
              <a:buNone/>
            </a:pPr>
            <a:r>
              <a:rPr lang="en-GB" sz="2200" dirty="0"/>
              <a:t>People Professionals should be seen as leading by example in promoting and championing sound ethical practice. This can be done by:</a:t>
            </a:r>
          </a:p>
          <a:p>
            <a:pPr marL="0" indent="0">
              <a:buNone/>
            </a:pPr>
            <a:endParaRPr lang="en-GB" sz="2200" dirty="0"/>
          </a:p>
          <a:p>
            <a:r>
              <a:rPr lang="en-GB" sz="2200" dirty="0"/>
              <a:t>Developing and communicating clear policies and procedures in support of ethical practice</a:t>
            </a:r>
          </a:p>
          <a:p>
            <a:r>
              <a:rPr lang="en-GB" sz="2200" dirty="0"/>
              <a:t>Safeguarding confident data and private conversations</a:t>
            </a:r>
          </a:p>
          <a:p>
            <a:r>
              <a:rPr lang="en-GB" sz="2200" dirty="0"/>
              <a:t>Ensuring reliability of data sources used in within the organisation</a:t>
            </a:r>
          </a:p>
          <a:p>
            <a:r>
              <a:rPr lang="en-GB" sz="2200" dirty="0"/>
              <a:t>Ensuring data complies with the law</a:t>
            </a:r>
          </a:p>
          <a:p>
            <a:pPr marL="0" indent="0">
              <a:buNone/>
            </a:pPr>
            <a:endParaRPr lang="en-US" sz="2000" dirty="0"/>
          </a:p>
        </p:txBody>
      </p:sp>
    </p:spTree>
    <p:extLst>
      <p:ext uri="{BB962C8B-B14F-4D97-AF65-F5344CB8AC3E}">
        <p14:creationId xmlns:p14="http://schemas.microsoft.com/office/powerpoint/2010/main" val="640288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908148"/>
            <a:ext cx="8229600" cy="4504680"/>
          </a:xfrm>
        </p:spPr>
        <p:txBody>
          <a:bodyPr>
            <a:normAutofit/>
          </a:bodyPr>
          <a:lstStyle/>
          <a:p>
            <a:pPr marL="0" indent="0">
              <a:buNone/>
            </a:pPr>
            <a:r>
              <a:rPr lang="en-GB" sz="2400" dirty="0"/>
              <a:t> </a:t>
            </a:r>
          </a:p>
          <a:p>
            <a:pPr marL="0" indent="0">
              <a:buNone/>
            </a:pPr>
            <a:r>
              <a:rPr lang="en-US" sz="2000" dirty="0"/>
              <a:t>Legal requirements when handling private and confidential data within </a:t>
            </a:r>
            <a:r>
              <a:rPr lang="en-US" sz="2000" dirty="0" err="1"/>
              <a:t>organisations</a:t>
            </a:r>
            <a:r>
              <a:rPr lang="en-US" sz="2000" dirty="0"/>
              <a:t>. </a:t>
            </a:r>
          </a:p>
          <a:p>
            <a:pPr marL="0" indent="0">
              <a:buNone/>
            </a:pPr>
            <a:endParaRPr lang="en-US" sz="2000" dirty="0"/>
          </a:p>
          <a:p>
            <a:r>
              <a:rPr lang="en-US" sz="2000" dirty="0"/>
              <a:t>General Data Protection Regulations (GDPR) 2016 which replaced the Data Protection Act 1998  </a:t>
            </a:r>
          </a:p>
          <a:p>
            <a:r>
              <a:rPr lang="en-GB" sz="2000" dirty="0"/>
              <a:t>The GDPR places obligations on organisations and the government of how they handle personal data. Essentially the principles underpinning the legal requirements relates to how organisations obtain, hold, use and disclose data and in doing so ensure that information is used in a fair, lawful and transparent manner. </a:t>
            </a:r>
            <a:endParaRPr lang="en-US" sz="2000" dirty="0"/>
          </a:p>
        </p:txBody>
      </p:sp>
    </p:spTree>
    <p:extLst>
      <p:ext uri="{BB962C8B-B14F-4D97-AF65-F5344CB8AC3E}">
        <p14:creationId xmlns:p14="http://schemas.microsoft.com/office/powerpoint/2010/main" val="281541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908148"/>
            <a:ext cx="8229600" cy="4336514"/>
          </a:xfrm>
        </p:spPr>
        <p:txBody>
          <a:bodyPr>
            <a:normAutofit/>
          </a:bodyPr>
          <a:lstStyle/>
          <a:p>
            <a:pPr marL="0" indent="0">
              <a:buNone/>
            </a:pPr>
            <a:r>
              <a:rPr lang="en-GB" sz="2400" dirty="0"/>
              <a:t> </a:t>
            </a:r>
            <a:endParaRPr lang="en-GB" sz="2000" dirty="0"/>
          </a:p>
          <a:p>
            <a:pPr lvl="0"/>
            <a:r>
              <a:rPr lang="en-GB" sz="2000" dirty="0"/>
              <a:t>The Telecommunications (Lawful Business Practice) (Interception of Communications) Regulations 2000 gives businesses the right to monitor communications on their own networks.</a:t>
            </a:r>
          </a:p>
          <a:p>
            <a:pPr marL="0" lvl="0" indent="0">
              <a:buNone/>
            </a:pPr>
            <a:r>
              <a:rPr lang="en-GB" sz="2000" dirty="0"/>
              <a:t> </a:t>
            </a:r>
          </a:p>
          <a:p>
            <a:pPr lvl="0"/>
            <a:r>
              <a:rPr lang="en-GB" sz="2000" dirty="0"/>
              <a:t>The Public Interest Disclosure Act 1998 affords protection to whistle blowers from detrimental treatment from their employers. </a:t>
            </a:r>
          </a:p>
          <a:p>
            <a:pPr marL="0" indent="0">
              <a:buNone/>
            </a:pPr>
            <a:r>
              <a:rPr lang="en-GB" sz="2000" dirty="0"/>
              <a:t> </a:t>
            </a:r>
          </a:p>
          <a:p>
            <a:pPr lvl="0"/>
            <a:r>
              <a:rPr lang="en-GB" sz="2000" dirty="0"/>
              <a:t>Freedom of Information Act 2000 – allows requests for information from some public authorities</a:t>
            </a:r>
          </a:p>
          <a:p>
            <a:pPr marL="0" indent="0">
              <a:buNone/>
            </a:pPr>
            <a:endParaRPr lang="en-GB" sz="2000" dirty="0"/>
          </a:p>
        </p:txBody>
      </p:sp>
    </p:spTree>
    <p:extLst>
      <p:ext uri="{BB962C8B-B14F-4D97-AF65-F5344CB8AC3E}">
        <p14:creationId xmlns:p14="http://schemas.microsoft.com/office/powerpoint/2010/main" val="962911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p:txBody>
          <a:bodyPr>
            <a:normAutofit/>
          </a:bodyPr>
          <a:lstStyle/>
          <a:p>
            <a:r>
              <a:rPr lang="en-US" sz="3200" dirty="0"/>
              <a:t>Creating value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980536"/>
          </a:xfrm>
        </p:spPr>
        <p:txBody>
          <a:bodyPr>
            <a:normAutofit/>
          </a:bodyPr>
          <a:lstStyle/>
          <a:p>
            <a:pPr marL="0" indent="0">
              <a:buNone/>
            </a:pPr>
            <a:endParaRPr lang="en-GB" sz="3100" dirty="0"/>
          </a:p>
          <a:p>
            <a:pPr algn="just"/>
            <a:r>
              <a:rPr lang="en-GB" sz="2000" dirty="0"/>
              <a:t>The aim of any organisation operating within a given market is to create value for its customers, which in turn helps to sell products and services. In doing so, this helps to create value for all its stakeholders.</a:t>
            </a:r>
          </a:p>
          <a:p>
            <a:r>
              <a:rPr lang="en-GB" sz="2000" dirty="0"/>
              <a:t> Creating value could include development of structural capital and human capital: </a:t>
            </a:r>
          </a:p>
          <a:p>
            <a:pPr lvl="1"/>
            <a:r>
              <a:rPr lang="en-GB" sz="1900" dirty="0"/>
              <a:t>Structural capital includes software systems that the organisation and people professionals use, its processes, databases, distribution networks and the organisation’s supply chains. </a:t>
            </a:r>
          </a:p>
          <a:p>
            <a:pPr lvl="1"/>
            <a:r>
              <a:rPr lang="en-GB" sz="1900" dirty="0"/>
              <a:t>Human capital can be enhanced through development of the knowledge, skills, abilities and expertise that the organisation possesses through its people. </a:t>
            </a:r>
          </a:p>
          <a:p>
            <a:pPr marL="0" indent="0">
              <a:buNone/>
            </a:pPr>
            <a:endParaRPr lang="en-US" sz="2000" dirty="0"/>
          </a:p>
        </p:txBody>
      </p:sp>
    </p:spTree>
    <p:extLst>
      <p:ext uri="{BB962C8B-B14F-4D97-AF65-F5344CB8AC3E}">
        <p14:creationId xmlns:p14="http://schemas.microsoft.com/office/powerpoint/2010/main" val="210766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140262" cy="870990"/>
          </a:xfrm>
        </p:spPr>
        <p:txBody>
          <a:bodyPr>
            <a:normAutofit/>
          </a:bodyPr>
          <a:lstStyle/>
          <a:p>
            <a:r>
              <a:rPr lang="en-US" sz="3200" dirty="0"/>
              <a:t>Creating value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650124"/>
            <a:ext cx="8229600" cy="4476040"/>
          </a:xfrm>
        </p:spPr>
        <p:txBody>
          <a:bodyPr>
            <a:normAutofit/>
          </a:bodyPr>
          <a:lstStyle/>
          <a:p>
            <a:pPr marL="0" indent="0">
              <a:buNone/>
            </a:pPr>
            <a:r>
              <a:rPr lang="en-GB" sz="2000" dirty="0"/>
              <a:t>People practitioners’ role in supporting value creation within the organisation:</a:t>
            </a:r>
          </a:p>
          <a:p>
            <a:pPr marL="0" indent="0">
              <a:buNone/>
            </a:pPr>
            <a:endParaRPr lang="en-GB" sz="2000" dirty="0"/>
          </a:p>
          <a:p>
            <a:pPr>
              <a:buFont typeface="Arial" panose="020B0604020202020204" pitchFamily="34" charset="0"/>
              <a:buChar char="•"/>
            </a:pPr>
            <a:r>
              <a:rPr lang="en-GB" sz="2000" dirty="0">
                <a:latin typeface="SabonLTStd"/>
              </a:rPr>
              <a:t>Supporting the careful selection and hiring of employees </a:t>
            </a:r>
          </a:p>
          <a:p>
            <a:pPr>
              <a:buFont typeface="Arial" panose="020B0604020202020204" pitchFamily="34" charset="0"/>
              <a:buChar char="•"/>
            </a:pPr>
            <a:r>
              <a:rPr lang="en-GB" sz="2000" dirty="0">
                <a:latin typeface="SabonLTStd"/>
              </a:rPr>
              <a:t>Ensuring that a systematic induction process is provided for new employees </a:t>
            </a:r>
          </a:p>
          <a:p>
            <a:pPr>
              <a:buFont typeface="Arial" panose="020B0604020202020204" pitchFamily="34" charset="0"/>
              <a:buChar char="•"/>
            </a:pPr>
            <a:r>
              <a:rPr lang="en-GB" sz="2000" dirty="0">
                <a:latin typeface="SabonLTStd"/>
              </a:rPr>
              <a:t>Allowing employees access to decision-making and job autonomy </a:t>
            </a:r>
          </a:p>
          <a:p>
            <a:pPr>
              <a:buFont typeface="Arial" panose="020B0604020202020204" pitchFamily="34" charset="0"/>
              <a:buChar char="•"/>
            </a:pPr>
            <a:r>
              <a:rPr lang="en-GB" sz="2000" dirty="0">
                <a:latin typeface="SabonLTStd"/>
              </a:rPr>
              <a:t>Gathering employees’ views and opinions on work matters and information sharing</a:t>
            </a:r>
          </a:p>
          <a:p>
            <a:pPr>
              <a:buFont typeface="Arial" panose="020B0604020202020204" pitchFamily="34" charset="0"/>
              <a:buChar char="•"/>
            </a:pPr>
            <a:r>
              <a:rPr lang="en-GB" sz="2000" dirty="0">
                <a:latin typeface="SabonLTStd"/>
              </a:rPr>
              <a:t>Rewarding performance </a:t>
            </a:r>
          </a:p>
          <a:p>
            <a:pPr>
              <a:buFont typeface="Arial" panose="020B0604020202020204" pitchFamily="34" charset="0"/>
              <a:buChar char="•"/>
            </a:pPr>
            <a:r>
              <a:rPr lang="en-GB" sz="2000" dirty="0">
                <a:latin typeface="SabonLTStd"/>
              </a:rPr>
              <a:t>Developing employees </a:t>
            </a:r>
          </a:p>
          <a:p>
            <a:pPr marL="0" indent="0">
              <a:buNone/>
            </a:pPr>
            <a:endParaRPr lang="en-GB" sz="2000" dirty="0"/>
          </a:p>
          <a:p>
            <a:pPr marL="0" indent="0">
              <a:buNone/>
            </a:pPr>
            <a:endParaRPr lang="en-GB" sz="3100" dirty="0"/>
          </a:p>
          <a:p>
            <a:pPr marL="0" indent="0">
              <a:buNone/>
            </a:pPr>
            <a:endParaRPr lang="en-GB" sz="3100" dirty="0"/>
          </a:p>
          <a:p>
            <a:pPr marL="0" indent="0">
              <a:buNone/>
            </a:pPr>
            <a:endParaRPr lang="en-US" sz="2000" dirty="0"/>
          </a:p>
        </p:txBody>
      </p:sp>
    </p:spTree>
    <p:extLst>
      <p:ext uri="{BB962C8B-B14F-4D97-AF65-F5344CB8AC3E}">
        <p14:creationId xmlns:p14="http://schemas.microsoft.com/office/powerpoint/2010/main" val="1146787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Creating value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GB" sz="1800" dirty="0"/>
              <a:t>Monitoring progression of key performance indicators and metrics on people processes, for example:</a:t>
            </a:r>
          </a:p>
          <a:p>
            <a:endParaRPr lang="en-GB" sz="1800" dirty="0"/>
          </a:p>
          <a:p>
            <a:r>
              <a:rPr lang="en-GB" sz="1800" dirty="0"/>
              <a:t>Recruitment </a:t>
            </a:r>
          </a:p>
          <a:p>
            <a:r>
              <a:rPr lang="en-GB" sz="1800" dirty="0"/>
              <a:t>Talent and succession </a:t>
            </a:r>
          </a:p>
          <a:p>
            <a:r>
              <a:rPr lang="en-GB" sz="1800" dirty="0"/>
              <a:t>Learning and development </a:t>
            </a:r>
          </a:p>
          <a:p>
            <a:r>
              <a:rPr lang="en-GB" sz="1800" dirty="0"/>
              <a:t>Turnover and exit interviews </a:t>
            </a:r>
          </a:p>
          <a:p>
            <a:r>
              <a:rPr lang="en-GB" sz="1800" dirty="0"/>
              <a:t>Well-being </a:t>
            </a:r>
          </a:p>
          <a:p>
            <a:r>
              <a:rPr lang="en-GB" sz="1800" dirty="0"/>
              <a:t>Employee relations </a:t>
            </a:r>
          </a:p>
          <a:p>
            <a:r>
              <a:rPr lang="en-GB" sz="1800" dirty="0"/>
              <a:t>Engagement </a:t>
            </a:r>
          </a:p>
          <a:p>
            <a:r>
              <a:rPr lang="en-GB" sz="1800" dirty="0"/>
              <a:t>Performance management </a:t>
            </a:r>
          </a:p>
          <a:p>
            <a:r>
              <a:rPr lang="en-GB" sz="1800" dirty="0"/>
              <a:t>Diversity and inclusion </a:t>
            </a:r>
          </a:p>
          <a:p>
            <a:r>
              <a:rPr lang="en-GB" sz="1800" dirty="0"/>
              <a:t>Leadership and management. </a:t>
            </a:r>
          </a:p>
          <a:p>
            <a:pPr marL="0" indent="0">
              <a:buNone/>
            </a:pPr>
            <a:endParaRPr lang="en-US" sz="2000" dirty="0"/>
          </a:p>
        </p:txBody>
      </p:sp>
    </p:spTree>
    <p:extLst>
      <p:ext uri="{BB962C8B-B14F-4D97-AF65-F5344CB8AC3E}">
        <p14:creationId xmlns:p14="http://schemas.microsoft.com/office/powerpoint/2010/main" val="397041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pPr marL="0" indent="0" algn="ctr">
              <a:buNone/>
            </a:pPr>
            <a:r>
              <a:rPr lang="en-US" dirty="0"/>
              <a:t>How can accessing and responding to information on a range of organisational issues might contribute to a positive culture and assist employee engagement. </a:t>
            </a:r>
          </a:p>
        </p:txBody>
      </p:sp>
    </p:spTree>
    <p:extLst>
      <p:ext uri="{BB962C8B-B14F-4D97-AF65-F5344CB8AC3E}">
        <p14:creationId xmlns:p14="http://schemas.microsoft.com/office/powerpoint/2010/main" val="28078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Social Media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endParaRPr lang="en-US" sz="2000" dirty="0"/>
          </a:p>
          <a:p>
            <a:r>
              <a:rPr lang="en-US" sz="2000" dirty="0"/>
              <a:t>Can be used to support value creation by enhancing working practices.</a:t>
            </a:r>
          </a:p>
          <a:p>
            <a:r>
              <a:rPr lang="en-US" sz="2000" dirty="0"/>
              <a:t>Increases workplace communication and can provide mutual benefits for employers and employees </a:t>
            </a:r>
          </a:p>
          <a:p>
            <a:r>
              <a:rPr lang="en-US" sz="2000" dirty="0"/>
              <a:t>Allows users to share information and ideas across a diverse audience quickly </a:t>
            </a:r>
          </a:p>
          <a:p>
            <a:endParaRPr lang="en-US" sz="2000" dirty="0"/>
          </a:p>
          <a:p>
            <a:endParaRPr lang="en-US" sz="2000" dirty="0"/>
          </a:p>
        </p:txBody>
      </p:sp>
    </p:spTree>
    <p:extLst>
      <p:ext uri="{BB962C8B-B14F-4D97-AF65-F5344CB8AC3E}">
        <p14:creationId xmlns:p14="http://schemas.microsoft.com/office/powerpoint/2010/main" val="840866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p:txBody>
          <a:bodyPr>
            <a:normAutofit/>
          </a:bodyPr>
          <a:lstStyle/>
          <a:p>
            <a:r>
              <a:rPr lang="en-US" sz="3200" dirty="0"/>
              <a:t>Advantages &amp; Disadvantages of Social Media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sz="half" idx="1"/>
          </p:nvPr>
        </p:nvSpPr>
        <p:spPr/>
        <p:txBody>
          <a:bodyPr>
            <a:normAutofit lnSpcReduction="10000"/>
          </a:bodyPr>
          <a:lstStyle/>
          <a:p>
            <a:pPr marL="0" indent="0">
              <a:buNone/>
            </a:pPr>
            <a:r>
              <a:rPr lang="en-US" sz="2000" b="1" dirty="0"/>
              <a:t>Advantages </a:t>
            </a:r>
          </a:p>
          <a:p>
            <a:r>
              <a:rPr lang="en-US" sz="2000" dirty="0"/>
              <a:t>Can be used to promote engagement and involvement </a:t>
            </a:r>
          </a:p>
          <a:p>
            <a:r>
              <a:rPr lang="en-US" sz="2000" dirty="0"/>
              <a:t>Support inclusivity </a:t>
            </a:r>
          </a:p>
          <a:p>
            <a:r>
              <a:rPr lang="en-US" sz="2000" dirty="0"/>
              <a:t>Encourage collaborative working </a:t>
            </a:r>
          </a:p>
          <a:p>
            <a:r>
              <a:rPr lang="en-US" sz="2000" dirty="0"/>
              <a:t>Support employee morale</a:t>
            </a:r>
          </a:p>
          <a:p>
            <a:r>
              <a:rPr lang="en-US" sz="2000" dirty="0"/>
              <a:t>Used to support well-being </a:t>
            </a:r>
          </a:p>
          <a:p>
            <a:r>
              <a:rPr lang="en-US" sz="2000" dirty="0"/>
              <a:t>Provide upward communication for employees </a:t>
            </a:r>
          </a:p>
          <a:p>
            <a:r>
              <a:rPr lang="en-US" sz="2000" dirty="0"/>
              <a:t>Boundaryless communication</a:t>
            </a:r>
          </a:p>
          <a:p>
            <a:endParaRPr lang="en-US" sz="2000" dirty="0"/>
          </a:p>
        </p:txBody>
      </p:sp>
      <p:sp>
        <p:nvSpPr>
          <p:cNvPr id="5" name="Content Placeholder 4">
            <a:extLst>
              <a:ext uri="{FF2B5EF4-FFF2-40B4-BE49-F238E27FC236}">
                <a16:creationId xmlns:a16="http://schemas.microsoft.com/office/drawing/2014/main" id="{19D9A8AD-DB43-D242-9183-FEDD2C2DD7A6}"/>
              </a:ext>
            </a:extLst>
          </p:cNvPr>
          <p:cNvSpPr>
            <a:spLocks noGrp="1"/>
          </p:cNvSpPr>
          <p:nvPr>
            <p:ph sz="half" idx="2"/>
          </p:nvPr>
        </p:nvSpPr>
        <p:spPr>
          <a:xfrm>
            <a:off x="4648200" y="1600201"/>
            <a:ext cx="4038600" cy="3528848"/>
          </a:xfrm>
        </p:spPr>
        <p:txBody>
          <a:bodyPr>
            <a:normAutofit lnSpcReduction="10000"/>
          </a:bodyPr>
          <a:lstStyle/>
          <a:p>
            <a:pPr marL="0" indent="0">
              <a:buNone/>
            </a:pPr>
            <a:r>
              <a:rPr lang="en-US" sz="2000" b="1" dirty="0"/>
              <a:t>Disadvantages</a:t>
            </a:r>
          </a:p>
          <a:p>
            <a:r>
              <a:rPr lang="en-US" sz="2000" dirty="0"/>
              <a:t>Poorly managed can be used as a forum to spread poisonous and false information</a:t>
            </a:r>
          </a:p>
          <a:p>
            <a:r>
              <a:rPr lang="en-US" sz="2000" dirty="0"/>
              <a:t>Can be used for bullying, intimidation and stalking </a:t>
            </a:r>
          </a:p>
          <a:p>
            <a:r>
              <a:rPr lang="en-US" sz="2000" dirty="0"/>
              <a:t>It can pose a risk to security of information and data </a:t>
            </a:r>
          </a:p>
          <a:p>
            <a:r>
              <a:rPr lang="en-US" sz="2000" dirty="0"/>
              <a:t>Can instigate negative mental health effects</a:t>
            </a:r>
          </a:p>
        </p:txBody>
      </p:sp>
    </p:spTree>
    <p:extLst>
      <p:ext uri="{BB962C8B-B14F-4D97-AF65-F5344CB8AC3E}">
        <p14:creationId xmlns:p14="http://schemas.microsoft.com/office/powerpoint/2010/main" val="19997421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Social Media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endParaRPr lang="en-US" sz="2000" dirty="0"/>
          </a:p>
          <a:p>
            <a:r>
              <a:rPr lang="en-US" sz="2000" dirty="0"/>
              <a:t>When using social media in the workplace, boundaries need to be in place to inform and guide employees of what is acceptable.</a:t>
            </a:r>
          </a:p>
          <a:p>
            <a:r>
              <a:rPr lang="en-US" sz="2000" dirty="0"/>
              <a:t>Social Media Policy that outlines the rules and clarifies what is acceptable and unacceptable behaviour at work when using:</a:t>
            </a:r>
          </a:p>
          <a:p>
            <a:endParaRPr lang="en-US" sz="2000" dirty="0"/>
          </a:p>
          <a:p>
            <a:r>
              <a:rPr lang="en-US" sz="2000" dirty="0"/>
              <a:t>The internet</a:t>
            </a:r>
          </a:p>
          <a:p>
            <a:r>
              <a:rPr lang="en-US" sz="2000" dirty="0"/>
              <a:t>Emails </a:t>
            </a:r>
          </a:p>
          <a:p>
            <a:r>
              <a:rPr lang="en-US" sz="2000" dirty="0"/>
              <a:t>Phones/smart phones</a:t>
            </a:r>
          </a:p>
          <a:p>
            <a:r>
              <a:rPr lang="en-US" sz="2000" dirty="0"/>
              <a:t>Network websites </a:t>
            </a:r>
          </a:p>
          <a:p>
            <a:r>
              <a:rPr lang="en-US" sz="2000" dirty="0"/>
              <a:t>Identify business and private use </a:t>
            </a:r>
          </a:p>
          <a:p>
            <a:endParaRPr lang="en-US" sz="2000" dirty="0"/>
          </a:p>
        </p:txBody>
      </p:sp>
    </p:spTree>
    <p:extLst>
      <p:ext uri="{BB962C8B-B14F-4D97-AF65-F5344CB8AC3E}">
        <p14:creationId xmlns:p14="http://schemas.microsoft.com/office/powerpoint/2010/main" val="1547592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Social Media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US" sz="2000" dirty="0"/>
              <a:t>The main Acts that cover social media are:</a:t>
            </a:r>
          </a:p>
          <a:p>
            <a:pPr marL="0" indent="0">
              <a:buNone/>
            </a:pPr>
            <a:endParaRPr lang="en-US" sz="2000" dirty="0"/>
          </a:p>
          <a:p>
            <a:pPr marL="0" indent="0">
              <a:buNone/>
            </a:pPr>
            <a:endParaRPr lang="en-US" sz="2000" dirty="0"/>
          </a:p>
          <a:p>
            <a:r>
              <a:rPr lang="en-US" sz="2000" dirty="0"/>
              <a:t>Human Rights Act 1998</a:t>
            </a:r>
          </a:p>
          <a:p>
            <a:r>
              <a:rPr lang="en-US" sz="2000" dirty="0"/>
              <a:t>Data Protection Act 2018</a:t>
            </a:r>
          </a:p>
          <a:p>
            <a:r>
              <a:rPr lang="en-US" sz="2000" dirty="0"/>
              <a:t>The Regulation of Investigatory Powers Act 2000</a:t>
            </a:r>
          </a:p>
        </p:txBody>
      </p:sp>
    </p:spTree>
    <p:extLst>
      <p:ext uri="{BB962C8B-B14F-4D97-AF65-F5344CB8AC3E}">
        <p14:creationId xmlns:p14="http://schemas.microsoft.com/office/powerpoint/2010/main" val="64324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054F-E002-54C6-5717-3A6D7C12C51A}"/>
              </a:ext>
            </a:extLst>
          </p:cNvPr>
          <p:cNvSpPr>
            <a:spLocks noGrp="1"/>
          </p:cNvSpPr>
          <p:nvPr>
            <p:ph type="title"/>
          </p:nvPr>
        </p:nvSpPr>
        <p:spPr/>
        <p:txBody>
          <a:bodyPr/>
          <a:lstStyle/>
          <a:p>
            <a:r>
              <a:rPr lang="en-GB" dirty="0"/>
              <a:t>Article to read </a:t>
            </a:r>
          </a:p>
        </p:txBody>
      </p:sp>
      <p:sp>
        <p:nvSpPr>
          <p:cNvPr id="3" name="Content Placeholder 2">
            <a:extLst>
              <a:ext uri="{FF2B5EF4-FFF2-40B4-BE49-F238E27FC236}">
                <a16:creationId xmlns:a16="http://schemas.microsoft.com/office/drawing/2014/main" id="{987DFED4-20DD-7063-613F-5B1FF44D03F0}"/>
              </a:ext>
            </a:extLst>
          </p:cNvPr>
          <p:cNvSpPr>
            <a:spLocks noGrp="1"/>
          </p:cNvSpPr>
          <p:nvPr>
            <p:ph idx="1"/>
          </p:nvPr>
        </p:nvSpPr>
        <p:spPr/>
        <p:txBody>
          <a:bodyPr>
            <a:normAutofit fontScale="85000" lnSpcReduction="10000"/>
          </a:bodyPr>
          <a:lstStyle/>
          <a:p>
            <a:pPr marL="0" indent="0">
              <a:buNone/>
            </a:pPr>
            <a:r>
              <a:rPr lang="en-GB" dirty="0"/>
              <a:t>The article by Denise Rousseau – </a:t>
            </a:r>
            <a:r>
              <a:rPr lang="en-GB" dirty="0">
                <a:hlinkClick r:id="rId2"/>
              </a:rPr>
              <a:t>Making evidence based organisational decision in an uncertain world </a:t>
            </a:r>
            <a:r>
              <a:rPr lang="en-GB" dirty="0"/>
              <a:t>Provides a good basis of understanding on why HR need to do more when analysing data. </a:t>
            </a:r>
          </a:p>
          <a:p>
            <a:pPr marL="0" indent="0">
              <a:buNone/>
            </a:pPr>
            <a:endParaRPr lang="en-GB" dirty="0"/>
          </a:p>
          <a:p>
            <a:pPr marL="0" indent="0">
              <a:buNone/>
            </a:pPr>
            <a:r>
              <a:rPr lang="en-GB" dirty="0"/>
              <a:t>It mentions the key areas that usually result in </a:t>
            </a:r>
            <a:r>
              <a:rPr lang="en-GB" dirty="0" err="1"/>
              <a:t>mistinterpretation</a:t>
            </a:r>
            <a:r>
              <a:rPr lang="en-GB" dirty="0"/>
              <a:t> of data such as people looking for what they want to look for in data, internal bias and how we avoid these issues. </a:t>
            </a:r>
          </a:p>
        </p:txBody>
      </p:sp>
    </p:spTree>
    <p:extLst>
      <p:ext uri="{BB962C8B-B14F-4D97-AF65-F5344CB8AC3E}">
        <p14:creationId xmlns:p14="http://schemas.microsoft.com/office/powerpoint/2010/main" val="2083115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Summary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GB" sz="2000" dirty="0"/>
              <a:t>Evidence-based practice when using a range of reliable sources allows the development of  knowledge and understanding to inform professional practice and better decision-making </a:t>
            </a:r>
          </a:p>
          <a:p>
            <a:r>
              <a:rPr lang="en-GB" sz="2000" dirty="0"/>
              <a:t>Sound ethics, and compliance with the relevant legislation should be adhered to when using sources of EBP</a:t>
            </a:r>
          </a:p>
          <a:p>
            <a:r>
              <a:rPr lang="en-GB" sz="2000" dirty="0"/>
              <a:t>People Practitioners can support and enhance value creation by ensuring people practices support the business and its KPI’s. </a:t>
            </a:r>
          </a:p>
          <a:p>
            <a:r>
              <a:rPr lang="en-GB" sz="2000" dirty="0"/>
              <a:t>The role of social media, if carefully managed can enhance communications and people practices. </a:t>
            </a:r>
          </a:p>
          <a:p>
            <a:endParaRPr lang="en-GB" sz="2000" dirty="0"/>
          </a:p>
          <a:p>
            <a:endParaRPr lang="en-US" sz="2000" dirty="0"/>
          </a:p>
        </p:txBody>
      </p:sp>
    </p:spTree>
    <p:extLst>
      <p:ext uri="{BB962C8B-B14F-4D97-AF65-F5344CB8AC3E}">
        <p14:creationId xmlns:p14="http://schemas.microsoft.com/office/powerpoint/2010/main" val="9136474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1831</Words>
  <Application>Microsoft Office PowerPoint</Application>
  <PresentationFormat>On-screen Show (4:3)</PresentationFormat>
  <Paragraphs>200</Paragraphs>
  <Slides>26</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-apple-system</vt:lpstr>
      <vt:lpstr>Milo OT</vt:lpstr>
      <vt:lpstr>Myriad Pro</vt:lpstr>
      <vt:lpstr>SabonLTStd</vt:lpstr>
      <vt:lpstr>Arial</vt:lpstr>
      <vt:lpstr>Calibri</vt:lpstr>
      <vt:lpstr>20140311PresentationUWTSDTemplate</vt:lpstr>
      <vt:lpstr>Foundation Certificate in People Practice  Learning Outcome one –  Understand how evidence-based practice informs organisational measures and outcomes.   Learning Outcome two –  Know how creating value benefits employees, customers and wider stakeholders.       Natasha Davies, November 2023</vt:lpstr>
      <vt:lpstr>Objectives</vt:lpstr>
      <vt:lpstr>PowerPoint Presentation</vt:lpstr>
      <vt:lpstr>PowerPoint Presentation</vt:lpstr>
      <vt:lpstr>Validity of data</vt:lpstr>
      <vt:lpstr>Reliability of data</vt:lpstr>
      <vt:lpstr>Why do we need to check reliability and validity?</vt:lpstr>
      <vt:lpstr>Sources of Evidence-Based Practice</vt:lpstr>
      <vt:lpstr>PowerPoint Presentation</vt:lpstr>
      <vt:lpstr>Making Sense of data</vt:lpstr>
      <vt:lpstr>Question</vt:lpstr>
      <vt:lpstr>Statistics and measuring data</vt:lpstr>
      <vt:lpstr>Percentages</vt:lpstr>
      <vt:lpstr>Ethics, governance and the law</vt:lpstr>
      <vt:lpstr>PowerPoint Presentation</vt:lpstr>
      <vt:lpstr>PowerPoint Presentation</vt:lpstr>
      <vt:lpstr>Creating value </vt:lpstr>
      <vt:lpstr>Creating value </vt:lpstr>
      <vt:lpstr>Creating value </vt:lpstr>
      <vt:lpstr>Question</vt:lpstr>
      <vt:lpstr>Social Media </vt:lpstr>
      <vt:lpstr>Advantages &amp; Disadvantages of Social Media </vt:lpstr>
      <vt:lpstr>Social Media </vt:lpstr>
      <vt:lpstr>Social Media </vt:lpstr>
      <vt:lpstr>Article to read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53</cp:revision>
  <cp:lastPrinted>2017-10-10T10:16:57Z</cp:lastPrinted>
  <dcterms:created xsi:type="dcterms:W3CDTF">2015-04-14T15:21:28Z</dcterms:created>
  <dcterms:modified xsi:type="dcterms:W3CDTF">2023-11-06T18:15:33Z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