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4"/>
  </p:notesMasterIdLst>
  <p:sldIdLst>
    <p:sldId id="256" r:id="rId2"/>
    <p:sldId id="257" r:id="rId3"/>
    <p:sldId id="295" r:id="rId4"/>
    <p:sldId id="265" r:id="rId5"/>
    <p:sldId id="270" r:id="rId6"/>
    <p:sldId id="296" r:id="rId7"/>
    <p:sldId id="268" r:id="rId8"/>
    <p:sldId id="269" r:id="rId9"/>
    <p:sldId id="293" r:id="rId10"/>
    <p:sldId id="300" r:id="rId11"/>
    <p:sldId id="302" r:id="rId12"/>
    <p:sldId id="264" r:id="rId13"/>
    <p:sldId id="299" r:id="rId14"/>
    <p:sldId id="281" r:id="rId15"/>
    <p:sldId id="285" r:id="rId16"/>
    <p:sldId id="282" r:id="rId17"/>
    <p:sldId id="283" r:id="rId18"/>
    <p:sldId id="284" r:id="rId19"/>
    <p:sldId id="291" r:id="rId20"/>
    <p:sldId id="297" r:id="rId21"/>
    <p:sldId id="298" r:id="rId22"/>
    <p:sldId id="27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autoAdjust="0"/>
    <p:restoredTop sz="89724" autoAdjust="0"/>
  </p:normalViewPr>
  <p:slideViewPr>
    <p:cSldViewPr snapToGrid="0" snapToObjects="1">
      <p:cViewPr varScale="1">
        <p:scale>
          <a:sx n="58" d="100"/>
          <a:sy n="58" d="100"/>
        </p:scale>
        <p:origin x="1040"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01B83D-B4C3-C74F-8309-F3E10CCCDE93}" type="datetimeFigureOut">
              <a:rPr lang="en-US" smtClean="0"/>
              <a:pPr/>
              <a:t>11/18/18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D925E6-7B82-5A45-A500-5633189C2C99}" type="slidenum">
              <a:rPr lang="en-US" smtClean="0"/>
              <a:pPr/>
              <a:t>‹#›</a:t>
            </a:fld>
            <a:endParaRPr lang="en-US"/>
          </a:p>
        </p:txBody>
      </p:sp>
    </p:spTree>
    <p:extLst>
      <p:ext uri="{BB962C8B-B14F-4D97-AF65-F5344CB8AC3E}">
        <p14:creationId xmlns:p14="http://schemas.microsoft.com/office/powerpoint/2010/main" val="384682212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What is Estyn?</a:t>
            </a:r>
          </a:p>
          <a:p>
            <a:r>
              <a:rPr lang="en-US" dirty="0" smtClean="0"/>
              <a:t>What do they do?</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a:t>
            </a:fld>
            <a:endParaRPr lang="en-US"/>
          </a:p>
        </p:txBody>
      </p:sp>
    </p:spTree>
    <p:extLst>
      <p:ext uri="{BB962C8B-B14F-4D97-AF65-F5344CB8AC3E}">
        <p14:creationId xmlns:p14="http://schemas.microsoft.com/office/powerpoint/2010/main" val="3400272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Distribute copies</a:t>
            </a:r>
            <a:r>
              <a:rPr lang="en-US" baseline="0" dirty="0" smtClean="0"/>
              <a:t> of the annual reports – one year per table if possible (two copies of each available)</a:t>
            </a:r>
          </a:p>
          <a:p>
            <a:r>
              <a:rPr lang="en-US" baseline="0" dirty="0" smtClean="0"/>
              <a:t>Please DO NOT write on copies.</a:t>
            </a:r>
          </a:p>
          <a:p>
            <a:r>
              <a:rPr lang="en-US" baseline="0" dirty="0" smtClean="0"/>
              <a:t>Is there a pattern?</a:t>
            </a:r>
          </a:p>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3</a:t>
            </a:fld>
            <a:endParaRPr lang="en-US"/>
          </a:p>
        </p:txBody>
      </p:sp>
    </p:spTree>
    <p:extLst>
      <p:ext uri="{BB962C8B-B14F-4D97-AF65-F5344CB8AC3E}">
        <p14:creationId xmlns:p14="http://schemas.microsoft.com/office/powerpoint/2010/main" val="3577760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 Estyn website – a number of case studies available on schools noted after inspection as being best practice</a:t>
            </a:r>
          </a:p>
          <a:p>
            <a:endParaRPr lang="en-US" dirty="0" smtClean="0"/>
          </a:p>
          <a:p>
            <a:r>
              <a:rPr lang="en-GB" dirty="0" smtClean="0"/>
              <a:t>Standards in Welsh second language at </a:t>
            </a:r>
            <a:r>
              <a:rPr lang="en-GB" dirty="0" err="1" smtClean="0"/>
              <a:t>Plascrug</a:t>
            </a:r>
            <a:r>
              <a:rPr lang="en-GB" dirty="0" smtClean="0"/>
              <a:t> C.P. School, Ceredigion, are excellent, despite less than 1% of pupils coming from homes where Welsh is the main language. The school gives high priority to preparing pupils to become part of a bilingual society promoting strongly the use of incidental Welsh. Many staff have benefited from a range of courses and classes which have helped them to improve their bilingual skills and teach more effectively through the medium of Welsh.</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4</a:t>
            </a:fld>
            <a:endParaRPr lang="en-US"/>
          </a:p>
        </p:txBody>
      </p:sp>
    </p:spTree>
    <p:extLst>
      <p:ext uri="{BB962C8B-B14F-4D97-AF65-F5344CB8AC3E}">
        <p14:creationId xmlns:p14="http://schemas.microsoft.com/office/powerpoint/2010/main" val="74957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effectLst/>
                <a:latin typeface="+mn-lt"/>
                <a:ea typeface="+mn-ea"/>
                <a:cs typeface="+mn-cs"/>
              </a:rPr>
              <a:t>Summary</a:t>
            </a:r>
          </a:p>
          <a:p>
            <a:r>
              <a:rPr lang="en-GB" dirty="0" smtClean="0">
                <a:effectLst/>
              </a:rPr>
              <a:t>This guidance sets out the way the inspectorate will conduct inspections of primary schools from September 2017. It sets out the inspection arrangements for primary schools and offers guidance to inspectors on making inspection judgements.</a:t>
            </a:r>
          </a:p>
          <a:p>
            <a:r>
              <a:rPr lang="en-GB" dirty="0" smtClean="0">
                <a:effectLst/>
              </a:rPr>
              <a:t>Where the inspection identifies important concerns in relation to standards, quality of education and training or leadership and management, the inspectorate will arrange to conduct follow-up activity in the school to support improvement. Guidance on the different types of follow-up activity is available on Estyn’s website.</a:t>
            </a:r>
          </a:p>
          <a:p>
            <a:r>
              <a:rPr lang="en-GB" dirty="0" smtClean="0">
                <a:effectLst/>
              </a:rPr>
              <a:t>Primary schools can use this guidance to see how inspections work and to help them in carrying out their own self-evaluation.</a:t>
            </a:r>
          </a:p>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5</a:t>
            </a:fld>
            <a:endParaRPr lang="en-US"/>
          </a:p>
        </p:txBody>
      </p:sp>
    </p:spTree>
    <p:extLst>
      <p:ext uri="{BB962C8B-B14F-4D97-AF65-F5344CB8AC3E}">
        <p14:creationId xmlns:p14="http://schemas.microsoft.com/office/powerpoint/2010/main" val="905239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Point 4 - for example in other subjects, during registration periods, assemblies and in extra-curricular activities.</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In predominantly English-medium primary schools, inspectors should judge whether the school provides enough time to teach Welsh second language to all pupils. If the time allocation is </a:t>
            </a:r>
            <a:r>
              <a:rPr lang="en-US" b="1" dirty="0" smtClean="0"/>
              <a:t>well below one hour per week</a:t>
            </a:r>
            <a:r>
              <a:rPr lang="en-US" dirty="0" smtClean="0"/>
              <a:t>, it is unlikely that pupils are achieving well. Inspectors should comment on the arrangements to ensure that pupils learning Welsh reach appropriate standards.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Point 5 - For example, pupils studying Welsh second language in a school with Welsh and English streams serving an area where Welsh is spoken by a significant proportion of the local community should achieve higher standards in Welsh than in an English-medium school serving an area where pupils have few opportunities to come into contact with Welsh other than at school. </a:t>
            </a:r>
          </a:p>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6</a:t>
            </a:fld>
            <a:endParaRPr lang="en-US"/>
          </a:p>
        </p:txBody>
      </p:sp>
    </p:spTree>
    <p:extLst>
      <p:ext uri="{BB962C8B-B14F-4D97-AF65-F5344CB8AC3E}">
        <p14:creationId xmlns:p14="http://schemas.microsoft.com/office/powerpoint/2010/main" val="1571315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Supplementary Guidance specifically for Welsh - September 2017 </a:t>
            </a:r>
          </a:p>
          <a:p>
            <a:endParaRPr lang="en-US" dirty="0" smtClean="0"/>
          </a:p>
          <a:p>
            <a:r>
              <a:rPr lang="en-US" dirty="0" smtClean="0"/>
              <a:t>There are more than this in the document – I have selected the most</a:t>
            </a:r>
            <a:r>
              <a:rPr lang="en-US" baseline="0" dirty="0" smtClean="0"/>
              <a:t> useful</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9</a:t>
            </a:fld>
            <a:endParaRPr lang="en-US"/>
          </a:p>
        </p:txBody>
      </p:sp>
    </p:spTree>
    <p:extLst>
      <p:ext uri="{BB962C8B-B14F-4D97-AF65-F5344CB8AC3E}">
        <p14:creationId xmlns:p14="http://schemas.microsoft.com/office/powerpoint/2010/main" val="3582656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Watch the video.  Use the questions in slide 18 to determine what Estyn might say about this lesson.</a:t>
            </a:r>
          </a:p>
          <a:p>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Geography or </a:t>
            </a:r>
            <a:r>
              <a:rPr lang="en-US" smtClean="0"/>
              <a:t>maths lesson</a:t>
            </a:r>
            <a:endParaRPr lang="en-US" dirty="0" smtClean="0"/>
          </a:p>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12</a:t>
            </a:fld>
            <a:endParaRPr lang="en-US"/>
          </a:p>
        </p:txBody>
      </p:sp>
    </p:spTree>
    <p:extLst>
      <p:ext uri="{BB962C8B-B14F-4D97-AF65-F5344CB8AC3E}">
        <p14:creationId xmlns:p14="http://schemas.microsoft.com/office/powerpoint/2010/main" val="3590205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well as Welsh lessons, schools</a:t>
            </a:r>
            <a:r>
              <a:rPr lang="en-US" baseline="0" dirty="0" smtClean="0"/>
              <a:t> must show that Welsh is used across the curriculum and in the wider school community.</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13</a:t>
            </a:fld>
            <a:endParaRPr lang="en-US"/>
          </a:p>
        </p:txBody>
      </p:sp>
    </p:spTree>
    <p:extLst>
      <p:ext uri="{BB962C8B-B14F-4D97-AF65-F5344CB8AC3E}">
        <p14:creationId xmlns:p14="http://schemas.microsoft.com/office/powerpoint/2010/main" val="1019584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Report published January 2013</a:t>
            </a:r>
          </a:p>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14</a:t>
            </a:fld>
            <a:endParaRPr lang="en-US"/>
          </a:p>
        </p:txBody>
      </p:sp>
    </p:spTree>
    <p:extLst>
      <p:ext uri="{BB962C8B-B14F-4D97-AF65-F5344CB8AC3E}">
        <p14:creationId xmlns:p14="http://schemas.microsoft.com/office/powerpoint/2010/main" val="2800948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most effective schools and settings develop children’s Welsh by improving their confidence, self-belief and attitudes to learning Welsh. Practitioners (teachers and other support staff ) plan a range of opportunities for all children to learn Welsh in class and outdoors. The most effective work draws on opportunities to introduce Welsh in the other six areas of learning of the Foundation Phase curriculum. </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15</a:t>
            </a:fld>
            <a:endParaRPr lang="en-US"/>
          </a:p>
        </p:txBody>
      </p:sp>
    </p:spTree>
    <p:extLst>
      <p:ext uri="{BB962C8B-B14F-4D97-AF65-F5344CB8AC3E}">
        <p14:creationId xmlns:p14="http://schemas.microsoft.com/office/powerpoint/2010/main" val="4251775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Practitioners do not </a:t>
            </a:r>
            <a:r>
              <a:rPr lang="en-US" dirty="0" err="1" smtClean="0"/>
              <a:t>practise</a:t>
            </a:r>
            <a:r>
              <a:rPr lang="en-US" dirty="0" smtClean="0"/>
              <a:t> and repeat new Welsh words regularly or offer children enough opportunities to </a:t>
            </a:r>
            <a:r>
              <a:rPr lang="en-US" dirty="0" err="1" smtClean="0"/>
              <a:t>practise</a:t>
            </a:r>
            <a:r>
              <a:rPr lang="en-US" dirty="0" smtClean="0"/>
              <a:t> their Welsh. In sessions where the quality of Welsh teaching is excellent, teachers re children’s imagination, activities are stimulating, and children respond enthusiastically, extend their vocabulary and become more confident in using Welsh. </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17</a:t>
            </a:fld>
            <a:endParaRPr lang="en-US"/>
          </a:p>
        </p:txBody>
      </p:sp>
    </p:spTree>
    <p:extLst>
      <p:ext uri="{BB962C8B-B14F-4D97-AF65-F5344CB8AC3E}">
        <p14:creationId xmlns:p14="http://schemas.microsoft.com/office/powerpoint/2010/main" val="864287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Point 1 - These practitioners use Welsh consistently across all areas of learning. Where there are no confident Welsh-speaking practitioners in a school or setting, the use of Welsh by staff is usually more limited. This means that children hear less Welsh and have less opportunity to </a:t>
            </a:r>
            <a:r>
              <a:rPr lang="en-US" dirty="0" err="1" smtClean="0"/>
              <a:t>practise</a:t>
            </a:r>
            <a:r>
              <a:rPr lang="en-US" dirty="0" smtClean="0"/>
              <a:t> it.  Therefore it is important that ALL trainee teachers improve the standard of their Welsh…..</a:t>
            </a:r>
          </a:p>
          <a:p>
            <a:endParaRPr lang="en-US" dirty="0" smtClean="0"/>
          </a:p>
          <a:p>
            <a:r>
              <a:rPr lang="en-US" dirty="0" smtClean="0"/>
              <a:t>Point 2 – please discuss</a:t>
            </a:r>
            <a:r>
              <a:rPr lang="en-US" baseline="0" dirty="0" smtClean="0"/>
              <a:t> ‘incidental Welsh’ – including use of the term.</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18</a:t>
            </a:fld>
            <a:endParaRPr lang="en-US"/>
          </a:p>
        </p:txBody>
      </p:sp>
    </p:spTree>
    <p:extLst>
      <p:ext uri="{BB962C8B-B14F-4D97-AF65-F5344CB8AC3E}">
        <p14:creationId xmlns:p14="http://schemas.microsoft.com/office/powerpoint/2010/main" val="9188798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a result,</a:t>
            </a:r>
            <a:r>
              <a:rPr lang="en-US" baseline="0" dirty="0" smtClean="0"/>
              <a:t> these recommendations were made.</a:t>
            </a:r>
            <a:endParaRPr lang="en-US" dirty="0" smtClean="0"/>
          </a:p>
          <a:p>
            <a:endParaRPr lang="en-US" dirty="0" smtClean="0"/>
          </a:p>
          <a:p>
            <a:r>
              <a:rPr lang="en-US" dirty="0" smtClean="0"/>
              <a:t>Point</a:t>
            </a:r>
            <a:r>
              <a:rPr lang="en-US" baseline="0" dirty="0" smtClean="0"/>
              <a:t> 3 – this has been cut and pasted directly from the report.  The grammatical error is theirs, not mine!!!</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19</a:t>
            </a:fld>
            <a:endParaRPr lang="en-US"/>
          </a:p>
        </p:txBody>
      </p:sp>
    </p:spTree>
    <p:extLst>
      <p:ext uri="{BB962C8B-B14F-4D97-AF65-F5344CB8AC3E}">
        <p14:creationId xmlns:p14="http://schemas.microsoft.com/office/powerpoint/2010/main" val="3062348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NB - I have removed the recommendation regarding the</a:t>
            </a:r>
            <a:r>
              <a:rPr lang="en-US" baseline="0" dirty="0" smtClean="0"/>
              <a:t> non-maintained sector</a:t>
            </a:r>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21</a:t>
            </a:fld>
            <a:endParaRPr lang="en-US"/>
          </a:p>
        </p:txBody>
      </p:sp>
    </p:spTree>
    <p:extLst>
      <p:ext uri="{BB962C8B-B14F-4D97-AF65-F5344CB8AC3E}">
        <p14:creationId xmlns:p14="http://schemas.microsoft.com/office/powerpoint/2010/main" val="1263176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5D925E6-7B82-5A45-A500-5633189C2C99}" type="slidenum">
              <a:rPr lang="en-US" smtClean="0"/>
              <a:pPr/>
              <a:t>22</a:t>
            </a:fld>
            <a:endParaRPr lang="en-US"/>
          </a:p>
        </p:txBody>
      </p:sp>
    </p:spTree>
    <p:extLst>
      <p:ext uri="{BB962C8B-B14F-4D97-AF65-F5344CB8AC3E}">
        <p14:creationId xmlns:p14="http://schemas.microsoft.com/office/powerpoint/2010/main" val="3080065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57199" y="1295400"/>
            <a:ext cx="8228013" cy="1927225"/>
          </a:xfrm>
        </p:spPr>
        <p:txBody>
          <a:bodyPr tIns="0" bIns="0" anchor="b" anchorCtr="0"/>
          <a:lstStyle>
            <a:lvl1pPr>
              <a:defRPr sz="6000">
                <a:solidFill>
                  <a:schemeClr val="bg1"/>
                </a:solidFill>
              </a:defRPr>
            </a:lvl1pPr>
          </a:lstStyle>
          <a:p>
            <a:r>
              <a:rPr lang="en-GB" smtClean="0"/>
              <a:t>Click to edit Master title style</a:t>
            </a:r>
            <a:endParaRPr/>
          </a:p>
        </p:txBody>
      </p:sp>
      <p:sp>
        <p:nvSpPr>
          <p:cNvPr id="3" name="Subtitle 2"/>
          <p:cNvSpPr>
            <a:spLocks noGrp="1"/>
          </p:cNvSpPr>
          <p:nvPr>
            <p:ph type="subTitle" idx="1"/>
          </p:nvPr>
        </p:nvSpPr>
        <p:spPr>
          <a:xfrm>
            <a:off x="457199" y="3307976"/>
            <a:ext cx="8228013" cy="1066800"/>
          </a:xfrm>
        </p:spPr>
        <p:txBody>
          <a:bodyPr tIns="0" bIns="0"/>
          <a:lstStyle>
            <a:lvl1pPr marL="0" indent="0" algn="ctr">
              <a:spcBef>
                <a:spcPts val="300"/>
              </a:spcBef>
              <a:buNone/>
              <a:defRPr sz="1800">
                <a:solidFill>
                  <a:schemeClr val="bg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2453D4C4-BEAE-DC46-8964-03DC36A0C72E}" type="datetimeFigureOut">
              <a:rPr lang="en-US" smtClean="0"/>
              <a:pPr/>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38159-B1F6-684D-8A4E-F9EC87055426}" type="slidenum">
              <a:rPr lang="en-US" smtClean="0"/>
              <a:pPr/>
              <a:t>‹#›</a:t>
            </a:fld>
            <a:endParaRPr lang="en-US"/>
          </a:p>
        </p:txBody>
      </p:sp>
      <p:sp>
        <p:nvSpPr>
          <p:cNvPr id="8" name="TextBox 7"/>
          <p:cNvSpPr txBox="1"/>
          <p:nvPr/>
        </p:nvSpPr>
        <p:spPr>
          <a:xfrm>
            <a:off x="8292818" y="5804647"/>
            <a:ext cx="367088" cy="677108"/>
          </a:xfrm>
          <a:prstGeom prst="rect">
            <a:avLst/>
          </a:prstGeom>
          <a:noFill/>
        </p:spPr>
        <p:txBody>
          <a:bodyPr wrap="none" lIns="0" tIns="0" rIns="0" bIns="0" rtlCol="0">
            <a:spAutoFit/>
          </a:bodyPr>
          <a:lstStyle/>
          <a:p>
            <a:r>
              <a:rPr sz="4400">
                <a:solidFill>
                  <a:schemeClr val="accent1"/>
                </a:solidFill>
                <a:latin typeface="Wingdings" pitchFamily="2" charset="2"/>
              </a:rPr>
              <a:t>S</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2453D4C4-BEAE-DC46-8964-03DC36A0C72E}" type="datetimeFigureOut">
              <a:rPr lang="en-US" smtClean="0"/>
              <a:pPr/>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36694"/>
            <a:ext cx="6400800" cy="1362075"/>
          </a:xfrm>
        </p:spPr>
        <p:txBody>
          <a:bodyPr anchor="b" anchorCtr="0"/>
          <a:lstStyle>
            <a:lvl1pPr algn="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1676399" y="3609695"/>
            <a:ext cx="5181601" cy="1500187"/>
          </a:xfrm>
        </p:spPr>
        <p:txBody>
          <a:bodyPr anchor="t" anchorCtr="0"/>
          <a:lstStyle>
            <a:lvl1pPr marL="0" indent="0" algn="r">
              <a:spcBef>
                <a:spcPts val="300"/>
              </a:spcBef>
              <a:buNone/>
              <a:defRPr sz="180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2453D4C4-BEAE-DC46-8964-03DC36A0C72E}" type="datetimeFigureOut">
              <a:rPr lang="en-US" smtClean="0"/>
              <a:pPr/>
              <a:t>11/18/18</a:t>
            </a:fld>
            <a:endParaRPr lang="en-US"/>
          </a:p>
        </p:txBody>
      </p:sp>
      <p:sp>
        <p:nvSpPr>
          <p:cNvPr id="5" name="Footer Placeholder 4"/>
          <p:cNvSpPr>
            <a:spLocks noGrp="1"/>
          </p:cNvSpPr>
          <p:nvPr>
            <p:ph type="ftr" sz="quarter" idx="11"/>
          </p:nvPr>
        </p:nvSpPr>
        <p:spPr>
          <a:xfrm>
            <a:off x="7238999" y="6356350"/>
            <a:ext cx="1446213" cy="365125"/>
          </a:xfrm>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BC838159-B1F6-684D-8A4E-F9EC87055426}" type="slidenum">
              <a:rPr lang="en-US" smtClean="0"/>
              <a:pPr/>
              <a:t>‹#›</a:t>
            </a:fld>
            <a:endParaRPr lang="en-US"/>
          </a:p>
        </p:txBody>
      </p:sp>
      <p:sp>
        <p:nvSpPr>
          <p:cNvPr id="8" name="TextBox 7"/>
          <p:cNvSpPr txBox="1"/>
          <p:nvPr/>
        </p:nvSpPr>
        <p:spPr>
          <a:xfrm>
            <a:off x="8292818" y="5804647"/>
            <a:ext cx="367088" cy="677108"/>
          </a:xfrm>
          <a:prstGeom prst="rect">
            <a:avLst/>
          </a:prstGeom>
          <a:noFill/>
        </p:spPr>
        <p:txBody>
          <a:bodyPr wrap="none" lIns="0" tIns="0" rIns="0" bIns="0" rtlCol="0">
            <a:spAutoFit/>
          </a:bodyPr>
          <a:lstStyle/>
          <a:p>
            <a:r>
              <a:rPr sz="4400">
                <a:solidFill>
                  <a:schemeClr val="accent1"/>
                </a:solidFill>
                <a:latin typeface="Wingdings" pitchFamily="2" charset="2"/>
              </a:rPr>
              <a:t>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740664" y="2784475"/>
            <a:ext cx="3767328" cy="3252788"/>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Content Placeholder 3"/>
          <p:cNvSpPr>
            <a:spLocks noGrp="1"/>
          </p:cNvSpPr>
          <p:nvPr>
            <p:ph sz="half" idx="2"/>
          </p:nvPr>
        </p:nvSpPr>
        <p:spPr>
          <a:xfrm>
            <a:off x="4634753" y="2784475"/>
            <a:ext cx="3767328" cy="3252788"/>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p:txBody>
          <a:body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740664" y="2232211"/>
            <a:ext cx="3767328" cy="762000"/>
          </a:xfrm>
        </p:spPr>
        <p:txBody>
          <a:bodyPr anchor="b">
            <a:noAutofit/>
          </a:bodyPr>
          <a:lstStyle>
            <a:lvl1pPr marL="0" indent="0" algn="ctr">
              <a:lnSpc>
                <a:spcPts val="2600"/>
              </a:lnSpc>
              <a:spcBef>
                <a:spcPts val="0"/>
              </a:spcBef>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740664" y="3160059"/>
            <a:ext cx="3767328" cy="2891491"/>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Text Placeholder 4"/>
          <p:cNvSpPr>
            <a:spLocks noGrp="1"/>
          </p:cNvSpPr>
          <p:nvPr>
            <p:ph type="body" sz="quarter" idx="3"/>
          </p:nvPr>
        </p:nvSpPr>
        <p:spPr>
          <a:xfrm>
            <a:off x="4631578" y="2232211"/>
            <a:ext cx="3767328" cy="762000"/>
          </a:xfrm>
        </p:spPr>
        <p:txBody>
          <a:bodyPr anchor="b">
            <a:noAutofit/>
          </a:bodyPr>
          <a:lstStyle>
            <a:lvl1pPr marL="0" indent="0" algn="ctr">
              <a:lnSpc>
                <a:spcPts val="2600"/>
              </a:lnSpc>
              <a:spcBef>
                <a:spcPts val="0"/>
              </a:spcBef>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31578" y="3160059"/>
            <a:ext cx="3767328" cy="2891491"/>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7" name="Date Placeholder 6"/>
          <p:cNvSpPr>
            <a:spLocks noGrp="1"/>
          </p:cNvSpPr>
          <p:nvPr>
            <p:ph type="dt" sz="half" idx="10"/>
          </p:nvPr>
        </p:nvSpPr>
        <p:spPr/>
        <p:txBody>
          <a:bodyPr/>
          <a:lstStyle/>
          <a:p>
            <a:fld id="{2453D4C4-BEAE-DC46-8964-03DC36A0C72E}" type="datetimeFigureOut">
              <a:rPr lang="en-US" smtClean="0"/>
              <a:pPr/>
              <a:t>11/18/18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762000" y="2784475"/>
            <a:ext cx="7656512"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p:txBody>
          <a:body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
        <p:nvSpPr>
          <p:cNvPr id="8" name="Content Placeholder 2"/>
          <p:cNvSpPr>
            <a:spLocks noGrp="1"/>
          </p:cNvSpPr>
          <p:nvPr>
            <p:ph sz="half" idx="13"/>
          </p:nvPr>
        </p:nvSpPr>
        <p:spPr>
          <a:xfrm>
            <a:off x="762000" y="4497070"/>
            <a:ext cx="7656512"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4636008" y="2784475"/>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p:txBody>
          <a:body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
        <p:nvSpPr>
          <p:cNvPr id="8" name="Content Placeholder 2"/>
          <p:cNvSpPr>
            <a:spLocks noGrp="1"/>
          </p:cNvSpPr>
          <p:nvPr>
            <p:ph sz="half" idx="13"/>
          </p:nvPr>
        </p:nvSpPr>
        <p:spPr>
          <a:xfrm>
            <a:off x="4636008" y="4497070"/>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9" name="Content Placeholder 2"/>
          <p:cNvSpPr>
            <a:spLocks noGrp="1"/>
          </p:cNvSpPr>
          <p:nvPr>
            <p:ph sz="half" idx="14"/>
          </p:nvPr>
        </p:nvSpPr>
        <p:spPr>
          <a:xfrm>
            <a:off x="740664" y="2784475"/>
            <a:ext cx="3767328" cy="3252788"/>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4636008" y="2784475"/>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p:txBody>
          <a:body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
        <p:nvSpPr>
          <p:cNvPr id="8" name="Content Placeholder 2"/>
          <p:cNvSpPr>
            <a:spLocks noGrp="1"/>
          </p:cNvSpPr>
          <p:nvPr>
            <p:ph sz="half" idx="13"/>
          </p:nvPr>
        </p:nvSpPr>
        <p:spPr>
          <a:xfrm>
            <a:off x="4636008" y="4497070"/>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10" name="Content Placeholder 2"/>
          <p:cNvSpPr>
            <a:spLocks noGrp="1"/>
          </p:cNvSpPr>
          <p:nvPr>
            <p:ph sz="half" idx="14"/>
          </p:nvPr>
        </p:nvSpPr>
        <p:spPr>
          <a:xfrm>
            <a:off x="739775" y="2784475"/>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11" name="Content Placeholder 2"/>
          <p:cNvSpPr>
            <a:spLocks noGrp="1"/>
          </p:cNvSpPr>
          <p:nvPr>
            <p:ph sz="half" idx="15"/>
          </p:nvPr>
        </p:nvSpPr>
        <p:spPr>
          <a:xfrm>
            <a:off x="739775" y="4497070"/>
            <a:ext cx="3767328"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2453D4C4-BEAE-DC46-8964-03DC36A0C72E}" type="datetimeFigureOut">
              <a:rPr lang="en-US" smtClean="0"/>
              <a:pPr/>
              <a:t>11/18/18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53D4C4-BEAE-DC46-8964-03DC36A0C72E}" type="datetimeFigureOut">
              <a:rPr lang="en-US" smtClean="0"/>
              <a:pPr/>
              <a:t>11/18/18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838159-B1F6-684D-8A4E-F9EC870554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199" y="381001"/>
            <a:ext cx="3509683" cy="2209800"/>
          </a:xfrm>
        </p:spPr>
        <p:txBody>
          <a:bodyPr anchor="b"/>
          <a:lstStyle>
            <a:lvl1pPr algn="l">
              <a:defRPr sz="4400" b="0"/>
            </a:lvl1pPr>
          </a:lstStyle>
          <a:p>
            <a:r>
              <a:rPr lang="en-GB" smtClean="0"/>
              <a:t>Click to edit Master title style</a:t>
            </a:r>
            <a:endParaRPr/>
          </a:p>
        </p:txBody>
      </p:sp>
      <p:sp>
        <p:nvSpPr>
          <p:cNvPr id="3" name="Content Placeholder 2"/>
          <p:cNvSpPr>
            <a:spLocks noGrp="1"/>
          </p:cNvSpPr>
          <p:nvPr>
            <p:ph idx="1"/>
          </p:nvPr>
        </p:nvSpPr>
        <p:spPr>
          <a:xfrm>
            <a:off x="5029200" y="273050"/>
            <a:ext cx="3657600" cy="5853113"/>
          </a:xfrm>
        </p:spPr>
        <p:txBody>
          <a:bodyPr>
            <a:normAutofit/>
          </a:bodyPr>
          <a:lstStyle>
            <a:lvl1pPr>
              <a:defRPr sz="2200"/>
            </a:lvl1pPr>
            <a:lvl2pPr>
              <a:defRPr sz="20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Text Placeholder 3"/>
          <p:cNvSpPr>
            <a:spLocks noGrp="1"/>
          </p:cNvSpPr>
          <p:nvPr>
            <p:ph type="body" sz="half" idx="2"/>
          </p:nvPr>
        </p:nvSpPr>
        <p:spPr>
          <a:xfrm>
            <a:off x="457199" y="2649071"/>
            <a:ext cx="3509683" cy="3388192"/>
          </a:xfrm>
        </p:spPr>
        <p:txBody>
          <a:bodyPr>
            <a:normAutofit/>
          </a:bodyPr>
          <a:lstStyle>
            <a:lvl1pPr marL="0" indent="0">
              <a:buNone/>
              <a:defRPr sz="20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1425" y="381001"/>
            <a:ext cx="3635375" cy="2209800"/>
          </a:xfrm>
        </p:spPr>
        <p:txBody>
          <a:bodyPr anchor="b"/>
          <a:lstStyle>
            <a:lvl1pPr algn="l">
              <a:defRPr sz="4400" b="0">
                <a:solidFill>
                  <a:schemeClr val="tx1"/>
                </a:solidFill>
              </a:defRPr>
            </a:lvl1pPr>
          </a:lstStyle>
          <a:p>
            <a:r>
              <a:rPr lang="en-GB" smtClean="0"/>
              <a:t>Click to edit Master title style</a:t>
            </a:r>
            <a:endParaRPr/>
          </a:p>
        </p:txBody>
      </p:sp>
      <p:sp>
        <p:nvSpPr>
          <p:cNvPr id="4" name="Text Placeholder 3"/>
          <p:cNvSpPr>
            <a:spLocks noGrp="1"/>
          </p:cNvSpPr>
          <p:nvPr>
            <p:ph type="body" sz="half" idx="2"/>
          </p:nvPr>
        </p:nvSpPr>
        <p:spPr>
          <a:xfrm>
            <a:off x="5051425" y="2649070"/>
            <a:ext cx="3635375" cy="3505667"/>
          </a:xfrm>
        </p:spPr>
        <p:txBody>
          <a:bodyPr>
            <a:normAutofit/>
          </a:bodyPr>
          <a:lstStyle>
            <a:lvl1pPr marL="0" indent="0">
              <a:buNone/>
              <a:defRPr sz="20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
        <p:nvSpPr>
          <p:cNvPr id="9" name="Picture Placeholder 8"/>
          <p:cNvSpPr>
            <a:spLocks noGrp="1"/>
          </p:cNvSpPr>
          <p:nvPr>
            <p:ph type="pic" sz="quarter" idx="13"/>
          </p:nvPr>
        </p:nvSpPr>
        <p:spPr>
          <a:xfrm>
            <a:off x="228600" y="1143000"/>
            <a:ext cx="4267200" cy="4267200"/>
          </a:xfrm>
          <a:prstGeom prst="ellipse">
            <a:avLst/>
          </a:prstGeom>
          <a:ln w="28575">
            <a:solidFill>
              <a:schemeClr val="accent1"/>
            </a:solidFill>
          </a:ln>
        </p:spPr>
        <p:txBody>
          <a:bodyPr/>
          <a:lstStyle>
            <a:lvl1pPr marL="0" indent="0">
              <a:buNone/>
              <a:defRPr>
                <a:solidFill>
                  <a:schemeClr val="bg1"/>
                </a:solidFill>
              </a:defRPr>
            </a:lvl1pPr>
          </a:lstStyle>
          <a:p>
            <a:r>
              <a:rPr lang="en-GB"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1425" y="381001"/>
            <a:ext cx="3635375" cy="2209800"/>
          </a:xfrm>
        </p:spPr>
        <p:txBody>
          <a:bodyPr anchor="b"/>
          <a:lstStyle>
            <a:lvl1pPr algn="l">
              <a:defRPr sz="4400" b="0">
                <a:solidFill>
                  <a:schemeClr val="tx1"/>
                </a:solidFill>
              </a:defRPr>
            </a:lvl1pPr>
          </a:lstStyle>
          <a:p>
            <a:r>
              <a:rPr lang="en-GB" smtClean="0"/>
              <a:t>Click to edit Master title style</a:t>
            </a:r>
            <a:endParaRPr/>
          </a:p>
        </p:txBody>
      </p:sp>
      <p:sp>
        <p:nvSpPr>
          <p:cNvPr id="4" name="Text Placeholder 3"/>
          <p:cNvSpPr>
            <a:spLocks noGrp="1"/>
          </p:cNvSpPr>
          <p:nvPr>
            <p:ph type="body" sz="half" idx="2"/>
          </p:nvPr>
        </p:nvSpPr>
        <p:spPr>
          <a:xfrm>
            <a:off x="5051425" y="2649070"/>
            <a:ext cx="3635375" cy="3505667"/>
          </a:xfrm>
        </p:spPr>
        <p:txBody>
          <a:bodyPr>
            <a:normAutofit/>
          </a:bodyPr>
          <a:lstStyle>
            <a:lvl1pPr marL="0" indent="0">
              <a:buNone/>
              <a:defRPr sz="20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2453D4C4-BEAE-DC46-8964-03DC36A0C72E}" type="datetimeFigureOut">
              <a:rPr lang="en-US" smtClean="0"/>
              <a:pPr/>
              <a:t>11/18/18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838159-B1F6-684D-8A4E-F9EC87055426}" type="slidenum">
              <a:rPr lang="en-US" smtClean="0"/>
              <a:pPr/>
              <a:t>‹#›</a:t>
            </a:fld>
            <a:endParaRPr lang="en-US"/>
          </a:p>
        </p:txBody>
      </p:sp>
      <p:sp>
        <p:nvSpPr>
          <p:cNvPr id="9" name="Picture Placeholder 8"/>
          <p:cNvSpPr>
            <a:spLocks noGrp="1"/>
          </p:cNvSpPr>
          <p:nvPr>
            <p:ph type="pic" sz="quarter" idx="13"/>
          </p:nvPr>
        </p:nvSpPr>
        <p:spPr>
          <a:xfrm>
            <a:off x="990600" y="2590800"/>
            <a:ext cx="3505200" cy="3505200"/>
          </a:xfrm>
          <a:prstGeom prst="ellipse">
            <a:avLst/>
          </a:prstGeom>
          <a:ln w="28575">
            <a:solidFill>
              <a:schemeClr val="accent1"/>
            </a:solidFill>
          </a:ln>
        </p:spPr>
        <p:txBody>
          <a:bodyPr/>
          <a:lstStyle>
            <a:lvl1pPr marL="0" indent="0">
              <a:buNone/>
              <a:defRPr>
                <a:solidFill>
                  <a:schemeClr val="bg1"/>
                </a:solidFill>
              </a:defRPr>
            </a:lvl1pPr>
          </a:lstStyle>
          <a:p>
            <a:r>
              <a:rPr lang="en-GB" smtClean="0"/>
              <a:t>Click icon to add picture</a:t>
            </a:r>
            <a:endParaRPr/>
          </a:p>
        </p:txBody>
      </p:sp>
      <p:sp>
        <p:nvSpPr>
          <p:cNvPr id="8" name="Picture Placeholder 8"/>
          <p:cNvSpPr>
            <a:spLocks noGrp="1"/>
          </p:cNvSpPr>
          <p:nvPr>
            <p:ph type="pic" sz="quarter" idx="14"/>
          </p:nvPr>
        </p:nvSpPr>
        <p:spPr>
          <a:xfrm>
            <a:off x="2479675" y="1260475"/>
            <a:ext cx="1254125" cy="1254125"/>
          </a:xfrm>
          <a:prstGeom prst="ellipse">
            <a:avLst/>
          </a:prstGeom>
          <a:ln w="28575">
            <a:solidFill>
              <a:schemeClr val="accent1"/>
            </a:solidFill>
          </a:ln>
        </p:spPr>
        <p:txBody>
          <a:bodyPr>
            <a:normAutofit/>
          </a:bodyPr>
          <a:lstStyle>
            <a:lvl1pPr marL="0" indent="0">
              <a:buNone/>
              <a:defRPr sz="1400">
                <a:solidFill>
                  <a:schemeClr val="bg1"/>
                </a:solidFill>
              </a:defRPr>
            </a:lvl1pPr>
          </a:lstStyle>
          <a:p>
            <a:r>
              <a:rPr lang="en-GB" smtClean="0"/>
              <a:t>Click icon to add picture</a:t>
            </a:r>
            <a:endParaRPr/>
          </a:p>
        </p:txBody>
      </p:sp>
      <p:sp>
        <p:nvSpPr>
          <p:cNvPr id="10" name="Picture Placeholder 8"/>
          <p:cNvSpPr>
            <a:spLocks noGrp="1"/>
          </p:cNvSpPr>
          <p:nvPr>
            <p:ph type="pic" sz="quarter" idx="15"/>
          </p:nvPr>
        </p:nvSpPr>
        <p:spPr>
          <a:xfrm>
            <a:off x="269875" y="762000"/>
            <a:ext cx="2092325" cy="2092325"/>
          </a:xfrm>
          <a:prstGeom prst="ellipse">
            <a:avLst/>
          </a:prstGeom>
          <a:ln w="28575">
            <a:solidFill>
              <a:schemeClr val="accent1"/>
            </a:solidFill>
          </a:ln>
        </p:spPr>
        <p:txBody>
          <a:bodyPr>
            <a:normAutofit/>
          </a:bodyPr>
          <a:lstStyle>
            <a:lvl1pPr marL="0" indent="0">
              <a:buNone/>
              <a:defRPr sz="1800">
                <a:solidFill>
                  <a:schemeClr val="bg1"/>
                </a:solidFill>
              </a:defRPr>
            </a:lvl1pPr>
          </a:lstStyle>
          <a:p>
            <a:r>
              <a:rPr lang="en-GB" smtClean="0"/>
              <a:t>Click icon to add picture</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a:xfrm>
            <a:off x="457200" y="2568388"/>
            <a:ext cx="8228013" cy="346887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2453D4C4-BEAE-DC46-8964-03DC36A0C72E}" type="datetimeFigureOut">
              <a:rPr lang="en-US" smtClean="0"/>
              <a:pPr/>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6600" y="274638"/>
            <a:ext cx="1524000" cy="5851525"/>
          </a:xfrm>
        </p:spPr>
        <p:txBody>
          <a:bodyPr vert="eaVert" anchor="t" anchorCtr="0"/>
          <a:lstStyle/>
          <a:p>
            <a:r>
              <a:rPr lang="en-GB" smtClean="0"/>
              <a:t>Click to edit Master title style</a:t>
            </a:r>
            <a:endParaRPr/>
          </a:p>
        </p:txBody>
      </p:sp>
      <p:sp>
        <p:nvSpPr>
          <p:cNvPr id="3" name="Vertical Text Placeholder 2"/>
          <p:cNvSpPr>
            <a:spLocks noGrp="1"/>
          </p:cNvSpPr>
          <p:nvPr>
            <p:ph type="body" orient="vert" idx="1"/>
          </p:nvPr>
        </p:nvSpPr>
        <p:spPr>
          <a:xfrm>
            <a:off x="457200" y="416859"/>
            <a:ext cx="6019800" cy="561564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2453D4C4-BEAE-DC46-8964-03DC36A0C72E}" type="datetimeFigureOut">
              <a:rPr lang="en-US" smtClean="0"/>
              <a:pPr/>
              <a:t>11/18/18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838159-B1F6-684D-8A4E-F9EC87055426}"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453D4C4-BEAE-DC46-8964-03DC36A0C72E}" type="datetimeFigureOut">
              <a:rPr lang="en-US" smtClean="0"/>
              <a:pPr/>
              <a:t>11/18/18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838159-B1F6-684D-8A4E-F9EC870554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45141"/>
            <a:ext cx="8229600" cy="1143000"/>
          </a:xfrm>
          <a:prstGeom prst="rect">
            <a:avLst/>
          </a:prstGeom>
        </p:spPr>
        <p:txBody>
          <a:bodyPr vert="horz" lIns="91440" tIns="45720" rIns="91440" bIns="45720" rtlCol="0" anchor="ctr">
            <a:noAutofit/>
          </a:bodyPr>
          <a:lstStyle/>
          <a:p>
            <a:r>
              <a:rPr lang="en-GB" smtClean="0"/>
              <a:t>Click to edit Master title style</a:t>
            </a:r>
            <a:endParaRPr/>
          </a:p>
        </p:txBody>
      </p:sp>
      <p:sp>
        <p:nvSpPr>
          <p:cNvPr id="3" name="Text Placeholder 2"/>
          <p:cNvSpPr>
            <a:spLocks noGrp="1"/>
          </p:cNvSpPr>
          <p:nvPr>
            <p:ph type="body" idx="1"/>
          </p:nvPr>
        </p:nvSpPr>
        <p:spPr>
          <a:xfrm>
            <a:off x="739775" y="2770094"/>
            <a:ext cx="7662864" cy="3267169"/>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fld id="{2453D4C4-BEAE-DC46-8964-03DC36A0C72E}" type="datetimeFigureOut">
              <a:rPr lang="en-US" smtClean="0"/>
              <a:pPr/>
              <a:t>11/18/18</a:t>
            </a:fld>
            <a:endParaRPr lang="en-US"/>
          </a:p>
        </p:txBody>
      </p:sp>
      <p:sp>
        <p:nvSpPr>
          <p:cNvPr id="5" name="Footer Placeholder 4"/>
          <p:cNvSpPr>
            <a:spLocks noGrp="1"/>
          </p:cNvSpPr>
          <p:nvPr>
            <p:ph type="ftr" sz="quarter" idx="3"/>
          </p:nvPr>
        </p:nvSpPr>
        <p:spPr>
          <a:xfrm>
            <a:off x="5789613" y="6356350"/>
            <a:ext cx="2895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100" b="1">
                <a:solidFill>
                  <a:schemeClr val="tx1">
                    <a:lumMod val="50000"/>
                    <a:lumOff val="50000"/>
                  </a:schemeClr>
                </a:solidFill>
              </a:defRPr>
            </a:lvl1pPr>
          </a:lstStyle>
          <a:p>
            <a:fld id="{BC838159-B1F6-684D-8A4E-F9EC870554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ctr" defTabSz="914400" rtl="0" eaLnBrk="1" latinLnBrk="0" hangingPunct="1">
        <a:spcBef>
          <a:spcPct val="0"/>
        </a:spcBef>
        <a:buNone/>
        <a:defRPr sz="4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pitchFamily="2" charset="2"/>
        <a:buChar char="S"/>
        <a:defRPr sz="22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60000"/>
            <a:lumOff val="40000"/>
          </a:schemeClr>
        </a:buClr>
        <a:buSzPct val="90000"/>
        <a:buFont typeface="Wingdings" pitchFamily="2" charset="2"/>
        <a:buChar char="S"/>
        <a:defRPr sz="20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pitchFamily="2" charset="2"/>
        <a:buChar char="S"/>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60000"/>
            <a:lumOff val="40000"/>
          </a:schemeClr>
        </a:buClr>
        <a:buSzPct val="90000"/>
        <a:buFont typeface="Wingdings" pitchFamily="2" charset="2"/>
        <a:buChar char="S"/>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pitchFamily="2" charset="2"/>
        <a:buChar char="S"/>
        <a:defRPr sz="18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s://www.estyn.gov.wales/best-practice/welsh-second-language-comes-first"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estyn.gov.wales/inspection/inspection-guidance/primary-schools" TargetMode="External"/><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estyn.gov.wales/document/supplementary-guidance-welsh-0" TargetMode="External"/><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resources.wjec.co.uk/Pages/ResourceSingle.aspx?rIid=496"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3" Type="http://schemas.openxmlformats.org/officeDocument/2006/relationships/hyperlink" Target="NULL" TargetMode="External"/><Relationship Id="rId4" Type="http://schemas.openxmlformats.org/officeDocument/2006/relationships/image" Target="../media/image13.jpeg"/><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3" Type="http://schemas.openxmlformats.org/officeDocument/2006/relationships/hyperlink" Target="https://www.qualificationswales.org/english/qualifications/gcses-and-a-levels/gcses/gcse-welsh-second-language/" TargetMode="External"/><Relationship Id="rId4" Type="http://schemas.openxmlformats.org/officeDocument/2006/relationships/hyperlink" Target="http://www.legislation.gov.uk/wsi/2015/1601/pdfs/wsi_20151601_mi.pdf" TargetMode="External"/><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8000" dirty="0" smtClean="0">
                <a:latin typeface="Comic Sans MS"/>
                <a:cs typeface="Comic Sans MS"/>
              </a:rPr>
              <a:t>Estyn</a:t>
            </a:r>
            <a:endParaRPr lang="en-US" sz="8000" dirty="0">
              <a:latin typeface="Comic Sans MS"/>
              <a:cs typeface="Comic Sans MS"/>
            </a:endParaRPr>
          </a:p>
        </p:txBody>
      </p:sp>
      <p:sp>
        <p:nvSpPr>
          <p:cNvPr id="3" name="Subtitle 2"/>
          <p:cNvSpPr>
            <a:spLocks noGrp="1"/>
          </p:cNvSpPr>
          <p:nvPr>
            <p:ph type="subTitle" idx="1"/>
          </p:nvPr>
        </p:nvSpPr>
        <p:spPr/>
        <p:txBody>
          <a:bodyPr/>
          <a:lstStyle/>
          <a:p>
            <a:pPr algn="r"/>
            <a:endParaRPr lang="en-US" dirty="0">
              <a:latin typeface="Comic Sans MS"/>
              <a:cs typeface="Comic Sans M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en-GB" dirty="0" smtClean="0"/>
              <a:t>Estyn</a:t>
            </a:r>
            <a:endParaRPr lang="en-GB" dirty="0"/>
          </a:p>
        </p:txBody>
      </p:sp>
      <p:pic>
        <p:nvPicPr>
          <p:cNvPr id="9" name="Content Placeholder 8" descr="33 - Strategic objectives carousel-2.jpg"/>
          <p:cNvPicPr>
            <a:picLocks noGrp="1" noChangeAspect="1"/>
          </p:cNvPicPr>
          <p:nvPr>
            <p:ph idx="1"/>
          </p:nvPr>
        </p:nvPicPr>
        <p:blipFill>
          <a:blip r:embed="rId2"/>
          <a:srcRect l="-14703" r="-14703"/>
          <a:stretch>
            <a:fillRect/>
          </a:stretch>
        </p:blipFill>
        <p:spPr>
          <a:xfrm>
            <a:off x="0" y="1821558"/>
            <a:ext cx="9417227" cy="4215706"/>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Estyn </a:t>
            </a:r>
            <a:br>
              <a:rPr lang="en-GB" dirty="0" smtClean="0"/>
            </a:br>
            <a:r>
              <a:rPr lang="en-GB" dirty="0" smtClean="0"/>
              <a:t>say about W2L?</a:t>
            </a:r>
            <a:endParaRPr lang="en-US" dirty="0"/>
          </a:p>
        </p:txBody>
      </p:sp>
      <p:sp>
        <p:nvSpPr>
          <p:cNvPr id="3" name="Content Placeholder 2"/>
          <p:cNvSpPr>
            <a:spLocks noGrp="1"/>
          </p:cNvSpPr>
          <p:nvPr>
            <p:ph idx="1"/>
          </p:nvPr>
        </p:nvSpPr>
        <p:spPr/>
        <p:txBody>
          <a:bodyPr>
            <a:noAutofit/>
          </a:bodyPr>
          <a:lstStyle/>
          <a:p>
            <a:pPr>
              <a:buNone/>
            </a:pPr>
            <a:r>
              <a:rPr lang="en-US" sz="4400" dirty="0" smtClean="0"/>
              <a:t>Note:</a:t>
            </a:r>
          </a:p>
          <a:p>
            <a:r>
              <a:rPr lang="en-US" sz="4400" dirty="0" smtClean="0"/>
              <a:t>the positives</a:t>
            </a:r>
          </a:p>
          <a:p>
            <a:r>
              <a:rPr lang="en-US" sz="4400" dirty="0" smtClean="0"/>
              <a:t>the negatives</a:t>
            </a:r>
            <a:endParaRPr lang="en-US" sz="4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 Case Study</a:t>
            </a:r>
            <a:endParaRPr lang="en-US" dirty="0"/>
          </a:p>
        </p:txBody>
      </p:sp>
      <p:sp>
        <p:nvSpPr>
          <p:cNvPr id="3" name="Content Placeholder 2"/>
          <p:cNvSpPr>
            <a:spLocks noGrp="1"/>
          </p:cNvSpPr>
          <p:nvPr>
            <p:ph idx="1"/>
          </p:nvPr>
        </p:nvSpPr>
        <p:spPr/>
        <p:txBody>
          <a:bodyPr/>
          <a:lstStyle/>
          <a:p>
            <a:r>
              <a:rPr lang="en-US" dirty="0" smtClean="0">
                <a:hlinkClick r:id="rId3"/>
              </a:rPr>
              <a:t>https://www.estyn.gov.wales/best-practice/welsh-second-language-comes-first</a:t>
            </a:r>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Guidance for the inspection of primary schools</a:t>
            </a:r>
            <a:endParaRPr lang="en-US" dirty="0"/>
          </a:p>
        </p:txBody>
      </p:sp>
      <p:sp>
        <p:nvSpPr>
          <p:cNvPr id="3" name="Content Placeholder 2"/>
          <p:cNvSpPr>
            <a:spLocks noGrp="1"/>
          </p:cNvSpPr>
          <p:nvPr>
            <p:ph sz="half" idx="1"/>
          </p:nvPr>
        </p:nvSpPr>
        <p:spPr>
          <a:xfrm>
            <a:off x="740663" y="2784475"/>
            <a:ext cx="5643511" cy="3252788"/>
          </a:xfrm>
        </p:spPr>
        <p:txBody>
          <a:bodyPr/>
          <a:lstStyle/>
          <a:p>
            <a:r>
              <a:rPr lang="en-US" dirty="0">
                <a:hlinkClick r:id="rId3"/>
              </a:rPr>
              <a:t>https://</a:t>
            </a:r>
            <a:r>
              <a:rPr lang="en-US" dirty="0" smtClean="0">
                <a:hlinkClick r:id="rId3"/>
              </a:rPr>
              <a:t>www.estyn.gov.wales/inspection/inspection-guidance/primary-schools</a:t>
            </a:r>
            <a:endParaRPr lang="en-US" dirty="0" smtClean="0"/>
          </a:p>
          <a:p>
            <a:endParaRPr lang="en-US" dirty="0" smtClean="0"/>
          </a:p>
          <a:p>
            <a:endParaRPr lang="en-US" dirty="0"/>
          </a:p>
        </p:txBody>
      </p:sp>
      <p:pic>
        <p:nvPicPr>
          <p:cNvPr id="7" name="Content Placeholder 6"/>
          <p:cNvPicPr>
            <a:picLocks noGrp="1"/>
          </p:cNvPicPr>
          <p:nvPr>
            <p:ph sz="half" idx="2"/>
          </p:nvPr>
        </p:nvPicPr>
        <p:blipFill>
          <a:blip r:embed="rId4"/>
          <a:srcRect l="13627" t="43617" r="74075" b="31383"/>
          <a:stretch>
            <a:fillRect/>
          </a:stretch>
        </p:blipFill>
        <p:spPr bwMode="auto">
          <a:xfrm>
            <a:off x="6662057" y="3748035"/>
            <a:ext cx="2481943" cy="3109965"/>
          </a:xfrm>
          <a:prstGeom prst="rect">
            <a:avLst/>
          </a:prstGeom>
          <a:noFill/>
          <a:ln w="9525">
            <a:noFill/>
            <a:miter lim="800000"/>
            <a:headEnd/>
            <a:tailEnd/>
          </a:ln>
        </p:spPr>
      </p:pic>
      <p:pic>
        <p:nvPicPr>
          <p:cNvPr id="8" name="Picture 7"/>
          <p:cNvPicPr/>
          <p:nvPr/>
        </p:nvPicPr>
        <p:blipFill>
          <a:blip r:embed="rId5"/>
          <a:srcRect l="9473" t="44947" r="10752" b="18085"/>
          <a:stretch>
            <a:fillRect/>
          </a:stretch>
        </p:blipFill>
        <p:spPr bwMode="auto">
          <a:xfrm>
            <a:off x="325302" y="3601025"/>
            <a:ext cx="6058872" cy="25686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Guidance for the inspection of primary schools</a:t>
            </a:r>
            <a:endParaRPr lang="en-US" dirty="0"/>
          </a:p>
        </p:txBody>
      </p:sp>
      <p:sp>
        <p:nvSpPr>
          <p:cNvPr id="3" name="Content Placeholder 2"/>
          <p:cNvSpPr>
            <a:spLocks noGrp="1"/>
          </p:cNvSpPr>
          <p:nvPr>
            <p:ph idx="1"/>
          </p:nvPr>
        </p:nvSpPr>
        <p:spPr>
          <a:xfrm>
            <a:off x="457200" y="2252134"/>
            <a:ext cx="8229600" cy="4047066"/>
          </a:xfrm>
        </p:spPr>
        <p:txBody>
          <a:bodyPr>
            <a:normAutofit fontScale="92500" lnSpcReduction="20000"/>
          </a:bodyPr>
          <a:lstStyle/>
          <a:p>
            <a:pPr>
              <a:buNone/>
            </a:pPr>
            <a:r>
              <a:rPr lang="en-US" dirty="0" smtClean="0"/>
              <a:t>Inspectors should consider: </a:t>
            </a:r>
          </a:p>
          <a:p>
            <a:r>
              <a:rPr lang="en-US" dirty="0" smtClean="0"/>
              <a:t>pupils’ attainment in Welsh or Welsh second language, as applicable, when compared with similar schools and previous attainment; </a:t>
            </a:r>
          </a:p>
          <a:p>
            <a:r>
              <a:rPr lang="en-US" dirty="0" smtClean="0"/>
              <a:t>continuity between the end of Foundation Phase and key stage 2;</a:t>
            </a:r>
          </a:p>
          <a:p>
            <a:r>
              <a:rPr lang="en-US" dirty="0" smtClean="0"/>
              <a:t>the progress pupils make in Welsh lessons; </a:t>
            </a:r>
          </a:p>
          <a:p>
            <a:r>
              <a:rPr lang="en-US" dirty="0" smtClean="0"/>
              <a:t>in the English-medium sector in particular, </a:t>
            </a:r>
            <a:r>
              <a:rPr lang="en-US" dirty="0" smtClean="0">
                <a:solidFill>
                  <a:srgbClr val="FF0000"/>
                </a:solidFill>
              </a:rPr>
              <a:t>pupils’ progress </a:t>
            </a:r>
            <a:r>
              <a:rPr lang="en-US" dirty="0" smtClean="0"/>
              <a:t>in using Welsh both passively and actively in </a:t>
            </a:r>
            <a:r>
              <a:rPr lang="en-US" dirty="0" smtClean="0">
                <a:solidFill>
                  <a:srgbClr val="FF0000"/>
                </a:solidFill>
              </a:rPr>
              <a:t>different contexts beyond their Welsh lessons.</a:t>
            </a:r>
          </a:p>
          <a:p>
            <a:r>
              <a:rPr lang="en-US" dirty="0" smtClean="0"/>
              <a:t>Inspectors should consider the surrounding area of the school when making a judgment on attainment</a:t>
            </a:r>
          </a:p>
          <a:p>
            <a:endParaRPr lang="en-US" dirty="0" smtClean="0">
              <a:solidFill>
                <a:srgbClr val="FF0000"/>
              </a:solidFill>
            </a:endParaRP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Guidance for the inspection of primary schools</a:t>
            </a:r>
            <a:endParaRPr lang="en-US" dirty="0"/>
          </a:p>
        </p:txBody>
      </p:sp>
      <p:sp>
        <p:nvSpPr>
          <p:cNvPr id="3" name="Content Placeholder 2"/>
          <p:cNvSpPr>
            <a:spLocks noGrp="1"/>
          </p:cNvSpPr>
          <p:nvPr>
            <p:ph idx="1"/>
          </p:nvPr>
        </p:nvSpPr>
        <p:spPr/>
        <p:txBody>
          <a:bodyPr/>
          <a:lstStyle/>
          <a:p>
            <a:pPr>
              <a:buNone/>
            </a:pPr>
            <a:r>
              <a:rPr lang="en-US" sz="4400" b="1" dirty="0" smtClean="0"/>
              <a:t>Good standards </a:t>
            </a:r>
            <a:endParaRPr lang="en-US" sz="4400" dirty="0" smtClean="0"/>
          </a:p>
          <a:p>
            <a:r>
              <a:rPr lang="en-US" sz="4400" dirty="0" smtClean="0"/>
              <a:t>Most pupils make good progress in gaining skills in Welsh language. </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Guidance for the inspection of primary schools</a:t>
            </a:r>
            <a:endParaRPr lang="en-US" dirty="0"/>
          </a:p>
        </p:txBody>
      </p:sp>
      <p:sp>
        <p:nvSpPr>
          <p:cNvPr id="3" name="Content Placeholder 2"/>
          <p:cNvSpPr>
            <a:spLocks noGrp="1"/>
          </p:cNvSpPr>
          <p:nvPr>
            <p:ph idx="1"/>
          </p:nvPr>
        </p:nvSpPr>
        <p:spPr/>
        <p:txBody>
          <a:bodyPr/>
          <a:lstStyle/>
          <a:p>
            <a:pPr>
              <a:buNone/>
            </a:pPr>
            <a:r>
              <a:rPr lang="en-US" sz="4400" b="1" dirty="0" smtClean="0"/>
              <a:t>Unsatisfactory standards </a:t>
            </a:r>
            <a:endParaRPr lang="en-US" sz="4400" dirty="0" smtClean="0"/>
          </a:p>
          <a:p>
            <a:r>
              <a:rPr lang="en-US" sz="4400" dirty="0" smtClean="0"/>
              <a:t>Pupils do not make enough progress in gaining skills in the Welsh language</a:t>
            </a:r>
            <a:r>
              <a:rPr lang="en-US" dirty="0" smtClean="0"/>
              <a:t>.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5140"/>
            <a:ext cx="8229600" cy="2424953"/>
          </a:xfrm>
        </p:spPr>
        <p:txBody>
          <a:bodyPr/>
          <a:lstStyle/>
          <a:p>
            <a:r>
              <a:rPr lang="en-US" dirty="0" smtClean="0"/>
              <a:t> Supplementary Guidance: </a:t>
            </a:r>
            <a:br>
              <a:rPr lang="en-US" dirty="0" smtClean="0"/>
            </a:br>
            <a:r>
              <a:rPr lang="en-US" dirty="0" smtClean="0"/>
              <a:t>for Welsh lessons </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739775" y="2361363"/>
            <a:ext cx="6076661" cy="3798277"/>
          </a:xfrm>
        </p:spPr>
        <p:txBody>
          <a:bodyPr>
            <a:normAutofit fontScale="77500" lnSpcReduction="20000"/>
          </a:bodyPr>
          <a:lstStyle/>
          <a:p>
            <a:r>
              <a:rPr lang="en-US" dirty="0" smtClean="0"/>
              <a:t>Are pupils making good progress in Welsh lessons?</a:t>
            </a:r>
          </a:p>
          <a:p>
            <a:r>
              <a:rPr lang="en-US" dirty="0" smtClean="0"/>
              <a:t>Is there a sequence of learning activities that reinforces pupils’ skills in speaking and listening, reading and writing Welsh and their inter-dependency? </a:t>
            </a:r>
          </a:p>
          <a:p>
            <a:r>
              <a:rPr lang="en-US" dirty="0" smtClean="0"/>
              <a:t>Is there sufficient consolidation of new vocabulary and sentence patterns to ensure pupils are able to use them with increasing independence? </a:t>
            </a:r>
          </a:p>
          <a:p>
            <a:r>
              <a:rPr lang="en-US" dirty="0" smtClean="0"/>
              <a:t>Is there sufficient teacher intervention to improve quality and accuracy of pupils’ oral competence in Welsh?</a:t>
            </a:r>
          </a:p>
          <a:p>
            <a:r>
              <a:rPr lang="en-US" dirty="0" smtClean="0"/>
              <a:t>  </a:t>
            </a:r>
            <a:r>
              <a:rPr lang="en-US" dirty="0">
                <a:hlinkClick r:id="rId3"/>
              </a:rPr>
              <a:t>https://</a:t>
            </a:r>
            <a:r>
              <a:rPr lang="en-US" dirty="0" smtClean="0">
                <a:hlinkClick r:id="rId3"/>
              </a:rPr>
              <a:t>www.estyn.gov.wales/document/supplementary-guidance-welsh-0</a:t>
            </a:r>
            <a:r>
              <a:rPr lang="en-US" dirty="0" smtClean="0"/>
              <a:t> </a:t>
            </a:r>
          </a:p>
          <a:p>
            <a:endParaRPr lang="en-US" dirty="0" smtClean="0"/>
          </a:p>
          <a:p>
            <a:endParaRPr lang="en-US" dirty="0"/>
          </a:p>
        </p:txBody>
      </p:sp>
      <p:pic>
        <p:nvPicPr>
          <p:cNvPr id="5" name="Picture 4"/>
          <p:cNvPicPr/>
          <p:nvPr/>
        </p:nvPicPr>
        <p:blipFill rotWithShape="1">
          <a:blip r:embed="rId4"/>
          <a:srcRect l="5983" t="44454" r="78063" b="29788"/>
          <a:stretch/>
        </p:blipFill>
        <p:spPr bwMode="auto">
          <a:xfrm>
            <a:off x="7099010" y="4260500"/>
            <a:ext cx="1928611" cy="2373055"/>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(Pg. 2)</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 number of Welsh speakers and the number of people who use the Welsh language in their daily lives are priorities for the Welsh Government. The publication of the Welsh medium  Education Strategy (April 2010), in addition to A living language: a language for living  - Welsh language strategy 2012 -17 (2012), reaffirms the government’s commitment to improving the quality of Welsh provision. </a:t>
            </a:r>
          </a:p>
          <a:p>
            <a:r>
              <a:rPr lang="en-GB" dirty="0" smtClean="0"/>
              <a:t>Based on the principles of Qualified for Life (2014), Successful Futures (2015) recognises the importance of the Welsh language in the development of Wales ‘as a bilingual nation with the strength and assurance to nurture both languages’.</a:t>
            </a:r>
          </a:p>
        </p:txBody>
      </p:sp>
      <p:pic>
        <p:nvPicPr>
          <p:cNvPr id="4" name="Picture 3"/>
          <p:cNvPicPr/>
          <p:nvPr/>
        </p:nvPicPr>
        <p:blipFill rotWithShape="1">
          <a:blip r:embed="rId2"/>
          <a:srcRect l="5983" t="44454" r="78063" b="29788"/>
          <a:stretch/>
        </p:blipFill>
        <p:spPr bwMode="auto">
          <a:xfrm>
            <a:off x="7099010" y="150724"/>
            <a:ext cx="1928611" cy="2373055"/>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3598" t="46809" r="24884" b="13830"/>
          <a:stretch>
            <a:fillRect/>
          </a:stretch>
        </p:blipFill>
        <p:spPr bwMode="auto">
          <a:xfrm>
            <a:off x="1035713" y="2724149"/>
            <a:ext cx="6661324" cy="33131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p:nvPr/>
        </p:nvPicPr>
        <p:blipFill rotWithShape="1">
          <a:blip r:embed="rId3"/>
          <a:srcRect l="5983" t="44454" r="78063" b="29788"/>
          <a:stretch/>
        </p:blipFill>
        <p:spPr bwMode="auto">
          <a:xfrm>
            <a:off x="7099010" y="150724"/>
            <a:ext cx="1928611" cy="2373055"/>
          </a:xfrm>
          <a:prstGeom prst="rect">
            <a:avLst/>
          </a:prstGeom>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5141"/>
            <a:ext cx="8229600" cy="1528264"/>
          </a:xfrm>
        </p:spPr>
        <p:txBody>
          <a:bodyPr/>
          <a:lstStyle/>
          <a:p>
            <a:r>
              <a:rPr lang="en-US" dirty="0" err="1" smtClean="0"/>
              <a:t>Maths</a:t>
            </a:r>
            <a:r>
              <a:rPr lang="en-US" dirty="0" smtClean="0"/>
              <a:t> lesson taught through </a:t>
            </a:r>
            <a:br>
              <a:rPr lang="en-US" dirty="0" smtClean="0"/>
            </a:br>
            <a:r>
              <a:rPr lang="en-US" dirty="0" smtClean="0"/>
              <a:t>the medium of Welsh</a:t>
            </a:r>
            <a:endParaRPr lang="en-US" dirty="0"/>
          </a:p>
        </p:txBody>
      </p:sp>
      <p:sp>
        <p:nvSpPr>
          <p:cNvPr id="3" name="Content Placeholder 2"/>
          <p:cNvSpPr>
            <a:spLocks noGrp="1"/>
          </p:cNvSpPr>
          <p:nvPr>
            <p:ph idx="1"/>
          </p:nvPr>
        </p:nvSpPr>
        <p:spPr/>
        <p:txBody>
          <a:bodyPr/>
          <a:lstStyle/>
          <a:p>
            <a:r>
              <a:rPr lang="en-US" smtClean="0">
                <a:hlinkClick r:id="rId3"/>
              </a:rPr>
              <a:t>http://resources.wjec.co.uk/Pages/ResourceSingle.aspx?rIid=496</a:t>
            </a:r>
            <a:endParaRPr lang="en-US"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5141"/>
            <a:ext cx="9144000" cy="1143000"/>
          </a:xfrm>
        </p:spPr>
        <p:txBody>
          <a:bodyPr/>
          <a:lstStyle/>
          <a:p>
            <a:r>
              <a:rPr lang="en-US" dirty="0" smtClean="0"/>
              <a:t>Supplementary Guidance: </a:t>
            </a:r>
            <a:br>
              <a:rPr lang="en-US" dirty="0" smtClean="0"/>
            </a:br>
            <a:r>
              <a:rPr lang="en-US" dirty="0" smtClean="0"/>
              <a:t>Welsh in the wider school community </a:t>
            </a:r>
            <a:endParaRPr lang="en-US" dirty="0"/>
          </a:p>
        </p:txBody>
      </p:sp>
      <p:sp>
        <p:nvSpPr>
          <p:cNvPr id="3" name="Content Placeholder 2"/>
          <p:cNvSpPr>
            <a:spLocks noGrp="1"/>
          </p:cNvSpPr>
          <p:nvPr>
            <p:ph idx="1"/>
          </p:nvPr>
        </p:nvSpPr>
        <p:spPr>
          <a:xfrm>
            <a:off x="739775" y="2481943"/>
            <a:ext cx="7662864" cy="3555320"/>
          </a:xfrm>
        </p:spPr>
        <p:txBody>
          <a:bodyPr>
            <a:normAutofit fontScale="92500"/>
          </a:bodyPr>
          <a:lstStyle/>
          <a:p>
            <a:r>
              <a:rPr lang="en-US" dirty="0" smtClean="0"/>
              <a:t>…do pupils have a good grasp of </a:t>
            </a:r>
            <a:r>
              <a:rPr lang="en-US" dirty="0" smtClean="0">
                <a:solidFill>
                  <a:srgbClr val="FF0000"/>
                </a:solidFill>
              </a:rPr>
              <a:t>subject terminology</a:t>
            </a:r>
            <a:r>
              <a:rPr lang="en-US" dirty="0" smtClean="0"/>
              <a:t> in Welsh in subjects across the curriculum? </a:t>
            </a:r>
          </a:p>
          <a:p>
            <a:r>
              <a:rPr lang="en-US" dirty="0" smtClean="0"/>
              <a:t>…are pupils confident and competent in using Welsh </a:t>
            </a:r>
            <a:r>
              <a:rPr lang="en-US" dirty="0" smtClean="0">
                <a:solidFill>
                  <a:srgbClr val="FF0000"/>
                </a:solidFill>
              </a:rPr>
              <a:t>in a range of situations beyond their Welsh lessons</a:t>
            </a:r>
            <a:r>
              <a:rPr lang="en-US" dirty="0" smtClean="0"/>
              <a:t>? </a:t>
            </a:r>
          </a:p>
          <a:p>
            <a:r>
              <a:rPr lang="en-US" dirty="0" smtClean="0"/>
              <a:t>Do...teachers make increasing use of </a:t>
            </a:r>
            <a:r>
              <a:rPr lang="en-US" dirty="0" smtClean="0">
                <a:solidFill>
                  <a:srgbClr val="FF0000"/>
                </a:solidFill>
              </a:rPr>
              <a:t>Welsh as a medium of communication, both in lessons and in other situations? </a:t>
            </a:r>
          </a:p>
          <a:p>
            <a:r>
              <a:rPr lang="en-US" dirty="0" smtClean="0">
                <a:solidFill>
                  <a:srgbClr val="FF0000"/>
                </a:solidFill>
              </a:rPr>
              <a:t>Does the school encourage pupils and staff to make increasing use of Welsh</a:t>
            </a:r>
            <a:r>
              <a:rPr lang="en-US" dirty="0" smtClean="0"/>
              <a:t>…as a medium of informal communication? </a:t>
            </a:r>
          </a:p>
          <a:p>
            <a:endParaRPr lang="en-US" dirty="0" smtClean="0"/>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5141"/>
            <a:ext cx="8229600" cy="1669926"/>
          </a:xfrm>
        </p:spPr>
        <p:txBody>
          <a:bodyPr/>
          <a:lstStyle/>
          <a:p>
            <a:r>
              <a:rPr lang="en-US" dirty="0" smtClean="0"/>
              <a:t>Welsh Language Development </a:t>
            </a:r>
            <a:br>
              <a:rPr lang="en-US" dirty="0" smtClean="0"/>
            </a:br>
            <a:r>
              <a:rPr lang="en-US" dirty="0" smtClean="0"/>
              <a:t>in the Foundation Phase </a:t>
            </a:r>
            <a:r>
              <a:rPr lang="en-US" dirty="0" smtClean="0"/>
              <a:t> (2013)</a:t>
            </a:r>
            <a:r>
              <a:rPr lang="en-US" dirty="0" smtClean="0"/>
              <a:t/>
            </a:r>
            <a:br>
              <a:rPr lang="en-US" dirty="0" smtClean="0"/>
            </a:br>
            <a:endParaRPr lang="en-US" dirty="0"/>
          </a:p>
        </p:txBody>
      </p:sp>
      <p:sp>
        <p:nvSpPr>
          <p:cNvPr id="3" name="Content Placeholder 2"/>
          <p:cNvSpPr>
            <a:spLocks noGrp="1"/>
          </p:cNvSpPr>
          <p:nvPr>
            <p:ph sz="half" idx="1"/>
          </p:nvPr>
        </p:nvSpPr>
        <p:spPr/>
        <p:txBody>
          <a:bodyPr/>
          <a:lstStyle/>
          <a:p>
            <a:r>
              <a:rPr lang="en-US" dirty="0" smtClean="0">
                <a:hlinkClick r:id="rId3" invalidUrl="https://www.estyn.gov.wales/sites/default/files/documents/Welsh Language Development in the Foundation Phase - January 2013.pdf"/>
              </a:rPr>
              <a:t>https://www.estyn.gov.wales/sites/default/files/documents/Welsh%20Language%20Development%20in%20the%20Foundation%20Phase%20-%20January%202013.pdf</a:t>
            </a:r>
            <a:endParaRPr lang="en-US" dirty="0" smtClean="0"/>
          </a:p>
          <a:p>
            <a:endParaRPr lang="en-US" dirty="0"/>
          </a:p>
        </p:txBody>
      </p:sp>
      <p:pic>
        <p:nvPicPr>
          <p:cNvPr id="5" name="Content Placeholder 4" descr="WLD FP.jpg"/>
          <p:cNvPicPr>
            <a:picLocks noGrp="1" noChangeAspect="1"/>
          </p:cNvPicPr>
          <p:nvPr>
            <p:ph sz="half" idx="2"/>
          </p:nvPr>
        </p:nvPicPr>
        <p:blipFill>
          <a:blip r:embed="rId4"/>
          <a:srcRect l="-24938" r="-24938"/>
          <a:stretch>
            <a:fillRect/>
          </a:stretch>
        </p:blipFill>
        <p:spPr>
          <a:xfrm>
            <a:off x="4078478" y="2015067"/>
            <a:ext cx="5268722" cy="4549122"/>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findings</a:t>
            </a:r>
            <a:endParaRPr lang="en-US" dirty="0"/>
          </a:p>
        </p:txBody>
      </p:sp>
      <p:sp>
        <p:nvSpPr>
          <p:cNvPr id="3" name="Content Placeholder 2"/>
          <p:cNvSpPr>
            <a:spLocks noGrp="1"/>
          </p:cNvSpPr>
          <p:nvPr>
            <p:ph idx="1"/>
          </p:nvPr>
        </p:nvSpPr>
        <p:spPr/>
        <p:txBody>
          <a:bodyPr>
            <a:normAutofit/>
          </a:bodyPr>
          <a:lstStyle/>
          <a:p>
            <a:pPr>
              <a:buNone/>
            </a:pPr>
            <a:r>
              <a:rPr lang="en-US" dirty="0" smtClean="0"/>
              <a:t>“Welsh Language Development is good in the majority of the schools and settings visited…” </a:t>
            </a:r>
          </a:p>
          <a:p>
            <a:pPr>
              <a:buNone/>
            </a:pPr>
            <a:r>
              <a:rPr lang="en-US" dirty="0" smtClean="0"/>
              <a:t>In most of these schools and settings:</a:t>
            </a:r>
          </a:p>
          <a:p>
            <a:r>
              <a:rPr lang="en-US" dirty="0" smtClean="0"/>
              <a:t>Welsh is an </a:t>
            </a:r>
            <a:r>
              <a:rPr lang="en-US" dirty="0" smtClean="0">
                <a:solidFill>
                  <a:srgbClr val="FF0000"/>
                </a:solidFill>
              </a:rPr>
              <a:t>integral part of daily routines </a:t>
            </a:r>
          </a:p>
          <a:p>
            <a:r>
              <a:rPr lang="en-US" dirty="0" smtClean="0"/>
              <a:t>Nearly all children </a:t>
            </a:r>
            <a:r>
              <a:rPr lang="en-US" dirty="0" smtClean="0">
                <a:solidFill>
                  <a:srgbClr val="FF0000"/>
                </a:solidFill>
              </a:rPr>
              <a:t>enjoy</a:t>
            </a:r>
            <a:r>
              <a:rPr lang="en-US" dirty="0" smtClean="0"/>
              <a:t> learning Welsh</a:t>
            </a: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findings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Most children make </a:t>
            </a:r>
            <a:r>
              <a:rPr lang="en-US" dirty="0" smtClean="0">
                <a:solidFill>
                  <a:srgbClr val="FF0000"/>
                </a:solidFill>
              </a:rPr>
              <a:t>suitable progress in speaking and listening</a:t>
            </a:r>
            <a:r>
              <a:rPr lang="en-US" dirty="0" smtClean="0"/>
              <a:t> to Welsh </a:t>
            </a:r>
          </a:p>
          <a:p>
            <a:r>
              <a:rPr lang="en-US" dirty="0" smtClean="0"/>
              <a:t>Their speaking and listening skills are developing well but </a:t>
            </a:r>
            <a:r>
              <a:rPr lang="en-US" dirty="0" smtClean="0">
                <a:solidFill>
                  <a:srgbClr val="FF0000"/>
                </a:solidFill>
              </a:rPr>
              <a:t>reading and writing are generally underdeveloped </a:t>
            </a:r>
          </a:p>
          <a:p>
            <a:r>
              <a:rPr lang="en-US" dirty="0" smtClean="0">
                <a:solidFill>
                  <a:srgbClr val="FF0000"/>
                </a:solidFill>
              </a:rPr>
              <a:t>In one-in-ten schools, children make excellent pr</a:t>
            </a:r>
            <a:r>
              <a:rPr lang="en-US" dirty="0" smtClean="0"/>
              <a:t>ogress in acquiring Welsh language skills. In these few schools, nearly all children have a good understanding of their Welsh work across the curriculum. They use a wide range of words and sentence patterns correctly and by the end of key stage 2 can read accurately and with expression. </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findings</a:t>
            </a:r>
            <a:endParaRPr lang="en-US" dirty="0"/>
          </a:p>
        </p:txBody>
      </p:sp>
      <p:sp>
        <p:nvSpPr>
          <p:cNvPr id="3" name="Content Placeholder 2"/>
          <p:cNvSpPr>
            <a:spLocks noGrp="1"/>
          </p:cNvSpPr>
          <p:nvPr>
            <p:ph idx="1"/>
          </p:nvPr>
        </p:nvSpPr>
        <p:spPr/>
        <p:txBody>
          <a:bodyPr>
            <a:normAutofit/>
          </a:bodyPr>
          <a:lstStyle/>
          <a:p>
            <a:pPr>
              <a:buNone/>
            </a:pPr>
            <a:r>
              <a:rPr lang="en-US" dirty="0" smtClean="0"/>
              <a:t>In a minority of schools staff </a:t>
            </a:r>
            <a:r>
              <a:rPr lang="en-US" dirty="0" smtClean="0">
                <a:solidFill>
                  <a:srgbClr val="FF0000"/>
                </a:solidFill>
              </a:rPr>
              <a:t>do not devote enough time </a:t>
            </a:r>
            <a:r>
              <a:rPr lang="en-US" dirty="0" smtClean="0"/>
              <a:t>to teaching Welsh. </a:t>
            </a:r>
          </a:p>
          <a:p>
            <a:pPr>
              <a:buNone/>
            </a:pPr>
            <a:endParaRPr lang="en-US" dirty="0" smtClean="0"/>
          </a:p>
          <a:p>
            <a:pPr>
              <a:buNone/>
            </a:pPr>
            <a:r>
              <a:rPr lang="en-US" dirty="0" smtClean="0"/>
              <a:t>In a few of schools and settings visited, staff are </a:t>
            </a:r>
            <a:r>
              <a:rPr lang="en-US" dirty="0" smtClean="0">
                <a:solidFill>
                  <a:srgbClr val="FF0000"/>
                </a:solidFill>
              </a:rPr>
              <a:t>not devoting enough direct teaching time </a:t>
            </a:r>
            <a:r>
              <a:rPr lang="en-US" dirty="0" smtClean="0"/>
              <a:t>to deliver Welsh Language Development effectively. </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findings</a:t>
            </a:r>
            <a:endParaRPr lang="en-US" dirty="0"/>
          </a:p>
        </p:txBody>
      </p:sp>
      <p:sp>
        <p:nvSpPr>
          <p:cNvPr id="3" name="Content Placeholder 2"/>
          <p:cNvSpPr>
            <a:spLocks noGrp="1"/>
          </p:cNvSpPr>
          <p:nvPr>
            <p:ph idx="1"/>
          </p:nvPr>
        </p:nvSpPr>
        <p:spPr/>
        <p:txBody>
          <a:bodyPr>
            <a:normAutofit/>
          </a:bodyPr>
          <a:lstStyle/>
          <a:p>
            <a:pPr>
              <a:buNone/>
            </a:pPr>
            <a:r>
              <a:rPr lang="en-US" dirty="0" smtClean="0"/>
              <a:t>Generally, when practitioners’ own </a:t>
            </a:r>
            <a:r>
              <a:rPr lang="en-US" dirty="0" smtClean="0">
                <a:solidFill>
                  <a:srgbClr val="FF0000"/>
                </a:solidFill>
              </a:rPr>
              <a:t>Welsh is fluent</a:t>
            </a:r>
            <a:r>
              <a:rPr lang="en-US" dirty="0" smtClean="0"/>
              <a:t>, children’s progress in learning Welsh is better. </a:t>
            </a:r>
          </a:p>
          <a:p>
            <a:pPr>
              <a:buNone/>
            </a:pPr>
            <a:endParaRPr lang="en-US" dirty="0" smtClean="0"/>
          </a:p>
          <a:p>
            <a:pPr>
              <a:buNone/>
            </a:pPr>
            <a:r>
              <a:rPr lang="en-US" dirty="0" smtClean="0"/>
              <a:t>In a few cases, practitioners cannot sustain using Welsh long enough and use a very limited amount of incidental Welsh with the children. (</a:t>
            </a:r>
            <a:r>
              <a:rPr lang="en-US" dirty="0" smtClean="0">
                <a:solidFill>
                  <a:srgbClr val="FF0000"/>
                </a:solidFill>
              </a:rPr>
              <a:t>incidental Welsh</a:t>
            </a:r>
            <a:r>
              <a:rPr lang="en-US" dirty="0" smtClean="0"/>
              <a:t>)</a:t>
            </a:r>
          </a:p>
          <a:p>
            <a:endParaRPr lang="en-US"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739775" y="2099734"/>
            <a:ext cx="7662864" cy="3937530"/>
          </a:xfrm>
        </p:spPr>
        <p:txBody>
          <a:bodyPr>
            <a:normAutofit fontScale="92500" lnSpcReduction="20000"/>
          </a:bodyPr>
          <a:lstStyle/>
          <a:p>
            <a:pPr>
              <a:buNone/>
            </a:pPr>
            <a:r>
              <a:rPr lang="en-US" dirty="0" smtClean="0"/>
              <a:t>Schools and settings should:</a:t>
            </a:r>
          </a:p>
          <a:p>
            <a:r>
              <a:rPr lang="en-US" dirty="0" smtClean="0"/>
              <a:t>ensure that </a:t>
            </a:r>
            <a:r>
              <a:rPr lang="en-US" dirty="0" smtClean="0">
                <a:solidFill>
                  <a:srgbClr val="FF0000"/>
                </a:solidFill>
              </a:rPr>
              <a:t>enough time </a:t>
            </a:r>
            <a:r>
              <a:rPr lang="en-US" dirty="0" smtClean="0"/>
              <a:t>is devoted to the direct teaching of Welsh;</a:t>
            </a:r>
          </a:p>
          <a:p>
            <a:r>
              <a:rPr lang="en-US" dirty="0" smtClean="0"/>
              <a:t>plan good opportunities for pupils to use Welsh in </a:t>
            </a:r>
            <a:r>
              <a:rPr lang="en-US" dirty="0" smtClean="0">
                <a:solidFill>
                  <a:srgbClr val="FF0000"/>
                </a:solidFill>
              </a:rPr>
              <a:t>other areas of learning and in outdoor </a:t>
            </a:r>
            <a:r>
              <a:rPr lang="en-US" dirty="0" smtClean="0"/>
              <a:t>activities;</a:t>
            </a:r>
          </a:p>
          <a:p>
            <a:r>
              <a:rPr lang="en-US" dirty="0" smtClean="0"/>
              <a:t>increase the level of skills input to develop pupil’s writing in Welsh;</a:t>
            </a:r>
          </a:p>
          <a:p>
            <a:r>
              <a:rPr lang="en-US" dirty="0" smtClean="0">
                <a:solidFill>
                  <a:srgbClr val="FF0000"/>
                </a:solidFill>
              </a:rPr>
              <a:t>monitor provision and progress</a:t>
            </a:r>
            <a:r>
              <a:rPr lang="en-US" dirty="0" smtClean="0"/>
              <a:t> in Welsh Language Development;</a:t>
            </a:r>
          </a:p>
          <a:p>
            <a:r>
              <a:rPr lang="en-US" dirty="0" smtClean="0">
                <a:solidFill>
                  <a:srgbClr val="FF0000"/>
                </a:solidFill>
              </a:rPr>
              <a:t>provide practitioners with opportunities to improve their Welsh </a:t>
            </a:r>
            <a:r>
              <a:rPr lang="en-US" dirty="0" smtClean="0"/>
              <a:t>language skills and language teaching skills.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739775" y="2387600"/>
            <a:ext cx="7662864" cy="3649663"/>
          </a:xfrm>
        </p:spPr>
        <p:txBody>
          <a:bodyPr/>
          <a:lstStyle/>
          <a:p>
            <a:pPr>
              <a:buNone/>
            </a:pPr>
            <a:r>
              <a:rPr lang="en-US" dirty="0" smtClean="0"/>
              <a:t>Local authorities should:</a:t>
            </a:r>
          </a:p>
          <a:p>
            <a:r>
              <a:rPr lang="en-US" dirty="0" smtClean="0">
                <a:solidFill>
                  <a:srgbClr val="FF0000"/>
                </a:solidFill>
              </a:rPr>
              <a:t>provide support and training </a:t>
            </a:r>
            <a:r>
              <a:rPr lang="en-US" dirty="0" smtClean="0"/>
              <a:t>in Welsh Language Development for headteachers, Foundation Phase leaders and lead practitioners;</a:t>
            </a:r>
          </a:p>
          <a:p>
            <a:r>
              <a:rPr lang="en-US" dirty="0" smtClean="0"/>
              <a:t>provide </a:t>
            </a:r>
            <a:r>
              <a:rPr lang="en-US" dirty="0" smtClean="0">
                <a:solidFill>
                  <a:srgbClr val="FF0000"/>
                </a:solidFill>
              </a:rPr>
              <a:t>better access to Welsh language support and training</a:t>
            </a:r>
            <a:r>
              <a:rPr lang="en-US" dirty="0" smtClean="0"/>
              <a:t> for practitioners…;</a:t>
            </a:r>
          </a:p>
          <a:p>
            <a:r>
              <a:rPr lang="en-US" dirty="0" smtClean="0">
                <a:solidFill>
                  <a:srgbClr val="FF0000"/>
                </a:solidFill>
              </a:rPr>
              <a:t>share good practice </a:t>
            </a:r>
            <a:r>
              <a:rPr lang="en-US" dirty="0" smtClean="0"/>
              <a:t>in Welsh Language Development.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739775" y="2218268"/>
            <a:ext cx="7662864" cy="3818996"/>
          </a:xfrm>
        </p:spPr>
        <p:txBody>
          <a:bodyPr>
            <a:normAutofit/>
          </a:bodyPr>
          <a:lstStyle/>
          <a:p>
            <a:pPr>
              <a:buNone/>
            </a:pPr>
            <a:r>
              <a:rPr lang="en-US" dirty="0" smtClean="0"/>
              <a:t>The Welsh Government should:</a:t>
            </a:r>
          </a:p>
          <a:p>
            <a:r>
              <a:rPr lang="en-US" dirty="0" smtClean="0"/>
              <a:t>review whether the Foundation Phase Outcomes Indicator should capture </a:t>
            </a:r>
            <a:r>
              <a:rPr lang="en-US" dirty="0" smtClean="0">
                <a:solidFill>
                  <a:srgbClr val="FF0000"/>
                </a:solidFill>
              </a:rPr>
              <a:t>children’s progress </a:t>
            </a:r>
            <a:r>
              <a:rPr lang="en-US" dirty="0" smtClean="0"/>
              <a:t>in Welsh Language Development;</a:t>
            </a:r>
          </a:p>
          <a:p>
            <a:r>
              <a:rPr lang="en-US" dirty="0" smtClean="0"/>
              <a:t>provide </a:t>
            </a:r>
            <a:r>
              <a:rPr lang="en-US" dirty="0" smtClean="0">
                <a:solidFill>
                  <a:srgbClr val="FF0000"/>
                </a:solidFill>
              </a:rPr>
              <a:t>more exemplar materials of good practice </a:t>
            </a:r>
            <a:r>
              <a:rPr lang="en-US" dirty="0" smtClean="0"/>
              <a:t>in Welsh Language Development.</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GCSE Short Course</a:t>
            </a:r>
            <a:endParaRPr lang="en-US" dirty="0"/>
          </a:p>
        </p:txBody>
      </p:sp>
      <p:sp>
        <p:nvSpPr>
          <p:cNvPr id="3" name="Content Placeholder 2"/>
          <p:cNvSpPr>
            <a:spLocks noGrp="1"/>
          </p:cNvSpPr>
          <p:nvPr>
            <p:ph idx="1"/>
          </p:nvPr>
        </p:nvSpPr>
        <p:spPr>
          <a:xfrm>
            <a:off x="457200" y="2452914"/>
            <a:ext cx="8229600" cy="4034972"/>
          </a:xfrm>
        </p:spPr>
        <p:txBody>
          <a:bodyPr>
            <a:normAutofit fontScale="70000" lnSpcReduction="20000"/>
          </a:bodyPr>
          <a:lstStyle/>
          <a:p>
            <a:r>
              <a:rPr lang="en-US" sz="2600" dirty="0" smtClean="0">
                <a:hlinkClick r:id="rId3"/>
              </a:rPr>
              <a:t>https://www.qualificationswales.org/english/qualifications/gcses-and-a-levels/gcses/gcse-welsh-second-language/</a:t>
            </a:r>
            <a:r>
              <a:rPr lang="en-US" sz="2600" dirty="0" smtClean="0"/>
              <a:t> </a:t>
            </a:r>
          </a:p>
          <a:p>
            <a:r>
              <a:rPr lang="en-GB" sz="2600" b="1" dirty="0" smtClean="0"/>
              <a:t>GCSE Welsh Second Language</a:t>
            </a:r>
          </a:p>
          <a:p>
            <a:r>
              <a:rPr lang="en-GB" sz="2600" dirty="0" smtClean="0"/>
              <a:t>GCSE Welsh Second Language was revised for first teaching in September 2017 replacing the existing GCSE and Applied GCSE full and short courses.</a:t>
            </a:r>
          </a:p>
          <a:p>
            <a:r>
              <a:rPr lang="en-GB" sz="2600" dirty="0" smtClean="0"/>
              <a:t>The revised GCSE Welsh Second Language has been created to address shortcomings in the previous courses. It will also act interim qualification before the introduction of the new Welsh Curriculum in 2022 when Welsh will be taught in English medium, Welsh Medium and bilingual schools in order to remove the distinction between Welsh first and second language.</a:t>
            </a:r>
          </a:p>
          <a:p>
            <a:r>
              <a:rPr lang="en-GB" sz="2600" dirty="0" smtClean="0"/>
              <a:t>The study of Welsh first and second language is statutory under </a:t>
            </a:r>
            <a:r>
              <a:rPr lang="en-GB" sz="2600" dirty="0" smtClean="0">
                <a:hlinkClick r:id="rId4"/>
              </a:rPr>
              <a:t>legislation</a:t>
            </a:r>
            <a:r>
              <a:rPr lang="en-GB" sz="2600" dirty="0" smtClean="0"/>
              <a:t> for all learners until the end of key stage 4</a:t>
            </a:r>
            <a:r>
              <a:rPr lang="en-GB" dirty="0" smtClean="0"/>
              <a:t>.</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s>
</file>

<file path=ppt/theme/theme1.xml><?xml version="1.0" encoding="utf-8"?>
<a:theme xmlns:a="http://schemas.openxmlformats.org/drawingml/2006/main" name="Genesis">
  <a:themeElements>
    <a:clrScheme name="Genesis">
      <a:dk1>
        <a:sysClr val="windowText" lastClr="000000"/>
      </a:dk1>
      <a:lt1>
        <a:sysClr val="window" lastClr="FFFFFF"/>
      </a:lt1>
      <a:dk2>
        <a:srgbClr val="465466"/>
      </a:dk2>
      <a:lt2>
        <a:srgbClr val="BBD7F8"/>
      </a:lt2>
      <a:accent1>
        <a:srgbClr val="80B606"/>
      </a:accent1>
      <a:accent2>
        <a:srgbClr val="E29F1D"/>
      </a:accent2>
      <a:accent3>
        <a:srgbClr val="2397E2"/>
      </a:accent3>
      <a:accent4>
        <a:srgbClr val="35ACA2"/>
      </a:accent4>
      <a:accent5>
        <a:srgbClr val="5430BB"/>
      </a:accent5>
      <a:accent6>
        <a:srgbClr val="8D34E0"/>
      </a:accent6>
      <a:hlink>
        <a:srgbClr val="00B0F0"/>
      </a:hlink>
      <a:folHlink>
        <a:srgbClr val="0070C0"/>
      </a:folHlink>
    </a:clrScheme>
    <a:fontScheme name="Genesis">
      <a:majorFont>
        <a:latin typeface="Calisto MT"/>
        <a:ea typeface=""/>
        <a:cs typeface=""/>
        <a:font script="Jpan" typeface="ＭＳ 明朝"/>
      </a:majorFont>
      <a:minorFont>
        <a:latin typeface="Calisto MT"/>
        <a:ea typeface=""/>
        <a:cs typeface=""/>
        <a:font script="Jpan" typeface="ＭＳ 明朝"/>
      </a:minorFont>
    </a:fontScheme>
    <a:fmtScheme name="Genesis">
      <a:fillStyleLst>
        <a:solidFill>
          <a:schemeClr val="phClr"/>
        </a:solidFill>
        <a:gradFill rotWithShape="1">
          <a:gsLst>
            <a:gs pos="0">
              <a:schemeClr val="phClr">
                <a:tint val="100000"/>
                <a:shade val="70000"/>
                <a:satMod val="100000"/>
                <a:greenMod val="110000"/>
              </a:schemeClr>
            </a:gs>
            <a:gs pos="75000">
              <a:schemeClr val="phClr">
                <a:tint val="40000"/>
                <a:satMod val="150000"/>
                <a:redMod val="100000"/>
                <a:blueMod val="100000"/>
              </a:schemeClr>
            </a:gs>
            <a:gs pos="100000">
              <a:schemeClr val="phClr">
                <a:tint val="60000"/>
                <a:satMod val="120000"/>
                <a:redMod val="100000"/>
                <a:blueMod val="100000"/>
              </a:schemeClr>
            </a:gs>
          </a:gsLst>
          <a:path path="circle">
            <a:fillToRect l="25000" t="25000" r="5000" b="5000"/>
          </a:path>
        </a:gradFill>
        <a:gradFill rotWithShape="1">
          <a:gsLst>
            <a:gs pos="0">
              <a:schemeClr val="phClr">
                <a:tint val="50000"/>
                <a:shade val="100000"/>
                <a:alpha val="100000"/>
                <a:satMod val="150000"/>
              </a:schemeClr>
            </a:gs>
            <a:gs pos="40000">
              <a:schemeClr val="phClr">
                <a:tint val="70000"/>
                <a:shade val="100000"/>
                <a:alpha val="100000"/>
                <a:satMod val="150000"/>
              </a:schemeClr>
            </a:gs>
            <a:gs pos="100000">
              <a:schemeClr val="phClr">
                <a:shade val="90000"/>
                <a:satMod val="110000"/>
              </a:schemeClr>
            </a:gs>
          </a:gsLst>
          <a:lin ang="5400000" scaled="0"/>
        </a:grad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outerShdw blurRad="88900" dist="50800" dir="11400000" sx="102000" sy="101000" algn="tl" rotWithShape="0">
              <a:srgbClr val="000000">
                <a:alpha val="35000"/>
              </a:srgbClr>
            </a:outerShdw>
          </a:effectLst>
          <a:scene3d>
            <a:camera prst="perspectiveFront" fov="4800000"/>
            <a:lightRig rig="morning" dir="tl"/>
          </a:scene3d>
          <a:sp3d prstMaterial="softmetal">
            <a:bevelT w="0" h="0"/>
          </a:sp3d>
        </a:effectStyle>
        <a:effectStyle>
          <a:effectLst>
            <a:innerShdw blurRad="50800" dist="25400" dir="13500000">
              <a:srgbClr val="000000">
                <a:alpha val="75000"/>
              </a:srgbClr>
            </a:innerShdw>
            <a:reflection blurRad="101600" stA="40000" endPos="50000" dist="63500" dir="5400000" fadeDir="7200000" sy="-100000" kx="300000" rotWithShape="0"/>
          </a:effectLst>
          <a:scene3d>
            <a:camera prst="orthographicFront">
              <a:rot lat="0" lon="0" rev="0"/>
            </a:camera>
            <a:lightRig rig="chilly" dir="tr">
              <a:rot lat="0" lon="0" rev="1200000"/>
            </a:lightRig>
          </a:scene3d>
          <a:sp3d prstMaterial="plastic">
            <a:bevelT w="0" h="0"/>
          </a:sp3d>
        </a:effectStyle>
      </a:effectStyleLst>
      <a:bgFillStyleLst>
        <a:blipFill rotWithShape="1">
          <a:blip xmlns:r="http://schemas.openxmlformats.org/officeDocument/2006/relationships" r:embed="rId1"/>
          <a:stretch/>
        </a:blipFill>
        <a:blipFill rotWithShape="1">
          <a:blip xmlns:r="http://schemas.openxmlformats.org/officeDocument/2006/relationships" r:embed="rId2"/>
          <a:stretch/>
        </a:blipFill>
        <a:blipFill rotWithShape="1">
          <a:blip xmlns:r="http://schemas.openxmlformats.org/officeDocument/2006/relationships" r:embed="rId3"/>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Genesis.thmx</Template>
  <TotalTime>4101</TotalTime>
  <Words>1690</Words>
  <Application>Microsoft Macintosh PowerPoint</Application>
  <PresentationFormat>On-screen Show (4:3)</PresentationFormat>
  <Paragraphs>129</Paragraphs>
  <Slides>22</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Calibri</vt:lpstr>
      <vt:lpstr>Calisto MT</vt:lpstr>
      <vt:lpstr>Comic Sans MS</vt:lpstr>
      <vt:lpstr>Wingdings</vt:lpstr>
      <vt:lpstr>Arial</vt:lpstr>
      <vt:lpstr>Genesis</vt:lpstr>
      <vt:lpstr>Estyn</vt:lpstr>
      <vt:lpstr>Estyn</vt:lpstr>
      <vt:lpstr>What does Estyn  say about W2L?</vt:lpstr>
      <vt:lpstr>Best Practice Case Study</vt:lpstr>
      <vt:lpstr>Guidance for the inspection of primary schools</vt:lpstr>
      <vt:lpstr>Guidance for the inspection of primary schools</vt:lpstr>
      <vt:lpstr>Guidance for the inspection of primary schools</vt:lpstr>
      <vt:lpstr>Guidance for the inspection of primary schools</vt:lpstr>
      <vt:lpstr> Supplementary Guidance:  for Welsh lessons   </vt:lpstr>
      <vt:lpstr>Introduction (Pg. 2)</vt:lpstr>
      <vt:lpstr>PowerPoint Presentation</vt:lpstr>
      <vt:lpstr>Maths lesson taught through  the medium of Welsh</vt:lpstr>
      <vt:lpstr>Supplementary Guidance:  Welsh in the wider school community </vt:lpstr>
      <vt:lpstr>Welsh Language Development  in the Foundation Phase  (2013) </vt:lpstr>
      <vt:lpstr>Main findings</vt:lpstr>
      <vt:lpstr>Main findings</vt:lpstr>
      <vt:lpstr>Main findings</vt:lpstr>
      <vt:lpstr>Main findings</vt:lpstr>
      <vt:lpstr>Recommendations</vt:lpstr>
      <vt:lpstr>Recommendations</vt:lpstr>
      <vt:lpstr>Recommendations</vt:lpstr>
      <vt:lpstr>GCSE Short Course</vt:lpstr>
    </vt:vector>
  </TitlesOfParts>
  <Company>Trinity Saint David</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swwcte10</dc:creator>
  <cp:lastModifiedBy>Natalie Griffiths</cp:lastModifiedBy>
  <cp:revision>52</cp:revision>
  <dcterms:created xsi:type="dcterms:W3CDTF">2016-11-16T16:02:52Z</dcterms:created>
  <dcterms:modified xsi:type="dcterms:W3CDTF">2018-11-18T17:52:47Z</dcterms:modified>
</cp:coreProperties>
</file>