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9"/>
  </p:handoutMasterIdLst>
  <p:sldIdLst>
    <p:sldId id="258" r:id="rId2"/>
    <p:sldId id="259" r:id="rId3"/>
    <p:sldId id="261" r:id="rId4"/>
    <p:sldId id="262" r:id="rId5"/>
    <p:sldId id="289" r:id="rId6"/>
    <p:sldId id="264" r:id="rId7"/>
    <p:sldId id="267" r:id="rId8"/>
    <p:sldId id="270" r:id="rId9"/>
    <p:sldId id="265" r:id="rId10"/>
    <p:sldId id="279" r:id="rId11"/>
    <p:sldId id="283" r:id="rId12"/>
    <p:sldId id="280" r:id="rId13"/>
    <p:sldId id="281" r:id="rId14"/>
    <p:sldId id="282" r:id="rId15"/>
    <p:sldId id="292" r:id="rId16"/>
    <p:sldId id="294" r:id="rId17"/>
    <p:sldId id="293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672CD3-B2EC-4527-B2FF-398D9BFAE5D9}" v="1" dt="2025-03-23T16:48:26.2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27672CD3-B2EC-4527-B2FF-398D9BFAE5D9}"/>
    <pc:docChg chg="undo custSel addSld delSld modSld sldOrd">
      <pc:chgData name="Judith Marshall" userId="0a98e7dd-30f8-4477-a3e0-e11100f91a96" providerId="ADAL" clId="{27672CD3-B2EC-4527-B2FF-398D9BFAE5D9}" dt="2025-03-23T16:54:19.134" v="31" actId="47"/>
      <pc:docMkLst>
        <pc:docMk/>
      </pc:docMkLst>
      <pc:sldChg chg="del">
        <pc:chgData name="Judith Marshall" userId="0a98e7dd-30f8-4477-a3e0-e11100f91a96" providerId="ADAL" clId="{27672CD3-B2EC-4527-B2FF-398D9BFAE5D9}" dt="2025-03-23T16:50:57.017" v="18" actId="47"/>
        <pc:sldMkLst>
          <pc:docMk/>
          <pc:sldMk cId="591756506" sldId="257"/>
        </pc:sldMkLst>
      </pc:sldChg>
      <pc:sldChg chg="delSp modSp mod">
        <pc:chgData name="Judith Marshall" userId="0a98e7dd-30f8-4477-a3e0-e11100f91a96" providerId="ADAL" clId="{27672CD3-B2EC-4527-B2FF-398D9BFAE5D9}" dt="2025-03-23T16:48:29.626" v="4"/>
        <pc:sldMkLst>
          <pc:docMk/>
          <pc:sldMk cId="1520993823" sldId="259"/>
        </pc:sldMkLst>
        <pc:spChg chg="mod">
          <ac:chgData name="Judith Marshall" userId="0a98e7dd-30f8-4477-a3e0-e11100f91a96" providerId="ADAL" clId="{27672CD3-B2EC-4527-B2FF-398D9BFAE5D9}" dt="2025-03-23T16:48:29.626" v="4"/>
          <ac:spMkLst>
            <pc:docMk/>
            <pc:sldMk cId="1520993823" sldId="259"/>
            <ac:spMk id="4099" creationId="{00000000-0000-0000-0000-000000000000}"/>
          </ac:spMkLst>
        </pc:spChg>
        <pc:picChg chg="del">
          <ac:chgData name="Judith Marshall" userId="0a98e7dd-30f8-4477-a3e0-e11100f91a96" providerId="ADAL" clId="{27672CD3-B2EC-4527-B2FF-398D9BFAE5D9}" dt="2025-03-23T16:48:26.288" v="1" actId="478"/>
          <ac:picMkLst>
            <pc:docMk/>
            <pc:sldMk cId="1520993823" sldId="259"/>
            <ac:picMk id="4100" creationId="{00000000-0000-0000-0000-000000000000}"/>
          </ac:picMkLst>
        </pc:picChg>
      </pc:sldChg>
      <pc:sldChg chg="add del">
        <pc:chgData name="Judith Marshall" userId="0a98e7dd-30f8-4477-a3e0-e11100f91a96" providerId="ADAL" clId="{27672CD3-B2EC-4527-B2FF-398D9BFAE5D9}" dt="2025-03-23T16:51:57.434" v="24" actId="47"/>
        <pc:sldMkLst>
          <pc:docMk/>
          <pc:sldMk cId="1516738419" sldId="260"/>
        </pc:sldMkLst>
      </pc:sldChg>
      <pc:sldChg chg="ord">
        <pc:chgData name="Judith Marshall" userId="0a98e7dd-30f8-4477-a3e0-e11100f91a96" providerId="ADAL" clId="{27672CD3-B2EC-4527-B2FF-398D9BFAE5D9}" dt="2025-03-23T16:48:48.815" v="7"/>
        <pc:sldMkLst>
          <pc:docMk/>
          <pc:sldMk cId="3743828089" sldId="261"/>
        </pc:sldMkLst>
      </pc:sldChg>
      <pc:sldChg chg="ord">
        <pc:chgData name="Judith Marshall" userId="0a98e7dd-30f8-4477-a3e0-e11100f91a96" providerId="ADAL" clId="{27672CD3-B2EC-4527-B2FF-398D9BFAE5D9}" dt="2025-03-23T16:48:59.989" v="9"/>
        <pc:sldMkLst>
          <pc:docMk/>
          <pc:sldMk cId="680357178" sldId="262"/>
        </pc:sldMkLst>
      </pc:sldChg>
      <pc:sldChg chg="del">
        <pc:chgData name="Judith Marshall" userId="0a98e7dd-30f8-4477-a3e0-e11100f91a96" providerId="ADAL" clId="{27672CD3-B2EC-4527-B2FF-398D9BFAE5D9}" dt="2025-03-23T16:49:18.297" v="10" actId="2696"/>
        <pc:sldMkLst>
          <pc:docMk/>
          <pc:sldMk cId="1326165823" sldId="263"/>
        </pc:sldMkLst>
      </pc:sldChg>
      <pc:sldChg chg="modSp mod">
        <pc:chgData name="Judith Marshall" userId="0a98e7dd-30f8-4477-a3e0-e11100f91a96" providerId="ADAL" clId="{27672CD3-B2EC-4527-B2FF-398D9BFAE5D9}" dt="2025-03-23T16:50:44.534" v="17" actId="255"/>
        <pc:sldMkLst>
          <pc:docMk/>
          <pc:sldMk cId="1490565608" sldId="265"/>
        </pc:sldMkLst>
        <pc:spChg chg="mod">
          <ac:chgData name="Judith Marshall" userId="0a98e7dd-30f8-4477-a3e0-e11100f91a96" providerId="ADAL" clId="{27672CD3-B2EC-4527-B2FF-398D9BFAE5D9}" dt="2025-03-23T16:50:44.534" v="17" actId="255"/>
          <ac:spMkLst>
            <pc:docMk/>
            <pc:sldMk cId="1490565608" sldId="265"/>
            <ac:spMk id="3" creationId="{00000000-0000-0000-0000-000000000000}"/>
          </ac:spMkLst>
        </pc:spChg>
      </pc:sldChg>
      <pc:sldChg chg="ord">
        <pc:chgData name="Judith Marshall" userId="0a98e7dd-30f8-4477-a3e0-e11100f91a96" providerId="ADAL" clId="{27672CD3-B2EC-4527-B2FF-398D9BFAE5D9}" dt="2025-03-23T16:50:09.263" v="14"/>
        <pc:sldMkLst>
          <pc:docMk/>
          <pc:sldMk cId="204571050" sldId="267"/>
        </pc:sldMkLst>
      </pc:sldChg>
      <pc:sldChg chg="del">
        <pc:chgData name="Judith Marshall" userId="0a98e7dd-30f8-4477-a3e0-e11100f91a96" providerId="ADAL" clId="{27672CD3-B2EC-4527-B2FF-398D9BFAE5D9}" dt="2025-03-23T16:50:17.484" v="15" actId="47"/>
        <pc:sldMkLst>
          <pc:docMk/>
          <pc:sldMk cId="1467885813" sldId="268"/>
        </pc:sldMkLst>
      </pc:sldChg>
      <pc:sldChg chg="del">
        <pc:chgData name="Judith Marshall" userId="0a98e7dd-30f8-4477-a3e0-e11100f91a96" providerId="ADAL" clId="{27672CD3-B2EC-4527-B2FF-398D9BFAE5D9}" dt="2025-03-23T16:50:20.102" v="16" actId="47"/>
        <pc:sldMkLst>
          <pc:docMk/>
          <pc:sldMk cId="2641245711" sldId="269"/>
        </pc:sldMkLst>
      </pc:sldChg>
      <pc:sldChg chg="ord">
        <pc:chgData name="Judith Marshall" userId="0a98e7dd-30f8-4477-a3e0-e11100f91a96" providerId="ADAL" clId="{27672CD3-B2EC-4527-B2FF-398D9BFAE5D9}" dt="2025-03-23T16:52:12.450" v="26"/>
        <pc:sldMkLst>
          <pc:docMk/>
          <pc:sldMk cId="1119452249" sldId="270"/>
        </pc:sldMkLst>
      </pc:sldChg>
      <pc:sldChg chg="del">
        <pc:chgData name="Judith Marshall" userId="0a98e7dd-30f8-4477-a3e0-e11100f91a96" providerId="ADAL" clId="{27672CD3-B2EC-4527-B2FF-398D9BFAE5D9}" dt="2025-03-23T16:51:21.128" v="19" actId="47"/>
        <pc:sldMkLst>
          <pc:docMk/>
          <pc:sldMk cId="3033169071" sldId="271"/>
        </pc:sldMkLst>
      </pc:sldChg>
      <pc:sldChg chg="del">
        <pc:chgData name="Judith Marshall" userId="0a98e7dd-30f8-4477-a3e0-e11100f91a96" providerId="ADAL" clId="{27672CD3-B2EC-4527-B2FF-398D9BFAE5D9}" dt="2025-03-23T16:51:22.400" v="20" actId="47"/>
        <pc:sldMkLst>
          <pc:docMk/>
          <pc:sldMk cId="1867612731" sldId="275"/>
        </pc:sldMkLst>
      </pc:sldChg>
      <pc:sldChg chg="del">
        <pc:chgData name="Judith Marshall" userId="0a98e7dd-30f8-4477-a3e0-e11100f91a96" providerId="ADAL" clId="{27672CD3-B2EC-4527-B2FF-398D9BFAE5D9}" dt="2025-03-23T16:53:09.068" v="27" actId="47"/>
        <pc:sldMkLst>
          <pc:docMk/>
          <pc:sldMk cId="2766917885" sldId="276"/>
        </pc:sldMkLst>
      </pc:sldChg>
      <pc:sldChg chg="del">
        <pc:chgData name="Judith Marshall" userId="0a98e7dd-30f8-4477-a3e0-e11100f91a96" providerId="ADAL" clId="{27672CD3-B2EC-4527-B2FF-398D9BFAE5D9}" dt="2025-03-23T16:53:26.524" v="29" actId="47"/>
        <pc:sldMkLst>
          <pc:docMk/>
          <pc:sldMk cId="2069087550" sldId="284"/>
        </pc:sldMkLst>
      </pc:sldChg>
      <pc:sldChg chg="del">
        <pc:chgData name="Judith Marshall" userId="0a98e7dd-30f8-4477-a3e0-e11100f91a96" providerId="ADAL" clId="{27672CD3-B2EC-4527-B2FF-398D9BFAE5D9}" dt="2025-03-23T16:53:34.829" v="30" actId="47"/>
        <pc:sldMkLst>
          <pc:docMk/>
          <pc:sldMk cId="1093630915" sldId="285"/>
        </pc:sldMkLst>
      </pc:sldChg>
      <pc:sldChg chg="del">
        <pc:chgData name="Judith Marshall" userId="0a98e7dd-30f8-4477-a3e0-e11100f91a96" providerId="ADAL" clId="{27672CD3-B2EC-4527-B2FF-398D9BFAE5D9}" dt="2025-03-23T16:53:10.570" v="28" actId="47"/>
        <pc:sldMkLst>
          <pc:docMk/>
          <pc:sldMk cId="1212688934" sldId="286"/>
        </pc:sldMkLst>
      </pc:sldChg>
      <pc:sldChg chg="del">
        <pc:chgData name="Judith Marshall" userId="0a98e7dd-30f8-4477-a3e0-e11100f91a96" providerId="ADAL" clId="{27672CD3-B2EC-4527-B2FF-398D9BFAE5D9}" dt="2025-03-23T16:54:19.134" v="31" actId="47"/>
        <pc:sldMkLst>
          <pc:docMk/>
          <pc:sldMk cId="2665533641" sldId="287"/>
        </pc:sldMkLst>
      </pc:sldChg>
      <pc:sldChg chg="modSp del mod">
        <pc:chgData name="Judith Marshall" userId="0a98e7dd-30f8-4477-a3e0-e11100f91a96" providerId="ADAL" clId="{27672CD3-B2EC-4527-B2FF-398D9BFAE5D9}" dt="2025-03-23T16:48:34.479" v="5" actId="2696"/>
        <pc:sldMkLst>
          <pc:docMk/>
          <pc:sldMk cId="3006609362" sldId="291"/>
        </pc:sldMkLst>
        <pc:spChg chg="mod">
          <ac:chgData name="Judith Marshall" userId="0a98e7dd-30f8-4477-a3e0-e11100f91a96" providerId="ADAL" clId="{27672CD3-B2EC-4527-B2FF-398D9BFAE5D9}" dt="2025-03-23T16:48:19.033" v="0" actId="21"/>
          <ac:spMkLst>
            <pc:docMk/>
            <pc:sldMk cId="3006609362" sldId="291"/>
            <ac:spMk id="3" creationId="{00000000-0000-0000-0000-000000000000}"/>
          </ac:spMkLst>
        </pc:spChg>
      </pc:sldChg>
      <pc:sldChg chg="del">
        <pc:chgData name="Judith Marshall" userId="0a98e7dd-30f8-4477-a3e0-e11100f91a96" providerId="ADAL" clId="{27672CD3-B2EC-4527-B2FF-398D9BFAE5D9}" dt="2025-03-23T16:51:28.730" v="21" actId="47"/>
        <pc:sldMkLst>
          <pc:docMk/>
          <pc:sldMk cId="2634921884" sldId="29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85C09C-A6AD-4524-9503-0DAA53625E6F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5249A1-1351-476B-A318-D093C57023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9594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08500" y="1941513"/>
            <a:ext cx="4029075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08500" y="4075113"/>
            <a:ext cx="4029075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927BB-5444-41D4-9346-672506887B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0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8500" y="1941513"/>
            <a:ext cx="402907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0DC93-DC08-4382-919E-A0EFFB99F1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81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1E913B5-A8B1-4BEA-97BD-7FBB4C412C79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16633"/>
            <a:ext cx="8610600" cy="288031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Judith Marshall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029200" y="1700808"/>
            <a:ext cx="2971800" cy="10668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sz="3600" dirty="0">
                <a:solidFill>
                  <a:srgbClr val="FFFF66"/>
                </a:solidFill>
                <a:latin typeface="+mj-lt"/>
              </a:rPr>
              <a:t>Group Dynamics</a:t>
            </a:r>
            <a:r>
              <a:rPr lang="en-GB" sz="3600" dirty="0">
                <a:latin typeface="+mj-lt"/>
              </a:rPr>
              <a:t> </a:t>
            </a:r>
          </a:p>
        </p:txBody>
      </p:sp>
      <p:pic>
        <p:nvPicPr>
          <p:cNvPr id="3077" name="Picture 16" descr="6a00e54ee0401888340115718dda08970b-800w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870325"/>
            <a:ext cx="4495800" cy="269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18" descr="virgin_air_hostessess_showing_sexy_leg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86200"/>
            <a:ext cx="3581400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268760"/>
            <a:ext cx="3586692" cy="2379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39091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965200"/>
            <a:ext cx="8637588" cy="51911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2400" b="1" dirty="0">
                <a:latin typeface="Calibri" pitchFamily="34" charset="0"/>
              </a:rPr>
              <a:t>What is a group</a:t>
            </a:r>
            <a:r>
              <a:rPr lang="en-GB" sz="2000" b="1" dirty="0">
                <a:latin typeface="Calibri" pitchFamily="34" charset="0"/>
              </a:rPr>
              <a:t>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 err="1">
                <a:latin typeface="Calibri" pitchFamily="34" charset="0"/>
              </a:rPr>
              <a:t>Tajfel</a:t>
            </a:r>
            <a:r>
              <a:rPr lang="en-GB" sz="2000" dirty="0">
                <a:latin typeface="Calibri" pitchFamily="34" charset="0"/>
              </a:rPr>
              <a:t> (1979) - Either external or internal criteria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External = outside designations e.g. bus driver, dental patient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Internal = group identification factors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r>
              <a:rPr lang="en-GB" sz="1800" i="1" dirty="0">
                <a:latin typeface="Calibri" pitchFamily="34" charset="0"/>
                <a:cs typeface="Arial" charset="0"/>
              </a:rPr>
              <a:t>‘</a:t>
            </a:r>
            <a:r>
              <a:rPr lang="en-GB" sz="1800" dirty="0">
                <a:latin typeface="Calibri" pitchFamily="34" charset="0"/>
                <a:cs typeface="Arial" charset="0"/>
              </a:rPr>
              <a:t>A collection of two or more interacting persons who share common goals, have a stable relationship, are somehow interdependent, and perceive that they are in fact part of a group.’</a:t>
            </a: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 algn="r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 </a:t>
            </a:r>
            <a:r>
              <a:rPr lang="en-GB" sz="1800" i="1" dirty="0">
                <a:latin typeface="Calibri" pitchFamily="34" charset="0"/>
                <a:cs typeface="Times New Roman" pitchFamily="18" charset="0"/>
              </a:rPr>
              <a:t>(Paulus, 1989)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sz="1800" i="1" dirty="0">
              <a:latin typeface="Calibri" pitchFamily="34" charset="0"/>
              <a:cs typeface="Arial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20993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271" y="773954"/>
            <a:ext cx="8229600" cy="6021288"/>
          </a:xfrm>
        </p:spPr>
        <p:txBody>
          <a:bodyPr>
            <a:normAutofit/>
          </a:bodyPr>
          <a:lstStyle/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Paulus - subjective definition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Contains no objective characteristics of groups 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pPr marL="393192" lvl="1" indent="0">
              <a:buNone/>
            </a:pPr>
            <a:r>
              <a:rPr lang="en-GB" sz="1800" dirty="0">
                <a:latin typeface="Calibri" pitchFamily="34" charset="0"/>
              </a:rPr>
              <a:t>     e.g. common fate (</a:t>
            </a:r>
            <a:r>
              <a:rPr lang="en-GB" sz="1800" dirty="0" err="1">
                <a:latin typeface="Calibri" pitchFamily="34" charset="0"/>
              </a:rPr>
              <a:t>Lewin</a:t>
            </a:r>
            <a:r>
              <a:rPr lang="en-GB" sz="1800" dirty="0">
                <a:latin typeface="Calibri" pitchFamily="34" charset="0"/>
              </a:rPr>
              <a:t>, 1948) or face-to-face interaction (Bales, 1950) </a:t>
            </a:r>
          </a:p>
          <a:p>
            <a:pPr marL="393192" lvl="1" indent="0">
              <a:buNone/>
            </a:pPr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Emphasizes common identity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Identification of groups recognizes that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Some people do not belong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Some groups more cohesive than others</a:t>
            </a:r>
          </a:p>
          <a:p>
            <a:endParaRPr lang="en-GB" sz="2000" dirty="0">
              <a:latin typeface="Calibri" pitchFamily="34" charset="0"/>
            </a:endParaRPr>
          </a:p>
          <a:p>
            <a:endParaRPr lang="en-GB" sz="2000" dirty="0">
              <a:latin typeface="Calibri" pitchFamily="34" charset="0"/>
            </a:endParaRPr>
          </a:p>
          <a:p>
            <a:endParaRPr lang="en-GB" sz="2000" dirty="0">
              <a:latin typeface="Calibri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3480387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43828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965200"/>
            <a:ext cx="8637588" cy="51911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b="1" dirty="0">
                <a:latin typeface="Calibri" pitchFamily="34" charset="0"/>
              </a:rPr>
              <a:t>To be part of a group….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41513"/>
            <a:ext cx="792797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latin typeface="Comic Sans MS" pitchFamily="66" charset="0"/>
                <a:cs typeface="Arial" charset="0"/>
              </a:rPr>
              <a:t> </a:t>
            </a:r>
            <a:endParaRPr lang="en-GB" sz="2000" dirty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itchFamily="34" charset="0"/>
                <a:cs typeface="Arial" charset="0"/>
              </a:rPr>
              <a:t>Interaction </a:t>
            </a:r>
          </a:p>
          <a:p>
            <a:pPr eaLnBrk="1" hangingPunct="1">
              <a:lnSpc>
                <a:spcPct val="90000"/>
              </a:lnSpc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itchFamily="34" charset="0"/>
                <a:cs typeface="Arial" charset="0"/>
              </a:rPr>
              <a:t>Interdependence</a:t>
            </a:r>
          </a:p>
          <a:p>
            <a:pPr eaLnBrk="1" hangingPunct="1">
              <a:lnSpc>
                <a:spcPct val="90000"/>
              </a:lnSpc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itchFamily="34" charset="0"/>
                <a:cs typeface="Arial" charset="0"/>
              </a:rPr>
              <a:t>Relatively stable relationship persisting over a time period </a:t>
            </a:r>
          </a:p>
          <a:p>
            <a:pPr eaLnBrk="1" hangingPunct="1">
              <a:lnSpc>
                <a:spcPct val="90000"/>
              </a:lnSpc>
            </a:pPr>
            <a:endParaRPr lang="en-GB" sz="2000" dirty="0">
              <a:latin typeface="Calibri" pitchFamily="34" charset="0"/>
              <a:cs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itchFamily="34" charset="0"/>
                <a:cs typeface="Arial" charset="0"/>
              </a:rPr>
              <a:t>Sharing of some kind of common goal, or goals </a:t>
            </a:r>
          </a:p>
          <a:p>
            <a:pPr eaLnBrk="1" hangingPunct="1">
              <a:lnSpc>
                <a:spcPct val="90000"/>
              </a:lnSpc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itchFamily="34" charset="0"/>
                <a:cs typeface="Arial" charset="0"/>
              </a:rPr>
              <a:t>Structured interaction</a:t>
            </a:r>
          </a:p>
          <a:p>
            <a:pPr eaLnBrk="1" hangingPunct="1">
              <a:lnSpc>
                <a:spcPct val="90000"/>
              </a:lnSpc>
            </a:pP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itchFamily="34" charset="0"/>
                <a:cs typeface="Arial" charset="0"/>
              </a:rPr>
              <a:t>Recognition that they are part of a group</a:t>
            </a:r>
            <a:endParaRPr lang="en-GB" sz="2000" dirty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80357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libri" pitchFamily="34" charset="0"/>
              </a:rPr>
              <a:t>            Minimal group paradigm</a:t>
            </a:r>
            <a:endParaRPr lang="en-GB" sz="24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en-GB" sz="2000" dirty="0" err="1">
                <a:latin typeface="Calibri" pitchFamily="34" charset="0"/>
              </a:rPr>
              <a:t>Tajfel</a:t>
            </a:r>
            <a:r>
              <a:rPr lang="en-GB" sz="2000" dirty="0">
                <a:latin typeface="Calibri" pitchFamily="34" charset="0"/>
              </a:rPr>
              <a:t>, </a:t>
            </a:r>
            <a:r>
              <a:rPr lang="en-GB" sz="2000" dirty="0" err="1">
                <a:latin typeface="Calibri" pitchFamily="34" charset="0"/>
              </a:rPr>
              <a:t>Billig</a:t>
            </a:r>
            <a:r>
              <a:rPr lang="en-GB" sz="2000" dirty="0">
                <a:latin typeface="Calibri" pitchFamily="34" charset="0"/>
              </a:rPr>
              <a:t>, Bundy and </a:t>
            </a:r>
            <a:r>
              <a:rPr lang="en-GB" sz="2000" dirty="0" err="1">
                <a:latin typeface="Calibri" pitchFamily="34" charset="0"/>
              </a:rPr>
              <a:t>Flament</a:t>
            </a:r>
            <a:r>
              <a:rPr lang="en-GB" sz="2000" dirty="0">
                <a:latin typeface="Calibri" pitchFamily="34" charset="0"/>
              </a:rPr>
              <a:t> (1971)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Schoolboys</a:t>
            </a:r>
          </a:p>
          <a:p>
            <a:pPr lvl="1"/>
            <a:r>
              <a:rPr lang="en-GB" sz="1800" dirty="0">
                <a:latin typeface="Calibri" pitchFamily="34" charset="0"/>
              </a:rPr>
              <a:t>Preferences for Kandinsky or Klee </a:t>
            </a:r>
          </a:p>
          <a:p>
            <a:pPr lvl="1"/>
            <a:r>
              <a:rPr lang="en-GB" sz="1800" dirty="0">
                <a:latin typeface="Calibri" pitchFamily="34" charset="0"/>
              </a:rPr>
              <a:t>Task – to distribute money between pairs of recipients </a:t>
            </a:r>
          </a:p>
          <a:p>
            <a:pPr marL="393192" lvl="1" indent="0">
              <a:buNone/>
            </a:pPr>
            <a:r>
              <a:rPr lang="en-GB" sz="1800" dirty="0">
                <a:latin typeface="Calibri" pitchFamily="34" charset="0"/>
              </a:rPr>
              <a:t>           identified only by code number and art preference</a:t>
            </a:r>
          </a:p>
          <a:p>
            <a:pPr lvl="1"/>
            <a:r>
              <a:rPr lang="en-GB" sz="1800" dirty="0">
                <a:latin typeface="Calibri" pitchFamily="34" charset="0"/>
              </a:rPr>
              <a:t>Participants strongly favoured own group </a:t>
            </a:r>
          </a:p>
          <a:p>
            <a:pPr lvl="1"/>
            <a:r>
              <a:rPr lang="en-GB" sz="1800" dirty="0">
                <a:latin typeface="Calibri" pitchFamily="34" charset="0"/>
              </a:rPr>
              <a:t>No self-interest (not a recipient)</a:t>
            </a:r>
          </a:p>
          <a:p>
            <a:pPr lvl="1"/>
            <a:r>
              <a:rPr lang="en-GB" sz="1800" dirty="0">
                <a:latin typeface="Calibri" pitchFamily="34" charset="0"/>
              </a:rPr>
              <a:t>Only criteria for group was art preference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Second task – identified only as group X and group Y members – no personal characteristics could be inferred by preferences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Robust finding – merely being categorised as a group member = ethnocentrism and competitive intergroup behaviour</a:t>
            </a:r>
          </a:p>
          <a:p>
            <a:endParaRPr lang="en-GB" sz="2000" dirty="0">
              <a:latin typeface="Calibri" pitchFamily="34" charset="0"/>
            </a:endParaRPr>
          </a:p>
          <a:p>
            <a:endParaRPr lang="en-GB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36712"/>
            <a:ext cx="257175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975" y="2780928"/>
            <a:ext cx="2362200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45534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en-GB" sz="2000" b="1" dirty="0">
                <a:latin typeface="Calibri" pitchFamily="34" charset="0"/>
              </a:rPr>
              <a:t>Sociobiological perspective </a:t>
            </a:r>
            <a:r>
              <a:rPr lang="en-GB" sz="2000" dirty="0">
                <a:latin typeface="Calibri" pitchFamily="34" charset="0"/>
              </a:rPr>
              <a:t>(e.g. </a:t>
            </a:r>
            <a:r>
              <a:rPr lang="en-GB" sz="2000" dirty="0" err="1">
                <a:latin typeface="Calibri" pitchFamily="34" charset="0"/>
              </a:rPr>
              <a:t>Bowlby</a:t>
            </a:r>
            <a:r>
              <a:rPr lang="en-GB" sz="2000" dirty="0">
                <a:latin typeface="Calibri" pitchFamily="34" charset="0"/>
              </a:rPr>
              <a:t>)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Adaptive value of forming groups</a:t>
            </a:r>
          </a:p>
          <a:p>
            <a:pPr lvl="4"/>
            <a:r>
              <a:rPr lang="en-GB" sz="1800" dirty="0">
                <a:latin typeface="Calibri" pitchFamily="34" charset="0"/>
              </a:rPr>
              <a:t>Protection</a:t>
            </a:r>
          </a:p>
          <a:p>
            <a:pPr lvl="4"/>
            <a:r>
              <a:rPr lang="en-GB" sz="1800" dirty="0">
                <a:latin typeface="Calibri" pitchFamily="34" charset="0"/>
              </a:rPr>
              <a:t>Cooperation</a:t>
            </a:r>
          </a:p>
          <a:p>
            <a:pPr lvl="4"/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The need to belong – innate and universal (</a:t>
            </a:r>
            <a:r>
              <a:rPr lang="en-GB" sz="1800" dirty="0" err="1">
                <a:latin typeface="Calibri" pitchFamily="34" charset="0"/>
              </a:rPr>
              <a:t>Baumeister</a:t>
            </a:r>
            <a:r>
              <a:rPr lang="en-GB" sz="1800" dirty="0">
                <a:latin typeface="Calibri" pitchFamily="34" charset="0"/>
              </a:rPr>
              <a:t> and Leary, 1995)</a:t>
            </a:r>
          </a:p>
          <a:p>
            <a:endParaRPr lang="en-GB" sz="1800" dirty="0">
              <a:latin typeface="Calibri" pitchFamily="34" charset="0"/>
            </a:endParaRP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2000" b="1" dirty="0">
                <a:latin typeface="Calibri" pitchFamily="34" charset="0"/>
              </a:rPr>
              <a:t>Cognitive perspective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 e.g. social comparison theory</a:t>
            </a:r>
          </a:p>
          <a:p>
            <a:pPr lvl="4"/>
            <a:r>
              <a:rPr lang="en-GB" sz="1800" dirty="0">
                <a:latin typeface="Calibri" pitchFamily="34" charset="0"/>
              </a:rPr>
              <a:t>The need to hold accurate views of the world</a:t>
            </a:r>
          </a:p>
          <a:p>
            <a:pPr lvl="4"/>
            <a:r>
              <a:rPr lang="en-GB" sz="1800" dirty="0">
                <a:latin typeface="Calibri" pitchFamily="34" charset="0"/>
              </a:rPr>
              <a:t>Belief with no basis in physical reality (e.g. preferences) 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57086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836712"/>
            <a:ext cx="8637588" cy="51911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b="1" dirty="0">
                <a:latin typeface="Calibri" pitchFamily="34" charset="0"/>
              </a:rPr>
              <a:t>Entitativity</a:t>
            </a:r>
            <a:endParaRPr lang="en-GB" sz="2000" dirty="0">
              <a:latin typeface="Calibri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684025"/>
            <a:ext cx="4027487" cy="4114800"/>
          </a:xfrm>
        </p:spPr>
        <p:txBody>
          <a:bodyPr/>
          <a:lstStyle/>
          <a:p>
            <a:r>
              <a:rPr lang="en-GB" sz="2000" dirty="0">
                <a:latin typeface="Calibri" pitchFamily="34" charset="0"/>
              </a:rPr>
              <a:t>Campbell (1958)</a:t>
            </a:r>
          </a:p>
          <a:p>
            <a:endParaRPr lang="en-GB" sz="2000" dirty="0">
              <a:latin typeface="Calibri" pitchFamily="34" charset="0"/>
              <a:cs typeface="Arial" charset="0"/>
            </a:endParaRPr>
          </a:p>
          <a:p>
            <a:pPr eaLnBrk="1" hangingPunct="1"/>
            <a:r>
              <a:rPr lang="en-GB" sz="2000" dirty="0">
                <a:latin typeface="Calibri" pitchFamily="34" charset="0"/>
                <a:cs typeface="Arial" charset="0"/>
              </a:rPr>
              <a:t>Property of a group that marks it as a coherent and bounded social entity in its own right </a:t>
            </a:r>
          </a:p>
          <a:p>
            <a:pPr eaLnBrk="1" hangingPunct="1"/>
            <a:endParaRPr lang="en-GB" sz="2000" dirty="0">
              <a:latin typeface="Calibri" pitchFamily="34" charset="0"/>
              <a:cs typeface="Arial" charset="0"/>
            </a:endParaRPr>
          </a:p>
          <a:p>
            <a:pPr eaLnBrk="1" hangingPunct="1"/>
            <a:r>
              <a:rPr lang="en-GB" sz="2000" dirty="0">
                <a:latin typeface="Calibri" pitchFamily="34" charset="0"/>
                <a:cs typeface="Arial" charset="0"/>
              </a:rPr>
              <a:t>Groups differ in entitativity                  </a:t>
            </a:r>
            <a:r>
              <a:rPr lang="en-GB" sz="2000" i="1" dirty="0">
                <a:latin typeface="Calibri" pitchFamily="34" charset="0"/>
                <a:cs typeface="Arial" charset="0"/>
              </a:rPr>
              <a:t>(e.g. </a:t>
            </a:r>
            <a:r>
              <a:rPr lang="en-GB" sz="2000" i="1" dirty="0" err="1">
                <a:latin typeface="Calibri" pitchFamily="34" charset="0"/>
                <a:cs typeface="Arial" charset="0"/>
              </a:rPr>
              <a:t>Lickel</a:t>
            </a:r>
            <a:r>
              <a:rPr lang="en-GB" sz="2000" i="1" dirty="0">
                <a:latin typeface="Calibri" pitchFamily="34" charset="0"/>
                <a:cs typeface="Arial" charset="0"/>
              </a:rPr>
              <a:t> et al, 2000)</a:t>
            </a:r>
          </a:p>
          <a:p>
            <a:pPr eaLnBrk="1" hangingPunct="1"/>
            <a:endParaRPr lang="en-GB" sz="2000" i="1" dirty="0">
              <a:latin typeface="Calibri" pitchFamily="34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2000" dirty="0">
                <a:latin typeface="Calibri" pitchFamily="34" charset="0"/>
                <a:cs typeface="Times New Roman" pitchFamily="18" charset="0"/>
              </a:rPr>
              <a:t>	e.g. g</a:t>
            </a:r>
            <a:r>
              <a:rPr lang="en-GB" sz="2000" dirty="0">
                <a:latin typeface="Calibri" pitchFamily="34" charset="0"/>
                <a:cs typeface="Arial" charset="0"/>
              </a:rPr>
              <a:t>roup size, beliefs, practices </a:t>
            </a:r>
            <a:endParaRPr lang="en-GB" sz="20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sz="1800" dirty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sz="1800" dirty="0">
              <a:latin typeface="Comic Sans MS" pitchFamily="66" charset="0"/>
            </a:endParaRPr>
          </a:p>
        </p:txBody>
      </p:sp>
      <p:pic>
        <p:nvPicPr>
          <p:cNvPr id="7172" name="Picture 9" descr="GD7562792@MEN-syndication-pi-638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12160" y="836712"/>
            <a:ext cx="2946102" cy="196910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3" name="Picture 12" descr="african-childrens-choir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0072" y="2852936"/>
            <a:ext cx="3024634" cy="184872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4" name="Picture 15" descr="StockBroker-MosNew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797152"/>
            <a:ext cx="2946102" cy="1967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4571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904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Entitativity</a:t>
            </a:r>
          </a:p>
          <a:p>
            <a:endParaRPr lang="en-GB" sz="12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Single most important predictor = Interaction among group members</a:t>
            </a:r>
          </a:p>
          <a:p>
            <a:endParaRPr lang="en-GB" sz="12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Positive correlation between entitativity and: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Importance of group members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Common goals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Common outcomes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Group member similarity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Duration</a:t>
            </a:r>
          </a:p>
          <a:p>
            <a:endParaRPr lang="en-GB" sz="1200" dirty="0">
              <a:latin typeface="Calibri" pitchFamily="34" charset="0"/>
            </a:endParaRPr>
          </a:p>
          <a:p>
            <a:pPr marL="0" indent="-365760">
              <a:buNone/>
            </a:pPr>
            <a:r>
              <a:rPr lang="en-GB" sz="1800" dirty="0">
                <a:latin typeface="Calibri" pitchFamily="34" charset="0"/>
              </a:rPr>
              <a:t>Link to common fate (</a:t>
            </a:r>
            <a:r>
              <a:rPr lang="en-GB" sz="1800" dirty="0" err="1">
                <a:latin typeface="Calibri" pitchFamily="34" charset="0"/>
              </a:rPr>
              <a:t>Lewin</a:t>
            </a:r>
            <a:r>
              <a:rPr lang="en-GB" sz="1800" dirty="0">
                <a:latin typeface="Calibri" pitchFamily="34" charset="0"/>
              </a:rPr>
              <a:t>, 1948); face-to-face interaction (Bales, 1950) )</a:t>
            </a:r>
          </a:p>
          <a:p>
            <a:pPr marL="0" indent="0">
              <a:buNone/>
            </a:pPr>
            <a:endParaRPr lang="en-GB" sz="12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Weak negative correlation: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Group size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Permeability</a:t>
            </a: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Johnson et al (2006) – Different group types – different functions for members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	e.g. affiliation (need to belong), achievement-based needs and;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	social identity </a:t>
            </a:r>
            <a:r>
              <a:rPr lang="en-GB" sz="1800" dirty="0">
                <a:latin typeface="+mj-lt"/>
              </a:rPr>
              <a:t>(Hogg et al., 2007) </a:t>
            </a:r>
          </a:p>
          <a:p>
            <a:pPr marL="640080" lvl="2" indent="0">
              <a:buNone/>
            </a:pPr>
            <a:endParaRPr lang="en-GB" sz="1800" dirty="0">
              <a:latin typeface="Calibri" pitchFamily="34" charset="0"/>
            </a:endParaRPr>
          </a:p>
          <a:p>
            <a:pPr marL="640080" lvl="2" indent="0">
              <a:buNone/>
            </a:pPr>
            <a:endParaRPr lang="en-GB" sz="1800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19452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6048672"/>
          </a:xfrm>
        </p:spPr>
        <p:txBody>
          <a:bodyPr>
            <a:normAutofit fontScale="85000" lnSpcReduction="20000"/>
          </a:bodyPr>
          <a:lstStyle/>
          <a:p>
            <a:r>
              <a:rPr lang="en-GB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Social Identity Theory (Tajfel, 1979; Tajfel and Turner, 1986)</a:t>
            </a:r>
          </a:p>
          <a:p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Personal identity – qualities and characteristics which are strictly individual</a:t>
            </a:r>
          </a:p>
          <a:p>
            <a:pPr marL="274320" lvl="1" indent="0">
              <a:lnSpc>
                <a:spcPct val="80000"/>
              </a:lnSpc>
              <a:buNone/>
            </a:pP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Social identity -  that part of the individual’s self-concept which derives from:</a:t>
            </a: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	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	 - his/her knowledge of his/her membership of a social group (or groups) 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	 - the value and emotional significance of that membership</a:t>
            </a:r>
            <a:b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</a:b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Our self-concept partly depends on how we evaluate the ingroup relative to other groups</a:t>
            </a:r>
          </a:p>
          <a:p>
            <a:pPr lvl="1">
              <a:lnSpc>
                <a:spcPct val="80000"/>
              </a:lnSpc>
            </a:pP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The self as a group member - may result in multiple selves </a:t>
            </a:r>
          </a:p>
          <a:p>
            <a:pPr lvl="1">
              <a:lnSpc>
                <a:spcPct val="80000"/>
              </a:lnSpc>
            </a:pP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r>
              <a:rPr lang="en-GB" sz="2400" b="1" dirty="0">
                <a:latin typeface="+mj-lt"/>
              </a:rPr>
              <a:t>Social Categorization Theory (Turner, 1984</a:t>
            </a:r>
            <a:r>
              <a:rPr lang="en-GB" sz="2400" b="1" dirty="0">
                <a:latin typeface="Calibri" pitchFamily="34" charset="0"/>
              </a:rPr>
              <a:t>) – size of groups/categories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 </a:t>
            </a:r>
            <a:r>
              <a:rPr lang="en-GB" sz="1900" dirty="0">
                <a:latin typeface="Calibri" pitchFamily="34" charset="0"/>
              </a:rPr>
              <a:t>Utilitarian perspective </a:t>
            </a:r>
          </a:p>
          <a:p>
            <a:endParaRPr lang="en-GB" sz="1900" dirty="0">
              <a:latin typeface="Calibri" pitchFamily="34" charset="0"/>
            </a:endParaRPr>
          </a:p>
          <a:p>
            <a:pPr lvl="1"/>
            <a:r>
              <a:rPr lang="en-GB" sz="1900" dirty="0">
                <a:latin typeface="Calibri" pitchFamily="34" charset="0"/>
              </a:rPr>
              <a:t>e.g. Social Exchange Theory (</a:t>
            </a:r>
            <a:r>
              <a:rPr lang="en-GB" sz="1900" dirty="0" err="1">
                <a:latin typeface="Calibri" pitchFamily="34" charset="0"/>
              </a:rPr>
              <a:t>Thibaut</a:t>
            </a:r>
            <a:r>
              <a:rPr lang="en-GB" sz="1900" dirty="0">
                <a:latin typeface="Calibri" pitchFamily="34" charset="0"/>
              </a:rPr>
              <a:t> and Kelley, 1959) </a:t>
            </a:r>
          </a:p>
          <a:p>
            <a:endParaRPr lang="en-GB" sz="19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Calibri" pitchFamily="34" charset="0"/>
              </a:rPr>
              <a:t>     Also applies to group relationships/interactions</a:t>
            </a:r>
          </a:p>
          <a:p>
            <a:pPr marL="0" indent="0">
              <a:buNone/>
            </a:pPr>
            <a:endParaRPr lang="en-GB" sz="1900" dirty="0">
              <a:latin typeface="Calibri" pitchFamily="34" charset="0"/>
            </a:endParaRPr>
          </a:p>
          <a:p>
            <a:pPr lvl="1"/>
            <a:r>
              <a:rPr lang="en-GB" sz="1900" dirty="0">
                <a:latin typeface="Calibri" pitchFamily="34" charset="0"/>
              </a:rPr>
              <a:t>Social relations – fulfilment of own needs	</a:t>
            </a:r>
          </a:p>
          <a:p>
            <a:pPr lvl="1"/>
            <a:r>
              <a:rPr lang="en-GB" sz="1900" dirty="0">
                <a:latin typeface="Calibri" pitchFamily="34" charset="0"/>
              </a:rPr>
              <a:t>Benefits must outweigh costs </a:t>
            </a:r>
          </a:p>
          <a:p>
            <a:pPr lvl="1"/>
            <a:r>
              <a:rPr lang="en-GB" sz="1900" dirty="0">
                <a:latin typeface="Calibri" pitchFamily="34" charset="0"/>
              </a:rPr>
              <a:t>Opportunities for alternatives – e.g. chances of becoming a member of a more desirable </a:t>
            </a:r>
            <a:r>
              <a:rPr lang="en-GB" sz="1800" dirty="0">
                <a:latin typeface="Calibri" pitchFamily="34" charset="0"/>
              </a:rPr>
              <a:t>group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90565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980728"/>
            <a:ext cx="5256262" cy="5760640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GB" b="1" dirty="0">
                <a:solidFill>
                  <a:schemeClr val="tx2"/>
                </a:solidFill>
                <a:latin typeface="Calibri" pitchFamily="34" charset="0"/>
              </a:rPr>
              <a:t>Similarity - Group Norms </a:t>
            </a:r>
          </a:p>
          <a:p>
            <a:pPr eaLnBrk="1" hangingPunct="1"/>
            <a:endParaRPr lang="en-GB" sz="2300" b="1" dirty="0">
              <a:solidFill>
                <a:schemeClr val="tx2"/>
              </a:solidFill>
              <a:latin typeface="Calibri" pitchFamily="34" charset="0"/>
            </a:endParaRPr>
          </a:p>
          <a:p>
            <a:pPr lvl="1"/>
            <a:r>
              <a:rPr lang="en-GB" sz="2300" b="1" dirty="0">
                <a:latin typeface="Calibri" pitchFamily="34" charset="0"/>
                <a:cs typeface="Arial" charset="0"/>
              </a:rPr>
              <a:t>Prescriptive</a:t>
            </a:r>
            <a:r>
              <a:rPr lang="en-GB" sz="2300" dirty="0">
                <a:latin typeface="Calibri" pitchFamily="34" charset="0"/>
                <a:cs typeface="Arial" charset="0"/>
              </a:rPr>
              <a:t> norms – how to feel, think, behave</a:t>
            </a:r>
          </a:p>
          <a:p>
            <a:pPr lvl="1">
              <a:buNone/>
            </a:pPr>
            <a:endParaRPr lang="en-GB" sz="2300" dirty="0">
              <a:latin typeface="Calibri" pitchFamily="34" charset="0"/>
              <a:cs typeface="Times New Roman" pitchFamily="18" charset="0"/>
            </a:endParaRPr>
          </a:p>
          <a:p>
            <a:pPr lvl="1"/>
            <a:r>
              <a:rPr lang="en-GB" sz="2300" b="1" dirty="0">
                <a:latin typeface="Calibri" pitchFamily="34" charset="0"/>
                <a:cs typeface="Arial" charset="0"/>
              </a:rPr>
              <a:t>Proscriptive</a:t>
            </a:r>
            <a:r>
              <a:rPr lang="en-GB" sz="2300" dirty="0">
                <a:latin typeface="Calibri" pitchFamily="34" charset="0"/>
                <a:cs typeface="Arial" charset="0"/>
              </a:rPr>
              <a:t> norms – how not to feel, think, behave</a:t>
            </a:r>
          </a:p>
          <a:p>
            <a:pPr lvl="1"/>
            <a:endParaRPr lang="en-GB" sz="2300" dirty="0">
              <a:latin typeface="Calibri" pitchFamily="34" charset="0"/>
              <a:cs typeface="Arial" charset="0"/>
            </a:endParaRPr>
          </a:p>
          <a:p>
            <a:pPr lvl="1"/>
            <a:r>
              <a:rPr lang="en-GB" sz="2300" dirty="0">
                <a:latin typeface="Calibri" pitchFamily="34" charset="0"/>
                <a:cs typeface="Arial" charset="0"/>
              </a:rPr>
              <a:t>Implicit or explicit</a:t>
            </a:r>
            <a:r>
              <a:rPr lang="en-GB" sz="2300" dirty="0">
                <a:latin typeface="Calibri" pitchFamily="34" charset="0"/>
                <a:cs typeface="Times New Roman" pitchFamily="18" charset="0"/>
              </a:rPr>
              <a:t> norms</a:t>
            </a:r>
          </a:p>
          <a:p>
            <a:pPr lvl="1"/>
            <a:endParaRPr lang="en-GB" sz="2300" b="1" dirty="0">
              <a:latin typeface="Calibri" pitchFamily="34" charset="0"/>
            </a:endParaRPr>
          </a:p>
          <a:p>
            <a:pPr lvl="1"/>
            <a:r>
              <a:rPr lang="en-GB" sz="2300" dirty="0">
                <a:latin typeface="Calibri" pitchFamily="34" charset="0"/>
              </a:rPr>
              <a:t>Tendency for conformity  - internalization of belief and value system </a:t>
            </a:r>
          </a:p>
          <a:p>
            <a:pPr marL="393192" lvl="1" indent="0" algn="r">
              <a:buNone/>
            </a:pPr>
            <a:r>
              <a:rPr lang="en-GB" sz="2300" i="1" dirty="0">
                <a:latin typeface="Calibri" pitchFamily="34" charset="0"/>
              </a:rPr>
              <a:t>(Turner, 1991)</a:t>
            </a:r>
          </a:p>
          <a:p>
            <a:pPr marL="0" indent="0" eaLnBrk="1" hangingPunct="1">
              <a:buNone/>
            </a:pPr>
            <a:endParaRPr lang="en-GB" sz="2300" dirty="0">
              <a:latin typeface="Calibri" pitchFamily="34" charset="0"/>
            </a:endParaRPr>
          </a:p>
          <a:p>
            <a:pPr marL="0" indent="0" eaLnBrk="1" hangingPunct="1">
              <a:buNone/>
            </a:pPr>
            <a:r>
              <a:rPr lang="en-GB" sz="2300" dirty="0">
                <a:latin typeface="Calibri" pitchFamily="34" charset="0"/>
              </a:rPr>
              <a:t>Group norms = belief system that enables the smooth functioning  of the group</a:t>
            </a:r>
          </a:p>
          <a:p>
            <a:pPr marL="0" indent="0" eaLnBrk="1" hangingPunct="1">
              <a:buNone/>
            </a:pPr>
            <a:endParaRPr lang="en-GB" sz="2300" dirty="0">
              <a:latin typeface="Calibri" pitchFamily="34" charset="0"/>
            </a:endParaRPr>
          </a:p>
          <a:p>
            <a:pPr lvl="1"/>
            <a:r>
              <a:rPr lang="en-GB" sz="2100" dirty="0">
                <a:latin typeface="Calibri" pitchFamily="34" charset="0"/>
              </a:rPr>
              <a:t>     </a:t>
            </a:r>
            <a:r>
              <a:rPr lang="en-GB" sz="2300" dirty="0">
                <a:latin typeface="Calibri" pitchFamily="34" charset="0"/>
              </a:rPr>
              <a:t>Regulates group interaction</a:t>
            </a:r>
          </a:p>
          <a:p>
            <a:pPr lvl="1"/>
            <a:r>
              <a:rPr lang="en-GB" sz="2300" dirty="0">
                <a:latin typeface="Calibri" pitchFamily="34" charset="0"/>
              </a:rPr>
              <a:t>    Predicts member behaviour</a:t>
            </a:r>
          </a:p>
          <a:p>
            <a:pPr lvl="1"/>
            <a:endParaRPr lang="en-GB" sz="2300" dirty="0">
              <a:latin typeface="Calibri" pitchFamily="34" charset="0"/>
            </a:endParaRPr>
          </a:p>
          <a:p>
            <a:pPr lvl="1"/>
            <a:r>
              <a:rPr lang="en-GB" sz="2300" dirty="0">
                <a:latin typeface="Calibri" pitchFamily="34" charset="0"/>
              </a:rPr>
              <a:t>    Possibility of deviant behaviour </a:t>
            </a:r>
          </a:p>
          <a:p>
            <a:pPr marL="393192" lvl="1" indent="0" algn="r">
              <a:buNone/>
            </a:pPr>
            <a:r>
              <a:rPr lang="en-GB" sz="2300" i="1" dirty="0">
                <a:latin typeface="Calibri" pitchFamily="34" charset="0"/>
              </a:rPr>
              <a:t>(</a:t>
            </a:r>
            <a:r>
              <a:rPr lang="en-GB" sz="2300" i="1" dirty="0" err="1">
                <a:latin typeface="Calibri" pitchFamily="34" charset="0"/>
              </a:rPr>
              <a:t>Schachter</a:t>
            </a:r>
            <a:r>
              <a:rPr lang="en-GB" sz="2300" i="1" dirty="0">
                <a:latin typeface="Calibri" pitchFamily="34" charset="0"/>
              </a:rPr>
              <a:t>, 1951)</a:t>
            </a:r>
          </a:p>
          <a:p>
            <a:pPr lvl="1"/>
            <a:endParaRPr lang="en-GB" sz="2300" b="1" dirty="0">
              <a:latin typeface="Calibri" pitchFamily="34" charset="0"/>
            </a:endParaRPr>
          </a:p>
          <a:p>
            <a:pPr eaLnBrk="1" hangingPunct="1"/>
            <a:endParaRPr lang="en-GB" sz="2000" b="1" dirty="0">
              <a:latin typeface="Calibri" pitchFamily="34" charset="0"/>
            </a:endParaRPr>
          </a:p>
        </p:txBody>
      </p:sp>
      <p:pic>
        <p:nvPicPr>
          <p:cNvPr id="11267" name="Picture 9" descr="GangGrafit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0768"/>
            <a:ext cx="3168352" cy="2145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11" descr="main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11745" y="4077072"/>
            <a:ext cx="3217148" cy="241401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25154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  <a:latin typeface="Calibri" pitchFamily="34" charset="0"/>
              </a:rPr>
              <a:t>Socially-shared cognition and affect</a:t>
            </a:r>
          </a:p>
          <a:p>
            <a:pPr marL="0" indent="0">
              <a:buNone/>
            </a:pPr>
            <a:endParaRPr lang="en-GB" sz="2400" b="1" dirty="0">
              <a:solidFill>
                <a:schemeClr val="tx2"/>
              </a:solidFill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Shared understandings of aspects of group life – tasks, roles, skills and abilities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Coordination, Communication, Cooperation </a:t>
            </a:r>
          </a:p>
          <a:p>
            <a:pPr marL="0" indent="0" algn="r">
              <a:buNone/>
            </a:pPr>
            <a:r>
              <a:rPr lang="en-GB" sz="2000" i="1" dirty="0">
                <a:latin typeface="Calibri" pitchFamily="34" charset="0"/>
              </a:rPr>
              <a:t>(Van </a:t>
            </a:r>
            <a:r>
              <a:rPr lang="en-GB" sz="2000" i="1" dirty="0" err="1">
                <a:latin typeface="Calibri" pitchFamily="34" charset="0"/>
              </a:rPr>
              <a:t>Ginkel</a:t>
            </a:r>
            <a:r>
              <a:rPr lang="en-GB" sz="2000" i="1" dirty="0">
                <a:latin typeface="Calibri" pitchFamily="34" charset="0"/>
              </a:rPr>
              <a:t> and Van </a:t>
            </a:r>
            <a:r>
              <a:rPr lang="en-GB" sz="2000" i="1" dirty="0" err="1">
                <a:latin typeface="Calibri" pitchFamily="34" charset="0"/>
              </a:rPr>
              <a:t>Knippenberg</a:t>
            </a:r>
            <a:r>
              <a:rPr lang="en-GB" sz="2000" i="1" dirty="0">
                <a:latin typeface="Calibri" pitchFamily="34" charset="0"/>
              </a:rPr>
              <a:t>, 2008)</a:t>
            </a:r>
          </a:p>
          <a:p>
            <a:pPr marL="0" indent="0" algn="r">
              <a:buNone/>
            </a:pPr>
            <a:endParaRPr lang="en-GB" sz="2000" i="1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Example (cognition) - </a:t>
            </a:r>
            <a:r>
              <a:rPr lang="en-GB" sz="2000" b="1" dirty="0" err="1">
                <a:latin typeface="Calibri" pitchFamily="34" charset="0"/>
              </a:rPr>
              <a:t>transactive</a:t>
            </a:r>
            <a:r>
              <a:rPr lang="en-GB" sz="2000" b="1" dirty="0">
                <a:latin typeface="Calibri" pitchFamily="34" charset="0"/>
              </a:rPr>
              <a:t> memory </a:t>
            </a:r>
            <a:r>
              <a:rPr lang="en-GB" sz="2000" dirty="0">
                <a:latin typeface="Calibri" pitchFamily="34" charset="0"/>
              </a:rPr>
              <a:t>– knowing who to ask for a specific piece of information.  No need for one person to know it all</a:t>
            </a:r>
          </a:p>
          <a:p>
            <a:pPr marL="0" indent="0" algn="r">
              <a:buNone/>
            </a:pPr>
            <a:r>
              <a:rPr lang="en-GB" sz="2000" i="1" dirty="0">
                <a:latin typeface="Calibri" pitchFamily="34" charset="0"/>
              </a:rPr>
              <a:t>(Wegner, 1987)</a:t>
            </a:r>
          </a:p>
          <a:p>
            <a:pPr marL="0" indent="0">
              <a:buNone/>
            </a:pPr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Example (affect) – </a:t>
            </a:r>
            <a:r>
              <a:rPr lang="en-GB" sz="2000" b="1" dirty="0">
                <a:latin typeface="Calibri" pitchFamily="34" charset="0"/>
              </a:rPr>
              <a:t>emotional contagion </a:t>
            </a:r>
            <a:r>
              <a:rPr lang="en-GB" sz="2000" dirty="0">
                <a:latin typeface="Calibri" pitchFamily="34" charset="0"/>
              </a:rPr>
              <a:t>– transfer of moods and emotions among group members</a:t>
            </a:r>
          </a:p>
          <a:p>
            <a:pPr marL="0" indent="0" algn="r">
              <a:buNone/>
            </a:pPr>
            <a:r>
              <a:rPr lang="en-GB" sz="2000" i="1" dirty="0">
                <a:latin typeface="Calibri" pitchFamily="34" charset="0"/>
              </a:rPr>
              <a:t>(George, 1990; </a:t>
            </a:r>
            <a:r>
              <a:rPr lang="en-GB" sz="2000" i="1" dirty="0" err="1">
                <a:latin typeface="Calibri" pitchFamily="34" charset="0"/>
              </a:rPr>
              <a:t>Barside</a:t>
            </a:r>
            <a:r>
              <a:rPr lang="en-GB" sz="2000" i="1" dirty="0">
                <a:latin typeface="Calibri" pitchFamily="34" charset="0"/>
              </a:rPr>
              <a:t>, 2002)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167103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052736"/>
            <a:ext cx="5400551" cy="5544615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tx2"/>
                </a:solidFill>
                <a:latin typeface="Calibri" pitchFamily="34" charset="0"/>
              </a:rPr>
              <a:t>Cohesiveness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1900" dirty="0">
                <a:latin typeface="Calibri" pitchFamily="34" charset="0"/>
              </a:rPr>
              <a:t>Binds members to the group            </a:t>
            </a:r>
            <a:r>
              <a:rPr lang="en-GB" sz="1900" i="1" dirty="0">
                <a:latin typeface="Calibri" pitchFamily="34" charset="0"/>
              </a:rPr>
              <a:t>(</a:t>
            </a:r>
            <a:r>
              <a:rPr lang="en-GB" sz="1900" i="1" dirty="0" err="1">
                <a:latin typeface="Calibri" pitchFamily="34" charset="0"/>
              </a:rPr>
              <a:t>Festinger</a:t>
            </a:r>
            <a:r>
              <a:rPr lang="en-GB" sz="1900" i="1" dirty="0">
                <a:latin typeface="Calibri" pitchFamily="34" charset="0"/>
              </a:rPr>
              <a:t>, 1950)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900" dirty="0"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Calibri" pitchFamily="34" charset="0"/>
                <a:cs typeface="Arial" charset="0"/>
              </a:rPr>
              <a:t>Liking for each other (interpersonal cohesion)</a:t>
            </a:r>
            <a:endParaRPr lang="en-GB" sz="1900" dirty="0">
              <a:latin typeface="Calibri" pitchFamily="34" charset="0"/>
              <a:cs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Calibri" pitchFamily="34" charset="0"/>
                <a:cs typeface="Arial" charset="0"/>
              </a:rPr>
              <a:t>Sharing of same goals (task cohesion)</a:t>
            </a:r>
            <a:endParaRPr lang="en-GB" sz="1900" dirty="0">
              <a:latin typeface="Calibri" pitchFamily="34" charset="0"/>
              <a:cs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Calibri" pitchFamily="34" charset="0"/>
                <a:cs typeface="Arial" charset="0"/>
              </a:rPr>
              <a:t>Feeling that the group satisfies their needs more than another could</a:t>
            </a:r>
            <a:endParaRPr lang="en-GB" sz="1900" dirty="0">
              <a:latin typeface="Calibri" pitchFamily="34" charset="0"/>
              <a:cs typeface="Times New Roman" pitchFamily="18" charset="0"/>
            </a:endParaRPr>
          </a:p>
          <a:p>
            <a:pPr marL="393192" lvl="1" indent="0">
              <a:lnSpc>
                <a:spcPct val="90000"/>
              </a:lnSpc>
              <a:buNone/>
            </a:pPr>
            <a:endParaRPr lang="en-GB" sz="1900" dirty="0"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1900" b="1" dirty="0">
                <a:latin typeface="Calibri" pitchFamily="34" charset="0"/>
                <a:cs typeface="Arial" charset="0"/>
              </a:rPr>
              <a:t>Depersonalised attraction</a:t>
            </a:r>
            <a:r>
              <a:rPr lang="en-GB" sz="1900" dirty="0">
                <a:latin typeface="Calibri" pitchFamily="34" charset="0"/>
                <a:cs typeface="Arial" charset="0"/>
              </a:rPr>
              <a:t> </a:t>
            </a:r>
          </a:p>
          <a:p>
            <a:pPr lvl="1">
              <a:lnSpc>
                <a:spcPct val="90000"/>
              </a:lnSpc>
              <a:buNone/>
            </a:pPr>
            <a:r>
              <a:rPr lang="en-GB" sz="1900" dirty="0">
                <a:latin typeface="Calibri" pitchFamily="34" charset="0"/>
                <a:cs typeface="Arial" charset="0"/>
              </a:rPr>
              <a:t>	Group members embody/represent important or desirable features </a:t>
            </a:r>
          </a:p>
          <a:p>
            <a:pPr lvl="1">
              <a:lnSpc>
                <a:spcPct val="90000"/>
              </a:lnSpc>
            </a:pPr>
            <a:endParaRPr lang="en-GB" sz="1900" dirty="0">
              <a:latin typeface="Calibri" pitchFamily="34" charset="0"/>
              <a:cs typeface="Arial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Calibri" pitchFamily="34" charset="0"/>
                <a:cs typeface="Arial" charset="0"/>
              </a:rPr>
              <a:t>Personal characteristics of individual group members play a small role in this type of attraction</a:t>
            </a:r>
            <a:r>
              <a:rPr lang="en-GB" sz="1900" dirty="0">
                <a:latin typeface="Calibri" pitchFamily="34" charset="0"/>
                <a:cs typeface="Times New Roman" pitchFamily="18" charset="0"/>
              </a:rPr>
              <a:t> </a:t>
            </a:r>
          </a:p>
          <a:p>
            <a:pPr lvl="1" algn="r">
              <a:lnSpc>
                <a:spcPct val="90000"/>
              </a:lnSpc>
              <a:buNone/>
            </a:pPr>
            <a:r>
              <a:rPr lang="en-GB" sz="1900" i="1" dirty="0">
                <a:latin typeface="Calibri" pitchFamily="34" charset="0"/>
                <a:cs typeface="Arial" charset="0"/>
              </a:rPr>
              <a:t>(Hogg and </a:t>
            </a:r>
            <a:r>
              <a:rPr lang="en-GB" sz="1900" i="1" dirty="0" err="1">
                <a:latin typeface="Calibri" pitchFamily="34" charset="0"/>
                <a:cs typeface="Arial" charset="0"/>
              </a:rPr>
              <a:t>Hains</a:t>
            </a:r>
            <a:r>
              <a:rPr lang="en-GB" sz="1900" i="1" dirty="0">
                <a:latin typeface="Calibri" pitchFamily="34" charset="0"/>
                <a:cs typeface="Arial" charset="0"/>
              </a:rPr>
              <a:t>, 1996)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900" dirty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</a:endParaRP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</a:endParaRPr>
          </a:p>
        </p:txBody>
      </p:sp>
      <p:pic>
        <p:nvPicPr>
          <p:cNvPr id="12291" name="Picture 11" descr="WAGS0406_468x28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80112" y="4149080"/>
            <a:ext cx="3335866" cy="201622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333537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654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908720"/>
            <a:ext cx="8280920" cy="554461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1800" dirty="0">
                <a:latin typeface="Calibri" pitchFamily="34" charset="0"/>
                <a:cs typeface="Arial" charset="0"/>
              </a:rPr>
              <a:t>Cohesiveness - multidimensional – factors can vary independently of one another             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                          </a:t>
            </a:r>
            <a:r>
              <a:rPr lang="en-GB" sz="1800" i="1" dirty="0">
                <a:latin typeface="Calibri" pitchFamily="34" charset="0"/>
                <a:cs typeface="Arial" charset="0"/>
              </a:rPr>
              <a:t>(</a:t>
            </a:r>
            <a:r>
              <a:rPr lang="en-GB" sz="1800" i="1" dirty="0" err="1">
                <a:latin typeface="Calibri" pitchFamily="34" charset="0"/>
                <a:cs typeface="Arial" charset="0"/>
              </a:rPr>
              <a:t>Zaccaro</a:t>
            </a:r>
            <a:r>
              <a:rPr lang="en-GB" sz="1800" i="1" dirty="0">
                <a:latin typeface="Calibri" pitchFamily="34" charset="0"/>
                <a:cs typeface="Arial" charset="0"/>
              </a:rPr>
              <a:t> and McCoy, 1988)</a:t>
            </a:r>
            <a:endParaRPr lang="en-GB" sz="1800" i="1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800" dirty="0">
                <a:latin typeface="Calibri" pitchFamily="34" charset="0"/>
                <a:cs typeface="Arial" charset="0"/>
              </a:rPr>
              <a:t>Two primary dimensions involved in cohesiveness </a:t>
            </a:r>
          </a:p>
          <a:p>
            <a:pPr lvl="1"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		   </a:t>
            </a:r>
            <a:r>
              <a:rPr lang="en-GB" sz="1800" i="1" dirty="0">
                <a:latin typeface="Calibri" pitchFamily="34" charset="0"/>
                <a:cs typeface="Arial" charset="0"/>
              </a:rPr>
              <a:t>(</a:t>
            </a:r>
            <a:r>
              <a:rPr lang="en-GB" sz="1800" i="1" dirty="0" err="1">
                <a:latin typeface="Calibri" pitchFamily="34" charset="0"/>
                <a:cs typeface="Arial" charset="0"/>
              </a:rPr>
              <a:t>Cota</a:t>
            </a:r>
            <a:r>
              <a:rPr lang="en-GB" sz="1800" i="1" dirty="0">
                <a:latin typeface="Calibri" pitchFamily="34" charset="0"/>
                <a:cs typeface="Arial" charset="0"/>
              </a:rPr>
              <a:t> et al, 1995)</a:t>
            </a:r>
            <a:r>
              <a:rPr lang="en-GB" sz="1800" dirty="0">
                <a:latin typeface="Calibri" pitchFamily="34" charset="0"/>
                <a:cs typeface="Arial" charset="0"/>
              </a:rPr>
              <a:t> </a:t>
            </a: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800" b="1" dirty="0">
                <a:latin typeface="Calibri" pitchFamily="34" charset="0"/>
                <a:cs typeface="Arial" charset="0"/>
              </a:rPr>
              <a:t>Task-social</a:t>
            </a:r>
            <a:r>
              <a:rPr lang="en-GB" sz="1800" dirty="0">
                <a:latin typeface="Calibri" pitchFamily="34" charset="0"/>
                <a:cs typeface="Arial" charset="0"/>
              </a:rPr>
              <a:t> dimension</a:t>
            </a:r>
          </a:p>
          <a:p>
            <a:pPr eaLnBrk="1" hangingPunct="1">
              <a:lnSpc>
                <a:spcPct val="80000"/>
              </a:lnSpc>
            </a:pPr>
            <a:endParaRPr lang="en-GB" sz="1800" dirty="0">
              <a:latin typeface="Calibri" pitchFamily="34" charset="0"/>
              <a:cs typeface="Arial" charset="0"/>
            </a:endParaRPr>
          </a:p>
          <a:p>
            <a:pPr lvl="1">
              <a:lnSpc>
                <a:spcPct val="80000"/>
              </a:lnSpc>
            </a:pPr>
            <a:r>
              <a:rPr lang="en-GB" sz="1800" dirty="0">
                <a:latin typeface="Calibri" pitchFamily="34" charset="0"/>
                <a:cs typeface="Arial" charset="0"/>
              </a:rPr>
              <a:t>Extent to which members are interested in the goals of the group or in social relationships within it</a:t>
            </a:r>
          </a:p>
          <a:p>
            <a:pPr eaLnBrk="1" hangingPunct="1">
              <a:lnSpc>
                <a:spcPct val="80000"/>
              </a:lnSpc>
            </a:pP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 lvl="1">
              <a:lnSpc>
                <a:spcPct val="80000"/>
              </a:lnSpc>
            </a:pPr>
            <a:r>
              <a:rPr lang="en-GB" sz="1800" dirty="0">
                <a:latin typeface="Calibri" pitchFamily="34" charset="0"/>
              </a:rPr>
              <a:t>Cohesion – related to improved performance only if performance goals accepted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1800" b="1" dirty="0">
                <a:latin typeface="Calibri" pitchFamily="34" charset="0"/>
                <a:cs typeface="Arial" charset="0"/>
              </a:rPr>
              <a:t>Individual-group</a:t>
            </a:r>
            <a:r>
              <a:rPr lang="en-GB" sz="1800" dirty="0">
                <a:latin typeface="Calibri" pitchFamily="34" charset="0"/>
                <a:cs typeface="Arial" charset="0"/>
              </a:rPr>
              <a:t> dimension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sz="1800" dirty="0">
              <a:latin typeface="Calibri" pitchFamily="34" charset="0"/>
              <a:cs typeface="Arial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1800" dirty="0">
                <a:latin typeface="Calibri" pitchFamily="34" charset="0"/>
                <a:cs typeface="Arial" charset="0"/>
              </a:rPr>
              <a:t>Whether members are committed to the group as a whole or to individual members</a:t>
            </a: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>
              <a:latin typeface="Comic Sans MS" pitchFamily="66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11560" y="4437112"/>
            <a:ext cx="8208912" cy="59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68133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965200"/>
            <a:ext cx="8637588" cy="51911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000" b="1" dirty="0">
                <a:latin typeface="Calibri" pitchFamily="34" charset="0"/>
                <a:cs typeface="Times New Roman" pitchFamily="18" charset="0"/>
              </a:rPr>
              <a:t>Additional factors influencing cohesiveness</a:t>
            </a:r>
            <a:r>
              <a:rPr lang="en-GB" sz="2000" dirty="0">
                <a:latin typeface="Calibri" pitchFamily="34" charset="0"/>
                <a:cs typeface="Times New Roman" pitchFamily="18" charset="0"/>
              </a:rPr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8613" y="1941513"/>
            <a:ext cx="8208962" cy="4439815"/>
          </a:xfrm>
        </p:spPr>
        <p:txBody>
          <a:bodyPr/>
          <a:lstStyle/>
          <a:p>
            <a:pPr marL="609600" indent="-609600" eaLnBrk="1" hangingPunct="1"/>
            <a:r>
              <a:rPr lang="en-GB" sz="1800" b="1" dirty="0">
                <a:latin typeface="Calibri" pitchFamily="34" charset="0"/>
                <a:cs typeface="Arial" charset="0"/>
              </a:rPr>
              <a:t>Effort required to become a member</a:t>
            </a:r>
            <a:r>
              <a:rPr lang="en-GB" sz="1800" dirty="0">
                <a:latin typeface="Calibri" pitchFamily="34" charset="0"/>
                <a:cs typeface="Arial" charset="0"/>
              </a:rPr>
              <a:t> </a:t>
            </a:r>
          </a:p>
          <a:p>
            <a:pPr marL="0" indent="0" eaLnBrk="1" hangingPunct="1">
              <a:buNone/>
            </a:pPr>
            <a:endParaRPr lang="en-GB" sz="1800" dirty="0">
              <a:latin typeface="Calibri" pitchFamily="34" charset="0"/>
              <a:cs typeface="Arial" charset="0"/>
            </a:endParaRPr>
          </a:p>
          <a:p>
            <a:pPr marL="457200" lvl="1" indent="0" eaLnBrk="1" hangingPunct="1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	- the greater the cost of joining the more attractive we need to feel it to be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en-GB" sz="1800" dirty="0">
              <a:latin typeface="Calibri" pitchFamily="34" charset="0"/>
            </a:endParaRPr>
          </a:p>
          <a:p>
            <a:pPr marL="609600" indent="-609600" eaLnBrk="1" hangingPunct="1"/>
            <a:r>
              <a:rPr lang="en-GB" sz="1800" b="1" dirty="0">
                <a:latin typeface="Calibri" pitchFamily="34" charset="0"/>
                <a:cs typeface="Arial" charset="0"/>
              </a:rPr>
              <a:t>External threats or severe competition</a:t>
            </a:r>
            <a:r>
              <a:rPr lang="en-GB" sz="1800" dirty="0">
                <a:latin typeface="Calibri" pitchFamily="34" charset="0"/>
                <a:cs typeface="Arial" charset="0"/>
              </a:rPr>
              <a:t> </a:t>
            </a:r>
          </a:p>
          <a:p>
            <a:pPr marL="0" indent="0" eaLnBrk="1" hangingPunct="1">
              <a:buNone/>
            </a:pPr>
            <a:endParaRPr lang="en-GB" sz="1800" dirty="0">
              <a:latin typeface="Calibri" pitchFamily="34" charset="0"/>
              <a:cs typeface="Arial" charset="0"/>
            </a:endParaRPr>
          </a:p>
          <a:p>
            <a:pPr marL="457200" lvl="1" indent="0" eaLnBrk="1" hangingPunct="1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	- groups close ranks when threatened –if one member can be threatened </a:t>
            </a:r>
          </a:p>
          <a:p>
            <a:pPr marL="457200" lvl="1" indent="0" eaLnBrk="1" hangingPunct="1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           this could suggest that the group is weak and any of its members be  </a:t>
            </a:r>
          </a:p>
          <a:p>
            <a:pPr marL="457200" lvl="1" indent="0" eaLnBrk="1" hangingPunct="1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           threatened also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en-GB" sz="1800" dirty="0">
              <a:latin typeface="Calibri" pitchFamily="34" charset="0"/>
            </a:endParaRPr>
          </a:p>
          <a:p>
            <a:pPr marL="609600" indent="-609600" eaLnBrk="1" hangingPunct="1"/>
            <a:r>
              <a:rPr lang="en-GB" sz="1800" b="1" dirty="0">
                <a:latin typeface="Calibri" pitchFamily="34" charset="0"/>
                <a:cs typeface="Arial" charset="0"/>
              </a:rPr>
              <a:t>Group Size</a:t>
            </a:r>
            <a:r>
              <a:rPr lang="en-GB" sz="1800" dirty="0">
                <a:latin typeface="Calibri" pitchFamily="34" charset="0"/>
                <a:cs typeface="Arial" charset="0"/>
              </a:rPr>
              <a:t> </a:t>
            </a:r>
          </a:p>
          <a:p>
            <a:pPr marL="0" indent="0" eaLnBrk="1" hangingPunct="1">
              <a:buNone/>
            </a:pPr>
            <a:endParaRPr lang="en-GB" sz="1800" dirty="0">
              <a:latin typeface="Calibri" pitchFamily="34" charset="0"/>
              <a:cs typeface="Arial" charset="0"/>
            </a:endParaRPr>
          </a:p>
          <a:p>
            <a:pPr marL="457200" lvl="1" indent="0" eaLnBrk="1" hangingPunct="1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	- small groups tend to be more cohesive than large groups</a:t>
            </a:r>
            <a:endParaRPr lang="en-GB" sz="1800" dirty="0">
              <a:latin typeface="Calibri" pitchFamily="34" charset="0"/>
            </a:endParaRPr>
          </a:p>
          <a:p>
            <a:pPr marL="609600" indent="-609600" eaLnBrk="1" hangingPunct="1"/>
            <a:endParaRPr lang="en-GB" sz="2400" dirty="0"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67300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4186808" cy="3486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/>
              <a:t>Robber’s Cave experiment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268760"/>
            <a:ext cx="4172272" cy="5472607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err="1">
                <a:latin typeface="Calibri" pitchFamily="34" charset="0"/>
              </a:rPr>
              <a:t>Sherif</a:t>
            </a:r>
            <a:r>
              <a:rPr lang="en-GB" sz="2000" dirty="0">
                <a:latin typeface="Calibri" pitchFamily="34" charset="0"/>
              </a:rPr>
              <a:t>, Harvey, White, Hood and </a:t>
            </a:r>
            <a:r>
              <a:rPr lang="en-GB" sz="2000" dirty="0" err="1">
                <a:latin typeface="Calibri" pitchFamily="34" charset="0"/>
              </a:rPr>
              <a:t>Sherif</a:t>
            </a:r>
            <a:r>
              <a:rPr lang="en-GB" sz="2000" dirty="0">
                <a:latin typeface="Calibri" pitchFamily="34" charset="0"/>
              </a:rPr>
              <a:t> (1961)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Eleven-year-old boys </a:t>
            </a:r>
          </a:p>
          <a:p>
            <a:pPr marL="0" indent="0">
              <a:buNone/>
            </a:pPr>
            <a:r>
              <a:rPr lang="en-GB" sz="2000" dirty="0">
                <a:latin typeface="Calibri" pitchFamily="34" charset="0"/>
              </a:rPr>
              <a:t>	– teams Rattlers and Eagles 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Series of competitions (winning team to receive a trophy and prizes)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Verbal taunts, then attacks on property of other team members</a:t>
            </a:r>
          </a:p>
          <a:p>
            <a:pPr lvl="1"/>
            <a:r>
              <a:rPr lang="en-GB" sz="1800" dirty="0">
                <a:latin typeface="Calibri" pitchFamily="34" charset="0"/>
              </a:rPr>
              <a:t>Abuse to outgroup members/praise to in group members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>
                <a:latin typeface="Calibri" pitchFamily="34" charset="0"/>
              </a:rPr>
              <a:t>Superordinate goals (Needed to work together to achieve desired goals)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Cooperation</a:t>
            </a:r>
          </a:p>
          <a:p>
            <a:pPr lvl="1"/>
            <a:r>
              <a:rPr lang="en-GB" sz="1800" dirty="0">
                <a:latin typeface="Calibri" pitchFamily="34" charset="0"/>
              </a:rPr>
              <a:t>Decrease in tension</a:t>
            </a:r>
          </a:p>
          <a:p>
            <a:pPr lvl="1"/>
            <a:r>
              <a:rPr lang="en-GB" sz="1800" dirty="0">
                <a:latin typeface="Calibri" pitchFamily="34" charset="0"/>
              </a:rPr>
              <a:t>Friendships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764704"/>
            <a:ext cx="3723763" cy="3109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704" y="3680461"/>
            <a:ext cx="3456384" cy="3137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93952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Calibri" pitchFamily="34" charset="0"/>
              </a:rPr>
              <a:t>Level of Identification with the group</a:t>
            </a:r>
            <a:endParaRPr lang="en-GB" sz="1800" dirty="0">
              <a:latin typeface="Calibri" pitchFamily="34" charset="0"/>
            </a:endParaRPr>
          </a:p>
          <a:p>
            <a:pPr marL="0" indent="0">
              <a:buNone/>
            </a:pPr>
            <a:endParaRPr lang="en-GB" sz="18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Low and high identifiers - e.g. </a:t>
            </a:r>
            <a:r>
              <a:rPr lang="en-GB" sz="1800" dirty="0" err="1">
                <a:latin typeface="Calibri" pitchFamily="34" charset="0"/>
              </a:rPr>
              <a:t>Ellemers</a:t>
            </a:r>
            <a:r>
              <a:rPr lang="en-GB" sz="1800" dirty="0">
                <a:latin typeface="Calibri" pitchFamily="34" charset="0"/>
              </a:rPr>
              <a:t>, Spears and </a:t>
            </a:r>
            <a:r>
              <a:rPr lang="en-GB" sz="1800" dirty="0" err="1">
                <a:latin typeface="Calibri" pitchFamily="34" charset="0"/>
              </a:rPr>
              <a:t>Doosje</a:t>
            </a:r>
            <a:r>
              <a:rPr lang="en-GB" sz="1800" dirty="0">
                <a:latin typeface="Calibri" pitchFamily="34" charset="0"/>
              </a:rPr>
              <a:t> (1997) </a:t>
            </a: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Low identifiers 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Calibri" pitchFamily="34" charset="0"/>
              </a:rPr>
              <a:t>perceive group as less homogeneous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Calibri" pitchFamily="34" charset="0"/>
              </a:rPr>
              <a:t>less committed to their group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Calibri" pitchFamily="34" charset="0"/>
              </a:rPr>
              <a:t>more strongly desire individual mobility to a higher status group</a:t>
            </a:r>
          </a:p>
          <a:p>
            <a:pPr marL="285750" indent="-285750">
              <a:buFontTx/>
              <a:buChar char="-"/>
            </a:pPr>
            <a:endParaRPr lang="en-GB" sz="18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Member’s dissatisfaction with own lower status group likely to be increased as a result of limited/no opportunity to transfer to higher status group</a:t>
            </a: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Relatively high status group – members have the means to protect from perceived threat from lower status group/s - e.g. Intergroup Threat Theory (Stephen and Renfro (2002)</a:t>
            </a:r>
          </a:p>
          <a:p>
            <a:endParaRPr lang="en-GB" sz="1800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5799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92664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/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>
                <a:latin typeface="Calibri" pitchFamily="34" charset="0"/>
              </a:rPr>
              <a:t>Hogg, M. A., &amp; Vaughan, G. M. (2008). </a:t>
            </a:r>
            <a:r>
              <a:rPr lang="en-GB" sz="1900" i="1" dirty="0">
                <a:latin typeface="Calibri" pitchFamily="34" charset="0"/>
              </a:rPr>
              <a:t>Social Psychology</a:t>
            </a:r>
            <a:r>
              <a:rPr lang="en-GB" sz="1900" dirty="0">
                <a:latin typeface="Calibri" pitchFamily="34" charset="0"/>
              </a:rPr>
              <a:t>. Harlow, Essex: Pearson  Prentice Hall. (Chapter 8) </a:t>
            </a:r>
          </a:p>
          <a:p>
            <a:pPr marL="0" indent="0">
              <a:buNone/>
            </a:pPr>
            <a:endParaRPr lang="en-GB" sz="19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900" dirty="0" err="1">
                <a:latin typeface="Calibri" pitchFamily="34" charset="0"/>
              </a:rPr>
              <a:t>Kassin</a:t>
            </a:r>
            <a:r>
              <a:rPr lang="en-GB" sz="1900" dirty="0">
                <a:latin typeface="Calibri" pitchFamily="34" charset="0"/>
              </a:rPr>
              <a:t>, S., Fein, S., &amp; Markus, H. R. (2011). </a:t>
            </a:r>
            <a:r>
              <a:rPr lang="en-GB" sz="1900" i="1" dirty="0">
                <a:latin typeface="Calibri" pitchFamily="34" charset="0"/>
              </a:rPr>
              <a:t>Social psychology </a:t>
            </a:r>
            <a:r>
              <a:rPr lang="en-GB" sz="1900" dirty="0">
                <a:latin typeface="Calibri" pitchFamily="34" charset="0"/>
              </a:rPr>
              <a:t>(8th Edition). Belmont, CA: Wadsworth. (Chapter 8) </a:t>
            </a:r>
          </a:p>
          <a:p>
            <a:pPr marL="0" indent="0">
              <a:buNone/>
            </a:pPr>
            <a:endParaRPr lang="en-GB" sz="19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Calibri" pitchFamily="34" charset="0"/>
              </a:rPr>
              <a:t>Johnson, A. L., Crawford, M. T., Sherman, S. J., </a:t>
            </a:r>
            <a:r>
              <a:rPr lang="en-GB" sz="1900" dirty="0" err="1">
                <a:latin typeface="Calibri" pitchFamily="34" charset="0"/>
              </a:rPr>
              <a:t>Rutchick</a:t>
            </a:r>
            <a:r>
              <a:rPr lang="en-GB" sz="1900" dirty="0">
                <a:latin typeface="Calibri" pitchFamily="34" charset="0"/>
              </a:rPr>
              <a:t>, A. M., Hamilton, D. L., Ferreira, M. B., </a:t>
            </a:r>
            <a:r>
              <a:rPr lang="en-GB" sz="1900" dirty="0" err="1">
                <a:latin typeface="Calibri" pitchFamily="34" charset="0"/>
              </a:rPr>
              <a:t>Petrocelli</a:t>
            </a:r>
            <a:r>
              <a:rPr lang="en-GB" sz="1900" dirty="0">
                <a:latin typeface="Calibri" pitchFamily="34" charset="0"/>
              </a:rPr>
              <a:t>, J. V. (2006). A functional perspective on group memberships: Differential need </a:t>
            </a:r>
            <a:r>
              <a:rPr lang="en-GB" sz="1900" dirty="0" err="1">
                <a:latin typeface="Calibri" pitchFamily="34" charset="0"/>
              </a:rPr>
              <a:t>fulfillment</a:t>
            </a:r>
            <a:r>
              <a:rPr lang="en-GB" sz="1900" dirty="0">
                <a:latin typeface="Calibri" pitchFamily="34" charset="0"/>
              </a:rPr>
              <a:t> in a group typology.  </a:t>
            </a:r>
            <a:r>
              <a:rPr lang="en-GB" sz="1900" i="1" dirty="0">
                <a:latin typeface="Calibri" pitchFamily="34" charset="0"/>
              </a:rPr>
              <a:t>Journal of Experimental Social </a:t>
            </a:r>
            <a:r>
              <a:rPr lang="en-GB" sz="1900" i="1" dirty="0" err="1">
                <a:latin typeface="Calibri" pitchFamily="34" charset="0"/>
              </a:rPr>
              <a:t>Psychology,Vol</a:t>
            </a:r>
            <a:r>
              <a:rPr lang="en-GB" sz="1900" i="1" dirty="0">
                <a:latin typeface="Calibri" pitchFamily="34" charset="0"/>
              </a:rPr>
              <a:t> 42 (6), Pages 707–719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 err="1">
                <a:latin typeface="Calibri" pitchFamily="34" charset="0"/>
              </a:rPr>
              <a:t>Lickel</a:t>
            </a:r>
            <a:r>
              <a:rPr lang="en-GB" sz="1900" dirty="0">
                <a:latin typeface="Calibri" pitchFamily="34" charset="0"/>
              </a:rPr>
              <a:t>, B., Hamilton, D. L., </a:t>
            </a:r>
            <a:r>
              <a:rPr lang="en-GB" sz="1900" dirty="0" err="1">
                <a:latin typeface="Calibri" pitchFamily="34" charset="0"/>
              </a:rPr>
              <a:t>Wieczorkowska</a:t>
            </a:r>
            <a:r>
              <a:rPr lang="en-GB" sz="1900" dirty="0">
                <a:latin typeface="Calibri" pitchFamily="34" charset="0"/>
              </a:rPr>
              <a:t>, G., Lewis, A., Sherman, S. J. and </a:t>
            </a:r>
            <a:r>
              <a:rPr lang="en-GB" sz="1900" dirty="0" err="1">
                <a:latin typeface="Calibri" pitchFamily="34" charset="0"/>
              </a:rPr>
              <a:t>Uhles</a:t>
            </a:r>
            <a:r>
              <a:rPr lang="en-GB" sz="1900" dirty="0">
                <a:latin typeface="Calibri" pitchFamily="34" charset="0"/>
              </a:rPr>
              <a:t>, A. N. (2000).  Varieties of groups and the perception of group  entitativity.  </a:t>
            </a:r>
            <a:r>
              <a:rPr lang="en-GB" sz="1900" i="1" dirty="0">
                <a:latin typeface="Calibri" pitchFamily="34" charset="0"/>
              </a:rPr>
              <a:t>Journal of Personality and Social Psychology, </a:t>
            </a:r>
            <a:r>
              <a:rPr lang="en-GB" sz="1900" i="1" dirty="0" err="1">
                <a:latin typeface="Calibri" pitchFamily="34" charset="0"/>
              </a:rPr>
              <a:t>Vol</a:t>
            </a:r>
            <a:r>
              <a:rPr lang="en-GB" sz="1900" i="1" dirty="0">
                <a:latin typeface="Calibri" pitchFamily="34" charset="0"/>
              </a:rPr>
              <a:t> 78 (2), Feb, 2000. pp. 223-246.</a:t>
            </a:r>
          </a:p>
          <a:p>
            <a:pPr marL="0" indent="0">
              <a:buNone/>
            </a:pPr>
            <a:endParaRPr lang="en-GB" sz="1800" i="1" dirty="0">
              <a:latin typeface="Calibri" pitchFamily="34" charset="0"/>
            </a:endParaRPr>
          </a:p>
          <a:p>
            <a:pPr marL="0" indent="0">
              <a:buNone/>
            </a:pPr>
            <a:endParaRPr lang="en-GB" sz="1800" i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41016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</TotalTime>
  <Words>1413</Words>
  <Application>Microsoft Office PowerPoint</Application>
  <PresentationFormat>On-screen Show (4:3)</PresentationFormat>
  <Paragraphs>234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Comic Sans MS</vt:lpstr>
      <vt:lpstr>Constantia</vt:lpstr>
      <vt:lpstr>Tahoma</vt:lpstr>
      <vt:lpstr>Wingdings</vt:lpstr>
      <vt:lpstr>Wingdings 2</vt:lpstr>
      <vt:lpstr>Flow</vt:lpstr>
      <vt:lpstr>Dr Judith Marshall  </vt:lpstr>
      <vt:lpstr>What is a group?</vt:lpstr>
      <vt:lpstr>PowerPoint Presentation</vt:lpstr>
      <vt:lpstr>To be part of a group….</vt:lpstr>
      <vt:lpstr>            Minimal group paradigm</vt:lpstr>
      <vt:lpstr>PowerPoint Presentation</vt:lpstr>
      <vt:lpstr>Entitativity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Additional factors influencing cohesiveness </vt:lpstr>
      <vt:lpstr>Robber’s Cave experiment</vt:lpstr>
      <vt:lpstr>PowerPoint Presentation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and Group Processes                                                                                                         Dr Judith Marshall</dc:title>
  <dc:creator>Marshall, Judith</dc:creator>
  <cp:lastModifiedBy>Judith Marshall</cp:lastModifiedBy>
  <cp:revision>83</cp:revision>
  <cp:lastPrinted>2013-04-22T11:28:52Z</cp:lastPrinted>
  <dcterms:created xsi:type="dcterms:W3CDTF">2013-04-15T12:55:48Z</dcterms:created>
  <dcterms:modified xsi:type="dcterms:W3CDTF">2025-03-23T16:54:29Z</dcterms:modified>
</cp:coreProperties>
</file>