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5"/>
  </p:handoutMasterIdLst>
  <p:sldIdLst>
    <p:sldId id="256" r:id="rId5"/>
    <p:sldId id="258" r:id="rId6"/>
    <p:sldId id="259" r:id="rId7"/>
    <p:sldId id="260" r:id="rId8"/>
    <p:sldId id="262" r:id="rId9"/>
    <p:sldId id="261" r:id="rId10"/>
    <p:sldId id="263" r:id="rId11"/>
    <p:sldId id="264" r:id="rId12"/>
    <p:sldId id="266" r:id="rId13"/>
    <p:sldId id="265" r:id="rId14"/>
    <p:sldId id="267" r:id="rId15"/>
    <p:sldId id="268" r:id="rId16"/>
    <p:sldId id="269" r:id="rId17"/>
    <p:sldId id="270" r:id="rId18"/>
    <p:sldId id="271" r:id="rId19"/>
    <p:sldId id="272" r:id="rId20"/>
    <p:sldId id="273" r:id="rId21"/>
    <p:sldId id="274" r:id="rId22"/>
    <p:sldId id="275"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p:cViewPr>
        <p:scale>
          <a:sx n="100" d="100"/>
          <a:sy n="100" d="100"/>
        </p:scale>
        <p:origin x="68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a:bodyPr>
          <a:lstStyle/>
          <a:p>
            <a:r>
              <a:rPr lang="en-GB" dirty="0" smtClean="0">
                <a:solidFill>
                  <a:schemeClr val="bg1"/>
                </a:solidFill>
              </a:rPr>
              <a:t>Detection Uncertainty</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Detection Uncertainty</a:t>
            </a:r>
            <a:endParaRPr lang="en-GB" dirty="0"/>
          </a:p>
        </p:txBody>
      </p:sp>
      <p:sp>
        <p:nvSpPr>
          <p:cNvPr id="3" name="Content Placeholder 2"/>
          <p:cNvSpPr>
            <a:spLocks noGrp="1"/>
          </p:cNvSpPr>
          <p:nvPr>
            <p:ph idx="1"/>
          </p:nvPr>
        </p:nvSpPr>
        <p:spPr/>
        <p:txBody>
          <a:bodyPr>
            <a:normAutofit fontScale="77500" lnSpcReduction="20000"/>
          </a:bodyPr>
          <a:lstStyle/>
          <a:p>
            <a:r>
              <a:rPr lang="en-GB" dirty="0"/>
              <a:t>Detection uncertainty relates to whether or not a flaw has been found. </a:t>
            </a:r>
            <a:endParaRPr lang="en-GB" dirty="0" smtClean="0"/>
          </a:p>
          <a:p>
            <a:r>
              <a:rPr lang="en-GB" dirty="0" smtClean="0"/>
              <a:t>This </a:t>
            </a:r>
            <a:r>
              <a:rPr lang="en-GB" dirty="0"/>
              <a:t>is in itself is a controversial topic. What constitutes a flaw? </a:t>
            </a:r>
            <a:endParaRPr lang="en-GB" dirty="0" smtClean="0"/>
          </a:p>
          <a:p>
            <a:r>
              <a:rPr lang="en-GB" dirty="0" smtClean="0"/>
              <a:t>If </a:t>
            </a:r>
            <a:r>
              <a:rPr lang="en-GB" dirty="0"/>
              <a:t>we consider that any deviation from a pure condition constitutes a "flawed" item then even the smallest crystal dislocation in a metal structure could be interpreted as a "flaw". </a:t>
            </a:r>
            <a:endParaRPr lang="en-GB" dirty="0" smtClean="0"/>
          </a:p>
          <a:p>
            <a:r>
              <a:rPr lang="en-GB" dirty="0" smtClean="0"/>
              <a:t>Not </a:t>
            </a:r>
            <a:r>
              <a:rPr lang="en-GB" dirty="0"/>
              <a:t>many (probably not any) components would be considered "unflawed" if the definition was taken to this extreme. </a:t>
            </a:r>
            <a:endParaRPr lang="en-GB" dirty="0" smtClean="0"/>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 Considerations</a:t>
            </a:r>
            <a:endParaRPr lang="en-GB" dirty="0"/>
          </a:p>
        </p:txBody>
      </p:sp>
      <p:sp>
        <p:nvSpPr>
          <p:cNvPr id="3" name="Content Placeholder 2"/>
          <p:cNvSpPr>
            <a:spLocks noGrp="1"/>
          </p:cNvSpPr>
          <p:nvPr>
            <p:ph idx="1"/>
          </p:nvPr>
        </p:nvSpPr>
        <p:spPr/>
        <p:txBody>
          <a:bodyPr>
            <a:normAutofit fontScale="85000" lnSpcReduction="20000"/>
          </a:bodyPr>
          <a:lstStyle/>
          <a:p>
            <a:r>
              <a:rPr lang="en-GB" dirty="0"/>
              <a:t>Flaw detection must therefore take on some practical considerations. </a:t>
            </a:r>
          </a:p>
          <a:p>
            <a:r>
              <a:rPr lang="en-GB" dirty="0"/>
              <a:t>Detection of flaws in NDT is by indirect means and whether or not a flaw is detected therefore depends on a variety of factors. </a:t>
            </a:r>
          </a:p>
          <a:p>
            <a:r>
              <a:rPr lang="en-GB" dirty="0"/>
              <a:t>These factors </a:t>
            </a:r>
            <a:r>
              <a:rPr lang="en-GB" dirty="0" smtClean="0"/>
              <a:t>include:</a:t>
            </a:r>
          </a:p>
          <a:p>
            <a:pPr lvl="1"/>
            <a:r>
              <a:rPr lang="en-GB" dirty="0" smtClean="0"/>
              <a:t>nature </a:t>
            </a:r>
            <a:r>
              <a:rPr lang="en-GB" dirty="0"/>
              <a:t>of the flaw </a:t>
            </a:r>
            <a:r>
              <a:rPr lang="en-GB" dirty="0" smtClean="0"/>
              <a:t>itself</a:t>
            </a:r>
          </a:p>
          <a:p>
            <a:pPr lvl="1"/>
            <a:r>
              <a:rPr lang="en-GB" dirty="0" smtClean="0"/>
              <a:t>test </a:t>
            </a:r>
            <a:r>
              <a:rPr lang="en-GB" dirty="0"/>
              <a:t>method </a:t>
            </a:r>
            <a:r>
              <a:rPr lang="en-GB" dirty="0" smtClean="0"/>
              <a:t>used</a:t>
            </a:r>
          </a:p>
          <a:p>
            <a:pPr lvl="1"/>
            <a:r>
              <a:rPr lang="en-GB" dirty="0" smtClean="0"/>
              <a:t>sensitivity </a:t>
            </a:r>
            <a:r>
              <a:rPr lang="en-GB" dirty="0"/>
              <a:t>of the test method used </a:t>
            </a:r>
            <a:endParaRPr lang="en-GB" dirty="0" smtClean="0"/>
          </a:p>
          <a:p>
            <a:pPr lvl="1"/>
            <a:r>
              <a:rPr lang="en-GB" dirty="0" smtClean="0"/>
              <a:t>human </a:t>
            </a:r>
            <a:r>
              <a:rPr lang="en-GB" dirty="0"/>
              <a:t>factors.</a:t>
            </a:r>
          </a:p>
          <a:p>
            <a:endParaRPr lang="en-GB" dirty="0"/>
          </a:p>
        </p:txBody>
      </p:sp>
    </p:spTree>
    <p:extLst>
      <p:ext uri="{BB962C8B-B14F-4D97-AF65-F5344CB8AC3E}">
        <p14:creationId xmlns:p14="http://schemas.microsoft.com/office/powerpoint/2010/main" val="1254833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Detection Uncertainty</a:t>
            </a:r>
            <a:endParaRPr lang="en-GB" dirty="0"/>
          </a:p>
        </p:txBody>
      </p:sp>
      <p:sp>
        <p:nvSpPr>
          <p:cNvPr id="3" name="Content Placeholder 2"/>
          <p:cNvSpPr>
            <a:spLocks noGrp="1"/>
          </p:cNvSpPr>
          <p:nvPr>
            <p:ph idx="1"/>
          </p:nvPr>
        </p:nvSpPr>
        <p:spPr/>
        <p:txBody>
          <a:bodyPr>
            <a:normAutofit fontScale="70000" lnSpcReduction="20000"/>
          </a:bodyPr>
          <a:lstStyle/>
          <a:p>
            <a:r>
              <a:rPr lang="en-GB" dirty="0"/>
              <a:t>Having agreed upon the test method and test protocol, there are four possible outcomes in an inspection of a component. </a:t>
            </a:r>
            <a:endParaRPr lang="en-GB" dirty="0" smtClean="0"/>
          </a:p>
          <a:p>
            <a:r>
              <a:rPr lang="en-GB" dirty="0" smtClean="0"/>
              <a:t>These </a:t>
            </a:r>
            <a:r>
              <a:rPr lang="en-GB" dirty="0"/>
              <a:t>four options constitute the probability matrix of detection</a:t>
            </a:r>
            <a:r>
              <a:rPr lang="en-GB" dirty="0" smtClean="0"/>
              <a:t>.</a:t>
            </a:r>
          </a:p>
          <a:p>
            <a:endParaRPr lang="en-GB" dirty="0"/>
          </a:p>
          <a:p>
            <a:pPr lvl="1"/>
            <a:r>
              <a:rPr lang="en-GB" dirty="0"/>
              <a:t>An item is flawed and the NDT method detects it (True Positive)</a:t>
            </a:r>
          </a:p>
          <a:p>
            <a:pPr lvl="1"/>
            <a:r>
              <a:rPr lang="en-GB" dirty="0"/>
              <a:t>No flaw exists and the NDT method indicates a flaw present (False Positive)</a:t>
            </a:r>
          </a:p>
          <a:p>
            <a:pPr lvl="1"/>
            <a:r>
              <a:rPr lang="en-GB" dirty="0"/>
              <a:t>An item is flawed and the NDT method does not detect it (False Negative)</a:t>
            </a:r>
          </a:p>
          <a:p>
            <a:pPr lvl="1"/>
            <a:r>
              <a:rPr lang="en-GB" dirty="0"/>
              <a:t>No flaw exists and the NDT method has no indication of a flaw (True Negative)</a:t>
            </a:r>
          </a:p>
        </p:txBody>
      </p:sp>
    </p:spTree>
    <p:extLst>
      <p:ext uri="{BB962C8B-B14F-4D97-AF65-F5344CB8AC3E}">
        <p14:creationId xmlns:p14="http://schemas.microsoft.com/office/powerpoint/2010/main" val="2360577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Probability of Detection</a:t>
            </a:r>
            <a:endParaRPr lang="en-GB" dirty="0"/>
          </a:p>
        </p:txBody>
      </p:sp>
      <p:sp>
        <p:nvSpPr>
          <p:cNvPr id="3" name="Content Placeholder 2"/>
          <p:cNvSpPr>
            <a:spLocks noGrp="1"/>
          </p:cNvSpPr>
          <p:nvPr>
            <p:ph idx="1"/>
          </p:nvPr>
        </p:nvSpPr>
        <p:spPr/>
        <p:txBody>
          <a:bodyPr>
            <a:normAutofit lnSpcReduction="10000"/>
          </a:bodyPr>
          <a:lstStyle/>
          <a:p>
            <a:r>
              <a:rPr lang="en-GB" dirty="0"/>
              <a:t>These are the foundations of the concept of "Probability of Detection" or POD. </a:t>
            </a:r>
            <a:endParaRPr lang="en-GB" dirty="0" smtClean="0"/>
          </a:p>
          <a:p>
            <a:r>
              <a:rPr lang="en-GB" dirty="0" smtClean="0"/>
              <a:t>In </a:t>
            </a:r>
            <a:r>
              <a:rPr lang="en-GB" dirty="0"/>
              <a:t>NDT, this concept was developed mainly in NASA in the USA during the 1970s. </a:t>
            </a:r>
            <a:endParaRPr lang="en-GB" dirty="0" smtClean="0"/>
          </a:p>
          <a:p>
            <a:r>
              <a:rPr lang="en-GB" dirty="0" smtClean="0"/>
              <a:t>It </a:t>
            </a:r>
            <a:r>
              <a:rPr lang="en-GB" dirty="0"/>
              <a:t>has since expanded to a few other venues of NDT inspections but is not yet as widely accepted as might be </a:t>
            </a:r>
            <a:r>
              <a:rPr lang="en-GB" dirty="0" smtClean="0"/>
              <a:t>expected</a:t>
            </a:r>
            <a:r>
              <a:rPr lang="en-GB" dirty="0"/>
              <a:t>.</a:t>
            </a:r>
            <a:endParaRPr lang="en-GB" dirty="0" smtClean="0"/>
          </a:p>
          <a:p>
            <a:endParaRPr lang="en-GB" dirty="0"/>
          </a:p>
        </p:txBody>
      </p:sp>
    </p:spTree>
    <p:extLst>
      <p:ext uri="{BB962C8B-B14F-4D97-AF65-F5344CB8AC3E}">
        <p14:creationId xmlns:p14="http://schemas.microsoft.com/office/powerpoint/2010/main" val="2937468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Probability of Detection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PODs </a:t>
            </a:r>
            <a:r>
              <a:rPr lang="en-GB" dirty="0"/>
              <a:t>try to assess a minimum flaw size that will be reliably detected by the NDT technique. </a:t>
            </a:r>
            <a:endParaRPr lang="en-GB" dirty="0" smtClean="0"/>
          </a:p>
          <a:p>
            <a:r>
              <a:rPr lang="en-GB" dirty="0" smtClean="0"/>
              <a:t>This </a:t>
            </a:r>
            <a:r>
              <a:rPr lang="en-GB" dirty="0"/>
              <a:t>is best done by plotting the accumulation of flaws detected against the flaw size of all the flaws "detected" or that produce a response over some threshold. </a:t>
            </a:r>
            <a:endParaRPr lang="en-GB" dirty="0" smtClean="0"/>
          </a:p>
          <a:p>
            <a:r>
              <a:rPr lang="en-GB" dirty="0" smtClean="0"/>
              <a:t>Ideally </a:t>
            </a:r>
            <a:r>
              <a:rPr lang="en-GB" dirty="0"/>
              <a:t>all flaws over some critical size will be detected and flaws smaller than that are not "detected". </a:t>
            </a:r>
            <a:endParaRPr lang="en-GB" dirty="0" smtClean="0"/>
          </a:p>
          <a:p>
            <a:r>
              <a:rPr lang="en-GB" dirty="0" smtClean="0"/>
              <a:t>The </a:t>
            </a:r>
            <a:r>
              <a:rPr lang="en-GB" dirty="0"/>
              <a:t>tool most commonly used for POD description is the POD curve. </a:t>
            </a:r>
            <a:endParaRPr lang="en-GB" dirty="0"/>
          </a:p>
        </p:txBody>
      </p:sp>
    </p:spTree>
    <p:extLst>
      <p:ext uri="{BB962C8B-B14F-4D97-AF65-F5344CB8AC3E}">
        <p14:creationId xmlns:p14="http://schemas.microsoft.com/office/powerpoint/2010/main" val="2943724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POD curve</a:t>
            </a:r>
            <a:endParaRPr lang="en-GB" dirty="0"/>
          </a:p>
        </p:txBody>
      </p:sp>
      <p:pic>
        <p:nvPicPr>
          <p:cNvPr id="1026" name="Picture 2" descr="https://www.ndt.net/article/v11n05/ginzel2/fig1.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55976" y="1556792"/>
            <a:ext cx="4711606" cy="32672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79512" y="1844824"/>
            <a:ext cx="4248472" cy="2862322"/>
          </a:xfrm>
          <a:prstGeom prst="rect">
            <a:avLst/>
          </a:prstGeom>
        </p:spPr>
        <p:txBody>
          <a:bodyPr wrap="square">
            <a:spAutoFit/>
          </a:bodyPr>
          <a:lstStyle/>
          <a:p>
            <a:r>
              <a:rPr lang="en-GB" dirty="0" smtClean="0"/>
              <a:t>This is </a:t>
            </a:r>
            <a:r>
              <a:rPr lang="en-GB" dirty="0"/>
              <a:t>a POD curve that indicates there is an 80% chance of detecting a flaw 2.2mm high and we can state with 90% confidence that it would not be greater than 3.3mm high. </a:t>
            </a:r>
            <a:endParaRPr lang="en-GB" dirty="0" smtClean="0"/>
          </a:p>
          <a:p>
            <a:endParaRPr lang="en-GB" dirty="0" smtClean="0"/>
          </a:p>
          <a:p>
            <a:r>
              <a:rPr lang="en-GB" dirty="0" smtClean="0"/>
              <a:t>Or </a:t>
            </a:r>
            <a:r>
              <a:rPr lang="en-GB" dirty="0"/>
              <a:t>conversely we may state that we have a 90% confidence that a flaw 2.2mm high will be detected will not have a POD less than 65%.</a:t>
            </a:r>
            <a:endParaRPr lang="en-GB" dirty="0"/>
          </a:p>
        </p:txBody>
      </p:sp>
    </p:spTree>
    <p:extLst>
      <p:ext uri="{BB962C8B-B14F-4D97-AF65-F5344CB8AC3E}">
        <p14:creationId xmlns:p14="http://schemas.microsoft.com/office/powerpoint/2010/main" val="117900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POD Curve</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 best way to describe a confidence curve (e.g. 95 %) is to state that: </a:t>
            </a:r>
            <a:endParaRPr lang="en-GB" dirty="0" smtClean="0"/>
          </a:p>
          <a:p>
            <a:endParaRPr lang="en-GB" dirty="0" smtClean="0"/>
          </a:p>
          <a:p>
            <a:pPr marL="0" indent="0">
              <a:buNone/>
            </a:pPr>
            <a:r>
              <a:rPr lang="en-GB" i="1" dirty="0" smtClean="0"/>
              <a:t>If </a:t>
            </a:r>
            <a:r>
              <a:rPr lang="en-GB" i="1" dirty="0"/>
              <a:t>the actual POD curve were to be reconstructed over and over using the same method and data, then 95% of those constructed curves would be above the confidence curve (i.e. 5% would be below</a:t>
            </a:r>
            <a:r>
              <a:rPr lang="en-GB" i="1" dirty="0" smtClean="0"/>
              <a:t>).</a:t>
            </a:r>
          </a:p>
          <a:p>
            <a:pPr marL="0" indent="0">
              <a:buNone/>
            </a:pPr>
            <a:endParaRPr lang="en-GB" i="1" dirty="0" smtClean="0"/>
          </a:p>
          <a:p>
            <a:r>
              <a:rPr lang="en-GB" dirty="0" smtClean="0"/>
              <a:t>In </a:t>
            </a:r>
            <a:r>
              <a:rPr lang="en-GB" dirty="0"/>
              <a:t>other words, we are 95% sure that the REAL POD curve is above the confidence curve.</a:t>
            </a:r>
          </a:p>
          <a:p>
            <a:endParaRPr lang="en-GB" dirty="0"/>
          </a:p>
        </p:txBody>
      </p:sp>
    </p:spTree>
    <p:extLst>
      <p:ext uri="{BB962C8B-B14F-4D97-AF65-F5344CB8AC3E}">
        <p14:creationId xmlns:p14="http://schemas.microsoft.com/office/powerpoint/2010/main" val="2320024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Confidence</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The confidence level must also consider the effects of the full matrix for POD where we have the potential for false calls. </a:t>
            </a:r>
            <a:endParaRPr lang="en-GB" dirty="0" smtClean="0"/>
          </a:p>
          <a:p>
            <a:r>
              <a:rPr lang="en-GB" dirty="0" smtClean="0"/>
              <a:t>In </a:t>
            </a:r>
            <a:r>
              <a:rPr lang="en-GB" dirty="0"/>
              <a:t>a set of specimens with known flaws over the minimum required size for detection we can see that a miss of one item could destroy our confidence in the system if a high confidence is required. </a:t>
            </a:r>
            <a:endParaRPr lang="en-GB" dirty="0" smtClean="0"/>
          </a:p>
          <a:p>
            <a:r>
              <a:rPr lang="en-GB" dirty="0" smtClean="0"/>
              <a:t>e.g</a:t>
            </a:r>
            <a:r>
              <a:rPr lang="en-GB" dirty="0"/>
              <a:t>. if there was a selection of 30 specimens it would require that 28 samples be tested in order to provide assurance that we have we could have a 95% confidence that the results are indicative of the detection capabilities of the test system. </a:t>
            </a:r>
            <a:endParaRPr lang="en-GB" dirty="0" smtClean="0"/>
          </a:p>
          <a:p>
            <a:r>
              <a:rPr lang="en-GB" dirty="0" smtClean="0"/>
              <a:t>However</a:t>
            </a:r>
            <a:r>
              <a:rPr lang="en-GB" dirty="0"/>
              <a:t>, if we missed a flaw in one of the 28 samples we would no longer have 95% confidence of in the probability of detection.</a:t>
            </a:r>
          </a:p>
          <a:p>
            <a:endParaRPr lang="en-GB" dirty="0"/>
          </a:p>
        </p:txBody>
      </p:sp>
    </p:spTree>
    <p:extLst>
      <p:ext uri="{BB962C8B-B14F-4D97-AF65-F5344CB8AC3E}">
        <p14:creationId xmlns:p14="http://schemas.microsoft.com/office/powerpoint/2010/main" val="3252486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POD Curve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a:t>
            </a:r>
            <a:r>
              <a:rPr lang="en-GB" dirty="0"/>
              <a:t>confidence level tells you the larger your sample, the more sure you can be that the test results truly reflect the population distribution. </a:t>
            </a:r>
            <a:endParaRPr lang="en-GB" dirty="0" smtClean="0"/>
          </a:p>
          <a:p>
            <a:r>
              <a:rPr lang="en-GB" dirty="0" smtClean="0"/>
              <a:t>This </a:t>
            </a:r>
            <a:r>
              <a:rPr lang="en-GB" dirty="0"/>
              <a:t>indicates that for a given confidence level, the larger your sample size, the smaller your confidence interval can be. </a:t>
            </a:r>
            <a:endParaRPr lang="en-GB" dirty="0" smtClean="0"/>
          </a:p>
          <a:p>
            <a:r>
              <a:rPr lang="en-GB" dirty="0" smtClean="0"/>
              <a:t>However</a:t>
            </a:r>
            <a:r>
              <a:rPr lang="en-GB" dirty="0"/>
              <a:t>, the relationship is not linear (i.e., doubling the sample size does not halve the confidence interval).</a:t>
            </a:r>
          </a:p>
          <a:p>
            <a:r>
              <a:rPr lang="en-GB" dirty="0"/>
              <a:t>Conversely, if we have a large population we need to make a test of many samples to ensure that the results are indicative of the entire </a:t>
            </a:r>
            <a:r>
              <a:rPr lang="en-GB" dirty="0" smtClean="0"/>
              <a:t>population.</a:t>
            </a:r>
            <a:endParaRPr lang="en-GB" dirty="0"/>
          </a:p>
          <a:p>
            <a:endParaRPr lang="en-GB" dirty="0"/>
          </a:p>
        </p:txBody>
      </p:sp>
    </p:spTree>
    <p:extLst>
      <p:ext uri="{BB962C8B-B14F-4D97-AF65-F5344CB8AC3E}">
        <p14:creationId xmlns:p14="http://schemas.microsoft.com/office/powerpoint/2010/main" val="296706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Dimensioning Uncertainty</a:t>
            </a:r>
            <a:endParaRPr lang="en-GB" dirty="0"/>
          </a:p>
        </p:txBody>
      </p:sp>
      <p:sp>
        <p:nvSpPr>
          <p:cNvPr id="3" name="Content Placeholder 2"/>
          <p:cNvSpPr>
            <a:spLocks noGrp="1"/>
          </p:cNvSpPr>
          <p:nvPr>
            <p:ph idx="1"/>
          </p:nvPr>
        </p:nvSpPr>
        <p:spPr/>
        <p:txBody>
          <a:bodyPr>
            <a:normAutofit fontScale="92500" lnSpcReduction="20000"/>
          </a:bodyPr>
          <a:lstStyle/>
          <a:p>
            <a:r>
              <a:rPr lang="en-GB" dirty="0"/>
              <a:t>Quite a different set of uncertainties exists when an NDT operator is required to provide dimensional information about the flaws detected. </a:t>
            </a:r>
            <a:endParaRPr lang="en-GB" dirty="0" smtClean="0"/>
          </a:p>
          <a:p>
            <a:r>
              <a:rPr lang="en-GB" dirty="0" smtClean="0"/>
              <a:t>Dimensions </a:t>
            </a:r>
            <a:r>
              <a:rPr lang="en-GB" dirty="0"/>
              <a:t>usually requested </a:t>
            </a:r>
            <a:r>
              <a:rPr lang="en-GB" dirty="0" smtClean="0"/>
              <a:t>include: 	</a:t>
            </a:r>
          </a:p>
          <a:p>
            <a:pPr lvl="1"/>
            <a:r>
              <a:rPr lang="en-GB" dirty="0" smtClean="0"/>
              <a:t>length</a:t>
            </a:r>
            <a:r>
              <a:rPr lang="en-GB" dirty="0"/>
              <a:t>, </a:t>
            </a:r>
            <a:endParaRPr lang="en-GB" dirty="0" smtClean="0"/>
          </a:p>
          <a:p>
            <a:pPr lvl="1"/>
            <a:r>
              <a:rPr lang="en-GB" dirty="0" smtClean="0"/>
              <a:t>maximum </a:t>
            </a:r>
            <a:r>
              <a:rPr lang="en-GB" dirty="0"/>
              <a:t>vertical extent, </a:t>
            </a:r>
            <a:endParaRPr lang="en-GB" dirty="0" smtClean="0"/>
          </a:p>
          <a:p>
            <a:pPr lvl="1"/>
            <a:r>
              <a:rPr lang="en-GB" dirty="0" smtClean="0"/>
              <a:t>depth </a:t>
            </a:r>
            <a:r>
              <a:rPr lang="en-GB" dirty="0"/>
              <a:t>below a test surface </a:t>
            </a:r>
            <a:endParaRPr lang="en-GB" dirty="0" smtClean="0"/>
          </a:p>
          <a:p>
            <a:pPr lvl="1"/>
            <a:r>
              <a:rPr lang="en-GB" dirty="0" smtClean="0"/>
              <a:t>position </a:t>
            </a:r>
            <a:r>
              <a:rPr lang="en-GB" dirty="0"/>
              <a:t>with respect to some X-Y coordinate system.</a:t>
            </a:r>
            <a:endParaRPr lang="en-GB" dirty="0"/>
          </a:p>
        </p:txBody>
      </p:sp>
    </p:spTree>
    <p:extLst>
      <p:ext uri="{BB962C8B-B14F-4D97-AF65-F5344CB8AC3E}">
        <p14:creationId xmlns:p14="http://schemas.microsoft.com/office/powerpoint/2010/main" val="340532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Dimensioning Uncertainty</a:t>
            </a:r>
            <a:endParaRPr lang="en-GB" dirty="0"/>
          </a:p>
        </p:txBody>
      </p:sp>
      <p:sp>
        <p:nvSpPr>
          <p:cNvPr id="3" name="Content Placeholder 2"/>
          <p:cNvSpPr>
            <a:spLocks noGrp="1"/>
          </p:cNvSpPr>
          <p:nvPr>
            <p:ph idx="1"/>
          </p:nvPr>
        </p:nvSpPr>
        <p:spPr/>
        <p:txBody>
          <a:bodyPr>
            <a:normAutofit fontScale="92500" lnSpcReduction="20000"/>
          </a:bodyPr>
          <a:lstStyle/>
          <a:p>
            <a:r>
              <a:rPr lang="en-GB" dirty="0"/>
              <a:t>NDT uses indirect measurement methods to assess flaw dimensions. </a:t>
            </a:r>
            <a:endParaRPr lang="en-GB" dirty="0" smtClean="0"/>
          </a:p>
          <a:p>
            <a:pPr lvl="1"/>
            <a:r>
              <a:rPr lang="en-GB" dirty="0" smtClean="0"/>
              <a:t>Magnetic </a:t>
            </a:r>
            <a:r>
              <a:rPr lang="en-GB" dirty="0"/>
              <a:t>particle inspection uses the pattern of small particles entrapped in a magnetic field. </a:t>
            </a:r>
            <a:endParaRPr lang="en-GB" dirty="0"/>
          </a:p>
          <a:p>
            <a:pPr lvl="1"/>
            <a:r>
              <a:rPr lang="en-GB" dirty="0" smtClean="0"/>
              <a:t>Eddy </a:t>
            </a:r>
            <a:r>
              <a:rPr lang="en-GB" dirty="0"/>
              <a:t>current uses coil impedance phase and amplitude information to gauge flaw depth and size. </a:t>
            </a:r>
            <a:endParaRPr lang="en-GB" dirty="0" smtClean="0"/>
          </a:p>
          <a:p>
            <a:pPr lvl="1"/>
            <a:r>
              <a:rPr lang="en-GB" dirty="0" smtClean="0"/>
              <a:t>Ultrasonic </a:t>
            </a:r>
            <a:r>
              <a:rPr lang="en-GB" dirty="0"/>
              <a:t>testing uses arrival times, amplitude and phase information to provide depth, area and nature of a flaw.</a:t>
            </a:r>
            <a:endParaRPr lang="en-GB" dirty="0"/>
          </a:p>
        </p:txBody>
      </p:sp>
    </p:spTree>
    <p:extLst>
      <p:ext uri="{BB962C8B-B14F-4D97-AF65-F5344CB8AC3E}">
        <p14:creationId xmlns:p14="http://schemas.microsoft.com/office/powerpoint/2010/main" val="109528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Dimensioning Uncertainty</a:t>
            </a:r>
            <a:endParaRPr lang="en-GB" dirty="0"/>
          </a:p>
        </p:txBody>
      </p:sp>
      <p:sp>
        <p:nvSpPr>
          <p:cNvPr id="3" name="Content Placeholder 2"/>
          <p:cNvSpPr>
            <a:spLocks noGrp="1"/>
          </p:cNvSpPr>
          <p:nvPr>
            <p:ph idx="1"/>
          </p:nvPr>
        </p:nvSpPr>
        <p:spPr/>
        <p:txBody>
          <a:bodyPr>
            <a:normAutofit fontScale="70000" lnSpcReduction="20000"/>
          </a:bodyPr>
          <a:lstStyle/>
          <a:p>
            <a:r>
              <a:rPr lang="en-GB" dirty="0"/>
              <a:t>However, even more direct methods can suffer from variation in estimates of dimensions. </a:t>
            </a:r>
            <a:endParaRPr lang="en-GB" dirty="0" smtClean="0"/>
          </a:p>
          <a:p>
            <a:r>
              <a:rPr lang="en-GB" dirty="0" smtClean="0"/>
              <a:t>Handing </a:t>
            </a:r>
            <a:r>
              <a:rPr lang="en-GB" dirty="0"/>
              <a:t>a </a:t>
            </a:r>
            <a:r>
              <a:rPr lang="en-GB" dirty="0" err="1"/>
              <a:t>vernier</a:t>
            </a:r>
            <a:r>
              <a:rPr lang="en-GB" dirty="0"/>
              <a:t> calliper to ten people and asking them to provide the three dimensions (length, width, height) of a steel block will still result in a scattering of dimensions being recorded. </a:t>
            </a:r>
            <a:endParaRPr lang="en-GB" dirty="0" smtClean="0"/>
          </a:p>
          <a:p>
            <a:r>
              <a:rPr lang="en-GB" dirty="0" smtClean="0"/>
              <a:t>Variations </a:t>
            </a:r>
            <a:r>
              <a:rPr lang="en-GB" dirty="0"/>
              <a:t>will result due </a:t>
            </a:r>
            <a:r>
              <a:rPr lang="en-GB" dirty="0" smtClean="0"/>
              <a:t>to: </a:t>
            </a:r>
          </a:p>
          <a:p>
            <a:pPr lvl="1"/>
            <a:r>
              <a:rPr lang="en-GB" dirty="0" smtClean="0"/>
              <a:t>different </a:t>
            </a:r>
            <a:r>
              <a:rPr lang="en-GB" dirty="0"/>
              <a:t>skill levels with the calliper, </a:t>
            </a:r>
            <a:endParaRPr lang="en-GB" dirty="0" smtClean="0"/>
          </a:p>
          <a:p>
            <a:pPr lvl="1"/>
            <a:r>
              <a:rPr lang="en-GB" dirty="0" smtClean="0"/>
              <a:t>measurements </a:t>
            </a:r>
            <a:r>
              <a:rPr lang="en-GB" dirty="0"/>
              <a:t>at different places along the block surfaces, </a:t>
            </a:r>
            <a:endParaRPr lang="en-GB" dirty="0" smtClean="0"/>
          </a:p>
          <a:p>
            <a:pPr lvl="1"/>
            <a:r>
              <a:rPr lang="en-GB" dirty="0" smtClean="0"/>
              <a:t>different </a:t>
            </a:r>
            <a:r>
              <a:rPr lang="en-GB" dirty="0"/>
              <a:t>pressures used on the calliper actuator </a:t>
            </a:r>
            <a:endParaRPr lang="en-GB" dirty="0" smtClean="0"/>
          </a:p>
          <a:p>
            <a:pPr lvl="1"/>
            <a:r>
              <a:rPr lang="en-GB" dirty="0" smtClean="0"/>
              <a:t>even </a:t>
            </a:r>
            <a:r>
              <a:rPr lang="en-GB" dirty="0"/>
              <a:t>rounding of readings if the </a:t>
            </a:r>
            <a:r>
              <a:rPr lang="en-GB" dirty="0" err="1"/>
              <a:t>vernier</a:t>
            </a:r>
            <a:r>
              <a:rPr lang="en-GB" dirty="0"/>
              <a:t> is mechanical instead of digital.</a:t>
            </a:r>
            <a:endParaRPr lang="en-GB" dirty="0"/>
          </a:p>
        </p:txBody>
      </p:sp>
    </p:spTree>
    <p:extLst>
      <p:ext uri="{BB962C8B-B14F-4D97-AF65-F5344CB8AC3E}">
        <p14:creationId xmlns:p14="http://schemas.microsoft.com/office/powerpoint/2010/main" val="3143697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Dimensioning Uncertainty</a:t>
            </a:r>
            <a:endParaRPr lang="en-GB" dirty="0"/>
          </a:p>
        </p:txBody>
      </p:sp>
      <p:sp>
        <p:nvSpPr>
          <p:cNvPr id="3" name="Content Placeholder 2"/>
          <p:cNvSpPr>
            <a:spLocks noGrp="1"/>
          </p:cNvSpPr>
          <p:nvPr>
            <p:ph idx="1"/>
          </p:nvPr>
        </p:nvSpPr>
        <p:spPr/>
        <p:txBody>
          <a:bodyPr>
            <a:normAutofit fontScale="77500" lnSpcReduction="20000"/>
          </a:bodyPr>
          <a:lstStyle/>
          <a:p>
            <a:r>
              <a:rPr lang="en-GB" dirty="0"/>
              <a:t>Analysis of the variations of sizing in NDT becomes important when the results are used with fracture mechanics to assess if a flaw can be allowed to remain in the part or not. </a:t>
            </a:r>
            <a:endParaRPr lang="en-GB" dirty="0" smtClean="0"/>
          </a:p>
          <a:p>
            <a:r>
              <a:rPr lang="en-GB" dirty="0" smtClean="0"/>
              <a:t>Material </a:t>
            </a:r>
            <a:r>
              <a:rPr lang="en-GB" dirty="0"/>
              <a:t>properties are studied in mechanical </a:t>
            </a:r>
            <a:r>
              <a:rPr lang="en-GB" dirty="0" smtClean="0"/>
              <a:t>labs </a:t>
            </a:r>
            <a:r>
              <a:rPr lang="en-GB" dirty="0"/>
              <a:t>to determine the maximum flaw size that will not result in the component failing. </a:t>
            </a:r>
            <a:endParaRPr lang="en-GB" dirty="0" smtClean="0"/>
          </a:p>
          <a:p>
            <a:r>
              <a:rPr lang="en-GB" dirty="0" smtClean="0"/>
              <a:t>This </a:t>
            </a:r>
            <a:r>
              <a:rPr lang="en-GB" dirty="0"/>
              <a:t>is an important concept for NDT users as it stresses the opposite to what most people ask of NDT. Instead of "What is the smallest flaw a test method can find?" the real concern is, "What is the largest flaw that could be missed by the NDT method?"</a:t>
            </a:r>
            <a:endParaRPr lang="en-GB" dirty="0"/>
          </a:p>
        </p:txBody>
      </p:sp>
    </p:spTree>
    <p:extLst>
      <p:ext uri="{BB962C8B-B14F-4D97-AF65-F5344CB8AC3E}">
        <p14:creationId xmlns:p14="http://schemas.microsoft.com/office/powerpoint/2010/main" val="131810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Dimensioning Uncertainty</a:t>
            </a:r>
          </a:p>
        </p:txBody>
      </p:sp>
      <p:sp>
        <p:nvSpPr>
          <p:cNvPr id="3" name="Content Placeholder 2"/>
          <p:cNvSpPr>
            <a:spLocks noGrp="1"/>
          </p:cNvSpPr>
          <p:nvPr>
            <p:ph idx="1"/>
          </p:nvPr>
        </p:nvSpPr>
        <p:spPr/>
        <p:txBody>
          <a:bodyPr>
            <a:normAutofit fontScale="70000" lnSpcReduction="20000"/>
          </a:bodyPr>
          <a:lstStyle/>
          <a:p>
            <a:r>
              <a:rPr lang="en-GB" dirty="0"/>
              <a:t>When an NDT operator is asked to make a judgment about the size of the flaw the result is then compared to an allowable dimension chart. </a:t>
            </a:r>
            <a:endParaRPr lang="en-GB" dirty="0" smtClean="0"/>
          </a:p>
          <a:p>
            <a:r>
              <a:rPr lang="en-GB" dirty="0" smtClean="0"/>
              <a:t>But </a:t>
            </a:r>
            <a:r>
              <a:rPr lang="en-GB" dirty="0"/>
              <a:t>if the NDT method is not exactly accurate then there is some possibility that the dimension estimated by the NDT operator is less than actually exists, i.e. the operator under sizes the flaw. </a:t>
            </a:r>
            <a:endParaRPr lang="en-GB" dirty="0" smtClean="0"/>
          </a:p>
          <a:p>
            <a:r>
              <a:rPr lang="en-GB" dirty="0" smtClean="0"/>
              <a:t>The </a:t>
            </a:r>
            <a:r>
              <a:rPr lang="en-GB" dirty="0"/>
              <a:t>NDT operator's estimate then results in an underestimate of the severity of the flaw. </a:t>
            </a:r>
            <a:endParaRPr lang="en-GB" dirty="0" smtClean="0"/>
          </a:p>
          <a:p>
            <a:r>
              <a:rPr lang="en-GB" dirty="0" smtClean="0"/>
              <a:t>By </a:t>
            </a:r>
            <a:r>
              <a:rPr lang="en-GB" dirty="0"/>
              <a:t>an analysis of the sizing technique, the fracture mechanics engineer can incorporate a safety factor in the calculations that provides for the potential that the sizing technique used might undersize a flaw.</a:t>
            </a:r>
            <a:endParaRPr lang="en-GB" dirty="0"/>
          </a:p>
        </p:txBody>
      </p:sp>
    </p:spTree>
    <p:extLst>
      <p:ext uri="{BB962C8B-B14F-4D97-AF65-F5344CB8AC3E}">
        <p14:creationId xmlns:p14="http://schemas.microsoft.com/office/powerpoint/2010/main" val="372176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Dimensioning Uncertainty</a:t>
            </a:r>
            <a:endParaRPr lang="en-GB" dirty="0"/>
          </a:p>
        </p:txBody>
      </p:sp>
      <p:sp>
        <p:nvSpPr>
          <p:cNvPr id="3" name="Content Placeholder 2"/>
          <p:cNvSpPr>
            <a:spLocks noGrp="1"/>
          </p:cNvSpPr>
          <p:nvPr>
            <p:ph idx="1"/>
          </p:nvPr>
        </p:nvSpPr>
        <p:spPr/>
        <p:txBody>
          <a:bodyPr>
            <a:normAutofit fontScale="62500" lnSpcReduction="20000"/>
          </a:bodyPr>
          <a:lstStyle/>
          <a:p>
            <a:r>
              <a:rPr lang="en-GB" dirty="0"/>
              <a:t>As with POD calculations, the sizing estimates are analysed using a comparison to results obtained from destructive </a:t>
            </a:r>
            <a:r>
              <a:rPr lang="en-GB" dirty="0" smtClean="0"/>
              <a:t>testing.</a:t>
            </a:r>
          </a:p>
          <a:p>
            <a:r>
              <a:rPr lang="en-GB" dirty="0" smtClean="0"/>
              <a:t>Destructive </a:t>
            </a:r>
            <a:r>
              <a:rPr lang="en-GB" dirty="0"/>
              <a:t>testing involves cutting and polishing </a:t>
            </a:r>
            <a:r>
              <a:rPr lang="en-GB" dirty="0" smtClean="0"/>
              <a:t>then </a:t>
            </a:r>
            <a:r>
              <a:rPr lang="en-GB" dirty="0"/>
              <a:t>examining the flaws under a microscope to determine the maximum flaw size. </a:t>
            </a:r>
            <a:r>
              <a:rPr lang="en-GB" dirty="0" smtClean="0"/>
              <a:t>This also </a:t>
            </a:r>
            <a:r>
              <a:rPr lang="en-GB" dirty="0"/>
              <a:t>has some variability associated with it. </a:t>
            </a:r>
            <a:endParaRPr lang="en-GB" dirty="0" smtClean="0"/>
          </a:p>
          <a:p>
            <a:r>
              <a:rPr lang="en-GB" dirty="0" smtClean="0"/>
              <a:t>We </a:t>
            </a:r>
            <a:r>
              <a:rPr lang="en-GB" dirty="0"/>
              <a:t>can plot the vertical extent of flaws that were sized by destructively </a:t>
            </a:r>
            <a:r>
              <a:rPr lang="en-GB" dirty="0" smtClean="0"/>
              <a:t>testing </a:t>
            </a:r>
            <a:r>
              <a:rPr lang="en-GB" dirty="0"/>
              <a:t>sample </a:t>
            </a:r>
            <a:r>
              <a:rPr lang="en-GB" dirty="0" smtClean="0"/>
              <a:t>against </a:t>
            </a:r>
            <a:r>
              <a:rPr lang="en-GB" dirty="0"/>
              <a:t>those values </a:t>
            </a:r>
            <a:r>
              <a:rPr lang="en-GB" dirty="0" smtClean="0"/>
              <a:t>from </a:t>
            </a:r>
            <a:r>
              <a:rPr lang="en-GB" dirty="0"/>
              <a:t>the NDT estimate of vertical extent. </a:t>
            </a:r>
            <a:endParaRPr lang="en-GB" dirty="0" smtClean="0"/>
          </a:p>
          <a:p>
            <a:r>
              <a:rPr lang="en-GB" dirty="0" smtClean="0"/>
              <a:t>An </a:t>
            </a:r>
            <a:r>
              <a:rPr lang="en-GB" dirty="0"/>
              <a:t>ideal NDT method would plot all the NDT estimates along the line that equals the destructive test sizes. </a:t>
            </a:r>
            <a:endParaRPr lang="en-GB" dirty="0" smtClean="0"/>
          </a:p>
          <a:p>
            <a:r>
              <a:rPr lang="en-GB" dirty="0" smtClean="0"/>
              <a:t>However</a:t>
            </a:r>
            <a:r>
              <a:rPr lang="en-GB" dirty="0"/>
              <a:t>, a scatter of estimates from the ideal is more typical of NDT methods assigned the task of sizing.</a:t>
            </a:r>
            <a:endParaRPr lang="en-GB" dirty="0"/>
          </a:p>
        </p:txBody>
      </p:sp>
    </p:spTree>
    <p:extLst>
      <p:ext uri="{BB962C8B-B14F-4D97-AF65-F5344CB8AC3E}">
        <p14:creationId xmlns:p14="http://schemas.microsoft.com/office/powerpoint/2010/main" val="2550286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Dimensioning Uncertainty</a:t>
            </a:r>
          </a:p>
        </p:txBody>
      </p:sp>
      <p:sp>
        <p:nvSpPr>
          <p:cNvPr id="5" name="Content Placeholder 4"/>
          <p:cNvSpPr>
            <a:spLocks noGrp="1"/>
          </p:cNvSpPr>
          <p:nvPr>
            <p:ph sz="half" idx="1"/>
          </p:nvPr>
        </p:nvSpPr>
        <p:spPr>
          <a:xfrm>
            <a:off x="457200" y="1600201"/>
            <a:ext cx="3250704" cy="3989040"/>
          </a:xfrm>
        </p:spPr>
        <p:txBody>
          <a:bodyPr>
            <a:normAutofit fontScale="92500" lnSpcReduction="20000"/>
          </a:bodyPr>
          <a:lstStyle/>
          <a:p>
            <a:pPr marL="0" indent="0">
              <a:buNone/>
            </a:pPr>
            <a:r>
              <a:rPr lang="en-GB" dirty="0" smtClean="0"/>
              <a:t>This graph also incorporates </a:t>
            </a:r>
            <a:r>
              <a:rPr lang="en-GB" dirty="0"/>
              <a:t>sizing tolerance lines. </a:t>
            </a:r>
            <a:endParaRPr lang="en-GB" dirty="0" smtClean="0"/>
          </a:p>
          <a:p>
            <a:pPr marL="0" indent="0">
              <a:buNone/>
            </a:pPr>
            <a:r>
              <a:rPr lang="en-GB" dirty="0" smtClean="0"/>
              <a:t>These </a:t>
            </a:r>
            <a:r>
              <a:rPr lang="en-GB" dirty="0"/>
              <a:t>are lines parallel to the ideal indicating the error in the size as estimated by NDT compared to the ideal or "assumed" correct size.</a:t>
            </a:r>
            <a:endParaRPr lang="en-GB" dirty="0"/>
          </a:p>
        </p:txBody>
      </p:sp>
      <p:pic>
        <p:nvPicPr>
          <p:cNvPr id="2050" name="Picture 2" descr="https://www.ndt.net/article/v11n05/ginzel2/fig2.gif"/>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707904" y="1421031"/>
            <a:ext cx="4978896" cy="3657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400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normAutofit fontScale="70000" lnSpcReduction="20000"/>
          </a:bodyPr>
          <a:lstStyle/>
          <a:p>
            <a:r>
              <a:rPr lang="en-GB" dirty="0" smtClean="0"/>
              <a:t>Probability </a:t>
            </a:r>
            <a:r>
              <a:rPr lang="en-GB" dirty="0"/>
              <a:t>of detection and sizing tolerances are now commonly required in several industries. </a:t>
            </a:r>
            <a:endParaRPr lang="en-GB" dirty="0" smtClean="0"/>
          </a:p>
          <a:p>
            <a:r>
              <a:rPr lang="en-GB" dirty="0" smtClean="0"/>
              <a:t>The </a:t>
            </a:r>
            <a:r>
              <a:rPr lang="en-GB" dirty="0"/>
              <a:t>aircraft industry, and in particular the military, use this type of information for damage tolerance analysis of their components and scheduling of inspection intervals. </a:t>
            </a:r>
            <a:endParaRPr lang="en-GB" dirty="0" smtClean="0"/>
          </a:p>
          <a:p>
            <a:r>
              <a:rPr lang="en-GB" dirty="0" smtClean="0"/>
              <a:t>Nuclear </a:t>
            </a:r>
            <a:r>
              <a:rPr lang="en-GB" dirty="0"/>
              <a:t>industries are adapting this form of analysis to assess the reliability of NDT to detect flaws in components during in-service inspections</a:t>
            </a:r>
            <a:r>
              <a:rPr lang="en-GB" dirty="0" smtClean="0"/>
              <a:t>.</a:t>
            </a:r>
          </a:p>
          <a:p>
            <a:r>
              <a:rPr lang="en-GB" dirty="0" smtClean="0"/>
              <a:t>More </a:t>
            </a:r>
            <a:r>
              <a:rPr lang="en-GB" dirty="0"/>
              <a:t>recently the pipeline industry has relied on this type of analysis to develop fitness for purpose acceptance criteria for the construction </a:t>
            </a:r>
            <a:r>
              <a:rPr lang="en-GB" dirty="0" smtClean="0"/>
              <a:t>of pipelines.</a:t>
            </a:r>
            <a:endParaRPr lang="en-GB" dirty="0"/>
          </a:p>
        </p:txBody>
      </p:sp>
    </p:spTree>
    <p:extLst>
      <p:ext uri="{BB962C8B-B14F-4D97-AF65-F5344CB8AC3E}">
        <p14:creationId xmlns:p14="http://schemas.microsoft.com/office/powerpoint/2010/main" val="222545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62500" lnSpcReduction="20000"/>
          </a:bodyPr>
          <a:lstStyle/>
          <a:p>
            <a:r>
              <a:rPr lang="en-GB" dirty="0"/>
              <a:t>The statistical and probabilistic assessments of the NDT technique are useful tools. However, the process is time-consuming, costly and not absolute. </a:t>
            </a:r>
            <a:endParaRPr lang="en-GB" dirty="0" smtClean="0"/>
          </a:p>
          <a:p>
            <a:r>
              <a:rPr lang="en-GB" dirty="0" smtClean="0"/>
              <a:t>Statistical </a:t>
            </a:r>
            <a:r>
              <a:rPr lang="en-GB" dirty="0"/>
              <a:t>assessment relies on the comparison of limited samples that must be verified using destructive methods. </a:t>
            </a:r>
            <a:endParaRPr lang="en-GB" dirty="0" smtClean="0"/>
          </a:p>
          <a:p>
            <a:r>
              <a:rPr lang="en-GB" dirty="0" smtClean="0"/>
              <a:t>Although </a:t>
            </a:r>
            <a:r>
              <a:rPr lang="en-GB" dirty="0"/>
              <a:t>it is assumed that the destructive methods are the "true" values, here too there can be uncertainty and variation. </a:t>
            </a:r>
            <a:endParaRPr lang="en-GB" dirty="0" smtClean="0"/>
          </a:p>
          <a:p>
            <a:pPr lvl="1"/>
            <a:r>
              <a:rPr lang="en-GB" dirty="0" smtClean="0"/>
              <a:t>Was </a:t>
            </a:r>
            <a:r>
              <a:rPr lang="en-GB" dirty="0"/>
              <a:t>the macro section made at the peak vertical extent? </a:t>
            </a:r>
            <a:endParaRPr lang="en-GB" dirty="0" smtClean="0"/>
          </a:p>
          <a:p>
            <a:pPr lvl="1"/>
            <a:r>
              <a:rPr lang="en-GB" dirty="0" smtClean="0"/>
              <a:t>How </a:t>
            </a:r>
            <a:r>
              <a:rPr lang="en-GB" dirty="0"/>
              <a:t>precise was the measurement reported by the destructive test lab? </a:t>
            </a:r>
            <a:endParaRPr lang="en-GB" dirty="0" smtClean="0"/>
          </a:p>
          <a:p>
            <a:pPr lvl="1"/>
            <a:r>
              <a:rPr lang="en-GB" dirty="0" smtClean="0"/>
              <a:t>If </a:t>
            </a:r>
            <a:r>
              <a:rPr lang="en-GB" dirty="0"/>
              <a:t>the flaw was long and there was depth variation to the upper edge does the destructive test reflect this? </a:t>
            </a:r>
            <a:endParaRPr lang="en-GB" dirty="0" smtClean="0"/>
          </a:p>
          <a:p>
            <a:pPr lvl="1"/>
            <a:r>
              <a:rPr lang="en-GB" dirty="0" smtClean="0"/>
              <a:t>When </a:t>
            </a:r>
            <a:r>
              <a:rPr lang="en-GB" dirty="0"/>
              <a:t>length is reported what is the limit to which the destructive test can assess the flaw?</a:t>
            </a:r>
          </a:p>
          <a:p>
            <a:endParaRPr lang="en-GB" dirty="0"/>
          </a:p>
        </p:txBody>
      </p:sp>
    </p:spTree>
    <p:extLst>
      <p:ext uri="{BB962C8B-B14F-4D97-AF65-F5344CB8AC3E}">
        <p14:creationId xmlns:p14="http://schemas.microsoft.com/office/powerpoint/2010/main" val="269514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marL="0" indent="0">
              <a:buNone/>
            </a:pPr>
            <a:r>
              <a:rPr lang="en-GB" dirty="0"/>
              <a:t>Probability of detection is also a function of what is defined as a flaw, and since variations in determining "actual" size of a flaw can exist due to the destructive testing methods, it follows that the POD results of NDT assessments are not solely a function of the NDT technique.</a:t>
            </a:r>
          </a:p>
          <a:p>
            <a:endParaRPr lang="en-GB" dirty="0"/>
          </a:p>
        </p:txBody>
      </p:sp>
    </p:spTree>
    <p:extLst>
      <p:ext uri="{BB962C8B-B14F-4D97-AF65-F5344CB8AC3E}">
        <p14:creationId xmlns:p14="http://schemas.microsoft.com/office/powerpoint/2010/main" val="19871993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a12fe08c-d961-42b5-8243-a968499d8e5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a12fe08c-d961-42b5-8243-a968499d8e5e"/>
    <ds:schemaRef ds:uri="http://schemas.openxmlformats.org/package/2006/metadata/core-properties"/>
    <ds:schemaRef ds:uri="http://purl.org/dc/terms/"/>
    <ds:schemaRef ds:uri="bc2bc07b-b850-40fa-bc7b-300a8ce20a14"/>
    <ds:schemaRef ds:uri="http://www.w3.org/XML/1998/namespace"/>
    <ds:schemaRef ds:uri="http://purl.org/dc/dcmitype/"/>
  </ds:schemaRefs>
</ds:datastoreItem>
</file>

<file path=customXml/itemProps3.xml><?xml version="1.0" encoding="utf-8"?>
<ds:datastoreItem xmlns:ds="http://schemas.openxmlformats.org/officeDocument/2006/customXml" ds:itemID="{68AB96D8-14AC-4513-8C21-BF120A079C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32</TotalTime>
  <Words>1627</Words>
  <Application>Microsoft Office PowerPoint</Application>
  <PresentationFormat>On-screen Show (4:3)</PresentationFormat>
  <Paragraphs>105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Detection Uncertainty</vt:lpstr>
      <vt:lpstr>Detection Uncertainty</vt:lpstr>
      <vt:lpstr>Practical Considerations</vt:lpstr>
      <vt:lpstr>Detection Uncertainty</vt:lpstr>
      <vt:lpstr>Probability of Detection</vt:lpstr>
      <vt:lpstr>Probability of Detection</vt:lpstr>
      <vt:lpstr>POD curve</vt:lpstr>
      <vt:lpstr>POD Curve</vt:lpstr>
      <vt:lpstr>Confidence</vt:lpstr>
      <vt:lpstr>POD Curve</vt:lpstr>
      <vt:lpstr>Dimensioning Uncertainty</vt:lpstr>
      <vt:lpstr>Dimensioning Uncertainty</vt:lpstr>
      <vt:lpstr>Dimensioning Uncertainty</vt:lpstr>
      <vt:lpstr>Dimensioning Uncertainty</vt:lpstr>
      <vt:lpstr>Dimensioning Uncertainty</vt:lpstr>
      <vt:lpstr>Dimensioning Uncertainty</vt:lpstr>
      <vt:lpstr>Dimensioning Uncertainty</vt:lpstr>
      <vt:lpstr>Summary</vt:lpstr>
      <vt:lpstr>Summary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DETECTION UNCERTAINTY</dc:title>
  <dc:creator>Stephen Mosey</dc:creator>
  <cp:lastModifiedBy>Stephen Mosey</cp:lastModifiedBy>
  <cp:revision>5</cp:revision>
  <dcterms:created xsi:type="dcterms:W3CDTF">2020-01-27T13:20:17Z</dcterms:created>
  <dcterms:modified xsi:type="dcterms:W3CDTF">2020-01-27T13:52:36Z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