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82"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4630400" cy="8229600"/>
  <p:notesSz cx="8229600" cy="14630400"/>
  <p:embeddedFontLst>
    <p:embeddedFont>
      <p:font typeface="Fraunces Extra Bold" panose="020B0604020202020204" charset="0"/>
      <p:regular r:id="rId13"/>
    </p:embeddedFont>
    <p:embeddedFont>
      <p:font typeface="Nobile" panose="020B0604020202020204" charset="0"/>
      <p:regular r:id="rId1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F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B842CF-B494-45C1-96D5-518145B4C360}" v="1" dt="2025-12-20T17:29:26.2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73072" autoAdjust="0"/>
  </p:normalViewPr>
  <p:slideViewPr>
    <p:cSldViewPr snapToGrid="0" snapToObjects="1">
      <p:cViewPr>
        <p:scale>
          <a:sx n="46" d="100"/>
          <a:sy n="46" d="100"/>
        </p:scale>
        <p:origin x="1068"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ana balan" userId="420a92c62c6b9000" providerId="LiveId" clId="{0E041567-66A2-4D0A-AB6D-D70B36E8436C}"/>
    <pc:docChg chg="custSel modSld">
      <pc:chgData name="diana balan" userId="420a92c62c6b9000" providerId="LiveId" clId="{0E041567-66A2-4D0A-AB6D-D70B36E8436C}" dt="2025-12-20T17:40:42.375" v="171" actId="13926"/>
      <pc:docMkLst>
        <pc:docMk/>
      </pc:docMkLst>
      <pc:sldChg chg="addSp delSp modSp mod">
        <pc:chgData name="diana balan" userId="420a92c62c6b9000" providerId="LiveId" clId="{0E041567-66A2-4D0A-AB6D-D70B36E8436C}" dt="2025-12-20T17:40:42.375" v="171" actId="13926"/>
        <pc:sldMkLst>
          <pc:docMk/>
          <pc:sldMk cId="0" sldId="256"/>
        </pc:sldMkLst>
        <pc:spChg chg="mod">
          <ac:chgData name="diana balan" userId="420a92c62c6b9000" providerId="LiveId" clId="{0E041567-66A2-4D0A-AB6D-D70B36E8436C}" dt="2025-12-20T17:34:46.664" v="152" actId="20577"/>
          <ac:spMkLst>
            <pc:docMk/>
            <pc:sldMk cId="0" sldId="256"/>
            <ac:spMk id="4" creationId="{00000000-0000-0000-0000-000000000000}"/>
          </ac:spMkLst>
        </pc:spChg>
        <pc:spChg chg="mod">
          <ac:chgData name="diana balan" userId="420a92c62c6b9000" providerId="LiveId" clId="{0E041567-66A2-4D0A-AB6D-D70B36E8436C}" dt="2025-12-20T17:40:26.477" v="170" actId="13926"/>
          <ac:spMkLst>
            <pc:docMk/>
            <pc:sldMk cId="0" sldId="256"/>
            <ac:spMk id="5" creationId="{00000000-0000-0000-0000-000000000000}"/>
          </ac:spMkLst>
        </pc:spChg>
        <pc:spChg chg="mod">
          <ac:chgData name="diana balan" userId="420a92c62c6b9000" providerId="LiveId" clId="{0E041567-66A2-4D0A-AB6D-D70B36E8436C}" dt="2025-12-20T17:40:42.375" v="171" actId="13926"/>
          <ac:spMkLst>
            <pc:docMk/>
            <pc:sldMk cId="0" sldId="256"/>
            <ac:spMk id="6" creationId="{00000000-0000-0000-0000-000000000000}"/>
          </ac:spMkLst>
        </pc:spChg>
        <pc:spChg chg="add mod">
          <ac:chgData name="diana balan" userId="420a92c62c6b9000" providerId="LiveId" clId="{0E041567-66A2-4D0A-AB6D-D70B36E8436C}" dt="2025-12-20T17:40:17.770" v="169" actId="13926"/>
          <ac:spMkLst>
            <pc:docMk/>
            <pc:sldMk cId="0" sldId="256"/>
            <ac:spMk id="7" creationId="{9A384450-DD48-0100-1802-DAFBBF109FC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114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 have just had a course in Business Skills in the International Hotel Industry, and I want to tell some of the things that I have learnt in the process. The hospitality industry is a highly dynamic and laborious industry, which demands a blend of technical expertise and emotionality as well as professionalism. </a:t>
            </a:r>
            <a:r>
              <a:rPr lang="en-GB" sz="1200" kern="1200">
                <a:solidFill>
                  <a:schemeClr val="tx1"/>
                </a:solidFill>
                <a:effectLst/>
                <a:latin typeface="+mn-lt"/>
                <a:ea typeface="+mn-ea"/>
                <a:cs typeface="+mn-cs"/>
              </a:rPr>
              <a:t>This course has helped me to improve my personal and professional attributes, which are necessary to be successful in this field of work, besides honing my technical skills.</a:t>
            </a:r>
            <a:endParaRPr lang="en-US"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Hotels operate on the basis of effective communication. It helps in effective interdepartmental interaction; it enhances better customer relations between the guest and the hotel, and it establishes a positive brand image. Nonetheless, Thomson (2018) argues that communication should not rely on the use of the right language only. The hospitality business entails sensitive communication that involves the ability to change according to the needs of the audience with empathy and active listening skills.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different activities I carried out throughout the module, especially group presentations and collaborative discussions, have enabled me to greatly enhance the skill of effectively expressing my thoughts and ideas orally and in writing. I am more confident and able to express my ideas in a professional and clear manner in both the academic and work environments (Maddux, 2016).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 already stated above, hotels are a team-orientated setting, and in that regard, interdepartmental performance and collaboration are inseparable in maintaining efficiency and client satisfaction. The Bluestone day trip (Week 7) highlighted that coordination, trust and respect towards each other by the team members can have a lot of influence on the quality of service rendered. According to Mullins (2019), the success of the work of the team is largely dependent on emotional intelligence and awareness of group dynamics.</a:t>
            </a:r>
          </a:p>
          <a:p>
            <a:r>
              <a:rPr lang="en-US" sz="1200" kern="1200" dirty="0">
                <a:solidFill>
                  <a:schemeClr val="tx1"/>
                </a:solidFill>
                <a:effectLst/>
                <a:latin typeface="+mn-lt"/>
                <a:ea typeface="+mn-ea"/>
                <a:cs typeface="+mn-cs"/>
              </a:rPr>
              <a:t>This is due to my previous experience in customer service and supervision, where I have been able to work effectively with people of different cultural orientations. I have also </a:t>
            </a:r>
            <a:r>
              <a:rPr lang="en-US" sz="1200" kern="1200" dirty="0" err="1">
                <a:solidFill>
                  <a:schemeClr val="tx1"/>
                </a:solidFill>
                <a:effectLst/>
                <a:latin typeface="+mn-lt"/>
                <a:ea typeface="+mn-ea"/>
                <a:cs typeface="+mn-cs"/>
              </a:rPr>
              <a:t>realised</a:t>
            </a:r>
            <a:r>
              <a:rPr lang="en-US" sz="1200" kern="1200" dirty="0">
                <a:solidFill>
                  <a:schemeClr val="tx1"/>
                </a:solidFill>
                <a:effectLst/>
                <a:latin typeface="+mn-lt"/>
                <a:ea typeface="+mn-ea"/>
                <a:cs typeface="+mn-cs"/>
              </a:rPr>
              <a:t> the necessity to strike a balance between assertiveness and empathy in conflict management and have managed to resolve most conflicts in a positive way (Fonagy et al., 2018). </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 very important skill in winning in the hospitality industry is time management. Hospitality workers should have skills in managing many tasks within a time constraint and delivering outstanding services to the guests. In the second week of the course of study, we went through time management skills that enabled me to be more rational prior to my academic and personal tasks (Palamarchuk et al., 2020). Through the help of planners and online calendars, I have managed to keep a schedule of my daily work.</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As an assistant manager, I acquired skills in scheduling workers, tracking budgets and controlling staff at peak operational levels. These experiences have provided me with the skills of making informed decisions and critical thinking. According to Cottrell (2021), the organisational skills that a person has directly correlate with the productivity and reliability of that person in their line of work – two characteristics that are accorded high importance by the employer in the hospitality industry.</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hospitality industry is global and dynamic, which means that the employees are flexible and can quickly adapt to new technology, shifting tastes of guests and customer trends in the market. Hence, the aspects of flexibility and professionalism are the important requirements in order to succeed. In order to effectively operate in this kind of setup, one is required to be respectful, open-minded and have the capability to communicate beyond cultural boundaries. Having the multilingual skills in English, Romanian, Spanish and Italian has enabled me to communicate and mingle with diverse clientele and work teams, which eventually leads to more guest satisfaction and inclusion. As Walker (2021) notes, cultural sensitivity establishes better international hospitality relationships and proves an intention of the firm to apply diversity and international service patterns.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interpretation of reflection as a personal and professional development was also one of the key learning outcomes during the module. The application of the ERA (Experience Reflection Action) model has allowed me to assess my performance and </a:t>
            </a:r>
            <a:r>
              <a:rPr lang="en-US" sz="1200" kern="1200" dirty="0" err="1">
                <a:solidFill>
                  <a:schemeClr val="tx1"/>
                </a:solidFill>
                <a:effectLst/>
                <a:latin typeface="+mn-lt"/>
                <a:ea typeface="+mn-ea"/>
                <a:cs typeface="+mn-cs"/>
              </a:rPr>
              <a:t>realise</a:t>
            </a:r>
            <a:r>
              <a:rPr lang="en-US" sz="1200" kern="1200" dirty="0">
                <a:solidFill>
                  <a:schemeClr val="tx1"/>
                </a:solidFill>
                <a:effectLst/>
                <a:latin typeface="+mn-lt"/>
                <a:ea typeface="+mn-ea"/>
                <a:cs typeface="+mn-cs"/>
              </a:rPr>
              <a:t> my strength areas (Rubens et al., 2018). The impact of reflective practice is that it has enabled me to have greater self-understanding, strong will and enthusiasm to constantly learn and develop, given that the industry is in a fast-paced environment where trends and guest needs will keep on changing.</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hospitality business is in search of personalities who can offer professional communication and be flexible, organised and culturally sensitive. With the Business Skills module, I have been in a position to gain both theoretical and practical confidence to use these skills. According to my interpersonal skills and experience in multilingual communication and leadership, I can take up work in the hospitality management in future.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endParaRPr lang="en-US" dirty="0"/>
          </a:p>
        </p:txBody>
      </p:sp>
      <p:sp>
        <p:nvSpPr>
          <p:cNvPr id="3" name="Subtitle 2"/>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BB3C346-5C2E-4423-9991-5746D0763CF5}" type="datetimeFigureOut">
              <a:rPr lang="en-US" smtClean="0"/>
              <a:t>12/20/2025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468861-337A-41FE-BA85-A587FA6017A0}" type="slidenum">
              <a:rPr lang="en-US" smtClean="0"/>
              <a:t>‹#›</a:t>
            </a:fld>
            <a:endParaRPr lang="en-US"/>
          </a:p>
        </p:txBody>
      </p:sp>
    </p:spTree>
    <p:extLst>
      <p:ext uri="{BB962C8B-B14F-4D97-AF65-F5344CB8AC3E}">
        <p14:creationId xmlns:p14="http://schemas.microsoft.com/office/powerpoint/2010/main" val="86911792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B3C346-5C2E-4423-9991-5746D0763CF5}" type="datetimeFigureOut">
              <a:rPr lang="en-US" smtClean="0"/>
              <a:t>12/20/2025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468861-337A-41FE-BA85-A587FA6017A0}" type="slidenum">
              <a:rPr lang="en-US" smtClean="0"/>
              <a:t>‹#›</a:t>
            </a:fld>
            <a:endParaRPr lang="en-US"/>
          </a:p>
        </p:txBody>
      </p:sp>
    </p:spTree>
    <p:extLst>
      <p:ext uri="{BB962C8B-B14F-4D97-AF65-F5344CB8AC3E}">
        <p14:creationId xmlns:p14="http://schemas.microsoft.com/office/powerpoint/2010/main" val="214761059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220" y="2051686"/>
            <a:ext cx="12618720" cy="3423284"/>
          </a:xfrm>
        </p:spPr>
        <p:txBody>
          <a:bodyPr anchor="b"/>
          <a:lstStyle>
            <a:lvl1pPr>
              <a:defRPr sz="7200"/>
            </a:lvl1pPr>
          </a:lstStyle>
          <a:p>
            <a:r>
              <a:rPr lang="en-US"/>
              <a:t>Click to edit Master title style</a:t>
            </a:r>
            <a:endParaRPr lang="en-US" dirty="0"/>
          </a:p>
        </p:txBody>
      </p:sp>
      <p:sp>
        <p:nvSpPr>
          <p:cNvPr id="3" name="Text Placeholder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BB3C346-5C2E-4423-9991-5746D0763CF5}" type="datetimeFigureOut">
              <a:rPr lang="en-US" smtClean="0"/>
              <a:t>12/20/2025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468861-337A-41FE-BA85-A587FA6017A0}" type="slidenum">
              <a:rPr lang="en-US" smtClean="0"/>
              <a:t>‹#›</a:t>
            </a:fld>
            <a:endParaRPr lang="en-US"/>
          </a:p>
        </p:txBody>
      </p:sp>
    </p:spTree>
    <p:extLst>
      <p:ext uri="{BB962C8B-B14F-4D97-AF65-F5344CB8AC3E}">
        <p14:creationId xmlns:p14="http://schemas.microsoft.com/office/powerpoint/2010/main" val="3199061261"/>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058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4066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B3C346-5C2E-4423-9991-5746D0763CF5}" type="datetimeFigureOut">
              <a:rPr lang="en-US" smtClean="0"/>
              <a:t>12/20/2025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468861-337A-41FE-BA85-A587FA6017A0}" type="slidenum">
              <a:rPr lang="en-US" smtClean="0"/>
              <a:t>‹#›</a:t>
            </a:fld>
            <a:endParaRPr lang="en-US"/>
          </a:p>
        </p:txBody>
      </p:sp>
    </p:spTree>
    <p:extLst>
      <p:ext uri="{BB962C8B-B14F-4D97-AF65-F5344CB8AC3E}">
        <p14:creationId xmlns:p14="http://schemas.microsoft.com/office/powerpoint/2010/main" val="369047450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746" y="438150"/>
            <a:ext cx="12618720" cy="159067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07746" y="2017396"/>
            <a:ext cx="6189344"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1007746" y="3006090"/>
            <a:ext cx="6189344"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406640" y="2017396"/>
            <a:ext cx="6219826"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7406640" y="3006090"/>
            <a:ext cx="6219826"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BB3C346-5C2E-4423-9991-5746D0763CF5}" type="datetimeFigureOut">
              <a:rPr lang="en-US" smtClean="0"/>
              <a:t>12/20/2025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468861-337A-41FE-BA85-A587FA6017A0}" type="slidenum">
              <a:rPr lang="en-US" smtClean="0"/>
              <a:t>‹#›</a:t>
            </a:fld>
            <a:endParaRPr lang="en-US"/>
          </a:p>
        </p:txBody>
      </p:sp>
    </p:spTree>
    <p:extLst>
      <p:ext uri="{BB962C8B-B14F-4D97-AF65-F5344CB8AC3E}">
        <p14:creationId xmlns:p14="http://schemas.microsoft.com/office/powerpoint/2010/main" val="315855928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BB3C346-5C2E-4423-9991-5746D0763CF5}" type="datetimeFigureOut">
              <a:rPr lang="en-US" smtClean="0"/>
              <a:t>12/20/2025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468861-337A-41FE-BA85-A587FA6017A0}" type="slidenum">
              <a:rPr lang="en-US" smtClean="0"/>
              <a:t>‹#›</a:t>
            </a:fld>
            <a:endParaRPr lang="en-US"/>
          </a:p>
        </p:txBody>
      </p:sp>
    </p:spTree>
    <p:extLst>
      <p:ext uri="{BB962C8B-B14F-4D97-AF65-F5344CB8AC3E}">
        <p14:creationId xmlns:p14="http://schemas.microsoft.com/office/powerpoint/2010/main" val="557323543"/>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B3C346-5C2E-4423-9991-5746D0763CF5}" type="datetimeFigureOut">
              <a:rPr lang="en-US" smtClean="0"/>
              <a:t>12/20/2025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468861-337A-41FE-BA85-A587FA6017A0}" type="slidenum">
              <a:rPr lang="en-US" smtClean="0"/>
              <a:t>‹#›</a:t>
            </a:fld>
            <a:endParaRPr lang="en-US"/>
          </a:p>
        </p:txBody>
      </p:sp>
    </p:spTree>
    <p:extLst>
      <p:ext uri="{BB962C8B-B14F-4D97-AF65-F5344CB8AC3E}">
        <p14:creationId xmlns:p14="http://schemas.microsoft.com/office/powerpoint/2010/main" val="102933946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endParaRPr lang="en-US" dirty="0"/>
          </a:p>
        </p:txBody>
      </p:sp>
      <p:sp>
        <p:nvSpPr>
          <p:cNvPr id="3" name="Content Placeholder 2"/>
          <p:cNvSpPr>
            <a:spLocks noGrp="1"/>
          </p:cNvSpPr>
          <p:nvPr>
            <p:ph idx="1"/>
          </p:nvPr>
        </p:nvSpPr>
        <p:spPr>
          <a:xfrm>
            <a:off x="6219826" y="1184911"/>
            <a:ext cx="7406640" cy="5848350"/>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DBB3C346-5C2E-4423-9991-5746D0763CF5}" type="datetimeFigureOut">
              <a:rPr lang="en-US" smtClean="0"/>
              <a:t>12/20/2025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468861-337A-41FE-BA85-A587FA6017A0}" type="slidenum">
              <a:rPr lang="en-US" smtClean="0"/>
              <a:t>‹#›</a:t>
            </a:fld>
            <a:endParaRPr lang="en-US"/>
          </a:p>
        </p:txBody>
      </p:sp>
    </p:spTree>
    <p:extLst>
      <p:ext uri="{BB962C8B-B14F-4D97-AF65-F5344CB8AC3E}">
        <p14:creationId xmlns:p14="http://schemas.microsoft.com/office/powerpoint/2010/main" val="386389705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endParaRPr lang="en-US" dirty="0"/>
          </a:p>
        </p:txBody>
      </p:sp>
      <p:sp>
        <p:nvSpPr>
          <p:cNvPr id="3" name="Picture Placeholder 2"/>
          <p:cNvSpPr>
            <a:spLocks noGrp="1" noChangeAspect="1"/>
          </p:cNvSpPr>
          <p:nvPr>
            <p:ph type="pic" idx="1"/>
          </p:nvPr>
        </p:nvSpPr>
        <p:spPr>
          <a:xfrm>
            <a:off x="6219826" y="1184911"/>
            <a:ext cx="7406640" cy="5848350"/>
          </a:xfrm>
        </p:spPr>
        <p:txBody>
          <a:bodyPr anchor="t"/>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r>
              <a:rPr lang="en-US"/>
              <a:t>Click icon to add picture</a:t>
            </a:r>
            <a:endParaRPr lang="en-US" dirty="0"/>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DBB3C346-5C2E-4423-9991-5746D0763CF5}" type="datetimeFigureOut">
              <a:rPr lang="en-US" smtClean="0"/>
              <a:t>12/20/2025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468861-337A-41FE-BA85-A587FA6017A0}" type="slidenum">
              <a:rPr lang="en-US" smtClean="0"/>
              <a:t>‹#›</a:t>
            </a:fld>
            <a:endParaRPr lang="en-US"/>
          </a:p>
        </p:txBody>
      </p:sp>
    </p:spTree>
    <p:extLst>
      <p:ext uri="{BB962C8B-B14F-4D97-AF65-F5344CB8AC3E}">
        <p14:creationId xmlns:p14="http://schemas.microsoft.com/office/powerpoint/2010/main" val="232976294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B3C346-5C2E-4423-9991-5746D0763CF5}" type="datetimeFigureOut">
              <a:rPr lang="en-US" smtClean="0"/>
              <a:t>12/20/2025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468861-337A-41FE-BA85-A587FA6017A0}" type="slidenum">
              <a:rPr lang="en-US" smtClean="0"/>
              <a:t>‹#›</a:t>
            </a:fld>
            <a:endParaRPr lang="en-US"/>
          </a:p>
        </p:txBody>
      </p:sp>
    </p:spTree>
    <p:extLst>
      <p:ext uri="{BB962C8B-B14F-4D97-AF65-F5344CB8AC3E}">
        <p14:creationId xmlns:p14="http://schemas.microsoft.com/office/powerpoint/2010/main" val="201572458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880" y="438150"/>
            <a:ext cx="3154680" cy="697420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05840" y="438150"/>
            <a:ext cx="9281160" cy="69742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B3C346-5C2E-4423-9991-5746D0763CF5}" type="datetimeFigureOut">
              <a:rPr lang="en-US" smtClean="0"/>
              <a:t>12/20/2025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468861-337A-41FE-BA85-A587FA6017A0}" type="slidenum">
              <a:rPr lang="en-US" smtClean="0"/>
              <a:t>‹#›</a:t>
            </a:fld>
            <a:endParaRPr lang="en-US"/>
          </a:p>
        </p:txBody>
      </p:sp>
    </p:spTree>
    <p:extLst>
      <p:ext uri="{BB962C8B-B14F-4D97-AF65-F5344CB8AC3E}">
        <p14:creationId xmlns:p14="http://schemas.microsoft.com/office/powerpoint/2010/main" val="249429314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442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lide 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1546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Slide 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50079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Slide 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9865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Slide 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36150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Slide 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45304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47059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0951049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32924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6444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AFFFA"/>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5840" y="438150"/>
            <a:ext cx="12618720" cy="159067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05840" y="2190750"/>
            <a:ext cx="12618720" cy="52216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05840" y="7627621"/>
            <a:ext cx="3291840" cy="438150"/>
          </a:xfrm>
          <a:prstGeom prst="rect">
            <a:avLst/>
          </a:prstGeom>
        </p:spPr>
        <p:txBody>
          <a:bodyPr vert="horz" lIns="91440" tIns="45720" rIns="91440" bIns="45720" rtlCol="0" anchor="ctr"/>
          <a:lstStyle>
            <a:lvl1pPr algn="l">
              <a:defRPr sz="1440">
                <a:solidFill>
                  <a:schemeClr val="tx1">
                    <a:tint val="75000"/>
                  </a:schemeClr>
                </a:solidFill>
              </a:defRPr>
            </a:lvl1pPr>
          </a:lstStyle>
          <a:p>
            <a:fld id="{DBB3C346-5C2E-4423-9991-5746D0763CF5}" type="datetimeFigureOut">
              <a:rPr lang="en-US" smtClean="0"/>
              <a:t>12/20/2025</a:t>
            </a:fld>
            <a:endParaRPr lang="en-US"/>
          </a:p>
        </p:txBody>
      </p:sp>
      <p:sp>
        <p:nvSpPr>
          <p:cNvPr id="5" name="Footer Placeholder 4"/>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332720" y="7627621"/>
            <a:ext cx="3291840" cy="438150"/>
          </a:xfrm>
          <a:prstGeom prst="rect">
            <a:avLst/>
          </a:prstGeom>
        </p:spPr>
        <p:txBody>
          <a:bodyPr vert="horz" lIns="91440" tIns="45720" rIns="91440" bIns="45720" rtlCol="0" anchor="ctr"/>
          <a:lstStyle>
            <a:lvl1pPr algn="r">
              <a:defRPr sz="1440">
                <a:solidFill>
                  <a:schemeClr val="tx1">
                    <a:tint val="75000"/>
                  </a:schemeClr>
                </a:solidFill>
              </a:defRPr>
            </a:lvl1pPr>
          </a:lstStyle>
          <a:p>
            <a:fld id="{A9468861-337A-41FE-BA85-A587FA6017A0}" type="slidenum">
              <a:rPr lang="en-US" smtClean="0"/>
              <a:t>‹#›</a:t>
            </a:fld>
            <a:endParaRPr lang="en-US"/>
          </a:p>
        </p:txBody>
      </p:sp>
    </p:spTree>
    <p:extLst>
      <p:ext uri="{BB962C8B-B14F-4D97-AF65-F5344CB8AC3E}">
        <p14:creationId xmlns:p14="http://schemas.microsoft.com/office/powerpoint/2010/main" val="124579373"/>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 id="2147483701" r:id="rId19"/>
    <p:sldLayoutId id="2147483702" r:id="rId20"/>
    <p:sldLayoutId id="2147483703" r:id="rId21"/>
  </p:sldLayoutIdLst>
  <p:hf sldNum="0" hdr="0" ftr="0" dt="0"/>
  <p:txStyles>
    <p:titleStyle>
      <a:lvl1pPr algn="l" defTabSz="1097280" rtl="0" eaLnBrk="1" latinLnBrk="0" hangingPunct="1">
        <a:lnSpc>
          <a:spcPct val="90000"/>
        </a:lnSpc>
        <a:spcBef>
          <a:spcPct val="0"/>
        </a:spcBef>
        <a:buNone/>
        <a:defRPr sz="5280" kern="1200">
          <a:solidFill>
            <a:schemeClr val="tx1"/>
          </a:solidFill>
          <a:latin typeface="+mj-lt"/>
          <a:ea typeface="+mj-ea"/>
          <a:cs typeface="+mj-cs"/>
        </a:defRPr>
      </a:lvl1pPr>
    </p:titleStyle>
    <p:bodyStyle>
      <a:lvl1pPr marL="274320" indent="-274320" algn="l" defTabSz="1097280" rtl="0" eaLnBrk="1" latinLnBrk="0" hangingPunct="1">
        <a:lnSpc>
          <a:spcPct val="90000"/>
        </a:lnSpc>
        <a:spcBef>
          <a:spcPts val="1200"/>
        </a:spcBef>
        <a:buFont typeface="Arial" panose="020B0604020202020204" pitchFamily="34" charset="0"/>
        <a:buChar char="•"/>
        <a:defRPr sz="3360" kern="1200">
          <a:solidFill>
            <a:schemeClr val="tx1"/>
          </a:solidFill>
          <a:latin typeface="+mn-lt"/>
          <a:ea typeface="+mn-ea"/>
          <a:cs typeface="+mn-cs"/>
        </a:defRPr>
      </a:lvl1pPr>
      <a:lvl2pPr marL="822960" indent="-274320" algn="l" defTabSz="1097280" rtl="0" eaLnBrk="1" latinLnBrk="0" hangingPunct="1">
        <a:lnSpc>
          <a:spcPct val="90000"/>
        </a:lnSpc>
        <a:spcBef>
          <a:spcPts val="600"/>
        </a:spcBef>
        <a:buFont typeface="Arial" panose="020B0604020202020204" pitchFamily="34" charset="0"/>
        <a:buChar char="•"/>
        <a:defRPr sz="2880" kern="1200">
          <a:solidFill>
            <a:schemeClr val="tx1"/>
          </a:solidFill>
          <a:latin typeface="+mn-lt"/>
          <a:ea typeface="+mn-ea"/>
          <a:cs typeface="+mn-cs"/>
        </a:defRPr>
      </a:lvl2pPr>
      <a:lvl3pPr marL="1371600" indent="-274320" algn="l" defTabSz="1097280" rtl="0" eaLnBrk="1" latinLnBrk="0" hangingPunct="1">
        <a:lnSpc>
          <a:spcPct val="90000"/>
        </a:lnSpc>
        <a:spcBef>
          <a:spcPts val="600"/>
        </a:spcBef>
        <a:buFont typeface="Arial" panose="020B0604020202020204" pitchFamily="34" charset="0"/>
        <a:buChar char="•"/>
        <a:defRPr sz="2400" kern="1200">
          <a:solidFill>
            <a:schemeClr val="tx1"/>
          </a:solidFill>
          <a:latin typeface="+mn-lt"/>
          <a:ea typeface="+mn-ea"/>
          <a:cs typeface="+mn-cs"/>
        </a:defRPr>
      </a:lvl3pPr>
      <a:lvl4pPr marL="19202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4pPr>
      <a:lvl5pPr marL="246888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770942"/>
            <a:ext cx="7045047"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Business Skills Portfolio</a:t>
            </a:r>
            <a:endParaRPr lang="en-US" sz="4450" dirty="0"/>
          </a:p>
        </p:txBody>
      </p:sp>
      <p:sp>
        <p:nvSpPr>
          <p:cNvPr id="4" name="Text 1"/>
          <p:cNvSpPr/>
          <p:nvPr/>
        </p:nvSpPr>
        <p:spPr>
          <a:xfrm>
            <a:off x="793790" y="3570446"/>
            <a:ext cx="5989558" cy="566976"/>
          </a:xfrm>
          <a:prstGeom prst="rect">
            <a:avLst/>
          </a:prstGeom>
          <a:noFill/>
          <a:ln/>
        </p:spPr>
        <p:txBody>
          <a:bodyPr wrap="none" lIns="0" tIns="0" rIns="0" bIns="0" rtlCol="0" anchor="t"/>
          <a:lstStyle/>
          <a:p>
            <a:pPr marL="0" indent="0" algn="l">
              <a:lnSpc>
                <a:spcPts val="4450"/>
              </a:lnSpc>
              <a:buNone/>
            </a:pPr>
            <a:r>
              <a:rPr lang="en-US" sz="3550" b="1" dirty="0">
                <a:solidFill>
                  <a:srgbClr val="3B4540"/>
                </a:solidFill>
                <a:latin typeface="Fraunces Extra Bold" pitchFamily="34" charset="0"/>
                <a:ea typeface="Fraunces Extra Bold" pitchFamily="34" charset="-122"/>
                <a:cs typeface="Fraunces Extra Bold" pitchFamily="34" charset="-120"/>
              </a:rPr>
              <a:t>BMIH4007 / BMIH4007D</a:t>
            </a:r>
          </a:p>
          <a:p>
            <a:pPr marL="0" indent="0" algn="l">
              <a:lnSpc>
                <a:spcPts val="4450"/>
              </a:lnSpc>
              <a:buNone/>
            </a:pPr>
            <a:r>
              <a:rPr lang="en-US" sz="3550" b="1" dirty="0">
                <a:solidFill>
                  <a:srgbClr val="3B4540"/>
                </a:solidFill>
                <a:latin typeface="Fraunces Extra Bold" pitchFamily="34" charset="0"/>
              </a:rPr>
              <a:t>Lecturer: Daniel Payn</a:t>
            </a:r>
            <a:endParaRPr lang="en-US" sz="3550" dirty="0"/>
          </a:p>
        </p:txBody>
      </p:sp>
      <p:sp>
        <p:nvSpPr>
          <p:cNvPr id="5" name="Text 2"/>
          <p:cNvSpPr/>
          <p:nvPr/>
        </p:nvSpPr>
        <p:spPr>
          <a:xfrm>
            <a:off x="546306" y="4758324"/>
            <a:ext cx="7556421" cy="330817"/>
          </a:xfrm>
          <a:prstGeom prst="rect">
            <a:avLst/>
          </a:prstGeom>
          <a:noFill/>
          <a:ln/>
        </p:spPr>
        <p:txBody>
          <a:bodyPr wrap="none" lIns="0" tIns="0" rIns="0" bIns="0" rtlCol="0" anchor="t"/>
          <a:lstStyle/>
          <a:p>
            <a:pPr marL="0" indent="0" algn="l">
              <a:lnSpc>
                <a:spcPts val="2850"/>
              </a:lnSpc>
              <a:buNone/>
            </a:pPr>
            <a:r>
              <a:rPr lang="en-US" dirty="0">
                <a:solidFill>
                  <a:srgbClr val="405449"/>
                </a:solidFill>
                <a:latin typeface="Nobile" panose="020B0604020202020204" charset="0"/>
                <a:ea typeface="Nobile" pitchFamily="34" charset="-122"/>
                <a:cs typeface="Nobile" pitchFamily="34" charset="-120"/>
              </a:rPr>
              <a:t>Assignment Title: Portfolio – 4 Elements</a:t>
            </a:r>
            <a:endParaRPr lang="en-US" dirty="0">
              <a:latin typeface="Nobile" panose="020B0604020202020204" charset="0"/>
            </a:endParaRPr>
          </a:p>
        </p:txBody>
      </p:sp>
      <p:sp>
        <p:nvSpPr>
          <p:cNvPr id="6" name="Text 3"/>
          <p:cNvSpPr/>
          <p:nvPr/>
        </p:nvSpPr>
        <p:spPr>
          <a:xfrm>
            <a:off x="500661" y="5089141"/>
            <a:ext cx="7822174" cy="3319338"/>
          </a:xfrm>
          <a:prstGeom prst="rect">
            <a:avLst/>
          </a:prstGeom>
          <a:noFill/>
          <a:ln/>
        </p:spPr>
        <p:txBody>
          <a:bodyPr wrap="none" lIns="0" tIns="0" rIns="0" bIns="0" rtlCol="0" anchor="t"/>
          <a:lstStyle/>
          <a:p>
            <a:pPr marL="0" indent="0" algn="l">
              <a:lnSpc>
                <a:spcPts val="2850"/>
              </a:lnSpc>
              <a:buNone/>
            </a:pPr>
            <a:r>
              <a:rPr lang="en-US" dirty="0">
                <a:solidFill>
                  <a:srgbClr val="405449"/>
                </a:solidFill>
                <a:latin typeface="Nobile" pitchFamily="34" charset="0"/>
                <a:ea typeface="Nobile" pitchFamily="34" charset="-122"/>
                <a:cs typeface="Nobile" pitchFamily="34" charset="-120"/>
              </a:rPr>
              <a:t>Task 4: Presentation</a:t>
            </a:r>
            <a:endParaRPr lang="en-US" dirty="0"/>
          </a:p>
        </p:txBody>
      </p:sp>
      <p:sp>
        <p:nvSpPr>
          <p:cNvPr id="7" name="TextBox 6">
            <a:extLst>
              <a:ext uri="{FF2B5EF4-FFF2-40B4-BE49-F238E27FC236}">
                <a16:creationId xmlns:a16="http://schemas.microsoft.com/office/drawing/2014/main" id="{9A384450-DD48-0100-1802-DAFBBF109FCA}"/>
              </a:ext>
            </a:extLst>
          </p:cNvPr>
          <p:cNvSpPr txBox="1"/>
          <p:nvPr/>
        </p:nvSpPr>
        <p:spPr>
          <a:xfrm>
            <a:off x="362116" y="5744485"/>
            <a:ext cx="3105337" cy="646331"/>
          </a:xfrm>
          <a:prstGeom prst="rect">
            <a:avLst/>
          </a:prstGeom>
          <a:noFill/>
        </p:spPr>
        <p:txBody>
          <a:bodyPr wrap="none" rtlCol="0">
            <a:spAutoFit/>
          </a:bodyPr>
          <a:lstStyle/>
          <a:p>
            <a:r>
              <a:rPr lang="en-GB" dirty="0">
                <a:latin typeface="Nobile" panose="020B0604020202020204" charset="0"/>
              </a:rPr>
              <a:t>Student Elena Diana Balan</a:t>
            </a:r>
          </a:p>
          <a:p>
            <a:r>
              <a:rPr lang="en-GB" dirty="0">
                <a:latin typeface="Nobile" panose="020B0604020202020204" charset="0"/>
              </a:rPr>
              <a:t>ID: 2132762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731639"/>
            <a:ext cx="5670590"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Contents</a:t>
            </a:r>
            <a:endParaRPr lang="en-US" sz="4450" dirty="0"/>
          </a:p>
        </p:txBody>
      </p:sp>
      <p:sp>
        <p:nvSpPr>
          <p:cNvPr id="3" name="Text 1"/>
          <p:cNvSpPr/>
          <p:nvPr/>
        </p:nvSpPr>
        <p:spPr>
          <a:xfrm>
            <a:off x="793790" y="1894046"/>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01</a:t>
            </a:r>
            <a:endParaRPr lang="en-US" sz="1750" dirty="0"/>
          </a:p>
        </p:txBody>
      </p:sp>
      <p:sp>
        <p:nvSpPr>
          <p:cNvPr id="4" name="Shape 2"/>
          <p:cNvSpPr/>
          <p:nvPr/>
        </p:nvSpPr>
        <p:spPr>
          <a:xfrm>
            <a:off x="793790" y="2249091"/>
            <a:ext cx="6407944" cy="30480"/>
          </a:xfrm>
          <a:prstGeom prst="rect">
            <a:avLst/>
          </a:prstGeom>
          <a:solidFill>
            <a:srgbClr val="438951"/>
          </a:solidFill>
          <a:ln/>
        </p:spPr>
        <p:txBody>
          <a:bodyPr/>
          <a:lstStyle/>
          <a:p>
            <a:endParaRPr lang="en-GB"/>
          </a:p>
        </p:txBody>
      </p:sp>
      <p:sp>
        <p:nvSpPr>
          <p:cNvPr id="5" name="Text 3"/>
          <p:cNvSpPr/>
          <p:nvPr/>
        </p:nvSpPr>
        <p:spPr>
          <a:xfrm>
            <a:off x="793790" y="2423398"/>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Introduction</a:t>
            </a:r>
            <a:endParaRPr lang="en-US" sz="2200" dirty="0"/>
          </a:p>
        </p:txBody>
      </p:sp>
      <p:sp>
        <p:nvSpPr>
          <p:cNvPr id="6" name="Text 4"/>
          <p:cNvSpPr/>
          <p:nvPr/>
        </p:nvSpPr>
        <p:spPr>
          <a:xfrm>
            <a:off x="7428548" y="1894046"/>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02</a:t>
            </a:r>
            <a:endParaRPr lang="en-US" sz="1750" dirty="0"/>
          </a:p>
        </p:txBody>
      </p:sp>
      <p:sp>
        <p:nvSpPr>
          <p:cNvPr id="7" name="Shape 5"/>
          <p:cNvSpPr/>
          <p:nvPr/>
        </p:nvSpPr>
        <p:spPr>
          <a:xfrm>
            <a:off x="7428548" y="2249091"/>
            <a:ext cx="6408063" cy="30480"/>
          </a:xfrm>
          <a:prstGeom prst="rect">
            <a:avLst/>
          </a:prstGeom>
          <a:solidFill>
            <a:srgbClr val="438951"/>
          </a:solidFill>
          <a:ln/>
        </p:spPr>
        <p:txBody>
          <a:bodyPr/>
          <a:lstStyle/>
          <a:p>
            <a:endParaRPr lang="en-GB"/>
          </a:p>
        </p:txBody>
      </p:sp>
      <p:sp>
        <p:nvSpPr>
          <p:cNvPr id="8" name="Text 6"/>
          <p:cNvSpPr/>
          <p:nvPr/>
        </p:nvSpPr>
        <p:spPr>
          <a:xfrm>
            <a:off x="7428548" y="2423398"/>
            <a:ext cx="6408063" cy="708660"/>
          </a:xfrm>
          <a:prstGeom prst="rect">
            <a:avLst/>
          </a:prstGeom>
          <a:noFill/>
          <a:ln/>
        </p:spPr>
        <p:txBody>
          <a:bodyPr wrap="squar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Professional Communication and Customer Service</a:t>
            </a:r>
            <a:endParaRPr lang="en-US" sz="2200" dirty="0"/>
          </a:p>
        </p:txBody>
      </p:sp>
      <p:sp>
        <p:nvSpPr>
          <p:cNvPr id="9" name="Text 7"/>
          <p:cNvSpPr/>
          <p:nvPr/>
        </p:nvSpPr>
        <p:spPr>
          <a:xfrm>
            <a:off x="793790" y="3528893"/>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03</a:t>
            </a:r>
            <a:endParaRPr lang="en-US" sz="1750" dirty="0"/>
          </a:p>
        </p:txBody>
      </p:sp>
      <p:sp>
        <p:nvSpPr>
          <p:cNvPr id="10" name="Shape 8"/>
          <p:cNvSpPr/>
          <p:nvPr/>
        </p:nvSpPr>
        <p:spPr>
          <a:xfrm>
            <a:off x="793790" y="3883938"/>
            <a:ext cx="6407944" cy="30480"/>
          </a:xfrm>
          <a:prstGeom prst="rect">
            <a:avLst/>
          </a:prstGeom>
          <a:solidFill>
            <a:srgbClr val="438951"/>
          </a:solidFill>
          <a:ln/>
        </p:spPr>
        <p:txBody>
          <a:bodyPr/>
          <a:lstStyle/>
          <a:p>
            <a:endParaRPr lang="en-GB"/>
          </a:p>
        </p:txBody>
      </p:sp>
      <p:sp>
        <p:nvSpPr>
          <p:cNvPr id="11" name="Text 9"/>
          <p:cNvSpPr/>
          <p:nvPr/>
        </p:nvSpPr>
        <p:spPr>
          <a:xfrm>
            <a:off x="793790" y="4058245"/>
            <a:ext cx="5076230"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Teamwork and Interpersonal Skills</a:t>
            </a:r>
            <a:endParaRPr lang="en-US" sz="2200" dirty="0"/>
          </a:p>
        </p:txBody>
      </p:sp>
      <p:sp>
        <p:nvSpPr>
          <p:cNvPr id="12" name="Text 10"/>
          <p:cNvSpPr/>
          <p:nvPr/>
        </p:nvSpPr>
        <p:spPr>
          <a:xfrm>
            <a:off x="7428548" y="3528893"/>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04</a:t>
            </a:r>
            <a:endParaRPr lang="en-US" sz="1750" dirty="0"/>
          </a:p>
        </p:txBody>
      </p:sp>
      <p:sp>
        <p:nvSpPr>
          <p:cNvPr id="13" name="Shape 11"/>
          <p:cNvSpPr/>
          <p:nvPr/>
        </p:nvSpPr>
        <p:spPr>
          <a:xfrm>
            <a:off x="7428548" y="3883938"/>
            <a:ext cx="6408063" cy="30480"/>
          </a:xfrm>
          <a:prstGeom prst="rect">
            <a:avLst/>
          </a:prstGeom>
          <a:solidFill>
            <a:srgbClr val="438951"/>
          </a:solidFill>
          <a:ln/>
        </p:spPr>
        <p:txBody>
          <a:bodyPr/>
          <a:lstStyle/>
          <a:p>
            <a:endParaRPr lang="en-GB"/>
          </a:p>
        </p:txBody>
      </p:sp>
      <p:sp>
        <p:nvSpPr>
          <p:cNvPr id="14" name="Text 12"/>
          <p:cNvSpPr/>
          <p:nvPr/>
        </p:nvSpPr>
        <p:spPr>
          <a:xfrm>
            <a:off x="7428548" y="4058245"/>
            <a:ext cx="6352223"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Time Management and Organisational Skills</a:t>
            </a:r>
            <a:endParaRPr lang="en-US" sz="2200" dirty="0"/>
          </a:p>
        </p:txBody>
      </p:sp>
      <p:sp>
        <p:nvSpPr>
          <p:cNvPr id="15" name="Text 13"/>
          <p:cNvSpPr/>
          <p:nvPr/>
        </p:nvSpPr>
        <p:spPr>
          <a:xfrm>
            <a:off x="793790" y="4809411"/>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05</a:t>
            </a:r>
            <a:endParaRPr lang="en-US" sz="1750" dirty="0"/>
          </a:p>
        </p:txBody>
      </p:sp>
      <p:sp>
        <p:nvSpPr>
          <p:cNvPr id="16" name="Shape 14"/>
          <p:cNvSpPr/>
          <p:nvPr/>
        </p:nvSpPr>
        <p:spPr>
          <a:xfrm>
            <a:off x="793790" y="5164455"/>
            <a:ext cx="6407944" cy="30480"/>
          </a:xfrm>
          <a:prstGeom prst="rect">
            <a:avLst/>
          </a:prstGeom>
          <a:solidFill>
            <a:srgbClr val="438951"/>
          </a:solidFill>
          <a:ln/>
        </p:spPr>
        <p:txBody>
          <a:bodyPr/>
          <a:lstStyle/>
          <a:p>
            <a:endParaRPr lang="en-GB"/>
          </a:p>
        </p:txBody>
      </p:sp>
      <p:sp>
        <p:nvSpPr>
          <p:cNvPr id="17" name="Text 15"/>
          <p:cNvSpPr/>
          <p:nvPr/>
        </p:nvSpPr>
        <p:spPr>
          <a:xfrm>
            <a:off x="793790" y="5338763"/>
            <a:ext cx="6407944" cy="708660"/>
          </a:xfrm>
          <a:prstGeom prst="rect">
            <a:avLst/>
          </a:prstGeom>
          <a:noFill/>
          <a:ln/>
        </p:spPr>
        <p:txBody>
          <a:bodyPr wrap="squar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Adaptability, Professionalism, and Cultural Awareness</a:t>
            </a:r>
            <a:endParaRPr lang="en-US" sz="2200" dirty="0"/>
          </a:p>
        </p:txBody>
      </p:sp>
      <p:sp>
        <p:nvSpPr>
          <p:cNvPr id="18" name="Text 16"/>
          <p:cNvSpPr/>
          <p:nvPr/>
        </p:nvSpPr>
        <p:spPr>
          <a:xfrm>
            <a:off x="7428548" y="4809411"/>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06</a:t>
            </a:r>
            <a:endParaRPr lang="en-US" sz="1750" dirty="0"/>
          </a:p>
        </p:txBody>
      </p:sp>
      <p:sp>
        <p:nvSpPr>
          <p:cNvPr id="19" name="Shape 17"/>
          <p:cNvSpPr/>
          <p:nvPr/>
        </p:nvSpPr>
        <p:spPr>
          <a:xfrm>
            <a:off x="7428548" y="5164455"/>
            <a:ext cx="6408063" cy="30480"/>
          </a:xfrm>
          <a:prstGeom prst="rect">
            <a:avLst/>
          </a:prstGeom>
          <a:solidFill>
            <a:srgbClr val="438951"/>
          </a:solidFill>
          <a:ln/>
        </p:spPr>
        <p:txBody>
          <a:bodyPr/>
          <a:lstStyle/>
          <a:p>
            <a:endParaRPr lang="en-GB"/>
          </a:p>
        </p:txBody>
      </p:sp>
      <p:sp>
        <p:nvSpPr>
          <p:cNvPr id="20" name="Text 18"/>
          <p:cNvSpPr/>
          <p:nvPr/>
        </p:nvSpPr>
        <p:spPr>
          <a:xfrm>
            <a:off x="7428548" y="5338763"/>
            <a:ext cx="5943481"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Reflective Practice and Lifelong Learning</a:t>
            </a:r>
            <a:endParaRPr lang="en-US" sz="2200" dirty="0"/>
          </a:p>
        </p:txBody>
      </p:sp>
      <p:sp>
        <p:nvSpPr>
          <p:cNvPr id="21" name="Text 19"/>
          <p:cNvSpPr/>
          <p:nvPr/>
        </p:nvSpPr>
        <p:spPr>
          <a:xfrm>
            <a:off x="793790" y="6444258"/>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07</a:t>
            </a:r>
            <a:endParaRPr lang="en-US" sz="1750" dirty="0"/>
          </a:p>
        </p:txBody>
      </p:sp>
      <p:sp>
        <p:nvSpPr>
          <p:cNvPr id="22" name="Shape 20"/>
          <p:cNvSpPr/>
          <p:nvPr/>
        </p:nvSpPr>
        <p:spPr>
          <a:xfrm>
            <a:off x="793790" y="6799302"/>
            <a:ext cx="6407944" cy="30480"/>
          </a:xfrm>
          <a:prstGeom prst="rect">
            <a:avLst/>
          </a:prstGeom>
          <a:solidFill>
            <a:srgbClr val="438951"/>
          </a:solidFill>
          <a:ln/>
        </p:spPr>
        <p:txBody>
          <a:bodyPr/>
          <a:lstStyle/>
          <a:p>
            <a:endParaRPr lang="en-GB"/>
          </a:p>
        </p:txBody>
      </p:sp>
      <p:sp>
        <p:nvSpPr>
          <p:cNvPr id="23" name="Text 21"/>
          <p:cNvSpPr/>
          <p:nvPr/>
        </p:nvSpPr>
        <p:spPr>
          <a:xfrm>
            <a:off x="793790" y="6973610"/>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Conclusion</a:t>
            </a:r>
            <a:endParaRPr lang="en-US" sz="2200" dirty="0"/>
          </a:p>
        </p:txBody>
      </p:sp>
      <p:sp>
        <p:nvSpPr>
          <p:cNvPr id="24" name="Text 22"/>
          <p:cNvSpPr/>
          <p:nvPr/>
        </p:nvSpPr>
        <p:spPr>
          <a:xfrm>
            <a:off x="7428548" y="6444258"/>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08</a:t>
            </a:r>
            <a:endParaRPr lang="en-US" sz="1750" dirty="0"/>
          </a:p>
        </p:txBody>
      </p:sp>
      <p:sp>
        <p:nvSpPr>
          <p:cNvPr id="25" name="Shape 23"/>
          <p:cNvSpPr/>
          <p:nvPr/>
        </p:nvSpPr>
        <p:spPr>
          <a:xfrm>
            <a:off x="7428548" y="6799302"/>
            <a:ext cx="6408063" cy="30480"/>
          </a:xfrm>
          <a:prstGeom prst="rect">
            <a:avLst/>
          </a:prstGeom>
          <a:solidFill>
            <a:srgbClr val="438951"/>
          </a:solidFill>
          <a:ln/>
        </p:spPr>
        <p:txBody>
          <a:bodyPr/>
          <a:lstStyle/>
          <a:p>
            <a:endParaRPr lang="en-GB"/>
          </a:p>
        </p:txBody>
      </p:sp>
      <p:sp>
        <p:nvSpPr>
          <p:cNvPr id="26" name="Text 24"/>
          <p:cNvSpPr/>
          <p:nvPr/>
        </p:nvSpPr>
        <p:spPr>
          <a:xfrm>
            <a:off x="7428548" y="6973610"/>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References</a:t>
            </a:r>
            <a:endParaRPr lang="en-US" sz="2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373987"/>
            <a:ext cx="5670590"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Introduction</a:t>
            </a:r>
            <a:endParaRPr lang="en-US" sz="4450" dirty="0"/>
          </a:p>
        </p:txBody>
      </p:sp>
      <p:sp>
        <p:nvSpPr>
          <p:cNvPr id="4" name="Text 1"/>
          <p:cNvSpPr/>
          <p:nvPr/>
        </p:nvSpPr>
        <p:spPr>
          <a:xfrm>
            <a:off x="6280190" y="3422928"/>
            <a:ext cx="7556421" cy="1088708"/>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The hospitality industry demands a blend of technical expertise, emotional intelligence, and professional discipline. This module deepened my understanding of essential qualities for success.</a:t>
            </a:r>
            <a:endParaRPr lang="en-US" sz="1750" dirty="0"/>
          </a:p>
        </p:txBody>
      </p:sp>
      <p:sp>
        <p:nvSpPr>
          <p:cNvPr id="5" name="Text 2"/>
          <p:cNvSpPr/>
          <p:nvPr/>
        </p:nvSpPr>
        <p:spPr>
          <a:xfrm>
            <a:off x="6280190" y="4766786"/>
            <a:ext cx="7556421" cy="1088708"/>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This report highlights key attributes for hospitality professionals, connecting them with my personal knowledge and skills gained through learning experiences.</a:t>
            </a:r>
            <a:endParaRPr lang="en-US" sz="17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793790" y="818198"/>
            <a:ext cx="12758857" cy="637937"/>
          </a:xfrm>
          <a:prstGeom prst="rect">
            <a:avLst/>
          </a:prstGeom>
          <a:noFill/>
          <a:ln/>
        </p:spPr>
        <p:txBody>
          <a:bodyPr wrap="none" lIns="0" tIns="0" rIns="0" bIns="0" rtlCol="0" anchor="t"/>
          <a:lstStyle/>
          <a:p>
            <a:pPr marL="0" indent="0" algn="l">
              <a:lnSpc>
                <a:spcPts val="5000"/>
              </a:lnSpc>
              <a:buNone/>
            </a:pPr>
            <a:r>
              <a:rPr lang="en-US" sz="4000" b="1" dirty="0">
                <a:solidFill>
                  <a:srgbClr val="3B4540"/>
                </a:solidFill>
                <a:latin typeface="Fraunces Extra Bold" pitchFamily="34" charset="0"/>
                <a:ea typeface="Fraunces Extra Bold" pitchFamily="34" charset="-122"/>
                <a:cs typeface="Fraunces Extra Bold" pitchFamily="34" charset="-120"/>
              </a:rPr>
              <a:t>Professional Communication &amp; Customer Service</a:t>
            </a:r>
            <a:endParaRPr lang="en-US" sz="4000" dirty="0"/>
          </a:p>
        </p:txBody>
      </p:sp>
      <p:sp>
        <p:nvSpPr>
          <p:cNvPr id="3" name="Text 1"/>
          <p:cNvSpPr/>
          <p:nvPr/>
        </p:nvSpPr>
        <p:spPr>
          <a:xfrm>
            <a:off x="793790" y="1945958"/>
            <a:ext cx="6272451" cy="980123"/>
          </a:xfrm>
          <a:prstGeom prst="rect">
            <a:avLst/>
          </a:prstGeom>
          <a:noFill/>
          <a:ln/>
        </p:spPr>
        <p:txBody>
          <a:bodyPr wrap="square" lIns="0" tIns="0" rIns="0" bIns="0" rtlCol="0" anchor="t"/>
          <a:lstStyle/>
          <a:p>
            <a:pPr marL="285750" indent="-285750" algn="just">
              <a:lnSpc>
                <a:spcPts val="2550"/>
              </a:lnSpc>
              <a:buFont typeface="Arial" panose="020B0604020202020204" pitchFamily="34" charset="0"/>
              <a:buChar char="•"/>
            </a:pPr>
            <a:r>
              <a:rPr lang="en-US" sz="1600" dirty="0">
                <a:solidFill>
                  <a:srgbClr val="405449"/>
                </a:solidFill>
                <a:latin typeface="Nobile" pitchFamily="34" charset="0"/>
                <a:ea typeface="Nobile" pitchFamily="34" charset="-122"/>
                <a:cs typeface="Nobile" pitchFamily="34" charset="-120"/>
              </a:rPr>
              <a:t>Effective communication is vital for smooth coordination, strong guest relationships, and positive brand reputation (Thomson, 2018).</a:t>
            </a:r>
            <a:endParaRPr lang="en-US" sz="1600" dirty="0"/>
          </a:p>
        </p:txBody>
      </p:sp>
      <p:sp>
        <p:nvSpPr>
          <p:cNvPr id="4" name="Text 2"/>
          <p:cNvSpPr/>
          <p:nvPr/>
        </p:nvSpPr>
        <p:spPr>
          <a:xfrm>
            <a:off x="793790" y="3109793"/>
            <a:ext cx="6272451" cy="980123"/>
          </a:xfrm>
          <a:prstGeom prst="rect">
            <a:avLst/>
          </a:prstGeom>
          <a:noFill/>
          <a:ln/>
        </p:spPr>
        <p:txBody>
          <a:bodyPr wrap="square" lIns="0" tIns="0" rIns="0" bIns="0" rtlCol="0" anchor="t"/>
          <a:lstStyle/>
          <a:p>
            <a:pPr marL="285750" indent="-285750" algn="just">
              <a:lnSpc>
                <a:spcPts val="2550"/>
              </a:lnSpc>
              <a:buFont typeface="Arial" panose="020B0604020202020204" pitchFamily="34" charset="0"/>
              <a:buChar char="•"/>
            </a:pPr>
            <a:r>
              <a:rPr lang="en-US" sz="1600" dirty="0">
                <a:solidFill>
                  <a:srgbClr val="405449"/>
                </a:solidFill>
                <a:latin typeface="Nobile" pitchFamily="34" charset="0"/>
                <a:ea typeface="Nobile" pitchFamily="34" charset="-122"/>
                <a:cs typeface="Nobile" pitchFamily="34" charset="-120"/>
              </a:rPr>
              <a:t>Module activities, like presentations and discussions, enhanced my verbal and written communication skills, boosting confidence (Maddux, 2016).</a:t>
            </a:r>
            <a:endParaRPr lang="en-US" sz="1600" dirty="0"/>
          </a:p>
        </p:txBody>
      </p:sp>
      <p:sp>
        <p:nvSpPr>
          <p:cNvPr id="5" name="Text 3"/>
          <p:cNvSpPr/>
          <p:nvPr/>
        </p:nvSpPr>
        <p:spPr>
          <a:xfrm>
            <a:off x="7571780" y="1945958"/>
            <a:ext cx="6272451" cy="980123"/>
          </a:xfrm>
          <a:prstGeom prst="rect">
            <a:avLst/>
          </a:prstGeom>
          <a:noFill/>
          <a:ln/>
        </p:spPr>
        <p:txBody>
          <a:bodyPr wrap="square" lIns="0" tIns="0" rIns="0" bIns="0" rtlCol="0" anchor="t"/>
          <a:lstStyle/>
          <a:p>
            <a:pPr marL="285750" indent="-285750" algn="just">
              <a:lnSpc>
                <a:spcPts val="2550"/>
              </a:lnSpc>
              <a:buFont typeface="Arial" panose="020B0604020202020204" pitchFamily="34" charset="0"/>
              <a:buChar char="•"/>
            </a:pPr>
            <a:r>
              <a:rPr lang="en-US" sz="1600" dirty="0">
                <a:solidFill>
                  <a:srgbClr val="405449"/>
                </a:solidFill>
                <a:latin typeface="Nobile" pitchFamily="34" charset="0"/>
                <a:ea typeface="Nobile" pitchFamily="34" charset="-122"/>
                <a:cs typeface="Nobile" pitchFamily="34" charset="-120"/>
              </a:rPr>
              <a:t>My customer service background reinforced patience, courtesy, and professionalism. Every guest interaction is an opportunity for a memorable experience and service excellence.</a:t>
            </a:r>
            <a:endParaRPr lang="en-US" sz="1600" dirty="0"/>
          </a:p>
        </p:txBody>
      </p:sp>
      <p:pic>
        <p:nvPicPr>
          <p:cNvPr id="6" name="Image 0" descr="preencoded.png"/>
          <p:cNvPicPr>
            <a:picLocks noChangeAspect="1"/>
          </p:cNvPicPr>
          <p:nvPr/>
        </p:nvPicPr>
        <p:blipFill>
          <a:blip r:embed="rId3"/>
          <a:stretch>
            <a:fillRect/>
          </a:stretch>
        </p:blipFill>
        <p:spPr>
          <a:xfrm>
            <a:off x="8694896" y="3415904"/>
            <a:ext cx="4026098" cy="4026098"/>
          </a:xfrm>
          <a:prstGeom prst="rect">
            <a:avLst/>
          </a:prstGeom>
        </p:spPr>
      </p:pic>
      <p:sp>
        <p:nvSpPr>
          <p:cNvPr id="7" name="TextBox 6">
            <a:extLst>
              <a:ext uri="{FF2B5EF4-FFF2-40B4-BE49-F238E27FC236}">
                <a16:creationId xmlns:a16="http://schemas.microsoft.com/office/drawing/2014/main" id="{388161EC-83A5-3C73-9636-A67D8DC33833}"/>
              </a:ext>
            </a:extLst>
          </p:cNvPr>
          <p:cNvSpPr txBox="1"/>
          <p:nvPr/>
        </p:nvSpPr>
        <p:spPr>
          <a:xfrm>
            <a:off x="9074727" y="7633855"/>
            <a:ext cx="3646267" cy="369332"/>
          </a:xfrm>
          <a:prstGeom prst="rect">
            <a:avLst/>
          </a:prstGeom>
          <a:noFill/>
        </p:spPr>
        <p:txBody>
          <a:bodyPr wrap="square" rtlCol="0">
            <a:spAutoFit/>
          </a:bodyPr>
          <a:lstStyle/>
          <a:p>
            <a:pPr algn="ctr"/>
            <a:r>
              <a:rPr lang="en-US" dirty="0"/>
              <a:t>Source: (Maddux, 2016)</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793790" y="662226"/>
            <a:ext cx="9046488" cy="673418"/>
          </a:xfrm>
          <a:prstGeom prst="rect">
            <a:avLst/>
          </a:prstGeom>
          <a:noFill/>
          <a:ln/>
        </p:spPr>
        <p:txBody>
          <a:bodyPr wrap="none" lIns="0" tIns="0" rIns="0" bIns="0" rtlCol="0" anchor="t"/>
          <a:lstStyle/>
          <a:p>
            <a:pPr marL="0" indent="0" algn="l">
              <a:lnSpc>
                <a:spcPts val="5300"/>
              </a:lnSpc>
              <a:buNone/>
            </a:pPr>
            <a:r>
              <a:rPr lang="en-US" sz="4200" b="1" dirty="0">
                <a:solidFill>
                  <a:srgbClr val="3B4540"/>
                </a:solidFill>
                <a:latin typeface="Fraunces Extra Bold" pitchFamily="34" charset="0"/>
                <a:ea typeface="Fraunces Extra Bold" pitchFamily="34" charset="-122"/>
                <a:cs typeface="Fraunces Extra Bold" pitchFamily="34" charset="-120"/>
              </a:rPr>
              <a:t>Teamwork &amp; Interpersonal Skills</a:t>
            </a:r>
            <a:endParaRPr lang="en-US" sz="4200" dirty="0"/>
          </a:p>
        </p:txBody>
      </p:sp>
      <p:sp>
        <p:nvSpPr>
          <p:cNvPr id="3" name="Shape 1"/>
          <p:cNvSpPr/>
          <p:nvPr/>
        </p:nvSpPr>
        <p:spPr>
          <a:xfrm>
            <a:off x="793790" y="1766530"/>
            <a:ext cx="6413659" cy="2792730"/>
          </a:xfrm>
          <a:prstGeom prst="roundRect">
            <a:avLst>
              <a:gd name="adj" fmla="val 6944"/>
            </a:avLst>
          </a:prstGeom>
          <a:solidFill>
            <a:srgbClr val="E8F3E8"/>
          </a:solidFill>
          <a:ln/>
        </p:spPr>
        <p:txBody>
          <a:bodyPr/>
          <a:lstStyle/>
          <a:p>
            <a:endParaRPr lang="en-GB"/>
          </a:p>
        </p:txBody>
      </p:sp>
      <p:sp>
        <p:nvSpPr>
          <p:cNvPr id="4" name="Shape 2"/>
          <p:cNvSpPr/>
          <p:nvPr/>
        </p:nvSpPr>
        <p:spPr>
          <a:xfrm>
            <a:off x="1009174" y="1981914"/>
            <a:ext cx="646390" cy="646390"/>
          </a:xfrm>
          <a:prstGeom prst="roundRect">
            <a:avLst>
              <a:gd name="adj" fmla="val 14144844"/>
            </a:avLst>
          </a:prstGeom>
          <a:solidFill>
            <a:srgbClr val="438951"/>
          </a:solidFill>
          <a:ln/>
        </p:spPr>
        <p:txBody>
          <a:bodyPr/>
          <a:lstStyle/>
          <a:p>
            <a:endParaRPr lang="en-GB"/>
          </a:p>
        </p:txBody>
      </p:sp>
      <p:pic>
        <p:nvPicPr>
          <p:cNvPr id="5"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86934" y="2159556"/>
            <a:ext cx="290870" cy="290870"/>
          </a:xfrm>
          <a:prstGeom prst="rect">
            <a:avLst/>
          </a:prstGeom>
        </p:spPr>
      </p:pic>
      <p:sp>
        <p:nvSpPr>
          <p:cNvPr id="6" name="Text 3"/>
          <p:cNvSpPr/>
          <p:nvPr/>
        </p:nvSpPr>
        <p:spPr>
          <a:xfrm>
            <a:off x="1009174" y="2843689"/>
            <a:ext cx="2770227" cy="336590"/>
          </a:xfrm>
          <a:prstGeom prst="rect">
            <a:avLst/>
          </a:prstGeom>
          <a:noFill/>
          <a:ln/>
        </p:spPr>
        <p:txBody>
          <a:bodyPr wrap="none" lIns="0" tIns="0" rIns="0" bIns="0" rtlCol="0" anchor="t"/>
          <a:lstStyle/>
          <a:p>
            <a:pPr marL="0" indent="0" algn="l">
              <a:lnSpc>
                <a:spcPts val="2650"/>
              </a:lnSpc>
              <a:buNone/>
            </a:pPr>
            <a:r>
              <a:rPr lang="en-US" sz="2100" b="1" dirty="0">
                <a:solidFill>
                  <a:srgbClr val="405449"/>
                </a:solidFill>
                <a:latin typeface="Fraunces Extra Bold" pitchFamily="34" charset="0"/>
                <a:ea typeface="Fraunces Extra Bold" pitchFamily="34" charset="-122"/>
                <a:cs typeface="Fraunces Extra Bold" pitchFamily="34" charset="-120"/>
              </a:rPr>
              <a:t>Collaboration is Key</a:t>
            </a:r>
            <a:endParaRPr lang="en-US" sz="2100" dirty="0"/>
          </a:p>
        </p:txBody>
      </p:sp>
      <p:sp>
        <p:nvSpPr>
          <p:cNvPr id="7" name="Text 4"/>
          <p:cNvSpPr/>
          <p:nvPr/>
        </p:nvSpPr>
        <p:spPr>
          <a:xfrm>
            <a:off x="1009174" y="3309461"/>
            <a:ext cx="5982891" cy="1034415"/>
          </a:xfrm>
          <a:prstGeom prst="rect">
            <a:avLst/>
          </a:prstGeom>
          <a:noFill/>
          <a:ln/>
        </p:spPr>
        <p:txBody>
          <a:bodyPr wrap="square" lIns="0" tIns="0" rIns="0" bIns="0" rtlCol="0" anchor="t"/>
          <a:lstStyle/>
          <a:p>
            <a:pPr marL="0" indent="0" algn="l">
              <a:lnSpc>
                <a:spcPts val="2700"/>
              </a:lnSpc>
              <a:buNone/>
            </a:pPr>
            <a:r>
              <a:rPr lang="en-US" sz="1650" dirty="0">
                <a:solidFill>
                  <a:srgbClr val="405449"/>
                </a:solidFill>
                <a:latin typeface="Nobile" pitchFamily="34" charset="0"/>
                <a:ea typeface="Nobile" pitchFamily="34" charset="-122"/>
                <a:cs typeface="Nobile" pitchFamily="34" charset="-120"/>
              </a:rPr>
              <a:t>Hospitality relies on teamwork for efficiency and guest satisfaction. The Bluestone day trip highlighted coordination, trust, and mutual respect.</a:t>
            </a:r>
            <a:endParaRPr lang="en-US" sz="1650" dirty="0"/>
          </a:p>
        </p:txBody>
      </p:sp>
      <p:sp>
        <p:nvSpPr>
          <p:cNvPr id="8" name="Shape 5"/>
          <p:cNvSpPr/>
          <p:nvPr/>
        </p:nvSpPr>
        <p:spPr>
          <a:xfrm>
            <a:off x="7422833" y="1766530"/>
            <a:ext cx="6413778" cy="2792730"/>
          </a:xfrm>
          <a:prstGeom prst="roundRect">
            <a:avLst>
              <a:gd name="adj" fmla="val 6944"/>
            </a:avLst>
          </a:prstGeom>
          <a:solidFill>
            <a:srgbClr val="E8F3E8"/>
          </a:solidFill>
          <a:ln/>
        </p:spPr>
        <p:txBody>
          <a:bodyPr/>
          <a:lstStyle/>
          <a:p>
            <a:endParaRPr lang="en-GB"/>
          </a:p>
        </p:txBody>
      </p:sp>
      <p:sp>
        <p:nvSpPr>
          <p:cNvPr id="9" name="Shape 6"/>
          <p:cNvSpPr/>
          <p:nvPr/>
        </p:nvSpPr>
        <p:spPr>
          <a:xfrm>
            <a:off x="7638217" y="1981914"/>
            <a:ext cx="646390" cy="646390"/>
          </a:xfrm>
          <a:prstGeom prst="roundRect">
            <a:avLst>
              <a:gd name="adj" fmla="val 14144844"/>
            </a:avLst>
          </a:prstGeom>
          <a:solidFill>
            <a:srgbClr val="438951"/>
          </a:solidFill>
          <a:ln/>
        </p:spPr>
        <p:txBody>
          <a:bodyPr/>
          <a:lstStyle/>
          <a:p>
            <a:endParaRPr lang="en-GB"/>
          </a:p>
        </p:txBody>
      </p:sp>
      <p:pic>
        <p:nvPicPr>
          <p:cNvPr id="10"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15977" y="2159556"/>
            <a:ext cx="290870" cy="290870"/>
          </a:xfrm>
          <a:prstGeom prst="rect">
            <a:avLst/>
          </a:prstGeom>
        </p:spPr>
      </p:pic>
      <p:sp>
        <p:nvSpPr>
          <p:cNvPr id="11" name="Text 7"/>
          <p:cNvSpPr/>
          <p:nvPr/>
        </p:nvSpPr>
        <p:spPr>
          <a:xfrm>
            <a:off x="7638217" y="2843689"/>
            <a:ext cx="3107174" cy="336590"/>
          </a:xfrm>
          <a:prstGeom prst="rect">
            <a:avLst/>
          </a:prstGeom>
          <a:noFill/>
          <a:ln/>
        </p:spPr>
        <p:txBody>
          <a:bodyPr wrap="none" lIns="0" tIns="0" rIns="0" bIns="0" rtlCol="0" anchor="t"/>
          <a:lstStyle/>
          <a:p>
            <a:pPr marL="0" indent="0" algn="l">
              <a:lnSpc>
                <a:spcPts val="2650"/>
              </a:lnSpc>
              <a:buNone/>
            </a:pPr>
            <a:r>
              <a:rPr lang="en-US" sz="2100" b="1" dirty="0">
                <a:solidFill>
                  <a:srgbClr val="405449"/>
                </a:solidFill>
                <a:latin typeface="Fraunces Extra Bold" pitchFamily="34" charset="0"/>
                <a:ea typeface="Fraunces Extra Bold" pitchFamily="34" charset="-122"/>
                <a:cs typeface="Fraunces Extra Bold" pitchFamily="34" charset="-120"/>
              </a:rPr>
              <a:t>Emotional Intelligence</a:t>
            </a:r>
            <a:endParaRPr lang="en-US" sz="2100" dirty="0"/>
          </a:p>
        </p:txBody>
      </p:sp>
      <p:sp>
        <p:nvSpPr>
          <p:cNvPr id="12" name="Text 8"/>
          <p:cNvSpPr/>
          <p:nvPr/>
        </p:nvSpPr>
        <p:spPr>
          <a:xfrm>
            <a:off x="7638217" y="3309461"/>
            <a:ext cx="5983010" cy="689610"/>
          </a:xfrm>
          <a:prstGeom prst="rect">
            <a:avLst/>
          </a:prstGeom>
          <a:noFill/>
          <a:ln/>
        </p:spPr>
        <p:txBody>
          <a:bodyPr wrap="square" lIns="0" tIns="0" rIns="0" bIns="0" rtlCol="0" anchor="t"/>
          <a:lstStyle/>
          <a:p>
            <a:pPr marL="0" indent="0" algn="l">
              <a:lnSpc>
                <a:spcPts val="2700"/>
              </a:lnSpc>
              <a:buNone/>
            </a:pPr>
            <a:r>
              <a:rPr lang="en-US" sz="1650" dirty="0">
                <a:solidFill>
                  <a:srgbClr val="405449"/>
                </a:solidFill>
                <a:latin typeface="Nobile" pitchFamily="34" charset="0"/>
                <a:ea typeface="Nobile" pitchFamily="34" charset="-122"/>
                <a:cs typeface="Nobile" pitchFamily="34" charset="-120"/>
              </a:rPr>
              <a:t>Effective teamwork requires emotional intelligence and understanding group dynamics (Mullins, 2019).</a:t>
            </a:r>
            <a:endParaRPr lang="en-US" sz="1650" dirty="0"/>
          </a:p>
        </p:txBody>
      </p:sp>
      <p:sp>
        <p:nvSpPr>
          <p:cNvPr id="13" name="Shape 9"/>
          <p:cNvSpPr/>
          <p:nvPr/>
        </p:nvSpPr>
        <p:spPr>
          <a:xfrm>
            <a:off x="793790" y="4774644"/>
            <a:ext cx="6413659" cy="2792730"/>
          </a:xfrm>
          <a:prstGeom prst="roundRect">
            <a:avLst>
              <a:gd name="adj" fmla="val 6944"/>
            </a:avLst>
          </a:prstGeom>
          <a:solidFill>
            <a:srgbClr val="E8F3E8"/>
          </a:solidFill>
          <a:ln/>
        </p:spPr>
        <p:txBody>
          <a:bodyPr/>
          <a:lstStyle/>
          <a:p>
            <a:endParaRPr lang="en-GB"/>
          </a:p>
        </p:txBody>
      </p:sp>
      <p:sp>
        <p:nvSpPr>
          <p:cNvPr id="14" name="Shape 10"/>
          <p:cNvSpPr/>
          <p:nvPr/>
        </p:nvSpPr>
        <p:spPr>
          <a:xfrm>
            <a:off x="1009174" y="4990028"/>
            <a:ext cx="646390" cy="646390"/>
          </a:xfrm>
          <a:prstGeom prst="roundRect">
            <a:avLst>
              <a:gd name="adj" fmla="val 14144844"/>
            </a:avLst>
          </a:prstGeom>
          <a:solidFill>
            <a:srgbClr val="438951"/>
          </a:solidFill>
          <a:ln/>
        </p:spPr>
        <p:txBody>
          <a:bodyPr/>
          <a:lstStyle/>
          <a:p>
            <a:endParaRPr lang="en-GB"/>
          </a:p>
        </p:txBody>
      </p:sp>
      <p:pic>
        <p:nvPicPr>
          <p:cNvPr id="15"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86934" y="5167670"/>
            <a:ext cx="290870" cy="290870"/>
          </a:xfrm>
          <a:prstGeom prst="rect">
            <a:avLst/>
          </a:prstGeom>
        </p:spPr>
      </p:pic>
      <p:sp>
        <p:nvSpPr>
          <p:cNvPr id="16" name="Text 11"/>
          <p:cNvSpPr/>
          <p:nvPr/>
        </p:nvSpPr>
        <p:spPr>
          <a:xfrm>
            <a:off x="1009174" y="5851803"/>
            <a:ext cx="2942511" cy="336590"/>
          </a:xfrm>
          <a:prstGeom prst="rect">
            <a:avLst/>
          </a:prstGeom>
          <a:noFill/>
          <a:ln/>
        </p:spPr>
        <p:txBody>
          <a:bodyPr wrap="none" lIns="0" tIns="0" rIns="0" bIns="0" rtlCol="0" anchor="t"/>
          <a:lstStyle/>
          <a:p>
            <a:pPr marL="0" indent="0" algn="l">
              <a:lnSpc>
                <a:spcPts val="2650"/>
              </a:lnSpc>
              <a:buNone/>
            </a:pPr>
            <a:r>
              <a:rPr lang="en-US" sz="2100" b="1" dirty="0">
                <a:solidFill>
                  <a:srgbClr val="405449"/>
                </a:solidFill>
                <a:latin typeface="Fraunces Extra Bold" pitchFamily="34" charset="0"/>
                <a:ea typeface="Fraunces Extra Bold" pitchFamily="34" charset="-122"/>
                <a:cs typeface="Fraunces Extra Bold" pitchFamily="34" charset="-120"/>
              </a:rPr>
              <a:t>Conflict Management</a:t>
            </a:r>
            <a:endParaRPr lang="en-US" sz="2100" dirty="0"/>
          </a:p>
        </p:txBody>
      </p:sp>
      <p:sp>
        <p:nvSpPr>
          <p:cNvPr id="17" name="Text 12"/>
          <p:cNvSpPr/>
          <p:nvPr/>
        </p:nvSpPr>
        <p:spPr>
          <a:xfrm>
            <a:off x="1009174" y="6317575"/>
            <a:ext cx="5982891" cy="1034415"/>
          </a:xfrm>
          <a:prstGeom prst="rect">
            <a:avLst/>
          </a:prstGeom>
          <a:noFill/>
          <a:ln/>
        </p:spPr>
        <p:txBody>
          <a:bodyPr wrap="square" lIns="0" tIns="0" rIns="0" bIns="0" rtlCol="0" anchor="t"/>
          <a:lstStyle/>
          <a:p>
            <a:pPr marL="0" indent="0" algn="l">
              <a:lnSpc>
                <a:spcPts val="2700"/>
              </a:lnSpc>
              <a:buNone/>
            </a:pPr>
            <a:r>
              <a:rPr lang="en-US" sz="1650" dirty="0">
                <a:solidFill>
                  <a:srgbClr val="405449"/>
                </a:solidFill>
                <a:latin typeface="Nobile" pitchFamily="34" charset="0"/>
                <a:ea typeface="Nobile" pitchFamily="34" charset="-122"/>
                <a:cs typeface="Nobile" pitchFamily="34" charset="-120"/>
              </a:rPr>
              <a:t>My experience strengthened collaboration across cultures, balancing assertiveness with empathy for constructive conflict resolution (Fonagy et al., 2018).</a:t>
            </a:r>
            <a:endParaRPr lang="en-US" sz="1650" dirty="0"/>
          </a:p>
        </p:txBody>
      </p:sp>
      <p:sp>
        <p:nvSpPr>
          <p:cNvPr id="18" name="Shape 13"/>
          <p:cNvSpPr/>
          <p:nvPr/>
        </p:nvSpPr>
        <p:spPr>
          <a:xfrm>
            <a:off x="7422833" y="4774644"/>
            <a:ext cx="6413778" cy="2792730"/>
          </a:xfrm>
          <a:prstGeom prst="roundRect">
            <a:avLst>
              <a:gd name="adj" fmla="val 6944"/>
            </a:avLst>
          </a:prstGeom>
          <a:solidFill>
            <a:srgbClr val="E8F3E8"/>
          </a:solidFill>
          <a:ln/>
        </p:spPr>
        <p:txBody>
          <a:bodyPr/>
          <a:lstStyle/>
          <a:p>
            <a:endParaRPr lang="en-GB"/>
          </a:p>
        </p:txBody>
      </p:sp>
      <p:sp>
        <p:nvSpPr>
          <p:cNvPr id="19" name="Shape 14"/>
          <p:cNvSpPr/>
          <p:nvPr/>
        </p:nvSpPr>
        <p:spPr>
          <a:xfrm>
            <a:off x="7638217" y="4990028"/>
            <a:ext cx="646390" cy="646390"/>
          </a:xfrm>
          <a:prstGeom prst="roundRect">
            <a:avLst>
              <a:gd name="adj" fmla="val 14144844"/>
            </a:avLst>
          </a:prstGeom>
          <a:solidFill>
            <a:srgbClr val="438951"/>
          </a:solidFill>
          <a:ln/>
        </p:spPr>
        <p:txBody>
          <a:bodyPr/>
          <a:lstStyle/>
          <a:p>
            <a:endParaRPr lang="en-GB"/>
          </a:p>
        </p:txBody>
      </p:sp>
      <p:pic>
        <p:nvPicPr>
          <p:cNvPr id="20"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815977" y="5167670"/>
            <a:ext cx="290870" cy="290870"/>
          </a:xfrm>
          <a:prstGeom prst="rect">
            <a:avLst/>
          </a:prstGeom>
        </p:spPr>
      </p:pic>
      <p:sp>
        <p:nvSpPr>
          <p:cNvPr id="21" name="Text 15"/>
          <p:cNvSpPr/>
          <p:nvPr/>
        </p:nvSpPr>
        <p:spPr>
          <a:xfrm>
            <a:off x="7638217" y="5851803"/>
            <a:ext cx="3359706" cy="336590"/>
          </a:xfrm>
          <a:prstGeom prst="rect">
            <a:avLst/>
          </a:prstGeom>
          <a:noFill/>
          <a:ln/>
        </p:spPr>
        <p:txBody>
          <a:bodyPr wrap="none" lIns="0" tIns="0" rIns="0" bIns="0" rtlCol="0" anchor="t"/>
          <a:lstStyle/>
          <a:p>
            <a:pPr marL="0" indent="0" algn="l">
              <a:lnSpc>
                <a:spcPts val="2650"/>
              </a:lnSpc>
              <a:buNone/>
            </a:pPr>
            <a:r>
              <a:rPr lang="en-US" sz="2100" b="1" dirty="0">
                <a:solidFill>
                  <a:srgbClr val="405449"/>
                </a:solidFill>
                <a:latin typeface="Fraunces Extra Bold" pitchFamily="34" charset="0"/>
                <a:ea typeface="Fraunces Extra Bold" pitchFamily="34" charset="-122"/>
                <a:cs typeface="Fraunces Extra Bold" pitchFamily="34" charset="-120"/>
              </a:rPr>
              <a:t>Leadership &amp; Motivation</a:t>
            </a:r>
            <a:endParaRPr lang="en-US" sz="2100" dirty="0"/>
          </a:p>
        </p:txBody>
      </p:sp>
      <p:sp>
        <p:nvSpPr>
          <p:cNvPr id="22" name="Text 16"/>
          <p:cNvSpPr/>
          <p:nvPr/>
        </p:nvSpPr>
        <p:spPr>
          <a:xfrm>
            <a:off x="7638217" y="6317575"/>
            <a:ext cx="5983010" cy="1034415"/>
          </a:xfrm>
          <a:prstGeom prst="rect">
            <a:avLst/>
          </a:prstGeom>
          <a:noFill/>
          <a:ln/>
        </p:spPr>
        <p:txBody>
          <a:bodyPr wrap="square" lIns="0" tIns="0" rIns="0" bIns="0" rtlCol="0" anchor="t"/>
          <a:lstStyle/>
          <a:p>
            <a:pPr marL="0" indent="0" algn="l">
              <a:lnSpc>
                <a:spcPts val="2700"/>
              </a:lnSpc>
              <a:buNone/>
            </a:pPr>
            <a:r>
              <a:rPr lang="en-US" sz="1650" dirty="0">
                <a:solidFill>
                  <a:srgbClr val="405449"/>
                </a:solidFill>
                <a:latin typeface="Nobile" pitchFamily="34" charset="0"/>
                <a:ea typeface="Nobile" pitchFamily="34" charset="-122"/>
                <a:cs typeface="Nobile" pitchFamily="34" charset="-120"/>
              </a:rPr>
              <a:t>Leadership in hospitality is about motivating through support, guidance, and shared purpose, fostering a positive work environment.</a:t>
            </a:r>
            <a:endParaRPr lang="en-US" sz="16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93790" y="892612"/>
            <a:ext cx="12075438"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Time Management &amp; Organisational Skills</a:t>
            </a:r>
            <a:endParaRPr lang="en-US" sz="4450" dirty="0"/>
          </a:p>
        </p:txBody>
      </p:sp>
      <p:sp>
        <p:nvSpPr>
          <p:cNvPr id="3" name="Text 1"/>
          <p:cNvSpPr/>
          <p:nvPr/>
        </p:nvSpPr>
        <p:spPr>
          <a:xfrm>
            <a:off x="793790" y="2145625"/>
            <a:ext cx="7604284" cy="725805"/>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Time management is critical in hospitality, balancing multiple tasks, deadlines, and high service standards.</a:t>
            </a:r>
            <a:endParaRPr lang="en-US" sz="1750" dirty="0"/>
          </a:p>
        </p:txBody>
      </p:sp>
      <p:sp>
        <p:nvSpPr>
          <p:cNvPr id="4" name="Text 2"/>
          <p:cNvSpPr/>
          <p:nvPr/>
        </p:nvSpPr>
        <p:spPr>
          <a:xfrm>
            <a:off x="793790" y="3075503"/>
            <a:ext cx="7604284" cy="1088708"/>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Week 2 strategies improved my ability to prioritize academic and personal responsibilities (Palamarchuk et al., 2020). Planners and digital calendars ensure consistent workflow.</a:t>
            </a:r>
            <a:endParaRPr lang="en-US" sz="1750" dirty="0"/>
          </a:p>
        </p:txBody>
      </p:sp>
      <p:sp>
        <p:nvSpPr>
          <p:cNvPr id="5" name="Text 3"/>
          <p:cNvSpPr/>
          <p:nvPr/>
        </p:nvSpPr>
        <p:spPr>
          <a:xfrm>
            <a:off x="793790" y="4368284"/>
            <a:ext cx="7604284" cy="1088708"/>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As an Assistant Manager, I coordinated schedules, monitored budgets, and managed staff during peak hours, enhancing decision-making and problem-solving.</a:t>
            </a:r>
            <a:endParaRPr lang="en-US" sz="1750" dirty="0"/>
          </a:p>
        </p:txBody>
      </p:sp>
      <p:sp>
        <p:nvSpPr>
          <p:cNvPr id="6" name="Text 4"/>
          <p:cNvSpPr/>
          <p:nvPr/>
        </p:nvSpPr>
        <p:spPr>
          <a:xfrm>
            <a:off x="793790" y="5661065"/>
            <a:ext cx="7604284" cy="725805"/>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Well-developed organisational skills boost productivity and reliability, highly valued in hospitality (Cottrell, 2021).</a:t>
            </a:r>
            <a:endParaRPr lang="en-US" sz="1750" dirty="0"/>
          </a:p>
        </p:txBody>
      </p:sp>
      <p:pic>
        <p:nvPicPr>
          <p:cNvPr id="7" name="Image 0" descr="preencoded.png"/>
          <p:cNvPicPr>
            <a:picLocks noChangeAspect="1"/>
          </p:cNvPicPr>
          <p:nvPr/>
        </p:nvPicPr>
        <p:blipFill>
          <a:blip r:embed="rId3"/>
          <a:stretch>
            <a:fillRect/>
          </a:stretch>
        </p:blipFill>
        <p:spPr>
          <a:xfrm>
            <a:off x="8959096" y="2196703"/>
            <a:ext cx="4885015" cy="4885015"/>
          </a:xfrm>
          <a:prstGeom prst="rect">
            <a:avLst/>
          </a:prstGeom>
        </p:spPr>
      </p:pic>
      <p:sp>
        <p:nvSpPr>
          <p:cNvPr id="8" name="TextBox 7">
            <a:extLst>
              <a:ext uri="{FF2B5EF4-FFF2-40B4-BE49-F238E27FC236}">
                <a16:creationId xmlns:a16="http://schemas.microsoft.com/office/drawing/2014/main" id="{D102D98E-4926-C9B7-2D88-A9578BE9D2EB}"/>
              </a:ext>
            </a:extLst>
          </p:cNvPr>
          <p:cNvSpPr txBox="1"/>
          <p:nvPr/>
        </p:nvSpPr>
        <p:spPr>
          <a:xfrm>
            <a:off x="9578469" y="7152322"/>
            <a:ext cx="3646267" cy="369332"/>
          </a:xfrm>
          <a:prstGeom prst="rect">
            <a:avLst/>
          </a:prstGeom>
          <a:noFill/>
        </p:spPr>
        <p:txBody>
          <a:bodyPr wrap="square" rtlCol="0">
            <a:spAutoFit/>
          </a:bodyPr>
          <a:lstStyle/>
          <a:p>
            <a:pPr algn="ctr"/>
            <a:r>
              <a:rPr lang="en-US" dirty="0"/>
              <a:t>Source: (Maddux, 2016)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93790" y="705922"/>
            <a:ext cx="13042821" cy="1275874"/>
          </a:xfrm>
          <a:prstGeom prst="rect">
            <a:avLst/>
          </a:prstGeom>
          <a:noFill/>
          <a:ln/>
        </p:spPr>
        <p:txBody>
          <a:bodyPr wrap="square" lIns="0" tIns="0" rIns="0" bIns="0" rtlCol="0" anchor="t"/>
          <a:lstStyle/>
          <a:p>
            <a:pPr marL="0" indent="0" algn="l">
              <a:lnSpc>
                <a:spcPts val="5000"/>
              </a:lnSpc>
              <a:buNone/>
            </a:pPr>
            <a:r>
              <a:rPr lang="en-US" sz="4000" b="1" dirty="0">
                <a:solidFill>
                  <a:srgbClr val="3B4540"/>
                </a:solidFill>
                <a:latin typeface="Fraunces Extra Bold" pitchFamily="34" charset="0"/>
                <a:ea typeface="Fraunces Extra Bold" pitchFamily="34" charset="-122"/>
                <a:cs typeface="Fraunces Extra Bold" pitchFamily="34" charset="-120"/>
              </a:rPr>
              <a:t>Adaptability, Professionalism, &amp; Cultural Awareness</a:t>
            </a:r>
            <a:endParaRPr lang="en-US" sz="4000" dirty="0"/>
          </a:p>
        </p:txBody>
      </p:sp>
      <p:sp>
        <p:nvSpPr>
          <p:cNvPr id="3" name="Shape 1"/>
          <p:cNvSpPr/>
          <p:nvPr/>
        </p:nvSpPr>
        <p:spPr>
          <a:xfrm>
            <a:off x="793790" y="2696170"/>
            <a:ext cx="6419374" cy="2158603"/>
          </a:xfrm>
          <a:prstGeom prst="roundRect">
            <a:avLst>
              <a:gd name="adj" fmla="val 5083"/>
            </a:avLst>
          </a:prstGeom>
          <a:solidFill>
            <a:srgbClr val="FAFFFA"/>
          </a:solidFill>
          <a:ln/>
        </p:spPr>
        <p:txBody>
          <a:bodyPr/>
          <a:lstStyle/>
          <a:p>
            <a:endParaRPr lang="en-GB"/>
          </a:p>
        </p:txBody>
      </p:sp>
      <p:sp>
        <p:nvSpPr>
          <p:cNvPr id="4" name="Shape 2"/>
          <p:cNvSpPr/>
          <p:nvPr/>
        </p:nvSpPr>
        <p:spPr>
          <a:xfrm>
            <a:off x="793790" y="2673310"/>
            <a:ext cx="6419374" cy="91440"/>
          </a:xfrm>
          <a:prstGeom prst="roundRect">
            <a:avLst>
              <a:gd name="adj" fmla="val 200930"/>
            </a:avLst>
          </a:prstGeom>
          <a:solidFill>
            <a:srgbClr val="438951"/>
          </a:solidFill>
          <a:ln/>
        </p:spPr>
        <p:txBody>
          <a:bodyPr/>
          <a:lstStyle/>
          <a:p>
            <a:endParaRPr lang="en-GB"/>
          </a:p>
        </p:txBody>
      </p:sp>
      <p:sp>
        <p:nvSpPr>
          <p:cNvPr id="5" name="Shape 3"/>
          <p:cNvSpPr/>
          <p:nvPr/>
        </p:nvSpPr>
        <p:spPr>
          <a:xfrm>
            <a:off x="3697307" y="2390061"/>
            <a:ext cx="612338" cy="612338"/>
          </a:xfrm>
          <a:prstGeom prst="roundRect">
            <a:avLst>
              <a:gd name="adj" fmla="val 149329"/>
            </a:avLst>
          </a:prstGeom>
          <a:solidFill>
            <a:srgbClr val="438951"/>
          </a:solidFill>
          <a:ln/>
        </p:spPr>
        <p:txBody>
          <a:bodyPr/>
          <a:lstStyle/>
          <a:p>
            <a:endParaRPr lang="en-GB"/>
          </a:p>
        </p:txBody>
      </p:sp>
      <p:pic>
        <p:nvPicPr>
          <p:cNvPr id="6"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81021" y="2573774"/>
            <a:ext cx="244912" cy="244912"/>
          </a:xfrm>
          <a:prstGeom prst="rect">
            <a:avLst/>
          </a:prstGeom>
        </p:spPr>
      </p:pic>
      <p:sp>
        <p:nvSpPr>
          <p:cNvPr id="7" name="Text 4"/>
          <p:cNvSpPr/>
          <p:nvPr/>
        </p:nvSpPr>
        <p:spPr>
          <a:xfrm>
            <a:off x="1020723" y="3206472"/>
            <a:ext cx="2551748" cy="318849"/>
          </a:xfrm>
          <a:prstGeom prst="rect">
            <a:avLst/>
          </a:prstGeom>
          <a:noFill/>
          <a:ln/>
        </p:spPr>
        <p:txBody>
          <a:bodyPr wrap="none" lIns="0" tIns="0" rIns="0" bIns="0" rtlCol="0" anchor="t"/>
          <a:lstStyle/>
          <a:p>
            <a:pPr marL="0" indent="0" algn="l">
              <a:lnSpc>
                <a:spcPts val="2500"/>
              </a:lnSpc>
              <a:buNone/>
            </a:pPr>
            <a:r>
              <a:rPr lang="en-US" sz="2000" b="1" dirty="0">
                <a:solidFill>
                  <a:srgbClr val="405449"/>
                </a:solidFill>
                <a:latin typeface="Fraunces Extra Bold" pitchFamily="34" charset="0"/>
                <a:ea typeface="Fraunces Extra Bold" pitchFamily="34" charset="-122"/>
                <a:cs typeface="Fraunces Extra Bold" pitchFamily="34" charset="-120"/>
              </a:rPr>
              <a:t>Adaptability</a:t>
            </a:r>
            <a:endParaRPr lang="en-US" sz="2000" dirty="0"/>
          </a:p>
        </p:txBody>
      </p:sp>
      <p:sp>
        <p:nvSpPr>
          <p:cNvPr id="8" name="Text 5"/>
          <p:cNvSpPr/>
          <p:nvPr/>
        </p:nvSpPr>
        <p:spPr>
          <a:xfrm>
            <a:off x="1020723" y="3647718"/>
            <a:ext cx="5965508" cy="653415"/>
          </a:xfrm>
          <a:prstGeom prst="rect">
            <a:avLst/>
          </a:prstGeom>
          <a:noFill/>
          <a:ln/>
        </p:spPr>
        <p:txBody>
          <a:bodyPr wrap="square" lIns="0" tIns="0" rIns="0" bIns="0" rtlCol="0" anchor="t"/>
          <a:lstStyle/>
          <a:p>
            <a:pPr marL="0" indent="0" algn="l">
              <a:lnSpc>
                <a:spcPts val="2550"/>
              </a:lnSpc>
              <a:buNone/>
            </a:pPr>
            <a:r>
              <a:rPr lang="en-US" sz="1600" dirty="0">
                <a:solidFill>
                  <a:srgbClr val="405449"/>
                </a:solidFill>
                <a:latin typeface="Nobile" pitchFamily="34" charset="0"/>
                <a:ea typeface="Nobile" pitchFamily="34" charset="-122"/>
                <a:cs typeface="Nobile" pitchFamily="34" charset="-120"/>
              </a:rPr>
              <a:t>The global hospitality industry demands quick adaptation to new technologies, guest preferences, and market trends.</a:t>
            </a:r>
            <a:endParaRPr lang="en-US" sz="1600" dirty="0"/>
          </a:p>
        </p:txBody>
      </p:sp>
      <p:sp>
        <p:nvSpPr>
          <p:cNvPr id="9" name="Shape 6"/>
          <p:cNvSpPr/>
          <p:nvPr/>
        </p:nvSpPr>
        <p:spPr>
          <a:xfrm>
            <a:off x="7417237" y="2696170"/>
            <a:ext cx="6419374" cy="2158603"/>
          </a:xfrm>
          <a:prstGeom prst="roundRect">
            <a:avLst>
              <a:gd name="adj" fmla="val 5083"/>
            </a:avLst>
          </a:prstGeom>
          <a:solidFill>
            <a:srgbClr val="FAFFFA"/>
          </a:solidFill>
          <a:ln/>
        </p:spPr>
        <p:txBody>
          <a:bodyPr/>
          <a:lstStyle/>
          <a:p>
            <a:endParaRPr lang="en-GB"/>
          </a:p>
        </p:txBody>
      </p:sp>
      <p:sp>
        <p:nvSpPr>
          <p:cNvPr id="10" name="Shape 7"/>
          <p:cNvSpPr/>
          <p:nvPr/>
        </p:nvSpPr>
        <p:spPr>
          <a:xfrm>
            <a:off x="7417237" y="2673310"/>
            <a:ext cx="6419374" cy="91440"/>
          </a:xfrm>
          <a:prstGeom prst="roundRect">
            <a:avLst>
              <a:gd name="adj" fmla="val 200930"/>
            </a:avLst>
          </a:prstGeom>
          <a:solidFill>
            <a:srgbClr val="438951"/>
          </a:solidFill>
          <a:ln/>
        </p:spPr>
        <p:txBody>
          <a:bodyPr/>
          <a:lstStyle/>
          <a:p>
            <a:endParaRPr lang="en-GB"/>
          </a:p>
        </p:txBody>
      </p:sp>
      <p:sp>
        <p:nvSpPr>
          <p:cNvPr id="11" name="Shape 8"/>
          <p:cNvSpPr/>
          <p:nvPr/>
        </p:nvSpPr>
        <p:spPr>
          <a:xfrm>
            <a:off x="10320754" y="2390061"/>
            <a:ext cx="612338" cy="612338"/>
          </a:xfrm>
          <a:prstGeom prst="roundRect">
            <a:avLst>
              <a:gd name="adj" fmla="val 149329"/>
            </a:avLst>
          </a:prstGeom>
          <a:solidFill>
            <a:srgbClr val="438951"/>
          </a:solidFill>
          <a:ln/>
        </p:spPr>
        <p:txBody>
          <a:bodyPr/>
          <a:lstStyle/>
          <a:p>
            <a:endParaRPr lang="en-GB"/>
          </a:p>
        </p:txBody>
      </p:sp>
      <p:pic>
        <p:nvPicPr>
          <p:cNvPr id="12"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04468" y="2573774"/>
            <a:ext cx="244912" cy="244912"/>
          </a:xfrm>
          <a:prstGeom prst="rect">
            <a:avLst/>
          </a:prstGeom>
        </p:spPr>
      </p:pic>
      <p:sp>
        <p:nvSpPr>
          <p:cNvPr id="13" name="Text 9"/>
          <p:cNvSpPr/>
          <p:nvPr/>
        </p:nvSpPr>
        <p:spPr>
          <a:xfrm>
            <a:off x="7644170" y="3206472"/>
            <a:ext cx="3862864" cy="318849"/>
          </a:xfrm>
          <a:prstGeom prst="rect">
            <a:avLst/>
          </a:prstGeom>
          <a:noFill/>
          <a:ln/>
        </p:spPr>
        <p:txBody>
          <a:bodyPr wrap="none" lIns="0" tIns="0" rIns="0" bIns="0" rtlCol="0" anchor="t"/>
          <a:lstStyle/>
          <a:p>
            <a:pPr marL="0" indent="0" algn="l">
              <a:lnSpc>
                <a:spcPts val="2500"/>
              </a:lnSpc>
              <a:buNone/>
            </a:pPr>
            <a:r>
              <a:rPr lang="en-US" sz="2000" b="1" dirty="0">
                <a:solidFill>
                  <a:srgbClr val="405449"/>
                </a:solidFill>
                <a:latin typeface="Fraunces Extra Bold" pitchFamily="34" charset="0"/>
                <a:ea typeface="Fraunces Extra Bold" pitchFamily="34" charset="-122"/>
                <a:cs typeface="Fraunces Extra Bold" pitchFamily="34" charset="-120"/>
              </a:rPr>
              <a:t>Professionalism &amp; IT Literacy</a:t>
            </a:r>
            <a:endParaRPr lang="en-US" sz="2000" dirty="0"/>
          </a:p>
        </p:txBody>
      </p:sp>
      <p:sp>
        <p:nvSpPr>
          <p:cNvPr id="14" name="Text 10"/>
          <p:cNvSpPr/>
          <p:nvPr/>
        </p:nvSpPr>
        <p:spPr>
          <a:xfrm>
            <a:off x="7644170" y="3647718"/>
            <a:ext cx="5965508" cy="980123"/>
          </a:xfrm>
          <a:prstGeom prst="rect">
            <a:avLst/>
          </a:prstGeom>
          <a:noFill/>
          <a:ln/>
        </p:spPr>
        <p:txBody>
          <a:bodyPr wrap="square" lIns="0" tIns="0" rIns="0" bIns="0" rtlCol="0" anchor="t"/>
          <a:lstStyle/>
          <a:p>
            <a:pPr marL="0" indent="0" algn="l">
              <a:lnSpc>
                <a:spcPts val="2550"/>
              </a:lnSpc>
              <a:buNone/>
            </a:pPr>
            <a:r>
              <a:rPr lang="en-US" sz="1600" dirty="0">
                <a:solidFill>
                  <a:srgbClr val="405449"/>
                </a:solidFill>
                <a:latin typeface="Nobile" pitchFamily="34" charset="0"/>
                <a:ea typeface="Nobile" pitchFamily="34" charset="-122"/>
                <a:cs typeface="Nobile" pitchFamily="34" charset="-120"/>
              </a:rPr>
              <a:t>Module engagement with Canva and Microsoft Office developed vital IT skills for hotel operations, marketing, and administration.</a:t>
            </a:r>
            <a:endParaRPr lang="en-US" sz="1600" dirty="0"/>
          </a:p>
        </p:txBody>
      </p:sp>
      <p:sp>
        <p:nvSpPr>
          <p:cNvPr id="15" name="Shape 11"/>
          <p:cNvSpPr/>
          <p:nvPr/>
        </p:nvSpPr>
        <p:spPr>
          <a:xfrm>
            <a:off x="793790" y="5364956"/>
            <a:ext cx="6419374" cy="2158603"/>
          </a:xfrm>
          <a:prstGeom prst="roundRect">
            <a:avLst>
              <a:gd name="adj" fmla="val 5083"/>
            </a:avLst>
          </a:prstGeom>
          <a:solidFill>
            <a:srgbClr val="FAFFFA"/>
          </a:solidFill>
          <a:ln/>
        </p:spPr>
        <p:txBody>
          <a:bodyPr/>
          <a:lstStyle/>
          <a:p>
            <a:endParaRPr lang="en-GB"/>
          </a:p>
        </p:txBody>
      </p:sp>
      <p:sp>
        <p:nvSpPr>
          <p:cNvPr id="16" name="Shape 12"/>
          <p:cNvSpPr/>
          <p:nvPr/>
        </p:nvSpPr>
        <p:spPr>
          <a:xfrm>
            <a:off x="793790" y="5342096"/>
            <a:ext cx="6419374" cy="91440"/>
          </a:xfrm>
          <a:prstGeom prst="roundRect">
            <a:avLst>
              <a:gd name="adj" fmla="val 200930"/>
            </a:avLst>
          </a:prstGeom>
          <a:solidFill>
            <a:srgbClr val="438951"/>
          </a:solidFill>
          <a:ln/>
        </p:spPr>
        <p:txBody>
          <a:bodyPr/>
          <a:lstStyle/>
          <a:p>
            <a:endParaRPr lang="en-GB"/>
          </a:p>
        </p:txBody>
      </p:sp>
      <p:sp>
        <p:nvSpPr>
          <p:cNvPr id="17" name="Shape 13"/>
          <p:cNvSpPr/>
          <p:nvPr/>
        </p:nvSpPr>
        <p:spPr>
          <a:xfrm>
            <a:off x="3697307" y="5058847"/>
            <a:ext cx="612338" cy="612338"/>
          </a:xfrm>
          <a:prstGeom prst="roundRect">
            <a:avLst>
              <a:gd name="adj" fmla="val 149329"/>
            </a:avLst>
          </a:prstGeom>
          <a:solidFill>
            <a:srgbClr val="438951"/>
          </a:solidFill>
          <a:ln/>
        </p:spPr>
        <p:txBody>
          <a:bodyPr/>
          <a:lstStyle/>
          <a:p>
            <a:endParaRPr lang="en-GB"/>
          </a:p>
        </p:txBody>
      </p:sp>
      <p:pic>
        <p:nvPicPr>
          <p:cNvPr id="18"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81021" y="5242560"/>
            <a:ext cx="244912" cy="244912"/>
          </a:xfrm>
          <a:prstGeom prst="rect">
            <a:avLst/>
          </a:prstGeom>
        </p:spPr>
      </p:pic>
      <p:sp>
        <p:nvSpPr>
          <p:cNvPr id="19" name="Text 14"/>
          <p:cNvSpPr/>
          <p:nvPr/>
        </p:nvSpPr>
        <p:spPr>
          <a:xfrm>
            <a:off x="1020723" y="5875258"/>
            <a:ext cx="2551748" cy="318849"/>
          </a:xfrm>
          <a:prstGeom prst="rect">
            <a:avLst/>
          </a:prstGeom>
          <a:noFill/>
          <a:ln/>
        </p:spPr>
        <p:txBody>
          <a:bodyPr wrap="none" lIns="0" tIns="0" rIns="0" bIns="0" rtlCol="0" anchor="t"/>
          <a:lstStyle/>
          <a:p>
            <a:pPr marL="0" indent="0" algn="l">
              <a:lnSpc>
                <a:spcPts val="2500"/>
              </a:lnSpc>
              <a:buNone/>
            </a:pPr>
            <a:r>
              <a:rPr lang="en-US" sz="2000" b="1" dirty="0">
                <a:solidFill>
                  <a:srgbClr val="405449"/>
                </a:solidFill>
                <a:latin typeface="Fraunces Extra Bold" pitchFamily="34" charset="0"/>
                <a:ea typeface="Fraunces Extra Bold" pitchFamily="34" charset="-122"/>
                <a:cs typeface="Fraunces Extra Bold" pitchFamily="34" charset="-120"/>
              </a:rPr>
              <a:t>Cultural Awareness</a:t>
            </a:r>
            <a:endParaRPr lang="en-US" sz="2000" dirty="0"/>
          </a:p>
        </p:txBody>
      </p:sp>
      <p:sp>
        <p:nvSpPr>
          <p:cNvPr id="20" name="Text 15"/>
          <p:cNvSpPr/>
          <p:nvPr/>
        </p:nvSpPr>
        <p:spPr>
          <a:xfrm>
            <a:off x="1020723" y="6316504"/>
            <a:ext cx="5965508" cy="653415"/>
          </a:xfrm>
          <a:prstGeom prst="rect">
            <a:avLst/>
          </a:prstGeom>
          <a:noFill/>
          <a:ln/>
        </p:spPr>
        <p:txBody>
          <a:bodyPr wrap="square" lIns="0" tIns="0" rIns="0" bIns="0" rtlCol="0" anchor="t"/>
          <a:lstStyle/>
          <a:p>
            <a:pPr marL="0" indent="0" algn="l">
              <a:lnSpc>
                <a:spcPts val="2550"/>
              </a:lnSpc>
              <a:buNone/>
            </a:pPr>
            <a:r>
              <a:rPr lang="en-US" sz="1600" dirty="0">
                <a:solidFill>
                  <a:srgbClr val="405449"/>
                </a:solidFill>
                <a:latin typeface="Nobile" pitchFamily="34" charset="0"/>
                <a:ea typeface="Nobile" pitchFamily="34" charset="-122"/>
                <a:cs typeface="Nobile" pitchFamily="34" charset="-120"/>
              </a:rPr>
              <a:t>Working multiculturally requires respect, open-mindedness, and cross-cultural communication.</a:t>
            </a:r>
            <a:endParaRPr lang="en-US" sz="1600" dirty="0"/>
          </a:p>
        </p:txBody>
      </p:sp>
      <p:sp>
        <p:nvSpPr>
          <p:cNvPr id="21" name="Shape 16"/>
          <p:cNvSpPr/>
          <p:nvPr/>
        </p:nvSpPr>
        <p:spPr>
          <a:xfrm>
            <a:off x="7417237" y="5364956"/>
            <a:ext cx="6419374" cy="2158603"/>
          </a:xfrm>
          <a:prstGeom prst="roundRect">
            <a:avLst>
              <a:gd name="adj" fmla="val 5083"/>
            </a:avLst>
          </a:prstGeom>
          <a:solidFill>
            <a:srgbClr val="FAFFFA"/>
          </a:solidFill>
          <a:ln/>
        </p:spPr>
        <p:txBody>
          <a:bodyPr/>
          <a:lstStyle/>
          <a:p>
            <a:endParaRPr lang="en-GB"/>
          </a:p>
        </p:txBody>
      </p:sp>
      <p:sp>
        <p:nvSpPr>
          <p:cNvPr id="22" name="Shape 17"/>
          <p:cNvSpPr/>
          <p:nvPr/>
        </p:nvSpPr>
        <p:spPr>
          <a:xfrm>
            <a:off x="7417237" y="5342096"/>
            <a:ext cx="6419374" cy="91440"/>
          </a:xfrm>
          <a:prstGeom prst="roundRect">
            <a:avLst>
              <a:gd name="adj" fmla="val 200930"/>
            </a:avLst>
          </a:prstGeom>
          <a:solidFill>
            <a:srgbClr val="438951"/>
          </a:solidFill>
          <a:ln/>
        </p:spPr>
        <p:txBody>
          <a:bodyPr/>
          <a:lstStyle/>
          <a:p>
            <a:endParaRPr lang="en-GB"/>
          </a:p>
        </p:txBody>
      </p:sp>
      <p:sp>
        <p:nvSpPr>
          <p:cNvPr id="23" name="Shape 18"/>
          <p:cNvSpPr/>
          <p:nvPr/>
        </p:nvSpPr>
        <p:spPr>
          <a:xfrm>
            <a:off x="10320754" y="5058847"/>
            <a:ext cx="612338" cy="612338"/>
          </a:xfrm>
          <a:prstGeom prst="roundRect">
            <a:avLst>
              <a:gd name="adj" fmla="val 149329"/>
            </a:avLst>
          </a:prstGeom>
          <a:solidFill>
            <a:srgbClr val="438951"/>
          </a:solidFill>
          <a:ln/>
        </p:spPr>
        <p:txBody>
          <a:bodyPr/>
          <a:lstStyle/>
          <a:p>
            <a:endParaRPr lang="en-GB"/>
          </a:p>
        </p:txBody>
      </p:sp>
      <p:pic>
        <p:nvPicPr>
          <p:cNvPr id="24"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504468" y="5242560"/>
            <a:ext cx="244912" cy="244912"/>
          </a:xfrm>
          <a:prstGeom prst="rect">
            <a:avLst/>
          </a:prstGeom>
        </p:spPr>
      </p:pic>
      <p:sp>
        <p:nvSpPr>
          <p:cNvPr id="25" name="Text 19"/>
          <p:cNvSpPr/>
          <p:nvPr/>
        </p:nvSpPr>
        <p:spPr>
          <a:xfrm>
            <a:off x="7644170" y="5875258"/>
            <a:ext cx="3041452" cy="318849"/>
          </a:xfrm>
          <a:prstGeom prst="rect">
            <a:avLst/>
          </a:prstGeom>
          <a:noFill/>
          <a:ln/>
        </p:spPr>
        <p:txBody>
          <a:bodyPr wrap="none" lIns="0" tIns="0" rIns="0" bIns="0" rtlCol="0" anchor="t"/>
          <a:lstStyle/>
          <a:p>
            <a:pPr marL="0" indent="0" algn="l">
              <a:lnSpc>
                <a:spcPts val="2500"/>
              </a:lnSpc>
              <a:buNone/>
            </a:pPr>
            <a:r>
              <a:rPr lang="en-US" sz="2000" b="1" dirty="0">
                <a:solidFill>
                  <a:srgbClr val="405449"/>
                </a:solidFill>
                <a:latin typeface="Fraunces Extra Bold" pitchFamily="34" charset="0"/>
                <a:ea typeface="Fraunces Extra Bold" pitchFamily="34" charset="-122"/>
                <a:cs typeface="Fraunces Extra Bold" pitchFamily="34" charset="-120"/>
              </a:rPr>
              <a:t>Multilingual Advantage</a:t>
            </a:r>
            <a:endParaRPr lang="en-US" sz="2000" dirty="0"/>
          </a:p>
        </p:txBody>
      </p:sp>
      <p:sp>
        <p:nvSpPr>
          <p:cNvPr id="26" name="Text 20"/>
          <p:cNvSpPr/>
          <p:nvPr/>
        </p:nvSpPr>
        <p:spPr>
          <a:xfrm>
            <a:off x="7644170" y="6316504"/>
            <a:ext cx="5965508" cy="980123"/>
          </a:xfrm>
          <a:prstGeom prst="rect">
            <a:avLst/>
          </a:prstGeom>
          <a:noFill/>
          <a:ln/>
        </p:spPr>
        <p:txBody>
          <a:bodyPr wrap="square" lIns="0" tIns="0" rIns="0" bIns="0" rtlCol="0" anchor="t"/>
          <a:lstStyle/>
          <a:p>
            <a:pPr marL="0" indent="0" algn="l">
              <a:lnSpc>
                <a:spcPts val="2550"/>
              </a:lnSpc>
              <a:buNone/>
            </a:pPr>
            <a:r>
              <a:rPr lang="en-US" sz="1600" dirty="0">
                <a:solidFill>
                  <a:srgbClr val="405449"/>
                </a:solidFill>
                <a:latin typeface="Nobile" pitchFamily="34" charset="0"/>
                <a:ea typeface="Nobile" pitchFamily="34" charset="-122"/>
                <a:cs typeface="Nobile" pitchFamily="34" charset="-120"/>
              </a:rPr>
              <a:t>My multilingual abilities (English, Romanian, Spanish, Italian) enhance inclusivity and guest satisfaction, strengthening international relationships (Walker, 2021).</a:t>
            </a:r>
            <a:endParaRPr lang="en-US" sz="1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93790" y="892612"/>
            <a:ext cx="11257598"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Reflective Practice &amp; Lifelong Learning</a:t>
            </a:r>
            <a:endParaRPr lang="en-US" sz="4450" dirty="0"/>
          </a:p>
        </p:txBody>
      </p:sp>
      <p:pic>
        <p:nvPicPr>
          <p:cNvPr id="3" name="Image 0" descr="preencoded.png"/>
          <p:cNvPicPr>
            <a:picLocks noChangeAspect="1"/>
          </p:cNvPicPr>
          <p:nvPr/>
        </p:nvPicPr>
        <p:blipFill>
          <a:blip r:embed="rId3"/>
          <a:stretch>
            <a:fillRect/>
          </a:stretch>
        </p:blipFill>
        <p:spPr>
          <a:xfrm>
            <a:off x="793790" y="2196703"/>
            <a:ext cx="4885015" cy="4885015"/>
          </a:xfrm>
          <a:prstGeom prst="rect">
            <a:avLst/>
          </a:prstGeom>
        </p:spPr>
      </p:pic>
      <p:sp>
        <p:nvSpPr>
          <p:cNvPr id="4" name="Text 1"/>
          <p:cNvSpPr/>
          <p:nvPr/>
        </p:nvSpPr>
        <p:spPr>
          <a:xfrm>
            <a:off x="6239828" y="2145625"/>
            <a:ext cx="7604284" cy="1088708"/>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Reflection is a key tool for personal and professional growth. The ERA (Experience–Reflection–Action) model helped me assess progress and identify improvement areas (Rubens et al., 2018).</a:t>
            </a:r>
            <a:endParaRPr lang="en-US" sz="1750" dirty="0"/>
          </a:p>
        </p:txBody>
      </p:sp>
      <p:sp>
        <p:nvSpPr>
          <p:cNvPr id="5" name="Text 2"/>
          <p:cNvSpPr/>
          <p:nvPr/>
        </p:nvSpPr>
        <p:spPr>
          <a:xfrm>
            <a:off x="6239828" y="3438406"/>
            <a:ext cx="7604284" cy="725805"/>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This reflective habit built self-awareness, resilience, and motivation for continuous learning, essential in a fast-paced industry.</a:t>
            </a:r>
            <a:endParaRPr lang="en-US" sz="1750" dirty="0"/>
          </a:p>
        </p:txBody>
      </p:sp>
      <p:sp>
        <p:nvSpPr>
          <p:cNvPr id="6" name="Text 3"/>
          <p:cNvSpPr/>
          <p:nvPr/>
        </p:nvSpPr>
        <p:spPr>
          <a:xfrm>
            <a:off x="6239828" y="4368284"/>
            <a:ext cx="7604284" cy="1451610"/>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Reflecting on past management, customer service, and communication experiences makes me more strategic about future development. Lifelong learning is a foundation for adaptability, leadership, and career progression.</a:t>
            </a:r>
            <a:endParaRPr lang="en-US" sz="17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393031"/>
            <a:ext cx="5670590"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Conclusion</a:t>
            </a:r>
            <a:endParaRPr lang="en-US" sz="4450" dirty="0"/>
          </a:p>
        </p:txBody>
      </p:sp>
      <p:sp>
        <p:nvSpPr>
          <p:cNvPr id="4" name="Text 1"/>
          <p:cNvSpPr/>
          <p:nvPr/>
        </p:nvSpPr>
        <p:spPr>
          <a:xfrm>
            <a:off x="6280190" y="2441972"/>
            <a:ext cx="7556421" cy="725805"/>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The hospitality industry values communicative, adaptable, </a:t>
            </a:r>
            <a:r>
              <a:rPr lang="en-US" sz="1750" dirty="0" err="1">
                <a:solidFill>
                  <a:srgbClr val="405449"/>
                </a:solidFill>
                <a:latin typeface="Nobile" pitchFamily="34" charset="0"/>
                <a:ea typeface="Nobile" pitchFamily="34" charset="-122"/>
                <a:cs typeface="Nobile" pitchFamily="34" charset="-120"/>
              </a:rPr>
              <a:t>organised</a:t>
            </a:r>
            <a:r>
              <a:rPr lang="en-US" sz="1750" dirty="0">
                <a:solidFill>
                  <a:srgbClr val="405449"/>
                </a:solidFill>
                <a:latin typeface="Nobile" pitchFamily="34" charset="0"/>
                <a:ea typeface="Nobile" pitchFamily="34" charset="-122"/>
                <a:cs typeface="Nobile" pitchFamily="34" charset="-120"/>
              </a:rPr>
              <a:t>, and culturally aware professionals.</a:t>
            </a:r>
            <a:endParaRPr lang="en-US" sz="1750" dirty="0"/>
          </a:p>
        </p:txBody>
      </p:sp>
      <p:sp>
        <p:nvSpPr>
          <p:cNvPr id="5" name="Text 2"/>
          <p:cNvSpPr/>
          <p:nvPr/>
        </p:nvSpPr>
        <p:spPr>
          <a:xfrm>
            <a:off x="6280190" y="3422928"/>
            <a:ext cx="7556421" cy="725805"/>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The Business Skills module provided theoretical understanding and practical confidence in these areas.</a:t>
            </a:r>
            <a:endParaRPr lang="en-US" sz="1750" dirty="0"/>
          </a:p>
        </p:txBody>
      </p:sp>
      <p:sp>
        <p:nvSpPr>
          <p:cNvPr id="6" name="Text 3"/>
          <p:cNvSpPr/>
          <p:nvPr/>
        </p:nvSpPr>
        <p:spPr>
          <a:xfrm>
            <a:off x="6280190" y="4403884"/>
            <a:ext cx="7556421" cy="1088708"/>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My interpersonal competence, multilingual communication, and leadership experience position me well for future hospitality management roles.</a:t>
            </a:r>
            <a:endParaRPr lang="en-US" sz="1750" dirty="0"/>
          </a:p>
        </p:txBody>
      </p:sp>
      <p:sp>
        <p:nvSpPr>
          <p:cNvPr id="7" name="Text 4"/>
          <p:cNvSpPr/>
          <p:nvPr/>
        </p:nvSpPr>
        <p:spPr>
          <a:xfrm>
            <a:off x="6280190" y="5747742"/>
            <a:ext cx="7556421" cy="1088708"/>
          </a:xfrm>
          <a:prstGeom prst="rect">
            <a:avLst/>
          </a:prstGeom>
          <a:noFill/>
          <a:ln/>
        </p:spPr>
        <p:txBody>
          <a:bodyPr wrap="square" lIns="0" tIns="0" rIns="0" bIns="0" rtlCol="0" anchor="t"/>
          <a:lstStyle/>
          <a:p>
            <a:pPr marL="285750" indent="-285750" algn="just">
              <a:lnSpc>
                <a:spcPts val="2850"/>
              </a:lnSpc>
              <a:buFont typeface="Arial" panose="020B0604020202020204" pitchFamily="34" charset="0"/>
              <a:buChar char="•"/>
            </a:pPr>
            <a:r>
              <a:rPr lang="en-US" sz="1750" dirty="0">
                <a:solidFill>
                  <a:srgbClr val="405449"/>
                </a:solidFill>
                <a:latin typeface="Nobile" pitchFamily="34" charset="0"/>
                <a:ea typeface="Nobile" pitchFamily="34" charset="-122"/>
                <a:cs typeface="Nobile" pitchFamily="34" charset="-120"/>
              </a:rPr>
              <a:t>I aim to refine these skills, build professional networks, and embrace reflective practice for long-term success in this vibrant, customer-focused industry.</a:t>
            </a:r>
            <a:endParaRPr lang="en-US" sz="17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793790" y="706279"/>
            <a:ext cx="4252913" cy="531614"/>
          </a:xfrm>
          <a:prstGeom prst="rect">
            <a:avLst/>
          </a:prstGeom>
          <a:noFill/>
          <a:ln/>
        </p:spPr>
        <p:txBody>
          <a:bodyPr wrap="none" lIns="0" tIns="0" rIns="0" bIns="0" rtlCol="0" anchor="t"/>
          <a:lstStyle/>
          <a:p>
            <a:pPr marL="0" indent="0" algn="l">
              <a:lnSpc>
                <a:spcPts val="4150"/>
              </a:lnSpc>
              <a:buNone/>
            </a:pPr>
            <a:r>
              <a:rPr lang="en-US" sz="3300" b="1" dirty="0">
                <a:solidFill>
                  <a:srgbClr val="3B4540"/>
                </a:solidFill>
                <a:latin typeface="Fraunces Extra Bold" pitchFamily="34" charset="0"/>
                <a:ea typeface="Fraunces Extra Bold" pitchFamily="34" charset="-122"/>
                <a:cs typeface="Fraunces Extra Bold" pitchFamily="34" charset="-120"/>
              </a:rPr>
              <a:t>References</a:t>
            </a:r>
            <a:endParaRPr lang="en-US" sz="3300" dirty="0"/>
          </a:p>
        </p:txBody>
      </p:sp>
      <p:sp>
        <p:nvSpPr>
          <p:cNvPr id="3" name="Text 1"/>
          <p:cNvSpPr/>
          <p:nvPr/>
        </p:nvSpPr>
        <p:spPr>
          <a:xfrm>
            <a:off x="793790" y="1578054"/>
            <a:ext cx="13042821" cy="272177"/>
          </a:xfrm>
          <a:prstGeom prst="rect">
            <a:avLst/>
          </a:prstGeom>
          <a:noFill/>
          <a:ln/>
        </p:spPr>
        <p:txBody>
          <a:bodyPr wrap="non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Cottrell, S. (2021) </a:t>
            </a:r>
            <a:r>
              <a:rPr lang="en-US" sz="1300" i="1" dirty="0">
                <a:solidFill>
                  <a:srgbClr val="405449"/>
                </a:solidFill>
                <a:latin typeface="Nobile" pitchFamily="34" charset="0"/>
                <a:ea typeface="Nobile" pitchFamily="34" charset="-122"/>
                <a:cs typeface="Nobile" pitchFamily="34" charset="-120"/>
              </a:rPr>
              <a:t>Skills for Success: Personal Development and Employability</a:t>
            </a:r>
            <a:r>
              <a:rPr lang="en-US" sz="1300" dirty="0">
                <a:solidFill>
                  <a:srgbClr val="405449"/>
                </a:solidFill>
                <a:latin typeface="Nobile" pitchFamily="34" charset="0"/>
                <a:ea typeface="Nobile" pitchFamily="34" charset="-122"/>
                <a:cs typeface="Nobile" pitchFamily="34" charset="-120"/>
              </a:rPr>
              <a:t>. 4th edn. London: Red Globe Press.</a:t>
            </a:r>
            <a:endParaRPr lang="en-US" sz="1300" dirty="0"/>
          </a:p>
        </p:txBody>
      </p:sp>
      <p:sp>
        <p:nvSpPr>
          <p:cNvPr id="4" name="Text 2"/>
          <p:cNvSpPr/>
          <p:nvPr/>
        </p:nvSpPr>
        <p:spPr>
          <a:xfrm>
            <a:off x="793790" y="1909763"/>
            <a:ext cx="13042821" cy="544354"/>
          </a:xfrm>
          <a:prstGeom prst="rect">
            <a:avLst/>
          </a:prstGeom>
          <a:noFill/>
          <a:ln/>
        </p:spPr>
        <p:txBody>
          <a:bodyPr wrap="squar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De Ruiter, N.M., Van Geert, P.L. and Kunnen, E.S. (2017) ‘Explaining the “how” of self-esteem development: the self-organizing self-esteem model’, </a:t>
            </a:r>
            <a:r>
              <a:rPr lang="en-US" sz="1300" i="1" dirty="0">
                <a:solidFill>
                  <a:srgbClr val="405449"/>
                </a:solidFill>
                <a:latin typeface="Nobile" pitchFamily="34" charset="0"/>
                <a:ea typeface="Nobile" pitchFamily="34" charset="-122"/>
                <a:cs typeface="Nobile" pitchFamily="34" charset="-120"/>
              </a:rPr>
              <a:t>Review of General Psychology</a:t>
            </a:r>
            <a:r>
              <a:rPr lang="en-US" sz="1300" dirty="0">
                <a:solidFill>
                  <a:srgbClr val="405449"/>
                </a:solidFill>
                <a:latin typeface="Nobile" pitchFamily="34" charset="0"/>
                <a:ea typeface="Nobile" pitchFamily="34" charset="-122"/>
                <a:cs typeface="Nobile" pitchFamily="34" charset="-120"/>
              </a:rPr>
              <a:t>, 21(1), pp.49–68.</a:t>
            </a:r>
            <a:endParaRPr lang="en-US" sz="1300" dirty="0"/>
          </a:p>
        </p:txBody>
      </p:sp>
      <p:sp>
        <p:nvSpPr>
          <p:cNvPr id="5" name="Text 3"/>
          <p:cNvSpPr/>
          <p:nvPr/>
        </p:nvSpPr>
        <p:spPr>
          <a:xfrm>
            <a:off x="793790" y="2513648"/>
            <a:ext cx="13042821" cy="272177"/>
          </a:xfrm>
          <a:prstGeom prst="rect">
            <a:avLst/>
          </a:prstGeom>
          <a:noFill/>
          <a:ln/>
        </p:spPr>
        <p:txBody>
          <a:bodyPr wrap="non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Fonagy, P., Gergely, G. and Jurist, E.L. (2018) </a:t>
            </a:r>
            <a:r>
              <a:rPr lang="en-US" sz="1300" i="1" dirty="0">
                <a:solidFill>
                  <a:srgbClr val="405449"/>
                </a:solidFill>
                <a:latin typeface="Nobile" pitchFamily="34" charset="0"/>
                <a:ea typeface="Nobile" pitchFamily="34" charset="-122"/>
                <a:cs typeface="Nobile" pitchFamily="34" charset="-120"/>
              </a:rPr>
              <a:t>Affect Regulation, Mentalization and the Development of the Self</a:t>
            </a:r>
            <a:r>
              <a:rPr lang="en-US" sz="1300" dirty="0">
                <a:solidFill>
                  <a:srgbClr val="405449"/>
                </a:solidFill>
                <a:latin typeface="Nobile" pitchFamily="34" charset="0"/>
                <a:ea typeface="Nobile" pitchFamily="34" charset="-122"/>
                <a:cs typeface="Nobile" pitchFamily="34" charset="-120"/>
              </a:rPr>
              <a:t>. London: Routledge.</a:t>
            </a:r>
            <a:endParaRPr lang="en-US" sz="1300" dirty="0"/>
          </a:p>
        </p:txBody>
      </p:sp>
      <p:sp>
        <p:nvSpPr>
          <p:cNvPr id="6" name="Text 4"/>
          <p:cNvSpPr/>
          <p:nvPr/>
        </p:nvSpPr>
        <p:spPr>
          <a:xfrm>
            <a:off x="793790" y="2845356"/>
            <a:ext cx="13042821" cy="272177"/>
          </a:xfrm>
          <a:prstGeom prst="rect">
            <a:avLst/>
          </a:prstGeom>
          <a:noFill/>
          <a:ln/>
        </p:spPr>
        <p:txBody>
          <a:bodyPr wrap="non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Maddux, J.E. (2016) ‘Self-efficacy’, in </a:t>
            </a:r>
            <a:r>
              <a:rPr lang="en-US" sz="1300" i="1" dirty="0">
                <a:solidFill>
                  <a:srgbClr val="405449"/>
                </a:solidFill>
                <a:latin typeface="Nobile" pitchFamily="34" charset="0"/>
                <a:ea typeface="Nobile" pitchFamily="34" charset="-122"/>
                <a:cs typeface="Nobile" pitchFamily="34" charset="-120"/>
              </a:rPr>
              <a:t>Interpersonal and Intrapersonal Expectancies</a:t>
            </a:r>
            <a:r>
              <a:rPr lang="en-US" sz="1300" dirty="0">
                <a:solidFill>
                  <a:srgbClr val="405449"/>
                </a:solidFill>
                <a:latin typeface="Nobile" pitchFamily="34" charset="0"/>
                <a:ea typeface="Nobile" pitchFamily="34" charset="-122"/>
                <a:cs typeface="Nobile" pitchFamily="34" charset="-120"/>
              </a:rPr>
              <a:t>. London: Routledge, pp.41–46.</a:t>
            </a:r>
            <a:endParaRPr lang="en-US" sz="1300" dirty="0"/>
          </a:p>
        </p:txBody>
      </p:sp>
      <p:sp>
        <p:nvSpPr>
          <p:cNvPr id="7" name="Text 5"/>
          <p:cNvSpPr/>
          <p:nvPr/>
        </p:nvSpPr>
        <p:spPr>
          <a:xfrm>
            <a:off x="793790" y="3177064"/>
            <a:ext cx="13042821" cy="272177"/>
          </a:xfrm>
          <a:prstGeom prst="rect">
            <a:avLst/>
          </a:prstGeom>
          <a:noFill/>
          <a:ln/>
        </p:spPr>
        <p:txBody>
          <a:bodyPr wrap="non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McMillan, K. and Weyers, J. (2021) </a:t>
            </a:r>
            <a:r>
              <a:rPr lang="en-US" sz="1300" i="1" dirty="0">
                <a:solidFill>
                  <a:srgbClr val="405449"/>
                </a:solidFill>
                <a:latin typeface="Nobile" pitchFamily="34" charset="0"/>
                <a:ea typeface="Nobile" pitchFamily="34" charset="-122"/>
                <a:cs typeface="Nobile" pitchFamily="34" charset="-120"/>
              </a:rPr>
              <a:t>The Study Skills Handbook</a:t>
            </a:r>
            <a:r>
              <a:rPr lang="en-US" sz="1300" dirty="0">
                <a:solidFill>
                  <a:srgbClr val="405449"/>
                </a:solidFill>
                <a:latin typeface="Nobile" pitchFamily="34" charset="0"/>
                <a:ea typeface="Nobile" pitchFamily="34" charset="-122"/>
                <a:cs typeface="Nobile" pitchFamily="34" charset="-120"/>
              </a:rPr>
              <a:t>. 4th edn. Harlow: Pearson Education.</a:t>
            </a:r>
            <a:endParaRPr lang="en-US" sz="1300" dirty="0"/>
          </a:p>
        </p:txBody>
      </p:sp>
      <p:sp>
        <p:nvSpPr>
          <p:cNvPr id="8" name="Text 6"/>
          <p:cNvSpPr/>
          <p:nvPr/>
        </p:nvSpPr>
        <p:spPr>
          <a:xfrm>
            <a:off x="793790" y="3508772"/>
            <a:ext cx="13042821" cy="272177"/>
          </a:xfrm>
          <a:prstGeom prst="rect">
            <a:avLst/>
          </a:prstGeom>
          <a:noFill/>
          <a:ln/>
        </p:spPr>
        <p:txBody>
          <a:bodyPr wrap="non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Mullins, L.J. (2019) </a:t>
            </a:r>
            <a:r>
              <a:rPr lang="en-US" sz="1300" i="1" dirty="0">
                <a:solidFill>
                  <a:srgbClr val="405449"/>
                </a:solidFill>
                <a:latin typeface="Nobile" pitchFamily="34" charset="0"/>
                <a:ea typeface="Nobile" pitchFamily="34" charset="-122"/>
                <a:cs typeface="Nobile" pitchFamily="34" charset="-120"/>
              </a:rPr>
              <a:t>Organisational Behaviour in the Workplace</a:t>
            </a:r>
            <a:r>
              <a:rPr lang="en-US" sz="1300" dirty="0">
                <a:solidFill>
                  <a:srgbClr val="405449"/>
                </a:solidFill>
                <a:latin typeface="Nobile" pitchFamily="34" charset="0"/>
                <a:ea typeface="Nobile" pitchFamily="34" charset="-122"/>
                <a:cs typeface="Nobile" pitchFamily="34" charset="-120"/>
              </a:rPr>
              <a:t>. Harlow: Pearson Education.</a:t>
            </a:r>
            <a:endParaRPr lang="en-US" sz="1300" dirty="0"/>
          </a:p>
        </p:txBody>
      </p:sp>
      <p:sp>
        <p:nvSpPr>
          <p:cNvPr id="9" name="Text 7"/>
          <p:cNvSpPr/>
          <p:nvPr/>
        </p:nvSpPr>
        <p:spPr>
          <a:xfrm>
            <a:off x="793790" y="3840480"/>
            <a:ext cx="13042821" cy="544354"/>
          </a:xfrm>
          <a:prstGeom prst="rect">
            <a:avLst/>
          </a:prstGeom>
          <a:noFill/>
          <a:ln/>
        </p:spPr>
        <p:txBody>
          <a:bodyPr wrap="squar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Ng, T. (2019) ‘Experiences of Chinese young people in devising their self-development plans in Hong Kong: a qualitative study’, </a:t>
            </a:r>
            <a:r>
              <a:rPr lang="en-US" sz="1300" i="1" dirty="0">
                <a:solidFill>
                  <a:srgbClr val="405449"/>
                </a:solidFill>
                <a:latin typeface="Nobile" pitchFamily="34" charset="0"/>
                <a:ea typeface="Nobile" pitchFamily="34" charset="-122"/>
                <a:cs typeface="Nobile" pitchFamily="34" charset="-120"/>
              </a:rPr>
              <a:t>Asia Pacific Journal of Educators and Education</a:t>
            </a:r>
            <a:r>
              <a:rPr lang="en-US" sz="1300" dirty="0">
                <a:solidFill>
                  <a:srgbClr val="405449"/>
                </a:solidFill>
                <a:latin typeface="Nobile" pitchFamily="34" charset="0"/>
                <a:ea typeface="Nobile" pitchFamily="34" charset="-122"/>
                <a:cs typeface="Nobile" pitchFamily="34" charset="-120"/>
              </a:rPr>
              <a:t>, 34, pp.167–185.</a:t>
            </a:r>
            <a:endParaRPr lang="en-US" sz="1300" dirty="0"/>
          </a:p>
        </p:txBody>
      </p:sp>
      <p:sp>
        <p:nvSpPr>
          <p:cNvPr id="10" name="Text 8"/>
          <p:cNvSpPr/>
          <p:nvPr/>
        </p:nvSpPr>
        <p:spPr>
          <a:xfrm>
            <a:off x="793790" y="4444365"/>
            <a:ext cx="13042821" cy="816531"/>
          </a:xfrm>
          <a:prstGeom prst="rect">
            <a:avLst/>
          </a:prstGeom>
          <a:noFill/>
          <a:ln/>
        </p:spPr>
        <p:txBody>
          <a:bodyPr wrap="squar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Palamarchuk, O., Gurevych, R., Maksymchuk, B., Gerasymova, I., Fushtey, O., Logutina, N., Kalashnik, N., Kylivnyk, A., Haba, I., Matviichuk, T. and Solovyov, V. (2020) ‘Studying innovation as the factor in professional self-development of specialists in physical education and sport’, </a:t>
            </a:r>
            <a:r>
              <a:rPr lang="en-US" sz="1300" i="1" dirty="0">
                <a:solidFill>
                  <a:srgbClr val="405449"/>
                </a:solidFill>
                <a:latin typeface="Nobile" pitchFamily="34" charset="0"/>
                <a:ea typeface="Nobile" pitchFamily="34" charset="-122"/>
                <a:cs typeface="Nobile" pitchFamily="34" charset="-120"/>
              </a:rPr>
              <a:t>Revista Romaneasca Pentru Educatie Multidimensionala</a:t>
            </a:r>
            <a:r>
              <a:rPr lang="en-US" sz="1300" dirty="0">
                <a:solidFill>
                  <a:srgbClr val="405449"/>
                </a:solidFill>
                <a:latin typeface="Nobile" pitchFamily="34" charset="0"/>
                <a:ea typeface="Nobile" pitchFamily="34" charset="-122"/>
                <a:cs typeface="Nobile" pitchFamily="34" charset="-120"/>
              </a:rPr>
              <a:t>, 12(4), pp.118–136.</a:t>
            </a:r>
            <a:endParaRPr lang="en-US" sz="1300" dirty="0"/>
          </a:p>
        </p:txBody>
      </p:sp>
      <p:sp>
        <p:nvSpPr>
          <p:cNvPr id="11" name="Text 9"/>
          <p:cNvSpPr/>
          <p:nvPr/>
        </p:nvSpPr>
        <p:spPr>
          <a:xfrm>
            <a:off x="793790" y="5320427"/>
            <a:ext cx="13042821" cy="544354"/>
          </a:xfrm>
          <a:prstGeom prst="rect">
            <a:avLst/>
          </a:prstGeom>
          <a:noFill/>
          <a:ln/>
        </p:spPr>
        <p:txBody>
          <a:bodyPr wrap="squar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Rubens, A., Schoenfeld, G.A., Schaffer, B.S. and Leah, J.S. (2018) ‘Self-awareness and leadership: developing an individual strategic professional development plan in an MBA leadership course’, </a:t>
            </a:r>
            <a:r>
              <a:rPr lang="en-US" sz="1300" i="1" dirty="0">
                <a:solidFill>
                  <a:srgbClr val="405449"/>
                </a:solidFill>
                <a:latin typeface="Nobile" pitchFamily="34" charset="0"/>
                <a:ea typeface="Nobile" pitchFamily="34" charset="-122"/>
                <a:cs typeface="Nobile" pitchFamily="34" charset="-120"/>
              </a:rPr>
              <a:t>The International Journal of Management Education</a:t>
            </a:r>
            <a:r>
              <a:rPr lang="en-US" sz="1300" dirty="0">
                <a:solidFill>
                  <a:srgbClr val="405449"/>
                </a:solidFill>
                <a:latin typeface="Nobile" pitchFamily="34" charset="0"/>
                <a:ea typeface="Nobile" pitchFamily="34" charset="-122"/>
                <a:cs typeface="Nobile" pitchFamily="34" charset="-120"/>
              </a:rPr>
              <a:t>, 16(1), pp.1–13.</a:t>
            </a:r>
            <a:endParaRPr lang="en-US" sz="1300" dirty="0"/>
          </a:p>
        </p:txBody>
      </p:sp>
      <p:sp>
        <p:nvSpPr>
          <p:cNvPr id="12" name="Text 10"/>
          <p:cNvSpPr/>
          <p:nvPr/>
        </p:nvSpPr>
        <p:spPr>
          <a:xfrm>
            <a:off x="793790" y="5924312"/>
            <a:ext cx="13042821" cy="272177"/>
          </a:xfrm>
          <a:prstGeom prst="rect">
            <a:avLst/>
          </a:prstGeom>
          <a:noFill/>
          <a:ln/>
        </p:spPr>
        <p:txBody>
          <a:bodyPr wrap="non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Sajeevanie, T.L. (2020) ‘Importance of self-management and future research thoughts: a critical review perspective’, </a:t>
            </a:r>
            <a:r>
              <a:rPr lang="en-US" sz="1300" i="1" dirty="0">
                <a:solidFill>
                  <a:srgbClr val="405449"/>
                </a:solidFill>
                <a:latin typeface="Nobile" pitchFamily="34" charset="0"/>
                <a:ea typeface="Nobile" pitchFamily="34" charset="-122"/>
                <a:cs typeface="Nobile" pitchFamily="34" charset="-120"/>
              </a:rPr>
              <a:t>\[Journal title not provided\]</a:t>
            </a:r>
            <a:r>
              <a:rPr lang="en-US" sz="1300" dirty="0">
                <a:solidFill>
                  <a:srgbClr val="405449"/>
                </a:solidFill>
                <a:latin typeface="Nobile" pitchFamily="34" charset="0"/>
                <a:ea typeface="Nobile" pitchFamily="34" charset="-122"/>
                <a:cs typeface="Nobile" pitchFamily="34" charset="-120"/>
              </a:rPr>
              <a:t>.</a:t>
            </a:r>
            <a:endParaRPr lang="en-US" sz="1300" dirty="0"/>
          </a:p>
        </p:txBody>
      </p:sp>
      <p:sp>
        <p:nvSpPr>
          <p:cNvPr id="13" name="Text 11"/>
          <p:cNvSpPr/>
          <p:nvPr/>
        </p:nvSpPr>
        <p:spPr>
          <a:xfrm>
            <a:off x="793790" y="6256020"/>
            <a:ext cx="13042821" cy="272177"/>
          </a:xfrm>
          <a:prstGeom prst="rect">
            <a:avLst/>
          </a:prstGeom>
          <a:noFill/>
          <a:ln/>
        </p:spPr>
        <p:txBody>
          <a:bodyPr wrap="non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Sanford, N. (2017) </a:t>
            </a:r>
            <a:r>
              <a:rPr lang="en-US" sz="1300" i="1" dirty="0">
                <a:solidFill>
                  <a:srgbClr val="405449"/>
                </a:solidFill>
                <a:latin typeface="Nobile" pitchFamily="34" charset="0"/>
                <a:ea typeface="Nobile" pitchFamily="34" charset="-122"/>
                <a:cs typeface="Nobile" pitchFamily="34" charset="-120"/>
              </a:rPr>
              <a:t>Self and Society: Social Change and Individual Development</a:t>
            </a:r>
            <a:r>
              <a:rPr lang="en-US" sz="1300" dirty="0">
                <a:solidFill>
                  <a:srgbClr val="405449"/>
                </a:solidFill>
                <a:latin typeface="Nobile" pitchFamily="34" charset="0"/>
                <a:ea typeface="Nobile" pitchFamily="34" charset="-122"/>
                <a:cs typeface="Nobile" pitchFamily="34" charset="-120"/>
              </a:rPr>
              <a:t>. London: Routledge.</a:t>
            </a:r>
            <a:endParaRPr lang="en-US" sz="1300" dirty="0"/>
          </a:p>
        </p:txBody>
      </p:sp>
      <p:sp>
        <p:nvSpPr>
          <p:cNvPr id="14" name="Text 12"/>
          <p:cNvSpPr/>
          <p:nvPr/>
        </p:nvSpPr>
        <p:spPr>
          <a:xfrm>
            <a:off x="793790" y="6587728"/>
            <a:ext cx="13042821" cy="272177"/>
          </a:xfrm>
          <a:prstGeom prst="rect">
            <a:avLst/>
          </a:prstGeom>
          <a:noFill/>
          <a:ln/>
        </p:spPr>
        <p:txBody>
          <a:bodyPr wrap="non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Thomson, N. (2018) </a:t>
            </a:r>
            <a:r>
              <a:rPr lang="en-US" sz="1300" i="1" dirty="0">
                <a:solidFill>
                  <a:srgbClr val="405449"/>
                </a:solidFill>
                <a:latin typeface="Nobile" pitchFamily="34" charset="0"/>
                <a:ea typeface="Nobile" pitchFamily="34" charset="-122"/>
                <a:cs typeface="Nobile" pitchFamily="34" charset="-120"/>
              </a:rPr>
              <a:t>Effective Communication: A Guide for the People Professions</a:t>
            </a:r>
            <a:r>
              <a:rPr lang="en-US" sz="1300" dirty="0">
                <a:solidFill>
                  <a:srgbClr val="405449"/>
                </a:solidFill>
                <a:latin typeface="Nobile" pitchFamily="34" charset="0"/>
                <a:ea typeface="Nobile" pitchFamily="34" charset="-122"/>
                <a:cs typeface="Nobile" pitchFamily="34" charset="-120"/>
              </a:rPr>
              <a:t>. 3rd edn. Basingstoke: Palgrave Macmillan.</a:t>
            </a:r>
            <a:endParaRPr lang="en-US" sz="1300" dirty="0"/>
          </a:p>
        </p:txBody>
      </p:sp>
      <p:sp>
        <p:nvSpPr>
          <p:cNvPr id="15" name="Text 13"/>
          <p:cNvSpPr/>
          <p:nvPr/>
        </p:nvSpPr>
        <p:spPr>
          <a:xfrm>
            <a:off x="793790" y="6919436"/>
            <a:ext cx="13042821" cy="272177"/>
          </a:xfrm>
          <a:prstGeom prst="rect">
            <a:avLst/>
          </a:prstGeom>
          <a:noFill/>
          <a:ln/>
        </p:spPr>
        <p:txBody>
          <a:bodyPr wrap="non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Walker, J.R. (2021) </a:t>
            </a:r>
            <a:r>
              <a:rPr lang="en-US" sz="1300" i="1" dirty="0">
                <a:solidFill>
                  <a:srgbClr val="405449"/>
                </a:solidFill>
                <a:latin typeface="Nobile" pitchFamily="34" charset="0"/>
                <a:ea typeface="Nobile" pitchFamily="34" charset="-122"/>
                <a:cs typeface="Nobile" pitchFamily="34" charset="-120"/>
              </a:rPr>
              <a:t>Introduction to Hospitality</a:t>
            </a:r>
            <a:r>
              <a:rPr lang="en-US" sz="1300" dirty="0">
                <a:solidFill>
                  <a:srgbClr val="405449"/>
                </a:solidFill>
                <a:latin typeface="Nobile" pitchFamily="34" charset="0"/>
                <a:ea typeface="Nobile" pitchFamily="34" charset="-122"/>
                <a:cs typeface="Nobile" pitchFamily="34" charset="-120"/>
              </a:rPr>
              <a:t>. 8th edn. Harlow: Pearson Education.</a:t>
            </a:r>
            <a:endParaRPr lang="en-US" sz="1300" dirty="0"/>
          </a:p>
        </p:txBody>
      </p:sp>
      <p:sp>
        <p:nvSpPr>
          <p:cNvPr id="16" name="Text 14"/>
          <p:cNvSpPr/>
          <p:nvPr/>
        </p:nvSpPr>
        <p:spPr>
          <a:xfrm>
            <a:off x="793790" y="7251144"/>
            <a:ext cx="13042821" cy="272177"/>
          </a:xfrm>
          <a:prstGeom prst="rect">
            <a:avLst/>
          </a:prstGeom>
          <a:noFill/>
          <a:ln/>
        </p:spPr>
        <p:txBody>
          <a:bodyPr wrap="none" lIns="0" tIns="0" rIns="0" bIns="0" rtlCol="0" anchor="t"/>
          <a:lstStyle/>
          <a:p>
            <a:pPr marL="342900" indent="-342900" algn="just">
              <a:lnSpc>
                <a:spcPts val="2100"/>
              </a:lnSpc>
              <a:buSzPct val="100000"/>
              <a:buChar char="•"/>
            </a:pPr>
            <a:r>
              <a:rPr lang="en-US" sz="1300" dirty="0">
                <a:solidFill>
                  <a:srgbClr val="405449"/>
                </a:solidFill>
                <a:latin typeface="Nobile" pitchFamily="34" charset="0"/>
                <a:ea typeface="Nobile" pitchFamily="34" charset="-122"/>
                <a:cs typeface="Nobile" pitchFamily="34" charset="-120"/>
              </a:rPr>
              <a:t>Winnicott, D.W. (2018) ‘Ego distortion in terms of true and false self’, in </a:t>
            </a:r>
            <a:r>
              <a:rPr lang="en-US" sz="1300" i="1" dirty="0">
                <a:solidFill>
                  <a:srgbClr val="405449"/>
                </a:solidFill>
                <a:latin typeface="Nobile" pitchFamily="34" charset="0"/>
                <a:ea typeface="Nobile" pitchFamily="34" charset="-122"/>
                <a:cs typeface="Nobile" pitchFamily="34" charset="-120"/>
              </a:rPr>
              <a:t>The Person Who is Me</a:t>
            </a:r>
            <a:r>
              <a:rPr lang="en-US" sz="1300" dirty="0">
                <a:solidFill>
                  <a:srgbClr val="405449"/>
                </a:solidFill>
                <a:latin typeface="Nobile" pitchFamily="34" charset="0"/>
                <a:ea typeface="Nobile" pitchFamily="34" charset="-122"/>
                <a:cs typeface="Nobile" pitchFamily="34" charset="-120"/>
              </a:rPr>
              <a:t>. London: Routledge, pp.7–22.</a:t>
            </a:r>
            <a:endParaRPr lang="en-US" sz="1300" dirty="0"/>
          </a:p>
        </p:txBody>
      </p:sp>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104</TotalTime>
  <Words>2022</Words>
  <Application>Microsoft Office PowerPoint</Application>
  <PresentationFormat>Custom</PresentationFormat>
  <Paragraphs>100</Paragraphs>
  <Slides>10</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Fraunces Light</vt:lpstr>
      <vt:lpstr>Calibri</vt:lpstr>
      <vt:lpstr>Arial</vt:lpstr>
      <vt:lpstr>Nobile</vt:lpstr>
      <vt:lpstr>Calibri Light</vt:lpstr>
      <vt:lpstr>Fraunces Extra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cp:lastModifiedBy>Diana Balan (2132762)</cp:lastModifiedBy>
  <cp:revision>2</cp:revision>
  <dcterms:created xsi:type="dcterms:W3CDTF">2025-11-13T07:52:42Z</dcterms:created>
  <dcterms:modified xsi:type="dcterms:W3CDTF">2025-12-20T17:40:45Z</dcterms:modified>
</cp:coreProperties>
</file>