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4"/>
  </p:handoutMasterIdLst>
  <p:sldIdLst>
    <p:sldId id="256" r:id="rId2"/>
    <p:sldId id="293" r:id="rId3"/>
    <p:sldId id="278" r:id="rId4"/>
    <p:sldId id="284" r:id="rId5"/>
    <p:sldId id="285" r:id="rId6"/>
    <p:sldId id="258" r:id="rId7"/>
    <p:sldId id="259" r:id="rId8"/>
    <p:sldId id="260" r:id="rId9"/>
    <p:sldId id="261" r:id="rId10"/>
    <p:sldId id="262" r:id="rId11"/>
    <p:sldId id="263" r:id="rId12"/>
    <p:sldId id="264" r:id="rId13"/>
    <p:sldId id="280" r:id="rId14"/>
    <p:sldId id="265" r:id="rId15"/>
    <p:sldId id="279" r:id="rId16"/>
    <p:sldId id="266" r:id="rId17"/>
    <p:sldId id="282" r:id="rId18"/>
    <p:sldId id="267" r:id="rId19"/>
    <p:sldId id="268" r:id="rId20"/>
    <p:sldId id="269" r:id="rId21"/>
    <p:sldId id="288" r:id="rId22"/>
    <p:sldId id="287" r:id="rId23"/>
    <p:sldId id="286" r:id="rId24"/>
    <p:sldId id="283" r:id="rId25"/>
    <p:sldId id="290" r:id="rId26"/>
    <p:sldId id="273" r:id="rId27"/>
    <p:sldId id="289" r:id="rId28"/>
    <p:sldId id="274" r:id="rId29"/>
    <p:sldId id="275" r:id="rId30"/>
    <p:sldId id="291" r:id="rId31"/>
    <p:sldId id="277" r:id="rId32"/>
    <p:sldId id="292" r:id="rId33"/>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FDB9"/>
    <a:srgbClr val="408000"/>
    <a:srgbClr val="008000"/>
    <a:srgbClr val="EFFE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E72E239-2F39-41FB-9C24-21DE2A879019}" type="datetimeFigureOut">
              <a:rPr lang="en-US" smtClean="0"/>
              <a:pPr/>
              <a:t>2/18/2020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F53707B-9910-4BCE-9313-EF344CD23F1E}" type="slidenum">
              <a:rPr lang="en-GB" smtClean="0"/>
              <a:pPr/>
              <a:t>‹#›</a:t>
            </a:fld>
            <a:endParaRPr lang="en-GB"/>
          </a:p>
        </p:txBody>
      </p:sp>
    </p:spTree>
    <p:extLst>
      <p:ext uri="{BB962C8B-B14F-4D97-AF65-F5344CB8AC3E}">
        <p14:creationId xmlns:p14="http://schemas.microsoft.com/office/powerpoint/2010/main" val="330171739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DD0639F8-C781-4C7E-A90A-632B10AB23F4}"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B2F0C33-43B2-4C6A-8A59-C458F592F38E}"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FD964B1-4646-45A0-B6C6-563499BE9520}"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36019CA-7BFB-4369-8E63-6927356508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2F8E31B-14D7-4CC1-B16E-E7EF31E9EC6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A13F575B-061B-4EE8-AD10-08B69D2FA66A}"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8089191-9839-491A-A895-B684A6EB08E4}"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15157CD-0D95-436B-962D-5753E639C29A}"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1D1BE52-3619-4EBF-BAFB-5B3156FB7E1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7DFAA97-639B-41AA-84B8-9A14E20260FC}"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1FA700-C9F9-4C48-80AF-DCAD957BE6C0}"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16000">
              <a:srgbClr val="D0FDB9"/>
            </a:gs>
            <a:gs pos="100000">
              <a:schemeClr val="bg1"/>
            </a:gs>
          </a:gsLst>
          <a:path path="rect">
            <a:fillToRect r="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C1DE7FFB-0C8B-4106-AE8D-67EB342972E8}"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arstechnica.com/tech-policy/2016/06/facebook-wins-privacy-case-against-belgiums-data-protection-authorit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NUL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scroll.co.uk/what-happens-when-content-design-crashes-into-the-general-data-protection-regulation-gdpr/"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ico.org.uk/for-organisations/guide-to-data-protection/guide-to-the-general-data-protection-regulation-gdpr/principle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wired.com/2014/12/e-books-for-the-blind-should-be-legal/" TargetMode="External"/><Relationship Id="rId2" Type="http://schemas.openxmlformats.org/officeDocument/2006/relationships/hyperlink" Target="http://copyrightuser.org/topics/disability/" TargetMode="Externa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31.xml.rels><?xml version="1.0" encoding="UTF-8" standalone="yes"?>
<Relationships xmlns="http://schemas.openxmlformats.org/package/2006/relationships"><Relationship Id="rId2" Type="http://schemas.openxmlformats.org/officeDocument/2006/relationships/hyperlink" Target="https://www.gov.uk/online-and-distance-selling-for-businesse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2" name="Rectangle 4"/>
          <p:cNvSpPr>
            <a:spLocks noGrp="1" noChangeArrowheads="1"/>
          </p:cNvSpPr>
          <p:nvPr>
            <p:ph type="ctrTitle"/>
          </p:nvPr>
        </p:nvSpPr>
        <p:spPr>
          <a:xfrm>
            <a:off x="827584" y="1495177"/>
            <a:ext cx="7772400" cy="1470025"/>
          </a:xfrm>
          <a:noFill/>
          <a:ln/>
        </p:spPr>
        <p:txBody>
          <a:bodyPr/>
          <a:lstStyle/>
          <a:p>
            <a:r>
              <a:rPr lang="en-US" sz="4400" dirty="0">
                <a:solidFill>
                  <a:schemeClr val="tx1"/>
                </a:solidFill>
              </a:rPr>
              <a:t>Legal and Ethical Issues for Project Managers</a:t>
            </a:r>
          </a:p>
        </p:txBody>
      </p:sp>
      <p:sp>
        <p:nvSpPr>
          <p:cNvPr id="2051" name="Rectangle 3"/>
          <p:cNvSpPr>
            <a:spLocks noGrp="1" noChangeArrowheads="1"/>
          </p:cNvSpPr>
          <p:nvPr>
            <p:ph type="subTitle" idx="1"/>
          </p:nvPr>
        </p:nvSpPr>
        <p:spPr/>
        <p:txBody>
          <a:bodyPr/>
          <a:lstStyle/>
          <a:p>
            <a:endParaRPr lang="en-US" dirty="0">
              <a:solidFill>
                <a:srgbClr val="408000"/>
              </a:solidFill>
            </a:endParaRPr>
          </a:p>
        </p:txBody>
      </p:sp>
      <p:pic>
        <p:nvPicPr>
          <p:cNvPr id="5" name="Picture 2" descr="http://hospitalityrisksolutions.files.wordpress.com/2010/08/cyber-crime-hotel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3140968"/>
            <a:ext cx="4104456" cy="30838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68313" y="3284984"/>
            <a:ext cx="8064127" cy="2869754"/>
          </a:xfrm>
        </p:spPr>
        <p:txBody>
          <a:bodyPr/>
          <a:lstStyle/>
          <a:p>
            <a:r>
              <a:rPr lang="en-GB" dirty="0"/>
              <a:t>You are a contractor on the Splash Holidays project and you are evil. List the evil things you could do while working on the project.</a:t>
            </a:r>
          </a:p>
        </p:txBody>
      </p:sp>
      <p:pic>
        <p:nvPicPr>
          <p:cNvPr id="1026" name="Picture 2" descr="Image result for hack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404664"/>
            <a:ext cx="4356597" cy="2178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1935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p:txBody>
          <a:bodyPr/>
          <a:lstStyle/>
          <a:p>
            <a:r>
              <a:rPr lang="en-GB" dirty="0"/>
              <a:t>NHS England patient data 'uploaded to Google servers‘</a:t>
            </a:r>
          </a:p>
          <a:p>
            <a:r>
              <a:rPr lang="en-GB" dirty="0"/>
              <a:t>Facebook overwhelmed with data protection requests</a:t>
            </a:r>
          </a:p>
          <a:p>
            <a:r>
              <a:rPr lang="en-GB" dirty="0" err="1"/>
              <a:t>Paro</a:t>
            </a:r>
            <a:r>
              <a:rPr lang="en-GB" dirty="0"/>
              <a:t> robot carer</a:t>
            </a:r>
          </a:p>
          <a:p>
            <a:endParaRPr lang="en-GB" dirty="0"/>
          </a:p>
        </p:txBody>
      </p:sp>
      <p:pic>
        <p:nvPicPr>
          <p:cNvPr id="5" name="Picture 2" descr="Paro, a popular Japanese rob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2852936"/>
            <a:ext cx="5976664" cy="336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9517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1520" y="4869161"/>
            <a:ext cx="6835470" cy="1008112"/>
          </a:xfrm>
        </p:spPr>
        <p:txBody>
          <a:bodyPr/>
          <a:lstStyle/>
          <a:p>
            <a:r>
              <a:rPr lang="en-GB" dirty="0"/>
              <a:t>Driverless cars</a:t>
            </a:r>
          </a:p>
          <a:p>
            <a:pPr marL="0" indent="0">
              <a:buNone/>
            </a:pPr>
            <a:r>
              <a:rPr lang="en-GB" sz="1200" dirty="0"/>
              <a:t>http://spectrum.ieee.org/cars-that-think/transportation/self-driving/people-want-driverless-cars-with-utilitarian-ethics-unless-theyre-a-passenger</a:t>
            </a:r>
          </a:p>
        </p:txBody>
      </p:sp>
      <p:pic>
        <p:nvPicPr>
          <p:cNvPr id="5" name="Picture 2" descr="nu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60350"/>
            <a:ext cx="5905500" cy="4429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662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3952" y="4221088"/>
            <a:ext cx="7798321" cy="925538"/>
          </a:xfrm>
        </p:spPr>
        <p:txBody>
          <a:bodyPr/>
          <a:lstStyle/>
          <a:p>
            <a:r>
              <a:rPr lang="en-GB" dirty="0"/>
              <a:t>Facebook privacy case Belgium 2016</a:t>
            </a:r>
          </a:p>
          <a:p>
            <a:pPr marL="0" indent="0">
              <a:buNone/>
            </a:pPr>
            <a:r>
              <a:rPr lang="en-GB" sz="1400" dirty="0">
                <a:hlinkClick r:id="rId2"/>
              </a:rPr>
              <a:t>https://arstechnica.com/tech-policy/2016/06/facebook-wins-privacy-case-against-belgiums-data-protection-authority/</a:t>
            </a:r>
            <a:endParaRPr lang="en-GB" sz="1400" dirty="0"/>
          </a:p>
          <a:p>
            <a:pPr marL="0" indent="0">
              <a:buNone/>
            </a:pPr>
            <a:r>
              <a:rPr lang="en-GB" sz="1400" dirty="0"/>
              <a:t>"We are pleased with the court’s decision and look forward to bringing all our services back online for people in Belgium,“ Facebook</a:t>
            </a:r>
          </a:p>
          <a:p>
            <a:pPr marL="0" indent="0">
              <a:buNone/>
            </a:pPr>
            <a:r>
              <a:rPr lang="en-GB" sz="1400" dirty="0"/>
              <a:t>"Today’s decision simply and purely means that Belgian citizens cannot obtain the protection of their private lives through the courts and tribunals when it concerns foreign actors,“ Belgian Privacy Commission</a:t>
            </a:r>
          </a:p>
        </p:txBody>
      </p:sp>
      <p:pic>
        <p:nvPicPr>
          <p:cNvPr id="5" name="Picture 2" descr="https://cdn0.vox-cdn.com/thumbor/qtyvMB1pzYdjJ7SBOUpgDWVqfFg=/0x0:1020x676/1200x800/filters:focal(429x257:591x419)/cdn1.vox-cdn.com/uploads/chorus_image/image/49994251/mark-zuckerberg-theverge-stock-1_102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229845"/>
            <a:ext cx="5760640" cy="3840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7603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1714480" y="357166"/>
            <a:ext cx="5029200" cy="633434"/>
          </a:xfrm>
        </p:spPr>
        <p:txBody>
          <a:bodyPr/>
          <a:lstStyle/>
          <a:p>
            <a:pPr algn="l"/>
            <a:br>
              <a:rPr lang="en-GB" sz="1800" b="1" dirty="0">
                <a:solidFill>
                  <a:schemeClr val="tx1"/>
                </a:solidFill>
                <a:latin typeface="Arial" charset="0"/>
              </a:rPr>
            </a:br>
            <a:br>
              <a:rPr lang="en-GB" sz="2400" b="1" dirty="0">
                <a:solidFill>
                  <a:schemeClr val="tx1"/>
                </a:solidFill>
                <a:latin typeface="Arial" charset="0"/>
              </a:rPr>
            </a:br>
            <a:r>
              <a:rPr lang="en-GB" sz="2400" b="1" dirty="0">
                <a:solidFill>
                  <a:schemeClr val="tx1"/>
                </a:solidFill>
                <a:latin typeface="Arial" charset="0"/>
              </a:rPr>
              <a:t>ETHICS – definitions</a:t>
            </a:r>
            <a:br>
              <a:rPr lang="en-GB" sz="2400" dirty="0">
                <a:solidFill>
                  <a:schemeClr val="tx1"/>
                </a:solidFill>
              </a:rPr>
            </a:br>
            <a:br>
              <a:rPr lang="en-GB" sz="2200" b="1" dirty="0">
                <a:solidFill>
                  <a:schemeClr val="tx1"/>
                </a:solidFill>
                <a:latin typeface="Arial" charset="0"/>
              </a:rPr>
            </a:br>
            <a:endParaRPr lang="en-GB" sz="2200" b="1" dirty="0">
              <a:solidFill>
                <a:schemeClr val="tx1"/>
              </a:solidFill>
              <a:latin typeface="Arial" charset="0"/>
            </a:endParaRPr>
          </a:p>
        </p:txBody>
      </p:sp>
      <p:sp>
        <p:nvSpPr>
          <p:cNvPr id="168963" name="Rectangle 3"/>
          <p:cNvSpPr>
            <a:spLocks noGrp="1" noChangeArrowheads="1"/>
          </p:cNvSpPr>
          <p:nvPr>
            <p:ph idx="1"/>
          </p:nvPr>
        </p:nvSpPr>
        <p:spPr>
          <a:xfrm>
            <a:off x="685800" y="1752600"/>
            <a:ext cx="7772400" cy="4343400"/>
          </a:xfrm>
        </p:spPr>
        <p:txBody>
          <a:bodyPr/>
          <a:lstStyle/>
          <a:p>
            <a:pPr>
              <a:buFontTx/>
              <a:buNone/>
            </a:pPr>
            <a:r>
              <a:rPr lang="en-GB" sz="2000" b="1" dirty="0"/>
              <a:t>General -  New Oxford Dictionary</a:t>
            </a:r>
          </a:p>
          <a:p>
            <a:pPr>
              <a:buClr>
                <a:schemeClr val="tx2"/>
              </a:buClr>
              <a:buSzPct val="75000"/>
              <a:buFont typeface="Monotype Sorts" pitchFamily="2" charset="2"/>
              <a:buNone/>
            </a:pPr>
            <a:endParaRPr lang="en-GB" sz="2000" b="1" dirty="0"/>
          </a:p>
          <a:p>
            <a:pPr>
              <a:buClr>
                <a:schemeClr val="tx2"/>
              </a:buClr>
              <a:buSzPct val="75000"/>
              <a:buFont typeface="Monotype Sorts" pitchFamily="2" charset="2"/>
              <a:buNone/>
            </a:pPr>
            <a:r>
              <a:rPr lang="en-GB" sz="2000" b="1" dirty="0"/>
              <a:t>‘Moral principles that govern a person’s behaviour</a:t>
            </a:r>
          </a:p>
          <a:p>
            <a:pPr>
              <a:buClr>
                <a:schemeClr val="tx2"/>
              </a:buClr>
              <a:buSzPct val="75000"/>
              <a:buFont typeface="Monotype Sorts" pitchFamily="2" charset="2"/>
              <a:buNone/>
            </a:pPr>
            <a:r>
              <a:rPr lang="en-GB" sz="2000" b="1" dirty="0"/>
              <a:t>or the conducting of an activity ‘</a:t>
            </a:r>
          </a:p>
          <a:p>
            <a:pPr>
              <a:spcBef>
                <a:spcPct val="0"/>
              </a:spcBef>
              <a:buClr>
                <a:srgbClr val="000000"/>
              </a:buClr>
              <a:buSzPct val="90000"/>
              <a:buFont typeface="Monotype Sorts" pitchFamily="2" charset="2"/>
              <a:buNone/>
            </a:pPr>
            <a:endParaRPr lang="en-GB" sz="1600" b="1" dirty="0"/>
          </a:p>
          <a:p>
            <a:pPr>
              <a:spcBef>
                <a:spcPct val="0"/>
              </a:spcBef>
              <a:buClr>
                <a:srgbClr val="000000"/>
              </a:buClr>
              <a:buSzPct val="90000"/>
              <a:buFont typeface="Monotype Sorts" pitchFamily="2" charset="2"/>
              <a:buNone/>
            </a:pPr>
            <a:endParaRPr lang="en-GB" sz="1600" b="1" dirty="0"/>
          </a:p>
          <a:p>
            <a:pPr>
              <a:spcBef>
                <a:spcPct val="0"/>
              </a:spcBef>
              <a:buClr>
                <a:srgbClr val="000000"/>
              </a:buClr>
              <a:buSzPct val="90000"/>
              <a:buFont typeface="Monotype Sorts" pitchFamily="2" charset="2"/>
              <a:buNone/>
            </a:pPr>
            <a:r>
              <a:rPr lang="en-GB" sz="2000" b="1" dirty="0"/>
              <a:t>Ethics &amp; Computing -</a:t>
            </a:r>
            <a:r>
              <a:rPr lang="en-GB" sz="2000" dirty="0"/>
              <a:t> 	</a:t>
            </a:r>
            <a:r>
              <a:rPr lang="en-GB" sz="2000" b="1" dirty="0"/>
              <a:t>Robert Ayers : </a:t>
            </a:r>
          </a:p>
          <a:p>
            <a:pPr>
              <a:spcBef>
                <a:spcPct val="0"/>
              </a:spcBef>
              <a:buClr>
                <a:srgbClr val="000000"/>
              </a:buClr>
              <a:buSzPct val="90000"/>
              <a:buFont typeface="Monotype Sorts" pitchFamily="2" charset="2"/>
              <a:buNone/>
            </a:pPr>
            <a:r>
              <a:rPr lang="en-GB" sz="2000" b="1" dirty="0"/>
              <a:t>				Professional Issues in Computing</a:t>
            </a:r>
          </a:p>
          <a:p>
            <a:pPr>
              <a:buClr>
                <a:schemeClr val="tx2"/>
              </a:buClr>
              <a:buSzPct val="75000"/>
              <a:buFont typeface="Monotype Sorts" pitchFamily="2" charset="2"/>
              <a:buNone/>
            </a:pPr>
            <a:endParaRPr lang="en-GB" sz="2000" dirty="0"/>
          </a:p>
          <a:p>
            <a:pPr>
              <a:buClr>
                <a:schemeClr val="tx2"/>
              </a:buClr>
              <a:buSzPct val="75000"/>
              <a:buFont typeface="Monotype Sorts" pitchFamily="2" charset="2"/>
              <a:buNone/>
            </a:pPr>
            <a:r>
              <a:rPr lang="en-GB" sz="2000" dirty="0"/>
              <a:t>‘</a:t>
            </a:r>
            <a:r>
              <a:rPr lang="en-GB" sz="2000" b="1" dirty="0"/>
              <a:t>Ethics is concerned with questions of right and wrong, good</a:t>
            </a:r>
          </a:p>
          <a:p>
            <a:pPr>
              <a:buClr>
                <a:schemeClr val="tx2"/>
              </a:buClr>
              <a:buSzPct val="75000"/>
              <a:buFont typeface="Monotype Sorts" pitchFamily="2" charset="2"/>
              <a:buNone/>
            </a:pPr>
            <a:r>
              <a:rPr lang="en-GB" sz="2000" b="1" dirty="0"/>
              <a:t>and bad, and determining how people should behave in </a:t>
            </a:r>
          </a:p>
          <a:p>
            <a:pPr>
              <a:buClr>
                <a:schemeClr val="tx2"/>
              </a:buClr>
              <a:buSzPct val="75000"/>
              <a:buFont typeface="Monotype Sorts" pitchFamily="2" charset="2"/>
              <a:buNone/>
            </a:pPr>
            <a:r>
              <a:rPr lang="en-GB" sz="2000" b="1" dirty="0"/>
              <a:t>particular situations’</a:t>
            </a:r>
          </a:p>
          <a:p>
            <a:pPr>
              <a:buClr>
                <a:schemeClr val="tx2"/>
              </a:buClr>
              <a:buSzPct val="75000"/>
              <a:buFont typeface="Monotype Sorts" pitchFamily="2" charset="2"/>
              <a:buNone/>
            </a:pPr>
            <a:endParaRPr lang="en-GB" sz="22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PRACTICAL Computer Ethics</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buClr>
                <a:schemeClr val="tx2"/>
              </a:buClr>
              <a:buSzPct val="75000"/>
              <a:buFont typeface="Monotype Sorts" pitchFamily="2" charset="2"/>
              <a:buNone/>
            </a:pPr>
            <a:r>
              <a:rPr lang="en-GB" b="1" dirty="0">
                <a:solidFill>
                  <a:schemeClr val="accent2"/>
                </a:solidFill>
              </a:rPr>
              <a:t>NOT</a:t>
            </a:r>
            <a:r>
              <a:rPr lang="en-GB" b="1" dirty="0"/>
              <a:t> academic philosophical study</a:t>
            </a:r>
          </a:p>
          <a:p>
            <a:pPr>
              <a:lnSpc>
                <a:spcPct val="90000"/>
              </a:lnSpc>
              <a:buClr>
                <a:schemeClr val="tx2"/>
              </a:buClr>
              <a:buSzPct val="75000"/>
              <a:buFont typeface="Monotype Sorts" pitchFamily="2" charset="2"/>
              <a:buNone/>
            </a:pPr>
            <a:endParaRPr lang="en-GB" b="1" dirty="0"/>
          </a:p>
          <a:p>
            <a:pPr>
              <a:lnSpc>
                <a:spcPct val="90000"/>
              </a:lnSpc>
              <a:buClr>
                <a:schemeClr val="tx2"/>
              </a:buClr>
              <a:buSzPct val="75000"/>
              <a:buFont typeface="Monotype Sorts" pitchFamily="2" charset="2"/>
              <a:buNone/>
            </a:pPr>
            <a:endParaRPr lang="en-GB" b="1" dirty="0">
              <a:solidFill>
                <a:schemeClr val="accent2"/>
              </a:solidFill>
            </a:endParaRPr>
          </a:p>
          <a:p>
            <a:pPr>
              <a:lnSpc>
                <a:spcPct val="90000"/>
              </a:lnSpc>
              <a:buClr>
                <a:schemeClr val="tx2"/>
              </a:buClr>
              <a:buSzPct val="75000"/>
              <a:buFont typeface="Monotype Sorts" pitchFamily="2" charset="2"/>
              <a:buNone/>
            </a:pPr>
            <a:r>
              <a:rPr lang="en-GB" b="1" dirty="0">
                <a:solidFill>
                  <a:schemeClr val="accent2"/>
                </a:solidFill>
              </a:rPr>
              <a:t>BUT</a:t>
            </a:r>
            <a:r>
              <a:rPr lang="en-GB" b="1" dirty="0"/>
              <a:t> Practical issues - e.g.</a:t>
            </a:r>
            <a:br>
              <a:rPr lang="en-GB" b="1" dirty="0"/>
            </a:br>
            <a:endParaRPr lang="en-GB" b="1" dirty="0"/>
          </a:p>
          <a:p>
            <a:pPr>
              <a:lnSpc>
                <a:spcPct val="90000"/>
              </a:lnSpc>
              <a:buClr>
                <a:schemeClr val="tx2"/>
              </a:buClr>
              <a:buSzPct val="75000"/>
              <a:buFont typeface="Monotype Sorts" pitchFamily="2" charset="2"/>
              <a:buNone/>
            </a:pPr>
            <a:r>
              <a:rPr lang="en-GB" b="1" dirty="0"/>
              <a:t>		Dealing with personal uncertainties</a:t>
            </a:r>
          </a:p>
          <a:p>
            <a:pPr>
              <a:lnSpc>
                <a:spcPct val="90000"/>
              </a:lnSpc>
              <a:buClr>
                <a:schemeClr val="tx2"/>
              </a:buClr>
              <a:buSzPct val="75000"/>
              <a:buFont typeface="Monotype Sorts" pitchFamily="2" charset="2"/>
              <a:buNone/>
            </a:pPr>
            <a:r>
              <a:rPr lang="en-GB" b="1" dirty="0"/>
              <a:t>		Dealing with conflicts of opinion</a:t>
            </a:r>
          </a:p>
          <a:p>
            <a:pPr>
              <a:lnSpc>
                <a:spcPct val="90000"/>
              </a:lnSpc>
              <a:buClr>
                <a:schemeClr val="tx2"/>
              </a:buClr>
              <a:buSzPct val="75000"/>
              <a:buFont typeface="Monotype Sorts" pitchFamily="2" charset="2"/>
              <a:buNone/>
            </a:pPr>
            <a:r>
              <a:rPr lang="en-GB" b="1" dirty="0"/>
              <a:t>		What choice should I make ?</a:t>
            </a:r>
          </a:p>
          <a:p>
            <a:pPr>
              <a:lnSpc>
                <a:spcPct val="90000"/>
              </a:lnSpc>
              <a:buClr>
                <a:schemeClr val="tx2"/>
              </a:buClr>
              <a:buSzPct val="75000"/>
              <a:buFont typeface="Monotype Sorts" pitchFamily="2" charset="2"/>
              <a:buNone/>
            </a:pPr>
            <a:r>
              <a:rPr lang="en-GB" b="1" dirty="0"/>
              <a:t>		Is this action unfair ?</a:t>
            </a:r>
          </a:p>
          <a:p>
            <a:endParaRPr lang="en-GB" dirty="0"/>
          </a:p>
        </p:txBody>
      </p:sp>
      <p:pic>
        <p:nvPicPr>
          <p:cNvPr id="7170" name="Picture 2"/>
          <p:cNvPicPr>
            <a:picLocks noChangeAspect="1" noChangeArrowheads="1"/>
          </p:cNvPicPr>
          <p:nvPr/>
        </p:nvPicPr>
        <p:blipFill>
          <a:blip r:embed="rId2"/>
          <a:srcRect/>
          <a:stretch>
            <a:fillRect/>
          </a:stretch>
        </p:blipFill>
        <p:spPr bwMode="auto">
          <a:xfrm>
            <a:off x="5643570" y="4214818"/>
            <a:ext cx="2857500" cy="1905000"/>
          </a:xfrm>
          <a:prstGeom prst="rect">
            <a:avLst/>
          </a:prstGeom>
          <a:noFill/>
          <a:ln w="9525">
            <a:noFill/>
            <a:miter lim="800000"/>
            <a:headEnd/>
            <a:tailEnd/>
          </a:ln>
          <a:effectLst/>
        </p:spPr>
      </p:pic>
      <p:pic>
        <p:nvPicPr>
          <p:cNvPr id="5" name="Picture 2"/>
          <p:cNvPicPr>
            <a:picLocks noChangeAspect="1" noChangeArrowheads="1"/>
          </p:cNvPicPr>
          <p:nvPr/>
        </p:nvPicPr>
        <p:blipFill>
          <a:blip r:embed="rId3"/>
          <a:srcRect/>
          <a:stretch>
            <a:fillRect/>
          </a:stretch>
        </p:blipFill>
        <p:spPr bwMode="auto">
          <a:xfrm>
            <a:off x="5795970" y="4367218"/>
            <a:ext cx="2857500" cy="19050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214290"/>
            <a:ext cx="8229600" cy="1143000"/>
          </a:xfrm>
        </p:spPr>
        <p:txBody>
          <a:bodyPr/>
          <a:lstStyle/>
          <a:p>
            <a:r>
              <a:rPr lang="en-GB" dirty="0">
                <a:solidFill>
                  <a:schemeClr val="tx1"/>
                </a:solidFill>
                <a:latin typeface="Arial" charset="0"/>
              </a:rPr>
              <a:t>Why be ethical ?</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buClr>
                <a:schemeClr val="tx2"/>
              </a:buClr>
              <a:buSzPct val="75000"/>
              <a:buFont typeface="Monotype Sorts" pitchFamily="2" charset="2"/>
              <a:buNone/>
            </a:pPr>
            <a:r>
              <a:rPr lang="en-GB" b="1" dirty="0"/>
              <a:t>		</a:t>
            </a:r>
            <a:r>
              <a:rPr lang="en-GB" b="1" dirty="0">
                <a:solidFill>
                  <a:schemeClr val="accent2"/>
                </a:solidFill>
              </a:rPr>
              <a:t>TRUST	</a:t>
            </a:r>
            <a:r>
              <a:rPr lang="en-GB" b="1" dirty="0"/>
              <a:t>		as a reliable IS / IT Professional</a:t>
            </a:r>
          </a:p>
          <a:p>
            <a:pPr>
              <a:lnSpc>
                <a:spcPct val="90000"/>
              </a:lnSpc>
              <a:buClr>
                <a:schemeClr val="tx2"/>
              </a:buClr>
              <a:buSzPct val="75000"/>
              <a:buFont typeface="Monotype Sorts" pitchFamily="2" charset="2"/>
              <a:buNone/>
            </a:pPr>
            <a:endParaRPr lang="en-GB" b="1" dirty="0"/>
          </a:p>
          <a:p>
            <a:pPr>
              <a:lnSpc>
                <a:spcPct val="90000"/>
              </a:lnSpc>
              <a:buClr>
                <a:schemeClr val="tx2"/>
              </a:buClr>
              <a:buSzPct val="75000"/>
              <a:buFont typeface="Monotype Sorts" pitchFamily="2" charset="2"/>
              <a:buNone/>
            </a:pPr>
            <a:r>
              <a:rPr lang="en-GB" b="1" dirty="0"/>
              <a:t>		</a:t>
            </a:r>
            <a:r>
              <a:rPr lang="en-GB" b="1" dirty="0">
                <a:solidFill>
                  <a:schemeClr val="accent2"/>
                </a:solidFill>
              </a:rPr>
              <a:t>SECURITY</a:t>
            </a:r>
            <a:r>
              <a:rPr lang="en-GB" b="1" dirty="0"/>
              <a:t>		guarding against unexpected 					outcomes</a:t>
            </a:r>
          </a:p>
          <a:p>
            <a:pPr>
              <a:lnSpc>
                <a:spcPct val="90000"/>
              </a:lnSpc>
              <a:buClr>
                <a:schemeClr val="tx2"/>
              </a:buClr>
              <a:buSzPct val="75000"/>
              <a:buFont typeface="Monotype Sorts" pitchFamily="2" charset="2"/>
              <a:buNone/>
            </a:pPr>
            <a:endParaRPr lang="en-GB" b="1" dirty="0"/>
          </a:p>
          <a:p>
            <a:pPr>
              <a:lnSpc>
                <a:spcPct val="90000"/>
              </a:lnSpc>
              <a:buClr>
                <a:schemeClr val="tx2"/>
              </a:buClr>
              <a:buSzPct val="75000"/>
              <a:buFont typeface="Monotype Sorts" pitchFamily="2" charset="2"/>
              <a:buNone/>
            </a:pPr>
            <a:r>
              <a:rPr lang="en-GB" b="1" dirty="0"/>
              <a:t>		</a:t>
            </a:r>
            <a:r>
              <a:rPr lang="en-GB" b="1" dirty="0">
                <a:solidFill>
                  <a:schemeClr val="accent2"/>
                </a:solidFill>
              </a:rPr>
              <a:t>COMFORT</a:t>
            </a:r>
            <a:r>
              <a:rPr lang="en-GB" b="1" dirty="0"/>
              <a:t>		peace of mind</a:t>
            </a:r>
          </a:p>
          <a:p>
            <a:endParaRPr lang="en-GB" dirty="0"/>
          </a:p>
          <a:p>
            <a:pPr>
              <a:buNone/>
            </a:pPr>
            <a:r>
              <a:rPr lang="en-GB" dirty="0"/>
              <a:t>From Langford, Practical Computing Ethics – based on ideas from Computing students. Can you add any reasons?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Professional Societies</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buFontTx/>
              <a:buNone/>
            </a:pPr>
            <a:endParaRPr lang="en-GB" sz="2400" b="1" dirty="0"/>
          </a:p>
          <a:p>
            <a:pPr>
              <a:lnSpc>
                <a:spcPct val="90000"/>
              </a:lnSpc>
              <a:spcBef>
                <a:spcPct val="0"/>
              </a:spcBef>
              <a:buFontTx/>
              <a:buNone/>
            </a:pPr>
            <a:r>
              <a:rPr lang="en-GB" b="1" dirty="0"/>
              <a:t>Accredit individual professional competence and integrity</a:t>
            </a:r>
            <a:br>
              <a:rPr lang="en-GB" b="1" dirty="0"/>
            </a:br>
            <a:endParaRPr lang="en-GB" b="1" dirty="0"/>
          </a:p>
          <a:p>
            <a:pPr>
              <a:lnSpc>
                <a:spcPct val="90000"/>
              </a:lnSpc>
              <a:spcBef>
                <a:spcPct val="0"/>
              </a:spcBef>
              <a:buFontTx/>
              <a:buNone/>
            </a:pPr>
            <a:r>
              <a:rPr lang="en-GB" b="1" dirty="0"/>
              <a:t>Advise the UK Government on IS-related matters, examine &amp; initiate debate on topical IS issues </a:t>
            </a:r>
          </a:p>
          <a:p>
            <a:pPr>
              <a:lnSpc>
                <a:spcPct val="90000"/>
              </a:lnSpc>
              <a:spcBef>
                <a:spcPct val="0"/>
              </a:spcBef>
              <a:buFontTx/>
              <a:buNone/>
            </a:pPr>
            <a:endParaRPr lang="en-GB" b="1" dirty="0"/>
          </a:p>
          <a:p>
            <a:pPr>
              <a:lnSpc>
                <a:spcPct val="90000"/>
              </a:lnSpc>
              <a:spcBef>
                <a:spcPct val="0"/>
              </a:spcBef>
              <a:buFontTx/>
              <a:buNone/>
            </a:pPr>
            <a:r>
              <a:rPr lang="en-GB" b="1" dirty="0"/>
              <a:t>Represent profession on issues of importance</a:t>
            </a:r>
            <a:br>
              <a:rPr lang="en-GB" b="1" dirty="0"/>
            </a:br>
            <a:endParaRPr lang="en-GB" b="1" dirty="0"/>
          </a:p>
          <a:p>
            <a:pPr>
              <a:lnSpc>
                <a:spcPct val="90000"/>
              </a:lnSpc>
              <a:spcBef>
                <a:spcPct val="0"/>
              </a:spcBef>
              <a:buFontTx/>
              <a:buNone/>
            </a:pPr>
            <a:r>
              <a:rPr lang="en-GB" b="1" dirty="0"/>
              <a:t>Set standards for education and training</a:t>
            </a:r>
          </a:p>
          <a:p>
            <a:pPr>
              <a:lnSpc>
                <a:spcPct val="90000"/>
              </a:lnSpc>
              <a:spcBef>
                <a:spcPct val="0"/>
              </a:spcBef>
              <a:buFontTx/>
              <a:buNone/>
            </a:pPr>
            <a:endParaRPr lang="en-GB" b="1" dirty="0"/>
          </a:p>
          <a:p>
            <a:pPr>
              <a:lnSpc>
                <a:spcPct val="90000"/>
              </a:lnSpc>
              <a:spcBef>
                <a:spcPct val="0"/>
              </a:spcBef>
              <a:buFontTx/>
              <a:buNone/>
            </a:pPr>
            <a:r>
              <a:rPr lang="en-GB" b="1" dirty="0"/>
              <a:t>Provide opportunities for networking through branch and specialist groups  </a:t>
            </a:r>
          </a:p>
          <a:p>
            <a:pPr>
              <a:lnSpc>
                <a:spcPct val="90000"/>
              </a:lnSpc>
              <a:spcBef>
                <a:spcPct val="0"/>
              </a:spcBef>
              <a:buFontTx/>
              <a:buNone/>
            </a:pPr>
            <a:endParaRPr lang="en-GB" b="1" dirty="0"/>
          </a:p>
          <a:p>
            <a:pPr>
              <a:lnSpc>
                <a:spcPct val="90000"/>
              </a:lnSpc>
              <a:spcBef>
                <a:spcPct val="0"/>
              </a:spcBef>
              <a:buFontTx/>
              <a:buNone/>
            </a:pPr>
            <a:r>
              <a:rPr lang="en-GB" b="1" dirty="0"/>
              <a:t>IMPORTANTLY they set standards for </a:t>
            </a:r>
            <a:r>
              <a:rPr lang="en-GB" b="1" u="sng" dirty="0"/>
              <a:t>professional </a:t>
            </a:r>
            <a:r>
              <a:rPr lang="en-GB" b="1" dirty="0"/>
              <a:t>conduct</a:t>
            </a:r>
            <a:br>
              <a:rPr lang="en-GB" b="1" i="1" dirty="0"/>
            </a:br>
            <a:r>
              <a:rPr lang="en-GB" b="1" dirty="0"/>
              <a:t>                                                         </a:t>
            </a:r>
          </a:p>
          <a:p>
            <a:endParaRPr lang="en-GB" dirty="0"/>
          </a:p>
        </p:txBody>
      </p:sp>
      <p:pic>
        <p:nvPicPr>
          <p:cNvPr id="5" name="Picture 2"/>
          <p:cNvPicPr>
            <a:picLocks noChangeAspect="1" noChangeArrowheads="1"/>
          </p:cNvPicPr>
          <p:nvPr/>
        </p:nvPicPr>
        <p:blipFill>
          <a:blip r:embed="rId2"/>
          <a:srcRect/>
          <a:stretch>
            <a:fillRect/>
          </a:stretch>
        </p:blipFill>
        <p:spPr bwMode="auto">
          <a:xfrm>
            <a:off x="683568" y="1147950"/>
            <a:ext cx="3571875" cy="8382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Codes of Conduct</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spcBef>
                <a:spcPct val="0"/>
              </a:spcBef>
              <a:buFontTx/>
              <a:buNone/>
            </a:pPr>
            <a:r>
              <a:rPr lang="en-GB" b="1" dirty="0"/>
              <a:t>Define rules of Professional &amp; Personal Conduct ( i.e. behaviour ) </a:t>
            </a:r>
          </a:p>
          <a:p>
            <a:pPr>
              <a:lnSpc>
                <a:spcPct val="90000"/>
              </a:lnSpc>
              <a:spcBef>
                <a:spcPct val="0"/>
              </a:spcBef>
              <a:buFontTx/>
              <a:buNone/>
            </a:pPr>
            <a:endParaRPr lang="en-GB" b="1" dirty="0"/>
          </a:p>
          <a:p>
            <a:pPr>
              <a:lnSpc>
                <a:spcPct val="90000"/>
              </a:lnSpc>
              <a:spcBef>
                <a:spcPct val="0"/>
              </a:spcBef>
              <a:buFontTx/>
              <a:buNone/>
            </a:pPr>
            <a:r>
              <a:rPr lang="en-GB" b="1" dirty="0"/>
              <a:t>In the case of the BCS the professional standards required as a</a:t>
            </a:r>
          </a:p>
          <a:p>
            <a:pPr>
              <a:lnSpc>
                <a:spcPct val="90000"/>
              </a:lnSpc>
              <a:spcBef>
                <a:spcPct val="0"/>
              </a:spcBef>
              <a:buFontTx/>
              <a:buNone/>
            </a:pPr>
            <a:r>
              <a:rPr lang="en-GB" b="1" dirty="0"/>
              <a:t>  condition of membership </a:t>
            </a:r>
          </a:p>
          <a:p>
            <a:pPr>
              <a:lnSpc>
                <a:spcPct val="90000"/>
              </a:lnSpc>
              <a:spcBef>
                <a:spcPct val="0"/>
              </a:spcBef>
              <a:buFontTx/>
              <a:buNone/>
            </a:pPr>
            <a:endParaRPr lang="en-GB" b="1" dirty="0"/>
          </a:p>
          <a:p>
            <a:pPr>
              <a:lnSpc>
                <a:spcPct val="90000"/>
              </a:lnSpc>
              <a:spcBef>
                <a:spcPct val="0"/>
              </a:spcBef>
              <a:buClr>
                <a:srgbClr val="000000"/>
              </a:buClr>
              <a:buSzPct val="46000"/>
              <a:buNone/>
            </a:pPr>
            <a:r>
              <a:rPr lang="en-GB" b="1" dirty="0"/>
              <a:t>Allow evaluation of what should be expected from </a:t>
            </a:r>
          </a:p>
          <a:p>
            <a:pPr>
              <a:lnSpc>
                <a:spcPct val="90000"/>
              </a:lnSpc>
              <a:spcBef>
                <a:spcPct val="0"/>
              </a:spcBef>
              <a:buClr>
                <a:srgbClr val="000000"/>
              </a:buClr>
              <a:buSzPct val="46000"/>
              <a:buNone/>
            </a:pPr>
            <a:r>
              <a:rPr lang="en-GB" b="1" dirty="0"/>
              <a:t>members of their profession.</a:t>
            </a:r>
            <a:br>
              <a:rPr lang="en-GB" b="1" dirty="0"/>
            </a:br>
            <a:endParaRPr lang="en-GB" b="1" dirty="0"/>
          </a:p>
          <a:p>
            <a:pPr>
              <a:lnSpc>
                <a:spcPct val="90000"/>
              </a:lnSpc>
              <a:spcBef>
                <a:spcPct val="0"/>
              </a:spcBef>
              <a:buClr>
                <a:srgbClr val="000000"/>
              </a:buClr>
              <a:buSzPct val="46000"/>
              <a:buNone/>
            </a:pPr>
            <a:r>
              <a:rPr lang="en-GB" b="1" dirty="0"/>
              <a:t>Provide clear definitions of what is acceptable and </a:t>
            </a:r>
          </a:p>
          <a:p>
            <a:pPr>
              <a:lnSpc>
                <a:spcPct val="90000"/>
              </a:lnSpc>
              <a:spcBef>
                <a:spcPct val="0"/>
              </a:spcBef>
              <a:buClr>
                <a:srgbClr val="000000"/>
              </a:buClr>
              <a:buSzPct val="46000"/>
              <a:buNone/>
            </a:pPr>
            <a:r>
              <a:rPr lang="en-GB" b="1" dirty="0"/>
              <a:t>what is unacceptable behaviour</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Code of Conduct &amp; Practise</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spcBef>
                <a:spcPct val="0"/>
              </a:spcBef>
              <a:buClr>
                <a:srgbClr val="000000"/>
              </a:buClr>
              <a:buSzPct val="46000"/>
              <a:buNone/>
            </a:pPr>
            <a:r>
              <a:rPr lang="en-GB" sz="1800" b="1" dirty="0">
                <a:solidFill>
                  <a:srgbClr val="000000"/>
                </a:solidFill>
              </a:rPr>
              <a:t>The BCS Code of Conduct covers :</a:t>
            </a:r>
          </a:p>
          <a:p>
            <a:pPr>
              <a:lnSpc>
                <a:spcPct val="90000"/>
              </a:lnSpc>
              <a:spcBef>
                <a:spcPct val="0"/>
              </a:spcBef>
              <a:buClr>
                <a:srgbClr val="000000"/>
              </a:buClr>
              <a:buSzPct val="46000"/>
              <a:buNone/>
            </a:pPr>
            <a:endParaRPr lang="en-GB" sz="1800" b="1" dirty="0">
              <a:solidFill>
                <a:srgbClr val="000000"/>
              </a:solidFill>
            </a:endParaRPr>
          </a:p>
          <a:p>
            <a:pPr>
              <a:lnSpc>
                <a:spcPct val="90000"/>
              </a:lnSpc>
              <a:spcBef>
                <a:spcPct val="0"/>
              </a:spcBef>
              <a:buClr>
                <a:srgbClr val="000000"/>
              </a:buClr>
              <a:buSzPct val="46000"/>
              <a:buNone/>
            </a:pPr>
            <a:r>
              <a:rPr lang="en-GB" sz="2100" b="1" dirty="0">
                <a:solidFill>
                  <a:srgbClr val="000000"/>
                </a:solidFill>
              </a:rPr>
              <a:t>			</a:t>
            </a:r>
          </a:p>
          <a:p>
            <a:pPr>
              <a:lnSpc>
                <a:spcPct val="90000"/>
              </a:lnSpc>
              <a:spcBef>
                <a:spcPct val="0"/>
              </a:spcBef>
              <a:buClr>
                <a:srgbClr val="000000"/>
              </a:buClr>
              <a:buSzPct val="46000"/>
              <a:buNone/>
            </a:pPr>
            <a:r>
              <a:rPr lang="en-GB" b="1" dirty="0">
                <a:solidFill>
                  <a:srgbClr val="000000"/>
                </a:solidFill>
              </a:rPr>
              <a:t>The Public Interest			Rules 1 - 6</a:t>
            </a:r>
            <a:br>
              <a:rPr lang="en-GB" b="1" dirty="0">
                <a:solidFill>
                  <a:srgbClr val="000000"/>
                </a:solidFill>
              </a:rPr>
            </a:br>
            <a:endParaRPr lang="en-GB" b="1" dirty="0">
              <a:solidFill>
                <a:srgbClr val="000000"/>
              </a:solidFill>
            </a:endParaRPr>
          </a:p>
          <a:p>
            <a:pPr>
              <a:lnSpc>
                <a:spcPct val="90000"/>
              </a:lnSpc>
              <a:spcBef>
                <a:spcPct val="0"/>
              </a:spcBef>
              <a:buClr>
                <a:srgbClr val="000000"/>
              </a:buClr>
              <a:buSzPct val="46000"/>
              <a:buNone/>
            </a:pPr>
            <a:r>
              <a:rPr lang="en-GB" b="1" dirty="0">
                <a:solidFill>
                  <a:srgbClr val="000000"/>
                </a:solidFill>
              </a:rPr>
              <a:t>Duty to Relevant Authority		Rules 7 - 9</a:t>
            </a:r>
            <a:br>
              <a:rPr lang="en-GB" b="1" dirty="0">
                <a:solidFill>
                  <a:srgbClr val="000000"/>
                </a:solidFill>
              </a:rPr>
            </a:br>
            <a:endParaRPr lang="en-GB" b="1" dirty="0">
              <a:solidFill>
                <a:srgbClr val="000000"/>
              </a:solidFill>
            </a:endParaRPr>
          </a:p>
          <a:p>
            <a:pPr>
              <a:lnSpc>
                <a:spcPct val="90000"/>
              </a:lnSpc>
              <a:spcBef>
                <a:spcPct val="0"/>
              </a:spcBef>
              <a:buClr>
                <a:srgbClr val="000000"/>
              </a:buClr>
              <a:buSzPct val="46000"/>
              <a:buNone/>
            </a:pPr>
            <a:r>
              <a:rPr lang="en-GB" b="1" dirty="0">
                <a:solidFill>
                  <a:srgbClr val="000000"/>
                </a:solidFill>
              </a:rPr>
              <a:t>Duty to the Profession			Rules 10 - 13</a:t>
            </a:r>
            <a:br>
              <a:rPr lang="en-GB" b="1" dirty="0">
                <a:solidFill>
                  <a:srgbClr val="000000"/>
                </a:solidFill>
              </a:rPr>
            </a:br>
            <a:endParaRPr lang="en-GB" b="1" dirty="0">
              <a:solidFill>
                <a:srgbClr val="000000"/>
              </a:solidFill>
            </a:endParaRPr>
          </a:p>
          <a:p>
            <a:pPr>
              <a:lnSpc>
                <a:spcPct val="90000"/>
              </a:lnSpc>
              <a:spcBef>
                <a:spcPct val="0"/>
              </a:spcBef>
              <a:buClr>
                <a:srgbClr val="000000"/>
              </a:buClr>
              <a:buSzPct val="46000"/>
              <a:buNone/>
            </a:pPr>
            <a:r>
              <a:rPr lang="en-GB" b="1" dirty="0">
                <a:solidFill>
                  <a:srgbClr val="000000"/>
                </a:solidFill>
              </a:rPr>
              <a:t>Professional Competence &amp; Integrity	Rules 14 – 17</a:t>
            </a:r>
          </a:p>
          <a:p>
            <a:pPr>
              <a:lnSpc>
                <a:spcPct val="90000"/>
              </a:lnSpc>
              <a:spcBef>
                <a:spcPct val="0"/>
              </a:spcBef>
              <a:buClr>
                <a:srgbClr val="000000"/>
              </a:buClr>
              <a:buSzPct val="46000"/>
              <a:buNone/>
            </a:pPr>
            <a:endParaRPr lang="en-GB" b="1" dirty="0">
              <a:solidFill>
                <a:srgbClr val="000000"/>
              </a:solidFill>
            </a:endParaRPr>
          </a:p>
          <a:p>
            <a:pPr>
              <a:lnSpc>
                <a:spcPct val="90000"/>
              </a:lnSpc>
              <a:spcBef>
                <a:spcPct val="0"/>
              </a:spcBef>
              <a:buClr>
                <a:srgbClr val="000000"/>
              </a:buClr>
              <a:buSzPct val="46000"/>
              <a:buNone/>
            </a:pPr>
            <a:r>
              <a:rPr lang="en-GB" b="1" dirty="0">
                <a:solidFill>
                  <a:srgbClr val="000000"/>
                </a:solidFill>
              </a:rPr>
              <a:t>http://www.bcs.org/category/6030</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Code of Conduct &amp; Practice</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spcBef>
                <a:spcPct val="0"/>
              </a:spcBef>
              <a:buFontTx/>
              <a:buNone/>
            </a:pPr>
            <a:r>
              <a:rPr lang="en-GB" b="1" dirty="0"/>
              <a:t>Code of Practise covers :</a:t>
            </a:r>
          </a:p>
          <a:p>
            <a:pPr>
              <a:lnSpc>
                <a:spcPct val="90000"/>
              </a:lnSpc>
              <a:spcBef>
                <a:spcPct val="0"/>
              </a:spcBef>
              <a:buFontTx/>
              <a:buNone/>
            </a:pPr>
            <a:endParaRPr lang="en-GB" b="1" dirty="0"/>
          </a:p>
          <a:p>
            <a:pPr>
              <a:lnSpc>
                <a:spcPct val="90000"/>
              </a:lnSpc>
              <a:spcBef>
                <a:spcPct val="0"/>
              </a:spcBef>
              <a:buFontTx/>
              <a:buNone/>
            </a:pPr>
            <a:r>
              <a:rPr lang="en-GB" b="1" dirty="0"/>
              <a:t>Maintaining ‘standards’ of competence </a:t>
            </a:r>
          </a:p>
          <a:p>
            <a:pPr>
              <a:lnSpc>
                <a:spcPct val="90000"/>
              </a:lnSpc>
              <a:spcBef>
                <a:spcPct val="0"/>
              </a:spcBef>
              <a:buFontTx/>
              <a:buNone/>
            </a:pPr>
            <a:r>
              <a:rPr lang="en-GB" b="1" dirty="0"/>
              <a:t>&amp; Members’ Duty of Professional Care</a:t>
            </a:r>
          </a:p>
          <a:p>
            <a:pPr>
              <a:lnSpc>
                <a:spcPct val="90000"/>
              </a:lnSpc>
              <a:spcBef>
                <a:spcPct val="0"/>
              </a:spcBef>
              <a:buFontTx/>
              <a:buNone/>
            </a:pPr>
            <a:endParaRPr lang="en-GB" b="1" dirty="0">
              <a:solidFill>
                <a:schemeClr val="accent2"/>
              </a:solidFill>
            </a:endParaRPr>
          </a:p>
          <a:p>
            <a:pPr>
              <a:lnSpc>
                <a:spcPct val="90000"/>
              </a:lnSpc>
              <a:spcBef>
                <a:spcPct val="0"/>
              </a:spcBef>
              <a:buFontTx/>
              <a:buNone/>
            </a:pPr>
            <a:r>
              <a:rPr lang="en-GB" dirty="0">
                <a:solidFill>
                  <a:schemeClr val="tx2"/>
                </a:solidFill>
              </a:rPr>
              <a:t>Upgrading/ maintaining personal knowledge / skill</a:t>
            </a:r>
          </a:p>
          <a:p>
            <a:pPr>
              <a:lnSpc>
                <a:spcPct val="90000"/>
              </a:lnSpc>
              <a:spcBef>
                <a:spcPct val="0"/>
              </a:spcBef>
              <a:buFontTx/>
              <a:buNone/>
            </a:pPr>
            <a:endParaRPr lang="en-GB" dirty="0">
              <a:solidFill>
                <a:schemeClr val="tx2"/>
              </a:solidFill>
            </a:endParaRPr>
          </a:p>
          <a:p>
            <a:pPr>
              <a:lnSpc>
                <a:spcPct val="90000"/>
              </a:lnSpc>
              <a:spcBef>
                <a:spcPct val="0"/>
              </a:spcBef>
              <a:buFontTx/>
              <a:buNone/>
            </a:pPr>
            <a:r>
              <a:rPr lang="en-GB" dirty="0">
                <a:solidFill>
                  <a:schemeClr val="tx2"/>
                </a:solidFill>
              </a:rPr>
              <a:t>Maintaining awareness of relevant :</a:t>
            </a:r>
          </a:p>
          <a:p>
            <a:pPr>
              <a:lnSpc>
                <a:spcPct val="90000"/>
              </a:lnSpc>
              <a:spcBef>
                <a:spcPct val="0"/>
              </a:spcBef>
              <a:buFontTx/>
              <a:buNone/>
            </a:pPr>
            <a:endParaRPr lang="en-GB" dirty="0">
              <a:solidFill>
                <a:schemeClr val="tx2"/>
              </a:solidFill>
            </a:endParaRPr>
          </a:p>
          <a:p>
            <a:pPr>
              <a:lnSpc>
                <a:spcPct val="90000"/>
              </a:lnSpc>
              <a:spcBef>
                <a:spcPct val="0"/>
              </a:spcBef>
            </a:pPr>
            <a:r>
              <a:rPr lang="en-GB" dirty="0">
                <a:solidFill>
                  <a:schemeClr val="tx2"/>
                </a:solidFill>
              </a:rPr>
              <a:t>technological developments</a:t>
            </a:r>
          </a:p>
          <a:p>
            <a:pPr>
              <a:lnSpc>
                <a:spcPct val="90000"/>
              </a:lnSpc>
              <a:spcBef>
                <a:spcPct val="0"/>
              </a:spcBef>
            </a:pPr>
            <a:r>
              <a:rPr lang="en-GB" dirty="0">
                <a:solidFill>
                  <a:schemeClr val="tx2"/>
                </a:solidFill>
              </a:rPr>
              <a:t>procedures</a:t>
            </a:r>
          </a:p>
          <a:p>
            <a:pPr>
              <a:lnSpc>
                <a:spcPct val="90000"/>
              </a:lnSpc>
              <a:spcBef>
                <a:spcPct val="0"/>
              </a:spcBef>
            </a:pPr>
            <a:r>
              <a:rPr lang="en-GB" dirty="0">
                <a:solidFill>
                  <a:schemeClr val="tx2"/>
                </a:solidFill>
              </a:rPr>
              <a:t>standards</a:t>
            </a:r>
          </a:p>
          <a:p>
            <a:endParaRPr lang="en-GB" dirty="0"/>
          </a:p>
          <a:p>
            <a:pPr>
              <a:buNone/>
            </a:pPr>
            <a:r>
              <a:rPr lang="en-GB" dirty="0"/>
              <a:t>http://bcs.org/upload/pdf/cop.pdf</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from BCS Code of Practice</a:t>
            </a:r>
          </a:p>
        </p:txBody>
      </p:sp>
      <p:sp>
        <p:nvSpPr>
          <p:cNvPr id="3" name="Content Placeholder 2"/>
          <p:cNvSpPr>
            <a:spLocks noGrp="1"/>
          </p:cNvSpPr>
          <p:nvPr>
            <p:ph idx="1"/>
          </p:nvPr>
        </p:nvSpPr>
        <p:spPr/>
        <p:txBody>
          <a:bodyPr/>
          <a:lstStyle/>
          <a:p>
            <a:pPr marL="0" indent="0">
              <a:buNone/>
            </a:pPr>
            <a:r>
              <a:rPr lang="en-GB" sz="1800" b="1" dirty="0"/>
              <a:t>When Performing Database Administration </a:t>
            </a:r>
          </a:p>
          <a:p>
            <a:pPr marL="0" indent="0">
              <a:buNone/>
            </a:pPr>
            <a:r>
              <a:rPr lang="en-GB" sz="1800" dirty="0"/>
              <a:t> </a:t>
            </a:r>
          </a:p>
          <a:p>
            <a:r>
              <a:rPr lang="en-GB" sz="1800" dirty="0"/>
              <a:t> Be aware of the commercial sensitivity of the organisation's data, taking </a:t>
            </a:r>
          </a:p>
          <a:p>
            <a:pPr marL="0" indent="0">
              <a:buNone/>
            </a:pPr>
            <a:r>
              <a:rPr lang="en-GB" sz="1800" dirty="0"/>
              <a:t>      measures to prevent unauthorised access, without preventing access by </a:t>
            </a:r>
          </a:p>
          <a:p>
            <a:pPr marL="0" indent="0">
              <a:buNone/>
            </a:pPr>
            <a:r>
              <a:rPr lang="en-GB" sz="1800" dirty="0"/>
              <a:t>      legitimate users. </a:t>
            </a:r>
          </a:p>
          <a:p>
            <a:r>
              <a:rPr lang="en-GB" sz="1800" dirty="0"/>
              <a:t> Refrain from accessing data which you have no need to see. </a:t>
            </a:r>
          </a:p>
          <a:p>
            <a:r>
              <a:rPr lang="en-GB" sz="1800" dirty="0"/>
              <a:t> Enforce strict partitioning between operational data and data used for training or test purposes; discourage support staff from attempting any testing on the operational data. </a:t>
            </a:r>
          </a:p>
          <a:p>
            <a:r>
              <a:rPr lang="en-GB" sz="1800" dirty="0"/>
              <a:t> Make yourself aware of the licensing conditions and prevent situations where they could be breached. </a:t>
            </a:r>
          </a:p>
          <a:p>
            <a:pPr marL="0" indent="0">
              <a:buNone/>
            </a:pPr>
            <a:endParaRPr lang="en-GB" dirty="0"/>
          </a:p>
        </p:txBody>
      </p:sp>
    </p:spTree>
    <p:extLst>
      <p:ext uri="{BB962C8B-B14F-4D97-AF65-F5344CB8AC3E}">
        <p14:creationId xmlns:p14="http://schemas.microsoft.com/office/powerpoint/2010/main" val="585124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Other Codes of Conduct &amp; Practice</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spcBef>
                <a:spcPct val="0"/>
              </a:spcBef>
              <a:buFontTx/>
              <a:buNone/>
            </a:pPr>
            <a:r>
              <a:rPr lang="en-GB" b="1" dirty="0"/>
              <a:t>Institution of Analysts and Programmers (IAP)</a:t>
            </a:r>
          </a:p>
          <a:p>
            <a:pPr>
              <a:lnSpc>
                <a:spcPct val="90000"/>
              </a:lnSpc>
              <a:spcBef>
                <a:spcPct val="0"/>
              </a:spcBef>
              <a:buFontTx/>
              <a:buNone/>
            </a:pPr>
            <a:r>
              <a:rPr lang="en-GB" b="1" dirty="0"/>
              <a:t>		</a:t>
            </a:r>
          </a:p>
          <a:p>
            <a:pPr>
              <a:lnSpc>
                <a:spcPct val="90000"/>
              </a:lnSpc>
              <a:spcBef>
                <a:spcPct val="0"/>
              </a:spcBef>
              <a:buFontTx/>
              <a:buNone/>
            </a:pPr>
            <a:r>
              <a:rPr lang="en-GB" b="1" dirty="0"/>
              <a:t>	Similar in structure to the BCS</a:t>
            </a:r>
          </a:p>
          <a:p>
            <a:pPr>
              <a:lnSpc>
                <a:spcPct val="90000"/>
              </a:lnSpc>
              <a:spcBef>
                <a:spcPct val="0"/>
              </a:spcBef>
              <a:buFontTx/>
              <a:buNone/>
            </a:pPr>
            <a:r>
              <a:rPr lang="en-GB" b="1" dirty="0"/>
              <a:t>	Includes Duties to the Public, Profession, the IAP, Clients / Employers</a:t>
            </a:r>
          </a:p>
          <a:p>
            <a:pPr>
              <a:lnSpc>
                <a:spcPct val="90000"/>
              </a:lnSpc>
              <a:spcBef>
                <a:spcPct val="0"/>
              </a:spcBef>
              <a:buClr>
                <a:srgbClr val="000000"/>
              </a:buClr>
              <a:buSzPct val="46000"/>
              <a:buNone/>
            </a:pPr>
            <a:endParaRPr lang="en-GB" dirty="0"/>
          </a:p>
          <a:p>
            <a:pPr>
              <a:lnSpc>
                <a:spcPct val="90000"/>
              </a:lnSpc>
              <a:spcBef>
                <a:spcPct val="0"/>
              </a:spcBef>
              <a:buClr>
                <a:srgbClr val="000000"/>
              </a:buClr>
              <a:buSzPct val="90000"/>
              <a:buFont typeface="Monotype Sorts" pitchFamily="2" charset="2"/>
              <a:buNone/>
            </a:pPr>
            <a:r>
              <a:rPr lang="en-GB" b="1" dirty="0"/>
              <a:t>ACM - Code of Ethics &amp; Professional Conduct</a:t>
            </a:r>
          </a:p>
          <a:p>
            <a:pPr>
              <a:lnSpc>
                <a:spcPct val="90000"/>
              </a:lnSpc>
              <a:spcBef>
                <a:spcPct val="0"/>
              </a:spcBef>
              <a:buClr>
                <a:srgbClr val="000000"/>
              </a:buClr>
              <a:buSzPct val="46000"/>
              <a:buNone/>
            </a:pPr>
            <a:endParaRPr lang="en-GB" dirty="0"/>
          </a:p>
          <a:p>
            <a:pPr>
              <a:lnSpc>
                <a:spcPct val="90000"/>
              </a:lnSpc>
              <a:spcBef>
                <a:spcPct val="0"/>
              </a:spcBef>
              <a:buClr>
                <a:srgbClr val="000000"/>
              </a:buClr>
              <a:buSzPct val="46000"/>
              <a:buNone/>
            </a:pPr>
            <a:r>
              <a:rPr lang="en-GB" dirty="0"/>
              <a:t>	</a:t>
            </a:r>
            <a:r>
              <a:rPr lang="en-GB" b="1" dirty="0"/>
              <a:t>Defined in terms of :		</a:t>
            </a:r>
          </a:p>
          <a:p>
            <a:pPr lvl="1">
              <a:lnSpc>
                <a:spcPct val="90000"/>
              </a:lnSpc>
              <a:spcBef>
                <a:spcPct val="0"/>
              </a:spcBef>
              <a:buClr>
                <a:srgbClr val="000000"/>
              </a:buClr>
              <a:buSzPct val="46000"/>
              <a:buNone/>
            </a:pPr>
            <a:r>
              <a:rPr lang="en-GB" b="1" dirty="0"/>
              <a:t>General Moral Imperatives</a:t>
            </a:r>
          </a:p>
          <a:p>
            <a:pPr lvl="1">
              <a:lnSpc>
                <a:spcPct val="90000"/>
              </a:lnSpc>
              <a:spcBef>
                <a:spcPct val="0"/>
              </a:spcBef>
              <a:buClr>
                <a:srgbClr val="000000"/>
              </a:buClr>
              <a:buSzPct val="46000"/>
              <a:buNone/>
            </a:pPr>
            <a:r>
              <a:rPr lang="en-GB" b="1" dirty="0"/>
              <a:t>Specific Professional Responsibilities			</a:t>
            </a:r>
          </a:p>
          <a:p>
            <a:pPr lvl="1">
              <a:lnSpc>
                <a:spcPct val="90000"/>
              </a:lnSpc>
              <a:spcBef>
                <a:spcPct val="0"/>
              </a:spcBef>
              <a:buClr>
                <a:srgbClr val="000000"/>
              </a:buClr>
              <a:buSzPct val="46000"/>
              <a:buNone/>
            </a:pPr>
            <a:r>
              <a:rPr lang="en-GB" b="1" dirty="0"/>
              <a:t>Organisational Leadership Imperatives</a:t>
            </a:r>
          </a:p>
          <a:p>
            <a:pPr>
              <a:lnSpc>
                <a:spcPct val="90000"/>
              </a:lnSpc>
              <a:spcBef>
                <a:spcPct val="0"/>
              </a:spcBef>
              <a:buClr>
                <a:srgbClr val="000000"/>
              </a:buClr>
              <a:buSzPct val="46000"/>
              <a:buNone/>
            </a:pPr>
            <a:endParaRPr lang="en-GB" dirty="0"/>
          </a:p>
          <a:p>
            <a:pPr>
              <a:lnSpc>
                <a:spcPct val="90000"/>
              </a:lnSpc>
              <a:spcBef>
                <a:spcPct val="0"/>
              </a:spcBef>
              <a:buClr>
                <a:srgbClr val="000000"/>
              </a:buClr>
              <a:buSzPct val="46000"/>
              <a:buNone/>
            </a:pPr>
            <a:r>
              <a:rPr lang="en-GB" b="1" dirty="0"/>
              <a:t>Institution of Electrical Engineers</a:t>
            </a:r>
          </a:p>
          <a:p>
            <a:pPr>
              <a:lnSpc>
                <a:spcPct val="90000"/>
              </a:lnSpc>
              <a:spcBef>
                <a:spcPct val="0"/>
              </a:spcBef>
              <a:buClr>
                <a:srgbClr val="000000"/>
              </a:buClr>
              <a:buSzPct val="46000"/>
              <a:buNone/>
            </a:pPr>
            <a:endParaRPr lang="en-GB" b="1" dirty="0"/>
          </a:p>
          <a:p>
            <a:pPr>
              <a:lnSpc>
                <a:spcPct val="90000"/>
              </a:lnSpc>
              <a:spcBef>
                <a:spcPct val="0"/>
              </a:spcBef>
              <a:buClr>
                <a:srgbClr val="000000"/>
              </a:buClr>
              <a:buSzPct val="46000"/>
              <a:buNone/>
            </a:pPr>
            <a:r>
              <a:rPr lang="en-GB" b="1" dirty="0"/>
              <a:t>Institution for the Management of Information Systems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68313" y="1628775"/>
            <a:ext cx="2591519" cy="4104481"/>
          </a:xfrm>
        </p:spPr>
        <p:txBody>
          <a:bodyPr/>
          <a:lstStyle/>
          <a:p>
            <a:pPr marL="0" indent="0">
              <a:buNone/>
            </a:pPr>
            <a:r>
              <a:rPr lang="en-GB" dirty="0"/>
              <a:t>Ethical Worksheet</a:t>
            </a:r>
          </a:p>
          <a:p>
            <a:pPr marL="0" indent="0">
              <a:buNone/>
            </a:pPr>
            <a:r>
              <a:rPr lang="en-GB" sz="1800" dirty="0" err="1"/>
              <a:t>Langheinrich</a:t>
            </a:r>
            <a:r>
              <a:rPr lang="en-GB" sz="1800" dirty="0"/>
              <a:t> et al 2013</a:t>
            </a:r>
          </a:p>
          <a:p>
            <a:pPr marL="0" indent="0">
              <a:buNone/>
            </a:pPr>
            <a:endParaRPr lang="en-GB" sz="1800" dirty="0"/>
          </a:p>
          <a:p>
            <a:pPr marL="0" indent="0">
              <a:buNone/>
            </a:pPr>
            <a:r>
              <a:rPr lang="en-GB" sz="1800" dirty="0"/>
              <a:t>Complete the form  for your own planned research with a fellow student as data subject.</a:t>
            </a:r>
          </a:p>
          <a:p>
            <a:pPr marL="0" indent="0">
              <a:buNone/>
            </a:pPr>
            <a:r>
              <a:rPr lang="en-GB" sz="1800" dirty="0"/>
              <a:t>What ethical risks do you envisage?</a:t>
            </a:r>
          </a:p>
          <a:p>
            <a:pPr marL="0" indent="0">
              <a:buNone/>
            </a:pPr>
            <a:endParaRPr lang="en-GB" sz="1800" dirty="0"/>
          </a:p>
          <a:p>
            <a:pPr marL="0" indent="0">
              <a:buNone/>
            </a:pPr>
            <a:endParaRPr lang="en-GB" sz="1800" dirty="0"/>
          </a:p>
          <a:p>
            <a:endParaRPr lang="en-GB" dirty="0"/>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476672"/>
            <a:ext cx="57721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7269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Issues</a:t>
            </a:r>
          </a:p>
        </p:txBody>
      </p:sp>
      <p:sp>
        <p:nvSpPr>
          <p:cNvPr id="3" name="Content Placeholder 2"/>
          <p:cNvSpPr>
            <a:spLocks noGrp="1"/>
          </p:cNvSpPr>
          <p:nvPr>
            <p:ph idx="1"/>
          </p:nvPr>
        </p:nvSpPr>
        <p:spPr/>
        <p:txBody>
          <a:bodyPr/>
          <a:lstStyle/>
          <a:p>
            <a:r>
              <a:rPr lang="en-GB" sz="2400" dirty="0"/>
              <a:t>Computer Law</a:t>
            </a:r>
          </a:p>
          <a:p>
            <a:pPr lvl="1">
              <a:buFont typeface="Webdings" pitchFamily="18" charset="2"/>
              <a:buChar char="4"/>
            </a:pPr>
            <a:r>
              <a:rPr lang="en-GB" sz="2400" dirty="0"/>
              <a:t>Data Protection / Privacy</a:t>
            </a:r>
          </a:p>
          <a:p>
            <a:pPr lvl="1">
              <a:buFont typeface="Webdings" pitchFamily="18" charset="2"/>
              <a:buChar char="4"/>
            </a:pPr>
            <a:r>
              <a:rPr lang="en-GB" sz="2400" dirty="0"/>
              <a:t>Intellectual Property - Copyright vs. Patents</a:t>
            </a:r>
          </a:p>
          <a:p>
            <a:pPr lvl="1">
              <a:buFont typeface="Webdings" pitchFamily="18" charset="2"/>
              <a:buChar char="4"/>
            </a:pPr>
            <a:r>
              <a:rPr lang="en-GB" sz="2400" dirty="0"/>
              <a:t>Computer Misuse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Privacy concerns</a:t>
            </a:r>
          </a:p>
        </p:txBody>
      </p:sp>
      <p:sp>
        <p:nvSpPr>
          <p:cNvPr id="3" name="Content Placeholder 2"/>
          <p:cNvSpPr>
            <a:spLocks noGrp="1"/>
          </p:cNvSpPr>
          <p:nvPr>
            <p:ph idx="1"/>
          </p:nvPr>
        </p:nvSpPr>
        <p:spPr/>
        <p:txBody>
          <a:bodyPr/>
          <a:lstStyle/>
          <a:p>
            <a:r>
              <a:rPr lang="en-GB" dirty="0"/>
              <a:t>Right to be forgotten</a:t>
            </a:r>
          </a:p>
          <a:p>
            <a:r>
              <a:rPr lang="en-GB" dirty="0"/>
              <a:t>“The Internet of Things”, new technologies </a:t>
            </a:r>
          </a:p>
          <a:p>
            <a:r>
              <a:rPr lang="en-GB" dirty="0"/>
              <a:t>Globalisation (nearly 100 differing privacy laws!)</a:t>
            </a:r>
          </a:p>
          <a:p>
            <a:r>
              <a:rPr lang="en-GB" dirty="0"/>
              <a:t>State agency surveillance</a:t>
            </a:r>
          </a:p>
          <a:p>
            <a:r>
              <a:rPr lang="en-GB"/>
              <a:t>……</a:t>
            </a:r>
            <a:endParaRPr lang="en-GB" dirty="0"/>
          </a:p>
          <a:p>
            <a:r>
              <a:rPr lang="en-GB" dirty="0"/>
              <a:t> </a:t>
            </a:r>
          </a:p>
        </p:txBody>
      </p:sp>
    </p:spTree>
    <p:extLst>
      <p:ext uri="{BB962C8B-B14F-4D97-AF65-F5344CB8AC3E}">
        <p14:creationId xmlns:p14="http://schemas.microsoft.com/office/powerpoint/2010/main" val="27193268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Protection / Privacy</a:t>
            </a:r>
          </a:p>
        </p:txBody>
      </p:sp>
      <p:sp>
        <p:nvSpPr>
          <p:cNvPr id="3" name="Content Placeholder 2"/>
          <p:cNvSpPr>
            <a:spLocks noGrp="1"/>
          </p:cNvSpPr>
          <p:nvPr>
            <p:ph idx="1"/>
          </p:nvPr>
        </p:nvSpPr>
        <p:spPr/>
        <p:txBody>
          <a:bodyPr/>
          <a:lstStyle/>
          <a:p>
            <a:r>
              <a:rPr lang="en-GB" dirty="0"/>
              <a:t>The Data Protection Act 1998</a:t>
            </a:r>
          </a:p>
          <a:p>
            <a:r>
              <a:rPr lang="en-GB" dirty="0"/>
              <a:t>Largely came into effect 24 Oct. 2001</a:t>
            </a:r>
          </a:p>
          <a:p>
            <a:r>
              <a:rPr lang="en-GB" dirty="0"/>
              <a:t>Continues and extends regime of Data Protection Act 1984 (DPA 1984)</a:t>
            </a:r>
          </a:p>
          <a:p>
            <a:r>
              <a:rPr lang="en-GB" dirty="0"/>
              <a:t>General Data Protection Regulation (GDPR) 2014 </a:t>
            </a:r>
          </a:p>
          <a:p>
            <a:r>
              <a:rPr lang="en-GB" dirty="0"/>
              <a:t>Comes into force 25 May 2018, after a two-year transition period.</a:t>
            </a:r>
          </a:p>
          <a:p>
            <a:r>
              <a:rPr lang="en-GB" dirty="0"/>
              <a:t>Area of law which covers ‘privacy’ on data about individuals</a:t>
            </a:r>
          </a:p>
        </p:txBody>
      </p:sp>
      <p:pic>
        <p:nvPicPr>
          <p:cNvPr id="1026" name="Picture 2" descr="Image result for General Data Protection Regulation (GD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5" y="4292058"/>
            <a:ext cx="5363815" cy="201143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p:nvPicPr>
        <p:blipFill>
          <a:blip r:embed="rId3"/>
          <a:srcRect/>
          <a:stretch>
            <a:fillRect/>
          </a:stretch>
        </p:blipFill>
        <p:spPr bwMode="auto">
          <a:xfrm>
            <a:off x="810644" y="4221088"/>
            <a:ext cx="2214578" cy="2303161"/>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a:xfrm>
            <a:off x="468313" y="1628775"/>
            <a:ext cx="3239591" cy="4525963"/>
          </a:xfrm>
        </p:spPr>
        <p:txBody>
          <a:bodyPr/>
          <a:lstStyle/>
          <a:p>
            <a:pPr>
              <a:buFontTx/>
              <a:buNone/>
            </a:pPr>
            <a:r>
              <a:rPr lang="en-GB" dirty="0"/>
              <a:t>Personal data is data about</a:t>
            </a:r>
          </a:p>
          <a:p>
            <a:pPr lvl="1"/>
            <a:r>
              <a:rPr lang="en-GB" dirty="0"/>
              <a:t>living</a:t>
            </a:r>
          </a:p>
          <a:p>
            <a:pPr lvl="1"/>
            <a:r>
              <a:rPr lang="en-GB" dirty="0"/>
              <a:t>identifiable</a:t>
            </a:r>
          </a:p>
          <a:p>
            <a:pPr lvl="1"/>
            <a:r>
              <a:rPr lang="en-GB" dirty="0"/>
              <a:t>human beings</a:t>
            </a:r>
          </a:p>
          <a:p>
            <a:r>
              <a:rPr lang="en-GB" dirty="0"/>
              <a:t>Processing is</a:t>
            </a:r>
            <a:br>
              <a:rPr lang="en-GB" dirty="0"/>
            </a:br>
            <a:r>
              <a:rPr lang="en-GB" dirty="0"/>
              <a:t>anything you do with personal data (hold, store, gather, delete, modify…)</a:t>
            </a:r>
          </a:p>
          <a:p>
            <a:pPr marL="0" indent="0">
              <a:buNone/>
            </a:pPr>
            <a:r>
              <a:rPr lang="en-GB" sz="1050" dirty="0">
                <a:hlinkClick r:id="rId2"/>
              </a:rPr>
              <a:t>https://www.scroll.co.uk/what-happens-when-content-design-crashes-into-the-general-data-protection-regulation-gdpr/</a:t>
            </a:r>
            <a:endParaRPr lang="en-GB" sz="1050" dirty="0"/>
          </a:p>
          <a:p>
            <a:pPr marL="0" indent="0">
              <a:buNone/>
            </a:pPr>
            <a:endParaRPr lang="en-GB" sz="1050" dirty="0"/>
          </a:p>
        </p:txBody>
      </p:sp>
      <p:pic>
        <p:nvPicPr>
          <p:cNvPr id="2050" name="Picture 2" descr="Image result for General Data Protection Regulation (GD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4010" y="1772816"/>
            <a:ext cx="4914975" cy="36886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Obligations of Data Controllers</a:t>
            </a:r>
          </a:p>
        </p:txBody>
      </p:sp>
      <p:sp>
        <p:nvSpPr>
          <p:cNvPr id="3" name="Content Placeholder 2"/>
          <p:cNvSpPr>
            <a:spLocks noGrp="1"/>
          </p:cNvSpPr>
          <p:nvPr>
            <p:ph idx="1"/>
          </p:nvPr>
        </p:nvSpPr>
        <p:spPr/>
        <p:txBody>
          <a:bodyPr/>
          <a:lstStyle/>
          <a:p>
            <a:r>
              <a:rPr lang="en-GB" sz="2400" dirty="0"/>
              <a:t>To </a:t>
            </a:r>
            <a:r>
              <a:rPr lang="en-GB" sz="2400" b="1" dirty="0"/>
              <a:t>NOTIFY</a:t>
            </a:r>
            <a:r>
              <a:rPr lang="en-GB" sz="2400" dirty="0"/>
              <a:t> (formerly Register) with Information Commissioner</a:t>
            </a:r>
          </a:p>
          <a:p>
            <a:pPr lvl="1"/>
            <a:r>
              <a:rPr lang="en-GB" i="1" dirty="0"/>
              <a:t> payment of annual fee  </a:t>
            </a:r>
            <a:endParaRPr lang="en-GB" sz="1800" i="1" dirty="0"/>
          </a:p>
          <a:p>
            <a:pPr lvl="1"/>
            <a:r>
              <a:rPr lang="en-GB" i="1" dirty="0"/>
              <a:t>Notify WHAT TYPES of information </a:t>
            </a:r>
            <a:br>
              <a:rPr lang="en-GB" i="1" dirty="0"/>
            </a:br>
            <a:r>
              <a:rPr lang="en-GB" i="1" dirty="0"/>
              <a:t>held for WHAT (broad) PURPOSES</a:t>
            </a:r>
            <a:r>
              <a:rPr lang="en-GB" dirty="0"/>
              <a:t>; </a:t>
            </a:r>
            <a:r>
              <a:rPr lang="en-GB" i="1" u="sng" dirty="0"/>
              <a:t>obtained from </a:t>
            </a:r>
            <a:r>
              <a:rPr lang="en-GB" i="1" dirty="0"/>
              <a:t>WHO;</a:t>
            </a:r>
            <a:r>
              <a:rPr lang="en-GB" dirty="0"/>
              <a:t>  </a:t>
            </a:r>
            <a:r>
              <a:rPr lang="en-GB" i="1" u="sng" dirty="0"/>
              <a:t>disclosed to</a:t>
            </a:r>
            <a:r>
              <a:rPr lang="en-GB" i="1" dirty="0"/>
              <a:t> </a:t>
            </a:r>
            <a:r>
              <a:rPr lang="en-GB" dirty="0"/>
              <a:t>WHO)</a:t>
            </a:r>
          </a:p>
          <a:p>
            <a:pPr lvl="1"/>
            <a:r>
              <a:rPr lang="en-GB" dirty="0"/>
              <a:t>published on public Register</a:t>
            </a:r>
          </a:p>
          <a:p>
            <a:r>
              <a:rPr lang="en-GB" sz="2400" dirty="0"/>
              <a:t>To follow</a:t>
            </a:r>
            <a:r>
              <a:rPr lang="en-GB" sz="2400" b="1" dirty="0"/>
              <a:t> Data Protection Principles</a:t>
            </a:r>
            <a:endParaRPr lang="en-GB" sz="2400"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Right to Be Forgotten” </a:t>
            </a:r>
          </a:p>
        </p:txBody>
      </p:sp>
      <p:sp>
        <p:nvSpPr>
          <p:cNvPr id="3" name="Content Placeholder 2"/>
          <p:cNvSpPr>
            <a:spLocks noGrp="1"/>
          </p:cNvSpPr>
          <p:nvPr>
            <p:ph idx="1"/>
          </p:nvPr>
        </p:nvSpPr>
        <p:spPr/>
        <p:txBody>
          <a:bodyPr/>
          <a:lstStyle/>
          <a:p>
            <a:endParaRPr lang="en-GB" b="1" dirty="0"/>
          </a:p>
          <a:p>
            <a:r>
              <a:rPr lang="en-GB" b="1" dirty="0"/>
              <a:t>Confirmed by European Court of Justice 2014</a:t>
            </a:r>
          </a:p>
          <a:p>
            <a:r>
              <a:rPr lang="en-GB" dirty="0"/>
              <a:t>Spanish businessman found that reports of a long paid off debt were easily found online. </a:t>
            </a:r>
          </a:p>
          <a:p>
            <a:r>
              <a:rPr lang="en-GB" b="1" dirty="0"/>
              <a:t>Data deletion a priority:  </a:t>
            </a:r>
            <a:r>
              <a:rPr lang="en-GB" dirty="0"/>
              <a:t>Individuals can require deletion of their data under EU law – businesses need to create or amend systems architecture to enable data deletion on request and to adopt appropriate data retention and deletion policies.</a:t>
            </a:r>
          </a:p>
          <a:p>
            <a:r>
              <a:rPr lang="en-GB" dirty="0"/>
              <a:t>Now incorporated into the GDPR as the Right to Erasure</a:t>
            </a:r>
          </a:p>
          <a:p>
            <a:endParaRPr lang="en-GB" dirty="0"/>
          </a:p>
          <a:p>
            <a:endParaRPr lang="en-GB" dirty="0"/>
          </a:p>
        </p:txBody>
      </p:sp>
      <p:pic>
        <p:nvPicPr>
          <p:cNvPr id="4" name="Picture 3"/>
          <p:cNvPicPr>
            <a:picLocks noChangeAspect="1"/>
          </p:cNvPicPr>
          <p:nvPr/>
        </p:nvPicPr>
        <p:blipFill>
          <a:blip r:embed="rId2"/>
          <a:stretch>
            <a:fillRect/>
          </a:stretch>
        </p:blipFill>
        <p:spPr>
          <a:xfrm>
            <a:off x="2771800" y="4797152"/>
            <a:ext cx="3240360" cy="1867065"/>
          </a:xfrm>
          <a:prstGeom prst="rect">
            <a:avLst/>
          </a:prstGeom>
        </p:spPr>
      </p:pic>
    </p:spTree>
    <p:extLst>
      <p:ext uri="{BB962C8B-B14F-4D97-AF65-F5344CB8AC3E}">
        <p14:creationId xmlns:p14="http://schemas.microsoft.com/office/powerpoint/2010/main" val="2549795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Privacy: The Right to be Forgotten</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619828" y="1628775"/>
            <a:ext cx="7263077" cy="4316883"/>
          </a:xfrm>
          <a:prstGeom prst="rect">
            <a:avLst/>
          </a:prstGeom>
        </p:spPr>
      </p:pic>
    </p:spTree>
    <p:extLst>
      <p:ext uri="{BB962C8B-B14F-4D97-AF65-F5344CB8AC3E}">
        <p14:creationId xmlns:p14="http://schemas.microsoft.com/office/powerpoint/2010/main" val="1204948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Privacy: The Right To Erasure</a:t>
            </a:r>
          </a:p>
        </p:txBody>
      </p:sp>
      <p:sp>
        <p:nvSpPr>
          <p:cNvPr id="3" name="Content Placeholder 2"/>
          <p:cNvSpPr>
            <a:spLocks noGrp="1"/>
          </p:cNvSpPr>
          <p:nvPr>
            <p:ph idx="1"/>
          </p:nvPr>
        </p:nvSpPr>
        <p:spPr/>
        <p:txBody>
          <a:bodyPr/>
          <a:lstStyle/>
          <a:p>
            <a:endParaRPr lang="en-GB" dirty="0"/>
          </a:p>
          <a:p>
            <a:r>
              <a:rPr lang="en-GB" dirty="0"/>
              <a:t>The “Right to be forgotten was replaced by a more limited </a:t>
            </a:r>
            <a:r>
              <a:rPr lang="en-GB" i="1" dirty="0"/>
              <a:t>right to erasure</a:t>
            </a:r>
            <a:r>
              <a:rPr lang="en-GB" dirty="0"/>
              <a:t> in the version of the </a:t>
            </a:r>
            <a:r>
              <a:rPr lang="en-GB" b="1" dirty="0"/>
              <a:t>General Data Protection Regulation</a:t>
            </a:r>
            <a:r>
              <a:rPr lang="en-GB" dirty="0"/>
              <a:t> (</a:t>
            </a:r>
            <a:r>
              <a:rPr lang="en-GB" b="1" dirty="0"/>
              <a:t>GDPR</a:t>
            </a:r>
            <a:r>
              <a:rPr lang="en-GB" dirty="0"/>
              <a:t>) adopted by the European Parliament in March 2014. Article 17 provides that the data subject has the right to request erasure of personal data related to him on any one of a number of grounds including non-compliance with article 6.1 (lawfulness) that includes a case (f) where the legitimate interests of the controller is overridden by the interests or fundamental rights and freedoms of the data subject which require protection of personal data</a:t>
            </a:r>
          </a:p>
          <a:p>
            <a:endParaRPr lang="en-GB" dirty="0"/>
          </a:p>
          <a:p>
            <a:r>
              <a:rPr lang="en-GB" dirty="0"/>
              <a:t>See</a:t>
            </a:r>
            <a:r>
              <a:rPr lang="pt-BR" dirty="0"/>
              <a:t> De Silva and Liu for an overview of the </a:t>
            </a:r>
            <a:r>
              <a:rPr lang="en-GB" dirty="0"/>
              <a:t>General Data Protection Regulation (GDPR)</a:t>
            </a:r>
            <a:r>
              <a:rPr lang="pt-BR" dirty="0"/>
              <a:t>, the new category of Sensitive Data</a:t>
            </a:r>
            <a:endParaRPr lang="en-GB" dirty="0"/>
          </a:p>
        </p:txBody>
      </p:sp>
    </p:spTree>
    <p:extLst>
      <p:ext uri="{BB962C8B-B14F-4D97-AF65-F5344CB8AC3E}">
        <p14:creationId xmlns:p14="http://schemas.microsoft.com/office/powerpoint/2010/main" val="2286947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Questions</a:t>
            </a:r>
          </a:p>
        </p:txBody>
      </p:sp>
      <p:sp>
        <p:nvSpPr>
          <p:cNvPr id="3" name="Content Placeholder 2"/>
          <p:cNvSpPr>
            <a:spLocks noGrp="1"/>
          </p:cNvSpPr>
          <p:nvPr>
            <p:ph idx="1"/>
          </p:nvPr>
        </p:nvSpPr>
        <p:spPr/>
        <p:txBody>
          <a:bodyPr/>
          <a:lstStyle/>
          <a:p>
            <a:r>
              <a:rPr lang="en-GB" dirty="0"/>
              <a:t>Investigate the timescale of the Right to be Forgotten Issue, the General Data Protection Regulation (GDPR). The Splash Holidays Project Manager needs to update the project plan to allow for the new legislation. Highlight two pieces of advice for the project.</a:t>
            </a:r>
          </a:p>
          <a:p>
            <a:pPr marL="0" indent="0">
              <a:buNone/>
            </a:pPr>
            <a:r>
              <a:rPr lang="en-GB" dirty="0">
                <a:hlinkClick r:id="rId2"/>
              </a:rPr>
              <a:t>https://ico.org.uk/for-organisations/guide-to-data-protection/guide-to-the-general-data-protection-regulation-gdpr/principles/</a:t>
            </a:r>
            <a:endParaRPr lang="en-GB" dirty="0"/>
          </a:p>
          <a:p>
            <a:r>
              <a:rPr lang="en-GB" dirty="0"/>
              <a:t>What information sources would you recommend for a project manager to keep up to date with legal changes?</a:t>
            </a:r>
          </a:p>
          <a:p>
            <a:r>
              <a:rPr lang="en-GB" dirty="0"/>
              <a:t>What are the characteristics of good information sources for an IT Project manager?</a:t>
            </a:r>
          </a:p>
          <a:p>
            <a:endParaRPr lang="en-GB" dirty="0"/>
          </a:p>
        </p:txBody>
      </p:sp>
    </p:spTree>
    <p:extLst>
      <p:ext uri="{BB962C8B-B14F-4D97-AF65-F5344CB8AC3E}">
        <p14:creationId xmlns:p14="http://schemas.microsoft.com/office/powerpoint/2010/main" val="33680097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Copyright</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07504" y="1665895"/>
            <a:ext cx="8936394" cy="4139369"/>
          </a:xfrm>
          <a:prstGeom prst="rect">
            <a:avLst/>
          </a:prstGeom>
        </p:spPr>
      </p:pic>
    </p:spTree>
    <p:extLst>
      <p:ext uri="{BB962C8B-B14F-4D97-AF65-F5344CB8AC3E}">
        <p14:creationId xmlns:p14="http://schemas.microsoft.com/office/powerpoint/2010/main" val="39568063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8229600" cy="720378"/>
          </a:xfrm>
        </p:spPr>
        <p:txBody>
          <a:bodyPr/>
          <a:lstStyle/>
          <a:p>
            <a:r>
              <a:rPr lang="en-GB" dirty="0"/>
              <a:t>Copyright</a:t>
            </a:r>
          </a:p>
        </p:txBody>
      </p:sp>
      <p:sp>
        <p:nvSpPr>
          <p:cNvPr id="3" name="Content Placeholder 2"/>
          <p:cNvSpPr>
            <a:spLocks noGrp="1"/>
          </p:cNvSpPr>
          <p:nvPr>
            <p:ph idx="1"/>
          </p:nvPr>
        </p:nvSpPr>
        <p:spPr>
          <a:xfrm>
            <a:off x="451509" y="980728"/>
            <a:ext cx="8229600" cy="4525963"/>
          </a:xfrm>
        </p:spPr>
        <p:txBody>
          <a:bodyPr/>
          <a:lstStyle/>
          <a:p>
            <a:pPr>
              <a:buFontTx/>
              <a:buNone/>
            </a:pPr>
            <a:r>
              <a:rPr lang="en-GB" sz="2400" dirty="0"/>
              <a:t>Is one of a number of forms of “Intellectual Property” such as:</a:t>
            </a:r>
          </a:p>
          <a:p>
            <a:pPr lvl="1"/>
            <a:r>
              <a:rPr lang="en-GB" dirty="0"/>
              <a:t>Patents</a:t>
            </a:r>
          </a:p>
          <a:p>
            <a:pPr lvl="1"/>
            <a:r>
              <a:rPr lang="en-GB" dirty="0"/>
              <a:t>Trade Marks</a:t>
            </a:r>
          </a:p>
          <a:p>
            <a:pPr lvl="1"/>
            <a:r>
              <a:rPr lang="en-GB" dirty="0"/>
              <a:t>Registered designs</a:t>
            </a:r>
          </a:p>
          <a:p>
            <a:pPr>
              <a:buFontTx/>
              <a:buNone/>
            </a:pPr>
            <a:r>
              <a:rPr lang="en-GB" sz="2400" dirty="0"/>
              <a:t>	covering new ideas, designs both creative and commercial</a:t>
            </a:r>
          </a:p>
          <a:p>
            <a:endParaRPr lang="en-GB" dirty="0"/>
          </a:p>
        </p:txBody>
      </p:sp>
      <p:pic>
        <p:nvPicPr>
          <p:cNvPr id="3074" name="Picture 2" descr="Image result for copyrig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6348" y="3717031"/>
            <a:ext cx="4253883" cy="28331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Tangible vs intangible property</a:t>
            </a:r>
          </a:p>
        </p:txBody>
      </p:sp>
      <p:sp>
        <p:nvSpPr>
          <p:cNvPr id="3" name="Content Placeholder 2"/>
          <p:cNvSpPr>
            <a:spLocks noGrp="1"/>
          </p:cNvSpPr>
          <p:nvPr>
            <p:ph idx="1"/>
          </p:nvPr>
        </p:nvSpPr>
        <p:spPr/>
        <p:txBody>
          <a:bodyPr/>
          <a:lstStyle/>
          <a:p>
            <a:r>
              <a:rPr lang="en-GB" dirty="0"/>
              <a:t>If I steal your car, you no longer have it! </a:t>
            </a:r>
            <a:r>
              <a:rPr lang="en-GB" b="1" dirty="0"/>
              <a:t>Tangible property</a:t>
            </a:r>
          </a:p>
          <a:p>
            <a:r>
              <a:rPr lang="en-GB" dirty="0"/>
              <a:t>If you have the design for a new sort algorithm on your laptop and I take a copy I can use the algorithm to create a more efficient database. </a:t>
            </a:r>
            <a:r>
              <a:rPr lang="en-GB" b="1" dirty="0"/>
              <a:t>Intangible property.</a:t>
            </a:r>
          </a:p>
        </p:txBody>
      </p:sp>
      <p:pic>
        <p:nvPicPr>
          <p:cNvPr id="4098" name="Picture 2" descr="Image result for car thief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283" y="3356992"/>
            <a:ext cx="3318917" cy="222276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software pirac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4779" y="3306408"/>
            <a:ext cx="3453110" cy="2302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0836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8229600" cy="432346"/>
          </a:xfrm>
        </p:spPr>
        <p:txBody>
          <a:bodyPr/>
          <a:lstStyle/>
          <a:p>
            <a:r>
              <a:rPr lang="en-GB" dirty="0"/>
              <a:t>Copyright</a:t>
            </a:r>
          </a:p>
        </p:txBody>
      </p:sp>
      <p:sp>
        <p:nvSpPr>
          <p:cNvPr id="3" name="Content Placeholder 2"/>
          <p:cNvSpPr>
            <a:spLocks noGrp="1"/>
          </p:cNvSpPr>
          <p:nvPr>
            <p:ph idx="1"/>
          </p:nvPr>
        </p:nvSpPr>
        <p:spPr>
          <a:xfrm>
            <a:off x="395536" y="764704"/>
            <a:ext cx="8229600" cy="4525963"/>
          </a:xfrm>
        </p:spPr>
        <p:txBody>
          <a:bodyPr/>
          <a:lstStyle/>
          <a:p>
            <a:r>
              <a:rPr lang="en-GB" dirty="0"/>
              <a:t>unregistered, creative right, arising automatically</a:t>
            </a:r>
          </a:p>
          <a:p>
            <a:r>
              <a:rPr lang="en-GB" dirty="0"/>
              <a:t>literary dramatic, musical or artistic work</a:t>
            </a:r>
          </a:p>
          <a:p>
            <a:r>
              <a:rPr lang="en-GB" dirty="0"/>
              <a:t>sound recordings, film, broadcast, cable…</a:t>
            </a:r>
          </a:p>
          <a:p>
            <a:r>
              <a:rPr lang="en-GB" dirty="0"/>
              <a:t>typographical arrangement or published edition</a:t>
            </a:r>
          </a:p>
          <a:p>
            <a:r>
              <a:rPr lang="en-GB" dirty="0"/>
              <a:t>Computer programs created by a human author are protected as form of ‘literary work’.</a:t>
            </a:r>
          </a:p>
          <a:p>
            <a:r>
              <a:rPr lang="en-GB" dirty="0"/>
              <a:t>Copyright protection on software stems from three sources, the Copyright, Designs and Patents Act (CDPA)1988, the Copyright (Computer Programs) Regulations 1992. and directive 91/250/EC (commonly known as the software directive).</a:t>
            </a:r>
          </a:p>
          <a:p>
            <a:r>
              <a:rPr lang="en-GB" dirty="0"/>
              <a:t>Computer programs created by a human author are protected as form of ‘literary work’.</a:t>
            </a:r>
          </a:p>
          <a:p>
            <a:r>
              <a:rPr lang="en-GB" dirty="0"/>
              <a:t>The CDPA states that for copyright to subsist in a computer program it must be original and recorded. The meaning of ‘original’ is that the program should be the result of a modest amount of skill, labour or effort and that it originates from the author. Is this true for a typical coding project?</a:t>
            </a:r>
          </a:p>
          <a:p>
            <a:r>
              <a:rPr lang="en-GB" dirty="0"/>
              <a:t>https://www.gov.uk/topic/intellectual-property/copyright</a:t>
            </a:r>
          </a:p>
          <a:p>
            <a:endParaRPr lang="en-GB" dirty="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636"/>
            <a:ext cx="8229600" cy="1143000"/>
          </a:xfrm>
        </p:spPr>
        <p:txBody>
          <a:bodyPr/>
          <a:lstStyle/>
          <a:p>
            <a:r>
              <a:rPr lang="en-GB" dirty="0"/>
              <a:t>IBCOS Computers Ltd. vs. Barclays Mercantile Highland Finance Ltd.</a:t>
            </a:r>
          </a:p>
        </p:txBody>
      </p:sp>
      <p:sp>
        <p:nvSpPr>
          <p:cNvPr id="3" name="Content Placeholder 2"/>
          <p:cNvSpPr>
            <a:spLocks noGrp="1"/>
          </p:cNvSpPr>
          <p:nvPr>
            <p:ph idx="1"/>
          </p:nvPr>
        </p:nvSpPr>
        <p:spPr>
          <a:xfrm>
            <a:off x="107504" y="1152636"/>
            <a:ext cx="8784976" cy="4525963"/>
          </a:xfrm>
        </p:spPr>
        <p:txBody>
          <a:bodyPr/>
          <a:lstStyle/>
          <a:p>
            <a:r>
              <a:rPr lang="en-GB" dirty="0"/>
              <a:t>Mr Poole, a programmer, wrote a suite of programs for accounts and payroll for agricultural machinery dealers. </a:t>
            </a:r>
          </a:p>
          <a:p>
            <a:r>
              <a:rPr lang="en-GB" dirty="0"/>
              <a:t>He left the firm, and signed an agreement to not write competing software for 2 years. </a:t>
            </a:r>
          </a:p>
          <a:p>
            <a:r>
              <a:rPr lang="en-GB" dirty="0"/>
              <a:t>He wrote a similar set of programs for Barclays. The software was not marketed for two years. he used the same language but a different version of it IBCOS sued for copyright infringement and breach of confidence, and was successful: partly because the two sets of programs contained spelling errors and redundant code in the same places. </a:t>
            </a:r>
          </a:p>
          <a:p>
            <a:r>
              <a:rPr lang="en-GB" dirty="0"/>
              <a:t>Judge ruled that individual programs were copied and also the overall structure of the programs in the package </a:t>
            </a:r>
          </a:p>
          <a:p>
            <a:r>
              <a:rPr lang="en-GB" dirty="0"/>
              <a:t> Should we include deliberate errors or redundancy as a watermark in copyright disputes?</a:t>
            </a:r>
          </a:p>
        </p:txBody>
      </p:sp>
      <p:pic>
        <p:nvPicPr>
          <p:cNvPr id="5126" name="Picture 6" descr="Image result for tractor clipar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5060363"/>
            <a:ext cx="2901008" cy="18445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Disabled users and Copyright</a:t>
            </a:r>
          </a:p>
        </p:txBody>
      </p:sp>
      <p:sp>
        <p:nvSpPr>
          <p:cNvPr id="3" name="Content Placeholder 2"/>
          <p:cNvSpPr>
            <a:spLocks noGrp="1"/>
          </p:cNvSpPr>
          <p:nvPr>
            <p:ph idx="1"/>
          </p:nvPr>
        </p:nvSpPr>
        <p:spPr/>
        <p:txBody>
          <a:bodyPr/>
          <a:lstStyle/>
          <a:p>
            <a:r>
              <a:rPr lang="en-GB" sz="2800" dirty="0"/>
              <a:t>Why is there an exemption for people with disabilities?</a:t>
            </a:r>
          </a:p>
          <a:p>
            <a:r>
              <a:rPr lang="en-GB" dirty="0">
                <a:hlinkClick r:id="rId2"/>
              </a:rPr>
              <a:t>http://copyrightuser.org/topics/disability/</a:t>
            </a:r>
            <a:endParaRPr lang="en-GB" dirty="0"/>
          </a:p>
          <a:p>
            <a:r>
              <a:rPr lang="en-GB" dirty="0">
                <a:hlinkClick r:id="rId3"/>
              </a:rPr>
              <a:t>https://www.wired.com/2014/12/e-books-for-the-blind-should-be-legal/</a:t>
            </a:r>
            <a:endParaRPr lang="en-GB" dirty="0"/>
          </a:p>
          <a:p>
            <a:endParaRPr lang="en-GB" dirty="0"/>
          </a:p>
          <a:p>
            <a:endParaRPr lang="en-GB" dirty="0"/>
          </a:p>
        </p:txBody>
      </p:sp>
      <p:sp>
        <p:nvSpPr>
          <p:cNvPr id="4" name="AutoShape 2" descr="Image result for braille eboo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braille eboo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52" name="Picture 8" descr="Image result for braille eboo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3429000"/>
            <a:ext cx="2857500"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77412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Consumer Contracts</a:t>
            </a:r>
            <a:br>
              <a:rPr lang="en-GB" dirty="0"/>
            </a:br>
            <a:endParaRPr lang="en-GB" dirty="0"/>
          </a:p>
        </p:txBody>
      </p:sp>
      <p:sp>
        <p:nvSpPr>
          <p:cNvPr id="3" name="Content Placeholder 2"/>
          <p:cNvSpPr>
            <a:spLocks noGrp="1"/>
          </p:cNvSpPr>
          <p:nvPr>
            <p:ph idx="1"/>
          </p:nvPr>
        </p:nvSpPr>
        <p:spPr/>
        <p:txBody>
          <a:bodyPr/>
          <a:lstStyle/>
          <a:p>
            <a:r>
              <a:rPr lang="en-GB" dirty="0"/>
              <a:t>Distance selling means selling and buying by phone, mail order, via the Internet or digital TV. </a:t>
            </a:r>
            <a:r>
              <a:rPr lang="en-GB" sz="1600" i="1" dirty="0">
                <a:hlinkClick r:id="rId2"/>
              </a:rPr>
              <a:t>https://www.gov.uk/online-and-distance-selling-for-businesses</a:t>
            </a:r>
            <a:r>
              <a:rPr lang="en-GB" sz="1600" i="1" dirty="0"/>
              <a:t>. </a:t>
            </a:r>
          </a:p>
          <a:p>
            <a:r>
              <a:rPr lang="en-GB" dirty="0"/>
              <a:t>Different rules apply to high street purchases and distance learning.</a:t>
            </a:r>
            <a:endParaRPr lang="en-GB" i="1" dirty="0"/>
          </a:p>
          <a:p>
            <a:r>
              <a:rPr lang="en-GB" dirty="0"/>
              <a:t>You must tell the customer they can cancel their order up to 14 days after the contract was made. They don’t need to give a reason for cancelling.</a:t>
            </a:r>
          </a:p>
          <a:p>
            <a:pPr marL="0" indent="0">
              <a:buNone/>
            </a:pPr>
            <a:r>
              <a:rPr lang="en-GB" b="1" dirty="0"/>
              <a:t>Downloads and streaming services</a:t>
            </a:r>
          </a:p>
          <a:p>
            <a:r>
              <a:rPr lang="en-GB" dirty="0"/>
              <a:t>get the customer to confirm before they download or stream content that they are aware they’ll lose their 14 day right to cancel</a:t>
            </a:r>
          </a:p>
          <a:p>
            <a:r>
              <a:rPr lang="en-GB" dirty="0"/>
              <a:t>get the customer to agree to an instant download before they start the download</a:t>
            </a:r>
          </a:p>
          <a:p>
            <a:endParaRPr lang="en-GB" i="1"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 to Returns Policy</a:t>
            </a:r>
          </a:p>
        </p:txBody>
      </p:sp>
      <p:sp>
        <p:nvSpPr>
          <p:cNvPr id="3" name="Content Placeholder 2"/>
          <p:cNvSpPr>
            <a:spLocks noGrp="1"/>
          </p:cNvSpPr>
          <p:nvPr>
            <p:ph idx="1"/>
          </p:nvPr>
        </p:nvSpPr>
        <p:spPr/>
        <p:txBody>
          <a:bodyPr/>
          <a:lstStyle/>
          <a:p>
            <a:r>
              <a:rPr lang="en-GB" dirty="0"/>
              <a:t>Review </a:t>
            </a:r>
            <a:r>
              <a:rPr lang="en-GB" dirty="0" err="1"/>
              <a:t>Hjort</a:t>
            </a:r>
            <a:r>
              <a:rPr lang="en-GB" dirty="0"/>
              <a:t> and Lantz’s article on returns policy.</a:t>
            </a:r>
          </a:p>
          <a:p>
            <a:r>
              <a:rPr lang="en-GB" dirty="0"/>
              <a:t>What factors decide the returns policy for an e-business?</a:t>
            </a:r>
          </a:p>
          <a:p>
            <a:r>
              <a:rPr lang="en-GB" dirty="0"/>
              <a:t>Who pays for postage on items such as clothes and books that are returned?</a:t>
            </a:r>
          </a:p>
        </p:txBody>
      </p:sp>
      <p:sp>
        <p:nvSpPr>
          <p:cNvPr id="4" name="AutoShape 2" descr="Image result for amazon bo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2" name="Picture 4" descr="Image result for amazon box"/>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3160" y="3330365"/>
            <a:ext cx="5199906" cy="3049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4737930"/>
      </p:ext>
    </p:extLst>
  </p:cSld>
  <p:clrMapOvr>
    <a:masterClrMapping/>
  </p:clrMapOvr>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10420</TotalTime>
  <Words>1871</Words>
  <Application>Microsoft Office PowerPoint</Application>
  <PresentationFormat>On-screen Show (4:3)</PresentationFormat>
  <Paragraphs>209</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Monotype Sorts</vt:lpstr>
      <vt:lpstr>Webdings</vt:lpstr>
      <vt:lpstr>SMU POWERPOINT TEMPLATE</vt:lpstr>
      <vt:lpstr>Legal and Ethical Issues for Project Managers</vt:lpstr>
      <vt:lpstr>PowerPoint Presentation</vt:lpstr>
      <vt:lpstr>Examples</vt:lpstr>
      <vt:lpstr>PowerPoint Presentation</vt:lpstr>
      <vt:lpstr>PowerPoint Presentation</vt:lpstr>
      <vt:lpstr>  ETHICS – definitions  </vt:lpstr>
      <vt:lpstr>PRACTICAL Computer Ethics</vt:lpstr>
      <vt:lpstr>Why be ethical ?</vt:lpstr>
      <vt:lpstr>Professional Societies</vt:lpstr>
      <vt:lpstr>Codes of Conduct</vt:lpstr>
      <vt:lpstr>Code of Conduct &amp; Practise</vt:lpstr>
      <vt:lpstr>Code of Conduct &amp; Practice</vt:lpstr>
      <vt:lpstr>Example from BCS Code of Practice</vt:lpstr>
      <vt:lpstr>Other Codes of Conduct &amp; Practice</vt:lpstr>
      <vt:lpstr>PowerPoint Presentation</vt:lpstr>
      <vt:lpstr>Legal Issues</vt:lpstr>
      <vt:lpstr>Privacy concerns</vt:lpstr>
      <vt:lpstr>Data Protection / Privacy</vt:lpstr>
      <vt:lpstr>Definitions</vt:lpstr>
      <vt:lpstr>Obligations of Data Controllers</vt:lpstr>
      <vt:lpstr>“The Right to Be Forgotten” </vt:lpstr>
      <vt:lpstr>Privacy: The Right to be Forgotten</vt:lpstr>
      <vt:lpstr>Privacy: The Right To Erasure</vt:lpstr>
      <vt:lpstr>Questions</vt:lpstr>
      <vt:lpstr>Copyright</vt:lpstr>
      <vt:lpstr>Copyright</vt:lpstr>
      <vt:lpstr>Tangible vs intangible property</vt:lpstr>
      <vt:lpstr>Copyright</vt:lpstr>
      <vt:lpstr>IBCOS Computers Ltd. vs. Barclays Mercantile Highland Finance Ltd.</vt:lpstr>
      <vt:lpstr>Disabled users and Copyright</vt:lpstr>
      <vt:lpstr>Consumer Contracts </vt:lpstr>
      <vt:lpstr>Application to Returns Policy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and Ethical Issues for Project Managers</dc:title>
  <dc:creator>sc-sm</dc:creator>
  <cp:lastModifiedBy>Sue Maw</cp:lastModifiedBy>
  <cp:revision>25</cp:revision>
  <cp:lastPrinted>2014-03-11T10:11:35Z</cp:lastPrinted>
  <dcterms:created xsi:type="dcterms:W3CDTF">2011-03-29T08:49:06Z</dcterms:created>
  <dcterms:modified xsi:type="dcterms:W3CDTF">2020-02-18T08:55:01Z</dcterms:modified>
</cp:coreProperties>
</file>