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6" r:id="rId4"/>
  </p:sldMasterIdLst>
  <p:notesMasterIdLst>
    <p:notesMasterId r:id="rId14"/>
  </p:notesMasterIdLst>
  <p:sldIdLst>
    <p:sldId id="256" r:id="rId5"/>
    <p:sldId id="262" r:id="rId6"/>
    <p:sldId id="260" r:id="rId7"/>
    <p:sldId id="263" r:id="rId8"/>
    <p:sldId id="269" r:id="rId9"/>
    <p:sldId id="270" r:id="rId10"/>
    <p:sldId id="271" r:id="rId11"/>
    <p:sldId id="273" r:id="rId12"/>
    <p:sldId id="275"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D23B3"/>
    <a:srgbClr val="F1A9E3"/>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58C6711-1F0F-4A28-90F1-53D73A1A3842}" v="369" dt="2025-10-05T14:33:08.42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97" d="100"/>
          <a:sy n="97" d="100"/>
        </p:scale>
        <p:origin x="2694" y="30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ableStyles" Target="tableStyle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presProps" Target="presProps.xml"/><Relationship Id="rId10" Type="http://schemas.openxmlformats.org/officeDocument/2006/relationships/slide" Target="slides/slide6.xml"/><Relationship Id="rId19"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8B64A84-7AAC-4977-ADDF-0D16ABEE9510}" type="datetimeFigureOut">
              <a:rPr lang="en-GB" smtClean="0"/>
              <a:t>12/10/2025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E1DFA12-5C27-444A-A900-C3D42B444A85}" type="slidenum">
              <a:rPr lang="en-GB" smtClean="0"/>
              <a:t>‹#›</a:t>
            </a:fld>
            <a:endParaRPr lang="en-GB"/>
          </a:p>
        </p:txBody>
      </p:sp>
    </p:spTree>
    <p:extLst>
      <p:ext uri="{BB962C8B-B14F-4D97-AF65-F5344CB8AC3E}">
        <p14:creationId xmlns:p14="http://schemas.microsoft.com/office/powerpoint/2010/main" val="191770724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(Miah, 2022; UK Government, 2023; IMD, 2024).</a:t>
            </a:r>
          </a:p>
        </p:txBody>
      </p:sp>
      <p:sp>
        <p:nvSpPr>
          <p:cNvPr id="4" name="Slide Number Placeholder 3"/>
          <p:cNvSpPr>
            <a:spLocks noGrp="1"/>
          </p:cNvSpPr>
          <p:nvPr>
            <p:ph type="sldNum" sz="quarter" idx="5"/>
          </p:nvPr>
        </p:nvSpPr>
        <p:spPr/>
        <p:txBody>
          <a:bodyPr/>
          <a:lstStyle/>
          <a:p>
            <a:fld id="{5E1DFA12-5C27-444A-A900-C3D42B444A85}" type="slidenum">
              <a:rPr lang="en-GB" smtClean="0"/>
              <a:t>3</a:t>
            </a:fld>
            <a:endParaRPr lang="en-GB"/>
          </a:p>
        </p:txBody>
      </p:sp>
    </p:spTree>
    <p:extLst>
      <p:ext uri="{BB962C8B-B14F-4D97-AF65-F5344CB8AC3E}">
        <p14:creationId xmlns:p14="http://schemas.microsoft.com/office/powerpoint/2010/main" val="4393745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E1DFA12-5C27-444A-A900-C3D42B444A85}" type="slidenum">
              <a:rPr lang="en-GB" smtClean="0"/>
              <a:t>8</a:t>
            </a:fld>
            <a:endParaRPr lang="en-GB"/>
          </a:p>
        </p:txBody>
      </p:sp>
    </p:spTree>
    <p:extLst>
      <p:ext uri="{BB962C8B-B14F-4D97-AF65-F5344CB8AC3E}">
        <p14:creationId xmlns:p14="http://schemas.microsoft.com/office/powerpoint/2010/main" val="410918603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66" name="Picture 2" descr="\\DROBO-FS\QuickDrops\JB\PPTX NG\Droplets\LightingOverlay.png"/>
          <p:cNvPicPr>
            <a:picLocks noChangeAspect="1" noChangeArrowheads="1"/>
          </p:cNvPicPr>
          <p:nvPr/>
        </p:nvPicPr>
        <p:blipFill>
          <a:blip r:embed="rId2">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 xmlns:a14="http://schemas.microsoft.com/office/drawing/2010/main">
                <a:solidFill>
                  <a:srgbClr val="FFFFFF"/>
                </a:solidFill>
              </a14:hiddenFill>
            </a:ext>
          </a:extLst>
        </p:spPr>
      </p:pic>
      <p:grpSp>
        <p:nvGrpSpPr>
          <p:cNvPr id="11" name="Group 10"/>
          <p:cNvGrpSpPr/>
          <p:nvPr/>
        </p:nvGrpSpPr>
        <p:grpSpPr>
          <a:xfrm>
            <a:off x="0" y="0"/>
            <a:ext cx="2305051" cy="6858001"/>
            <a:chOff x="0" y="0"/>
            <a:chExt cx="2305051" cy="6858001"/>
          </a:xfrm>
          <a:gradFill flip="none" rotWithShape="1">
            <a:gsLst>
              <a:gs pos="0">
                <a:schemeClr val="tx2"/>
              </a:gs>
              <a:gs pos="100000">
                <a:schemeClr val="bg2">
                  <a:lumMod val="60000"/>
                  <a:lumOff val="40000"/>
                </a:schemeClr>
              </a:gs>
            </a:gsLst>
            <a:lin ang="5400000" scaled="0"/>
            <a:tileRect/>
          </a:gradFill>
        </p:grpSpPr>
        <p:sp>
          <p:nvSpPr>
            <p:cNvPr id="12" name="Rectangle 5"/>
            <p:cNvSpPr>
              <a:spLocks noChangeArrowheads="1"/>
            </p:cNvSpPr>
            <p:nvPr/>
          </p:nvSpPr>
          <p:spPr bwMode="auto">
            <a:xfrm>
              <a:off x="1209675" y="4763"/>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13" name="Freeform 6"/>
            <p:cNvSpPr>
              <a:spLocks noEditPoints="1"/>
            </p:cNvSpPr>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4" name="Freeform 7"/>
            <p:cNvSpPr>
              <a:spLocks noEditPoints="1"/>
            </p:cNvSpPr>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5" name="Rectangle 8"/>
            <p:cNvSpPr>
              <a:spLocks noChangeArrowheads="1"/>
            </p:cNvSpPr>
            <p:nvPr/>
          </p:nvSpPr>
          <p:spPr bwMode="auto">
            <a:xfrm>
              <a:off x="414338" y="9525"/>
              <a:ext cx="28575" cy="4481513"/>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16" name="Freeform 9"/>
            <p:cNvSpPr>
              <a:spLocks noEditPoints="1"/>
            </p:cNvSpPr>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7" name="Freeform 10"/>
            <p:cNvSpPr/>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8" name="Freeform 11"/>
            <p:cNvSpPr/>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9" name="Freeform 12"/>
            <p:cNvSpPr>
              <a:spLocks noEditPoints="1"/>
            </p:cNvSpPr>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0" name="Freeform 13"/>
            <p:cNvSpPr/>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1" name="Freeform 14"/>
            <p:cNvSpPr/>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2" name="Freeform 15"/>
            <p:cNvSpPr>
              <a:spLocks noEditPoints="1"/>
            </p:cNvSpPr>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3" name="Freeform 16"/>
            <p:cNvSpPr>
              <a:spLocks noEditPoints="1"/>
            </p:cNvSpPr>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4" name="Freeform 17"/>
            <p:cNvSpPr/>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5" name="Freeform 18"/>
            <p:cNvSpPr>
              <a:spLocks noEditPoints="1"/>
            </p:cNvSpPr>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6" name="Freeform 19"/>
            <p:cNvSpPr/>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7" name="Freeform 20"/>
            <p:cNvSpPr>
              <a:spLocks noEditPoints="1"/>
            </p:cNvSpPr>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8" name="Freeform 21"/>
            <p:cNvSpPr>
              <a:spLocks noEditPoints="1"/>
            </p:cNvSpPr>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9" name="Freeform 22"/>
            <p:cNvSpPr/>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0" name="Freeform 23"/>
            <p:cNvSpPr>
              <a:spLocks noEditPoints="1"/>
            </p:cNvSpPr>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1" name="Freeform 24"/>
            <p:cNvSpPr>
              <a:spLocks noEditPoints="1"/>
            </p:cNvSpPr>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2" name="Freeform 25"/>
            <p:cNvSpPr/>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3" name="Freeform 26"/>
            <p:cNvSpPr>
              <a:spLocks noEditPoints="1"/>
            </p:cNvSpPr>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4" name="Freeform 27"/>
            <p:cNvSpPr/>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5" name="Freeform 28"/>
            <p:cNvSpPr>
              <a:spLocks noEditPoints="1"/>
            </p:cNvSpPr>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6" name="Freeform 29"/>
            <p:cNvSpPr/>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7" name="Freeform 30"/>
            <p:cNvSpPr>
              <a:spLocks noEditPoints="1"/>
            </p:cNvSpPr>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8" name="Freeform 31"/>
            <p:cNvSpPr/>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9" name="Freeform 32"/>
            <p:cNvSpPr>
              <a:spLocks noEditPoints="1"/>
            </p:cNvSpPr>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0" name="Rectangle 33"/>
            <p:cNvSpPr>
              <a:spLocks noChangeArrowheads="1"/>
            </p:cNvSpPr>
            <p:nvPr/>
          </p:nvSpPr>
          <p:spPr bwMode="auto">
            <a:xfrm>
              <a:off x="642938" y="6610350"/>
              <a:ext cx="23813" cy="242888"/>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41" name="Freeform 34"/>
            <p:cNvSpPr>
              <a:spLocks noEditPoints="1"/>
            </p:cNvSpPr>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2" name="Freeform 35"/>
            <p:cNvSpPr/>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3" name="Freeform 36"/>
            <p:cNvSpPr/>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4" name="Freeform 37"/>
            <p:cNvSpPr>
              <a:spLocks noEditPoints="1"/>
            </p:cNvSpPr>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5" name="Freeform 38"/>
            <p:cNvSpPr/>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6" name="Freeform 39"/>
            <p:cNvSpPr/>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7" name="Freeform 40"/>
            <p:cNvSpPr>
              <a:spLocks noEditPoints="1"/>
            </p:cNvSpPr>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8" name="Freeform 41"/>
            <p:cNvSpPr/>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9" name="Freeform 42"/>
            <p:cNvSpPr>
              <a:spLocks noEditPoints="1"/>
            </p:cNvSpPr>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0" name="Freeform 43"/>
            <p:cNvSpPr/>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1" name="Freeform 44"/>
            <p:cNvSpPr>
              <a:spLocks noEditPoints="1"/>
            </p:cNvSpPr>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2" name="Rectangle 45"/>
            <p:cNvSpPr>
              <a:spLocks noChangeArrowheads="1"/>
            </p:cNvSpPr>
            <p:nvPr/>
          </p:nvSpPr>
          <p:spPr bwMode="auto">
            <a:xfrm>
              <a:off x="1228725" y="4662488"/>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53" name="Freeform 46"/>
            <p:cNvSpPr/>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4" name="Freeform 47"/>
            <p:cNvSpPr>
              <a:spLocks noEditPoints="1"/>
            </p:cNvSpPr>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5" name="Freeform 48"/>
            <p:cNvSpPr/>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6" name="Freeform 49"/>
            <p:cNvSpPr>
              <a:spLocks noEditPoints="1"/>
            </p:cNvSpPr>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7" name="Freeform 50"/>
            <p:cNvSpPr>
              <a:spLocks noEditPoints="1"/>
            </p:cNvSpPr>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8" name="Freeform 51"/>
            <p:cNvSpPr/>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9" name="Freeform 52"/>
            <p:cNvSpPr/>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0" name="Freeform 53"/>
            <p:cNvSpPr>
              <a:spLocks noEditPoints="1"/>
            </p:cNvSpPr>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1" name="Freeform 54"/>
            <p:cNvSpPr>
              <a:spLocks noEditPoints="1"/>
            </p:cNvSpPr>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2" name="Freeform 55"/>
            <p:cNvSpPr/>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3" name="Freeform 56"/>
            <p:cNvSpPr>
              <a:spLocks noEditPoints="1"/>
            </p:cNvSpPr>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4" name="Freeform 57"/>
            <p:cNvSpPr/>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5" name="Freeform 58"/>
            <p:cNvSpPr>
              <a:spLocks noEditPoints="1"/>
            </p:cNvSpPr>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grpSp>
      <p:sp>
        <p:nvSpPr>
          <p:cNvPr id="2" name="Title 1"/>
          <p:cNvSpPr>
            <a:spLocks noGrp="1"/>
          </p:cNvSpPr>
          <p:nvPr>
            <p:ph type="ctrTitle"/>
          </p:nvPr>
        </p:nvSpPr>
        <p:spPr>
          <a:xfrm>
            <a:off x="1876424" y="1122363"/>
            <a:ext cx="8791575" cy="2387600"/>
          </a:xfrm>
        </p:spPr>
        <p:txBody>
          <a:bodyPr anchor="b">
            <a:normAutofit/>
          </a:bodyPr>
          <a:lstStyle>
            <a:lvl1pPr algn="l">
              <a:defRPr sz="4800"/>
            </a:lvl1pPr>
          </a:lstStyle>
          <a:p>
            <a:r>
              <a:rPr lang="en-US"/>
              <a:t>Click to edit Master title style</a:t>
            </a:r>
            <a:endParaRPr lang="en-US" dirty="0"/>
          </a:p>
        </p:txBody>
      </p:sp>
      <p:sp>
        <p:nvSpPr>
          <p:cNvPr id="3" name="Subtitle 2"/>
          <p:cNvSpPr>
            <a:spLocks noGrp="1"/>
          </p:cNvSpPr>
          <p:nvPr>
            <p:ph type="subTitle" idx="1"/>
          </p:nvPr>
        </p:nvSpPr>
        <p:spPr>
          <a:xfrm>
            <a:off x="1876424" y="3602038"/>
            <a:ext cx="8791575" cy="1655762"/>
          </a:xfrm>
        </p:spPr>
        <p:txBody>
          <a:bodyPr>
            <a:normAutofit/>
          </a:bodyPr>
          <a:lstStyle>
            <a:lvl1pPr marL="0" indent="0" algn="l">
              <a:buNone/>
              <a:defRPr sz="2000" cap="all"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077511" y="5410201"/>
            <a:ext cx="2743200" cy="365125"/>
          </a:xfrm>
        </p:spPr>
        <p:txBody>
          <a:bodyPr/>
          <a:lstStyle/>
          <a:p>
            <a:fld id="{D1D1EADE-8E88-4C7C-8AC5-FB148DE4940E}" type="datetime1">
              <a:rPr lang="en-US" smtClean="0"/>
              <a:t>10/12/2025</a:t>
            </a:fld>
            <a:endParaRPr lang="en-US"/>
          </a:p>
        </p:txBody>
      </p:sp>
      <p:sp>
        <p:nvSpPr>
          <p:cNvPr id="5" name="Footer Placeholder 4"/>
          <p:cNvSpPr>
            <a:spLocks noGrp="1"/>
          </p:cNvSpPr>
          <p:nvPr>
            <p:ph type="ftr" sz="quarter" idx="11"/>
          </p:nvPr>
        </p:nvSpPr>
        <p:spPr>
          <a:xfrm>
            <a:off x="1876424" y="5410201"/>
            <a:ext cx="5124886" cy="365125"/>
          </a:xfrm>
        </p:spPr>
        <p:txBody>
          <a:bodyPr/>
          <a:lstStyle/>
          <a:p>
            <a:endParaRPr lang="en-US" dirty="0"/>
          </a:p>
        </p:txBody>
      </p:sp>
      <p:sp>
        <p:nvSpPr>
          <p:cNvPr id="6" name="Slide Number Placeholder 5"/>
          <p:cNvSpPr>
            <a:spLocks noGrp="1"/>
          </p:cNvSpPr>
          <p:nvPr>
            <p:ph type="sldNum" sz="quarter" idx="12"/>
          </p:nvPr>
        </p:nvSpPr>
        <p:spPr>
          <a:xfrm>
            <a:off x="9896911" y="5410199"/>
            <a:ext cx="771089" cy="365125"/>
          </a:xfrm>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618570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57B6794-849E-4626-908B-D15793550EFB}" type="datetime1">
              <a:rPr lang="en-US" smtClean="0"/>
              <a:t>10/12/2025</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03879167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41411" y="1419226"/>
            <a:ext cx="9906000" cy="2852737"/>
          </a:xfrm>
        </p:spPr>
        <p:txBody>
          <a:bodyPr anchor="b">
            <a:normAutofit/>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41411" y="4424362"/>
            <a:ext cx="9906000" cy="1374776"/>
          </a:xfrm>
        </p:spPr>
        <p:txBody>
          <a:bodyPr>
            <a:normAutofit/>
          </a:bodyPr>
          <a:lstStyle>
            <a:lvl1pPr marL="0" indent="0">
              <a:buNone/>
              <a:defRPr sz="1800" cap="all" baseline="0">
                <a:solidFill>
                  <a:schemeClr val="tx1">
                    <a:tint val="75000"/>
                  </a:schemeClr>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3DB64E7-5594-42A3-ADBF-E95A7ACEAD64}" type="datetime1">
              <a:rPr lang="en-US" smtClean="0"/>
              <a:t>10/12/2025</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10831770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41410" y="2249486"/>
            <a:ext cx="4878389" cy="35417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2249486"/>
            <a:ext cx="4875211" cy="35417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8462B0B-D248-4FFB-8695-AD7FA4B1284A}" type="datetime1">
              <a:rPr lang="en-US" smtClean="0"/>
              <a:t>10/12/2025</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83176230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19126"/>
            <a:ext cx="9906000" cy="1477961"/>
          </a:xfrm>
        </p:spPr>
        <p:txBody>
          <a:bodyPr/>
          <a:lstStyle/>
          <a:p>
            <a:r>
              <a:rPr lang="en-US"/>
              <a:t>Click to edit Master title style</a:t>
            </a:r>
            <a:endParaRPr lang="en-US" dirty="0"/>
          </a:p>
        </p:txBody>
      </p:sp>
      <p:sp>
        <p:nvSpPr>
          <p:cNvPr id="3" name="Text Placeholder 2"/>
          <p:cNvSpPr>
            <a:spLocks noGrp="1"/>
          </p:cNvSpPr>
          <p:nvPr>
            <p:ph type="body" idx="1"/>
          </p:nvPr>
        </p:nvSpPr>
        <p:spPr>
          <a:xfrm>
            <a:off x="1370019" y="2249486"/>
            <a:ext cx="4649783"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41410" y="3073397"/>
            <a:ext cx="4878391" cy="27178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0808" y="2249485"/>
            <a:ext cx="4646602"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3073397"/>
            <a:ext cx="4875210" cy="27178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0378EFB-9159-4510-B73F-4F0409ADE937}" type="datetime1">
              <a:rPr lang="en-US" smtClean="0"/>
              <a:t>10/12/2025</a:t>
            </a:fld>
            <a:endParaRPr lang="en-US"/>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415884498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9BC9412-2452-4BED-A324-9D8C115361AD}" type="datetime1">
              <a:rPr lang="en-US" smtClean="0"/>
              <a:t>10/12/2025</a:t>
            </a:fld>
            <a:endParaRPr lang="en-US"/>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20338065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5318F62-D251-40E8-A23C-F4CFE9FEAB41}" type="datetime1">
              <a:rPr lang="en-US" smtClean="0"/>
              <a:t>10/12/2025</a:t>
            </a:fld>
            <a:endParaRPr lang="en-US"/>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71598016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6705" y="609601"/>
            <a:ext cx="3856037" cy="1639884"/>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56200" y="592666"/>
            <a:ext cx="5891209" cy="5198534"/>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46705" y="2249486"/>
            <a:ext cx="3856037"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4F76144-149E-4874-93A5-554A0357CF82}" type="datetime1">
              <a:rPr lang="en-US" smtClean="0"/>
              <a:t>10/12/2025</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3915828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3" y="609600"/>
            <a:ext cx="5934508" cy="1639886"/>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380721" y="609601"/>
            <a:ext cx="3666690" cy="5181599"/>
          </a:xfrm>
          <a:prstGeom prst="round2DiagRect">
            <a:avLst>
              <a:gd name="adj1" fmla="val 5608"/>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41410" y="2249486"/>
            <a:ext cx="5934511"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0BA65D8-0540-4835-AE5C-25D29DBA01BE}" type="datetime1">
              <a:rPr lang="en-US" smtClean="0"/>
              <a:t>10/12/2025</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62728221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0" y="4304664"/>
            <a:ext cx="9912355" cy="819355"/>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41411" y="606426"/>
            <a:ext cx="9912354" cy="3299778"/>
          </a:xfrm>
          <a:prstGeom prst="round2DiagRect">
            <a:avLst>
              <a:gd name="adj1" fmla="val 4860"/>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3200"/>
            </a:lvl1pPr>
          </a:lstStyle>
          <a:p>
            <a:pPr marL="0" lvl="0" indent="0">
              <a:buNone/>
            </a:pPr>
            <a:r>
              <a:rPr lang="en-US"/>
              <a:t>Click icon to add picture</a:t>
            </a:r>
            <a:endParaRPr lang="en-US" dirty="0"/>
          </a:p>
        </p:txBody>
      </p:sp>
      <p:sp>
        <p:nvSpPr>
          <p:cNvPr id="4" name="Text Placeholder 3"/>
          <p:cNvSpPr>
            <a:spLocks noGrp="1"/>
          </p:cNvSpPr>
          <p:nvPr>
            <p:ph type="body" sz="half" idx="2"/>
          </p:nvPr>
        </p:nvSpPr>
        <p:spPr>
          <a:xfrm>
            <a:off x="1141364" y="5124020"/>
            <a:ext cx="9910859" cy="682472"/>
          </a:xfrm>
        </p:spPr>
        <p:txBody>
          <a:bodyP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E31BA835-12AC-4E8F-955A-EA3F4DE2791F}" type="datetime1">
              <a:rPr lang="en-US" smtClean="0"/>
              <a:t>10/12/2025</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909046990"/>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56" y="609600"/>
            <a:ext cx="9905955" cy="3429000"/>
          </a:xfrm>
        </p:spPr>
        <p:txBody>
          <a:bodyPr anchor="ctr">
            <a:normAutofit/>
          </a:bodyPr>
          <a:lstStyle>
            <a:lvl1pPr>
              <a:defRPr sz="3600"/>
            </a:lvl1pPr>
          </a:lstStyle>
          <a:p>
            <a:r>
              <a:rPr lang="en-US"/>
              <a:t>Click to edit Master title style</a:t>
            </a:r>
            <a:endParaRPr lang="en-US" dirty="0"/>
          </a:p>
        </p:txBody>
      </p:sp>
      <p:sp>
        <p:nvSpPr>
          <p:cNvPr id="4" name="Text Placeholder 3"/>
          <p:cNvSpPr>
            <a:spLocks noGrp="1"/>
          </p:cNvSpPr>
          <p:nvPr>
            <p:ph type="body" sz="half" idx="2"/>
          </p:nvPr>
        </p:nvSpPr>
        <p:spPr>
          <a:xfrm>
            <a:off x="1141410" y="4419599"/>
            <a:ext cx="9904459" cy="1371599"/>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E31BA835-12AC-4E8F-955A-EA3F4DE2791F}" type="datetime1">
              <a:rPr lang="en-US" smtClean="0"/>
              <a:t>10/12/2025</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438698976"/>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599"/>
            <a:ext cx="9302752" cy="2748429"/>
          </a:xfrm>
        </p:spPr>
        <p:txBody>
          <a:bodyPr anchor="ctr">
            <a:normAutofit/>
          </a:bodyPr>
          <a:lstStyle>
            <a:lvl1pPr>
              <a:defRPr sz="36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365557"/>
            <a:ext cx="875229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1141411" y="4309919"/>
            <a:ext cx="9906002" cy="1489496"/>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E31BA835-12AC-4E8F-955A-EA3F4DE2791F}" type="datetime1">
              <a:rPr lang="en-US" smtClean="0"/>
              <a:t>10/12/2025</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87E7843D-FF13-4365-9478-9625B70A2705}" type="slidenum">
              <a:rPr lang="en-US" smtClean="0"/>
              <a:t>‹#›</a:t>
            </a:fld>
            <a:endParaRPr lang="en-US"/>
          </a:p>
        </p:txBody>
      </p:sp>
      <p:sp>
        <p:nvSpPr>
          <p:cNvPr id="60" name="TextBox 59"/>
          <p:cNvSpPr txBox="1"/>
          <p:nvPr/>
        </p:nvSpPr>
        <p:spPr>
          <a:xfrm>
            <a:off x="903512" y="73239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61" name="TextBox 60"/>
          <p:cNvSpPr txBox="1"/>
          <p:nvPr/>
        </p:nvSpPr>
        <p:spPr>
          <a:xfrm>
            <a:off x="10537370" y="2764972"/>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4080257805"/>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0" y="2134041"/>
            <a:ext cx="9906001" cy="2511835"/>
          </a:xfrm>
        </p:spPr>
        <p:txBody>
          <a:bodyPr anchor="b">
            <a:normAutofit/>
          </a:bodyPr>
          <a:lstStyle>
            <a:lvl1pPr>
              <a:defRPr sz="3600"/>
            </a:lvl1pPr>
          </a:lstStyle>
          <a:p>
            <a:r>
              <a:rPr lang="en-US"/>
              <a:t>Click to edit Master title style</a:t>
            </a:r>
            <a:endParaRPr lang="en-US" dirty="0"/>
          </a:p>
        </p:txBody>
      </p:sp>
      <p:sp>
        <p:nvSpPr>
          <p:cNvPr id="4" name="Text Placeholder 3"/>
          <p:cNvSpPr>
            <a:spLocks noGrp="1"/>
          </p:cNvSpPr>
          <p:nvPr>
            <p:ph type="body" sz="half" idx="2"/>
          </p:nvPr>
        </p:nvSpPr>
        <p:spPr>
          <a:xfrm>
            <a:off x="1141364" y="4657655"/>
            <a:ext cx="9904505" cy="1140644"/>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E31BA835-12AC-4E8F-955A-EA3F4DE2791F}" type="datetime1">
              <a:rPr lang="en-US" smtClean="0"/>
              <a:t>10/12/2025</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4266157615"/>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1141413" y="609600"/>
            <a:ext cx="9905998" cy="1905000"/>
          </a:xfrm>
        </p:spPr>
        <p:txBody>
          <a:bodyPr/>
          <a:lstStyle/>
          <a:p>
            <a:r>
              <a:rPr lang="en-US"/>
              <a:t>Click to edit Master title style</a:t>
            </a:r>
            <a:endParaRPr lang="en-US" dirty="0"/>
          </a:p>
        </p:txBody>
      </p:sp>
      <p:sp>
        <p:nvSpPr>
          <p:cNvPr id="7" name="Text Placeholder 2"/>
          <p:cNvSpPr>
            <a:spLocks noGrp="1"/>
          </p:cNvSpPr>
          <p:nvPr>
            <p:ph type="body" idx="1"/>
          </p:nvPr>
        </p:nvSpPr>
        <p:spPr>
          <a:xfrm>
            <a:off x="1141410" y="2674463"/>
            <a:ext cx="3196899"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1127918" y="3360263"/>
            <a:ext cx="3208735"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514766" y="2677635"/>
            <a:ext cx="3184385"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504213" y="3363435"/>
            <a:ext cx="3195830"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852442" y="2674463"/>
            <a:ext cx="3194968"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852442" y="3360263"/>
            <a:ext cx="3194968"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E31BA835-12AC-4E8F-955A-EA3F4DE2791F}" type="datetime1">
              <a:rPr lang="en-US" smtClean="0"/>
              <a:t>10/12/2025</a:t>
            </a:fld>
            <a:endParaRPr lang="en-US"/>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886832578"/>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1141411" y="609600"/>
            <a:ext cx="9905999" cy="190500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1141413" y="4404596"/>
            <a:ext cx="319524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1141413" y="2666998"/>
            <a:ext cx="31952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1" name="Text Placeholder 3"/>
          <p:cNvSpPr>
            <a:spLocks noGrp="1"/>
          </p:cNvSpPr>
          <p:nvPr>
            <p:ph type="body" sz="half" idx="18"/>
          </p:nvPr>
        </p:nvSpPr>
        <p:spPr>
          <a:xfrm>
            <a:off x="1141413" y="4980858"/>
            <a:ext cx="3195240" cy="81784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89053" y="4404596"/>
            <a:ext cx="320040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489053" y="2666998"/>
            <a:ext cx="31989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4" name="Text Placeholder 3"/>
          <p:cNvSpPr>
            <a:spLocks noGrp="1"/>
          </p:cNvSpPr>
          <p:nvPr>
            <p:ph type="body" sz="half" idx="19"/>
          </p:nvPr>
        </p:nvSpPr>
        <p:spPr>
          <a:xfrm>
            <a:off x="4487593" y="4980857"/>
            <a:ext cx="3200400" cy="81034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852567" y="4404595"/>
            <a:ext cx="3190741"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852442" y="2666998"/>
            <a:ext cx="3194969"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7" name="Text Placeholder 3"/>
          <p:cNvSpPr>
            <a:spLocks noGrp="1"/>
          </p:cNvSpPr>
          <p:nvPr>
            <p:ph type="body" sz="half" idx="20"/>
          </p:nvPr>
        </p:nvSpPr>
        <p:spPr>
          <a:xfrm>
            <a:off x="7852442" y="4980854"/>
            <a:ext cx="3194968" cy="810345"/>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E31BA835-12AC-4E8F-955A-EA3F4DE2791F}" type="datetime1">
              <a:rPr lang="en-US" smtClean="0"/>
              <a:t>10/12/2025</a:t>
            </a:fld>
            <a:endParaRPr lang="en-US"/>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031693660"/>
      </p:ext>
    </p:extLst>
  </p:cSld>
  <p:clrMapOvr>
    <a:masterClrMapping/>
  </p:clrMapOvr>
  <p:hf sldNum="0"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C3C8B9C-477D-492A-96AD-1FC2CC997A73}" type="datetime1">
              <a:rPr lang="en-US" smtClean="0"/>
              <a:t>10/12/2025</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41222035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042400" y="609599"/>
            <a:ext cx="2005011" cy="518160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141410" y="609599"/>
            <a:ext cx="7748590" cy="518160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2D3AED5-E26D-4E29-B1B3-7847B6779594}" type="datetime1">
              <a:rPr lang="en-US" smtClean="0"/>
              <a:t>10/12/2025</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43400958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2" descr="\\DROBO-FS\QuickDrops\JB\PPTX NG\Droplets\LightingOverlay.png"/>
          <p:cNvPicPr>
            <a:picLocks noChangeAspect="1" noChangeArrowheads="1"/>
          </p:cNvPicPr>
          <p:nvPr/>
        </p:nvPicPr>
        <p:blipFill>
          <a:blip r:embed="rId19">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 xmlns:a14="http://schemas.microsoft.com/office/drawing/2010/main">
                <a:solidFill>
                  <a:srgbClr val="FFFFFF"/>
                </a:solidFill>
              </a14:hiddenFill>
            </a:ext>
          </a:extLst>
        </p:spPr>
      </p:pic>
      <p:grpSp>
        <p:nvGrpSpPr>
          <p:cNvPr id="8" name="Group 7"/>
          <p:cNvGrpSpPr/>
          <p:nvPr/>
        </p:nvGrpSpPr>
        <p:grpSpPr>
          <a:xfrm>
            <a:off x="-14288" y="0"/>
            <a:ext cx="12053888" cy="6858001"/>
            <a:chOff x="-14288" y="0"/>
            <a:chExt cx="12053888" cy="6858001"/>
          </a:xfrm>
        </p:grpSpPr>
        <p:grpSp>
          <p:nvGrpSpPr>
            <p:cNvPr id="9" name="Group 8"/>
            <p:cNvGrpSpPr/>
            <p:nvPr/>
          </p:nvGrpSpPr>
          <p:grpSpPr>
            <a:xfrm>
              <a:off x="-14288"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21" name="Rectangle 5"/>
              <p:cNvSpPr>
                <a:spLocks noChangeArrowheads="1"/>
              </p:cNvSpPr>
              <p:nvPr/>
            </p:nvSpPr>
            <p:spPr bwMode="auto">
              <a:xfrm>
                <a:off x="114300" y="4763"/>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22" name="Freeform 6"/>
              <p:cNvSpPr>
                <a:spLocks noEditPoints="1"/>
              </p:cNvSpPr>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3" name="Freeform 7"/>
              <p:cNvSpPr>
                <a:spLocks noEditPoints="1"/>
              </p:cNvSpPr>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4" name="Freeform 8"/>
              <p:cNvSpPr/>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5" name="Freeform 9"/>
              <p:cNvSpPr>
                <a:spLocks noEditPoints="1"/>
              </p:cNvSpPr>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6" name="Freeform 10"/>
              <p:cNvSpPr/>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7" name="Freeform 11"/>
              <p:cNvSpPr/>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8" name="Freeform 12"/>
              <p:cNvSpPr>
                <a:spLocks noEditPoints="1"/>
              </p:cNvSpPr>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9" name="Freeform 13"/>
              <p:cNvSpPr>
                <a:spLocks noEditPoints="1"/>
              </p:cNvSpPr>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0" name="Freeform 14"/>
              <p:cNvSpPr/>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1" name="Freeform 15"/>
              <p:cNvSpPr>
                <a:spLocks noEditPoints="1"/>
              </p:cNvSpPr>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2" name="Line 16"/>
              <p:cNvSpPr>
                <a:spLocks noChangeShapeType="1"/>
              </p:cNvSpPr>
              <p:nvPr/>
            </p:nvSpPr>
            <p:spPr bwMode="auto">
              <a:xfrm>
                <a:off x="-4763" y="9525"/>
                <a:ext cx="0" cy="0"/>
              </a:xfrm>
              <a:prstGeom prst="line">
                <a:avLst/>
              </a:prstGeom>
              <a:grpFill/>
              <a:ln w="15" cap="flat">
                <a:solidFill>
                  <a:srgbClr val="FFFFFF"/>
                </a:solidFill>
                <a:prstDash val="solid"/>
                <a:miter lim="800000"/>
                <a:headEnd/>
                <a:tailEnd/>
              </a:ln>
            </p:spPr>
          </p:sp>
          <p:sp>
            <p:nvSpPr>
              <p:cNvPr id="33" name="Freeform 17"/>
              <p:cNvSpPr/>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4" name="Freeform 18"/>
              <p:cNvSpPr/>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5" name="Freeform 19"/>
              <p:cNvSpPr/>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6" name="Freeform 20"/>
              <p:cNvSpPr>
                <a:spLocks noEditPoints="1"/>
              </p:cNvSpPr>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7" name="Rectangle 21"/>
              <p:cNvSpPr>
                <a:spLocks noChangeArrowheads="1"/>
              </p:cNvSpPr>
              <p:nvPr/>
            </p:nvSpPr>
            <p:spPr bwMode="auto">
              <a:xfrm>
                <a:off x="133350" y="4662488"/>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38" name="Freeform 22"/>
              <p:cNvSpPr/>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9" name="Freeform 23"/>
              <p:cNvSpPr>
                <a:spLocks noEditPoints="1"/>
              </p:cNvSpPr>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0" name="Freeform 24"/>
              <p:cNvSpPr/>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1" name="Freeform 25"/>
              <p:cNvSpPr>
                <a:spLocks noEditPoints="1"/>
              </p:cNvSpPr>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2" name="Freeform 26"/>
              <p:cNvSpPr/>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3" name="Freeform 27"/>
              <p:cNvSpPr/>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4" name="Freeform 28"/>
              <p:cNvSpPr>
                <a:spLocks noEditPoints="1"/>
              </p:cNvSpPr>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5" name="Freeform 29"/>
              <p:cNvSpPr>
                <a:spLocks noEditPoints="1"/>
              </p:cNvSpPr>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6" name="Freeform 30"/>
              <p:cNvSpPr/>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7" name="Freeform 31"/>
              <p:cNvSpPr>
                <a:spLocks noEditPoints="1"/>
              </p:cNvSpPr>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grpSp>
        <p:grpSp>
          <p:nvGrpSpPr>
            <p:cNvPr id="10" name="Group 9"/>
            <p:cNvGrpSpPr/>
            <p:nvPr/>
          </p:nvGrpSpPr>
          <p:grpSpPr>
            <a:xfrm>
              <a:off x="11364912" y="0"/>
              <a:ext cx="674688" cy="6848476"/>
              <a:chOff x="11364912" y="0"/>
              <a:chExt cx="674688" cy="6848476"/>
            </a:xfrm>
            <a:gradFill flip="none" rotWithShape="1">
              <a:gsLst>
                <a:gs pos="0">
                  <a:schemeClr val="tx2">
                    <a:alpha val="80000"/>
                  </a:schemeClr>
                </a:gs>
                <a:gs pos="100000">
                  <a:schemeClr val="bg2">
                    <a:lumMod val="60000"/>
                    <a:lumOff val="40000"/>
                    <a:alpha val="60000"/>
                  </a:schemeClr>
                </a:gs>
              </a:gsLst>
              <a:lin ang="5400000" scaled="0"/>
              <a:tileRect/>
            </a:gradFill>
          </p:grpSpPr>
          <p:sp>
            <p:nvSpPr>
              <p:cNvPr id="11" name="Freeform 32"/>
              <p:cNvSpPr/>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2" name="Freeform 33"/>
              <p:cNvSpPr>
                <a:spLocks noEditPoints="1"/>
              </p:cNvSpPr>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3" name="Freeform 34"/>
              <p:cNvSpPr>
                <a:spLocks noEditPoints="1"/>
              </p:cNvSpPr>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4" name="Freeform 35"/>
              <p:cNvSpPr/>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5" name="Freeform 36"/>
              <p:cNvSpPr>
                <a:spLocks noEditPoints="1"/>
              </p:cNvSpPr>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6" name="Freeform 37"/>
              <p:cNvSpPr/>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7" name="Freeform 38"/>
              <p:cNvSpPr>
                <a:spLocks noEditPoints="1"/>
              </p:cNvSpPr>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8" name="Freeform 39"/>
              <p:cNvSpPr/>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9" name="Freeform 40"/>
              <p:cNvSpPr>
                <a:spLocks noEditPoints="1"/>
              </p:cNvSpPr>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0" name="Rectangle 41"/>
              <p:cNvSpPr>
                <a:spLocks noChangeArrowheads="1"/>
              </p:cNvSpPr>
              <p:nvPr/>
            </p:nvSpPr>
            <p:spPr bwMode="auto">
              <a:xfrm>
                <a:off x="11939587" y="6596063"/>
                <a:ext cx="23813" cy="252413"/>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grpSp>
      </p:grpSp>
      <p:sp>
        <p:nvSpPr>
          <p:cNvPr id="2" name="Title Placeholder 1"/>
          <p:cNvSpPr>
            <a:spLocks noGrp="1"/>
          </p:cNvSpPr>
          <p:nvPr>
            <p:ph type="title"/>
          </p:nvPr>
        </p:nvSpPr>
        <p:spPr>
          <a:xfrm>
            <a:off x="1141413" y="618518"/>
            <a:ext cx="9905998" cy="1478570"/>
          </a:xfrm>
          <a:prstGeom prst="rect">
            <a:avLst/>
          </a:prstGeom>
        </p:spPr>
        <p:txBody>
          <a:bodyPr vert="horz" lIns="91440" tIns="45720" rIns="91440" bIns="45720" rtlCol="0" anchor="ctr">
            <a:normAutofit/>
          </a:bodyPr>
          <a:lstStyle/>
          <a:p>
            <a:endParaRPr lang="en-US" dirty="0"/>
          </a:p>
        </p:txBody>
      </p:sp>
      <p:sp>
        <p:nvSpPr>
          <p:cNvPr id="3" name="Text Placeholder 2"/>
          <p:cNvSpPr>
            <a:spLocks noGrp="1"/>
          </p:cNvSpPr>
          <p:nvPr>
            <p:ph type="body" idx="1"/>
          </p:nvPr>
        </p:nvSpPr>
        <p:spPr>
          <a:xfrm>
            <a:off x="1141412" y="2249487"/>
            <a:ext cx="9905999" cy="354171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456921" y="5883276"/>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E31BA835-12AC-4E8F-955A-EA3F4DE2791F}" type="datetime1">
              <a:rPr lang="en-US" smtClean="0"/>
              <a:t>10/12/2025</a:t>
            </a:fld>
            <a:endParaRPr lang="en-US"/>
          </a:p>
        </p:txBody>
      </p:sp>
      <p:sp>
        <p:nvSpPr>
          <p:cNvPr id="5" name="Footer Placeholder 4"/>
          <p:cNvSpPr>
            <a:spLocks noGrp="1"/>
          </p:cNvSpPr>
          <p:nvPr>
            <p:ph type="ftr" sz="quarter" idx="3"/>
          </p:nvPr>
        </p:nvSpPr>
        <p:spPr>
          <a:xfrm>
            <a:off x="1141411" y="5883275"/>
            <a:ext cx="6239309" cy="365125"/>
          </a:xfrm>
          <a:prstGeom prst="rect">
            <a:avLst/>
          </a:prstGeom>
        </p:spPr>
        <p:txBody>
          <a:bodyPr vert="horz" lIns="91440" tIns="45720" rIns="91440" bIns="45720" rtlCol="0" anchor="ctr"/>
          <a:lstStyle>
            <a:lvl1pPr algn="l">
              <a:defRPr sz="1050" cap="all" baseline="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10276321" y="5883274"/>
            <a:ext cx="771089"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87E7843D-FF13-4365-9478-9625B70A2705}" type="slidenum">
              <a:rPr lang="en-US" smtClean="0"/>
              <a:t>‹#›</a:t>
            </a:fld>
            <a:endParaRPr lang="en-US"/>
          </a:p>
        </p:txBody>
      </p:sp>
    </p:spTree>
    <p:extLst>
      <p:ext uri="{BB962C8B-B14F-4D97-AF65-F5344CB8AC3E}">
        <p14:creationId xmlns:p14="http://schemas.microsoft.com/office/powerpoint/2010/main" val="1852024701"/>
      </p:ext>
    </p:extLst>
  </p:cSld>
  <p:clrMap bg1="dk1" tx1="lt1" bg2="dk2" tx2="lt2" accent1="accent1" accent2="accent2" accent3="accent3" accent4="accent4" accent5="accent5" accent6="accent6" hlink="hlink" folHlink="folHlink"/>
  <p:sldLayoutIdLst>
    <p:sldLayoutId id="2147483687" r:id="rId1"/>
    <p:sldLayoutId id="2147483688" r:id="rId2"/>
    <p:sldLayoutId id="2147483689" r:id="rId3"/>
    <p:sldLayoutId id="2147483690" r:id="rId4"/>
    <p:sldLayoutId id="2147483691" r:id="rId5"/>
    <p:sldLayoutId id="2147483692" r:id="rId6"/>
    <p:sldLayoutId id="2147483693" r:id="rId7"/>
    <p:sldLayoutId id="2147483694" r:id="rId8"/>
    <p:sldLayoutId id="2147483695" r:id="rId9"/>
    <p:sldLayoutId id="2147483696" r:id="rId10"/>
    <p:sldLayoutId id="2147483697" r:id="rId11"/>
    <p:sldLayoutId id="2147483698" r:id="rId12"/>
    <p:sldLayoutId id="2147483699" r:id="rId13"/>
    <p:sldLayoutId id="2147483700" r:id="rId14"/>
    <p:sldLayoutId id="2147483701" r:id="rId15"/>
    <p:sldLayoutId id="2147483702" r:id="rId16"/>
    <p:sldLayoutId id="2147483703" r:id="rId17"/>
  </p:sldLayoutIdLst>
  <p:hf sldNum="0" hdr="0" ftr="0" dt="0"/>
  <p:txStyles>
    <p:titleStyle>
      <a:lvl1pPr algn="l" defTabSz="914400" rtl="0" eaLnBrk="1" latinLnBrk="0" hangingPunct="1">
        <a:lnSpc>
          <a:spcPct val="90000"/>
        </a:lnSpc>
        <a:spcBef>
          <a:spcPct val="0"/>
        </a:spcBef>
        <a:buNone/>
        <a:defRPr sz="3600" kern="1200" cap="all"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125000"/>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SzPct val="125000"/>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SzPct val="125000"/>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s://helpcenter.shirtigo.de/wiki/textil-business/marktplaetze-fuer-print-on-demand/" TargetMode="External"/><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freepngimg.com/png/83671-logo-text-tesco-area-retail-free-transparent-image-hd" TargetMode="External"/><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usitcolours.bg/bg/samoletni-bileti/redovni-aviokompanii/british-airways/s/4" TargetMode="External"/><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8" Type="http://schemas.openxmlformats.org/officeDocument/2006/relationships/hyperlink" Target="https://www.gov.uk/government/publications/use-of-it-systems-by-uk-businesses-for-managing-supply-chain-data/use-of-it-systems-by-uk-businesses-for-managing-supply-chains" TargetMode="External"/><Relationship Id="rId3" Type="http://schemas.openxmlformats.org/officeDocument/2006/relationships/hyperlink" Target="https://www.jisem-journal.com/index.php/journal/article/view/12172" TargetMode="External"/><Relationship Id="rId7" Type="http://schemas.openxmlformats.org/officeDocument/2006/relationships/hyperlink" Target="https://bmcmedethics.biomedcentral.com/articles/10.1186/s12910-025-01198-1" TargetMode="External"/><Relationship Id="rId2" Type="http://schemas.openxmlformats.org/officeDocument/2006/relationships/hyperlink" Target="https://link.springer.com/article/10.1007/s10257-024-00688-w" TargetMode="External"/><Relationship Id="rId1" Type="http://schemas.openxmlformats.org/officeDocument/2006/relationships/slideLayout" Target="../slideLayouts/slideLayout2.xml"/><Relationship Id="rId6" Type="http://schemas.openxmlformats.org/officeDocument/2006/relationships/hyperlink" Target="https://arxiv.org/abs/2207.10991" TargetMode="External"/><Relationship Id="rId11" Type="http://schemas.openxmlformats.org/officeDocument/2006/relationships/hyperlink" Target="https://americaspg.com/articleinfo/2/show/2309" TargetMode="External"/><Relationship Id="rId5" Type="http://schemas.openxmlformats.org/officeDocument/2006/relationships/hyperlink" Target="https://arxiv.org/abs/2207.12782" TargetMode="External"/><Relationship Id="rId10" Type="http://schemas.openxmlformats.org/officeDocument/2006/relationships/hyperlink" Target="https://www.sugarcrm.com/uk/content/crm-sales-impact" TargetMode="External"/><Relationship Id="rId4" Type="http://schemas.openxmlformats.org/officeDocument/2006/relationships/hyperlink" Target="https://arxiv.org/abs/2212.00016" TargetMode="External"/><Relationship Id="rId9" Type="http://schemas.openxmlformats.org/officeDocument/2006/relationships/hyperlink" Target="https://www.imd.org/research-knowledge/operations/case-studies/tesco-and-ocado-contrasting-online-grocery-supply-chain-model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C57144-9705-8E6E-162C-810B9A5C090A}"/>
              </a:ext>
            </a:extLst>
          </p:cNvPr>
          <p:cNvSpPr>
            <a:spLocks noGrp="1"/>
          </p:cNvSpPr>
          <p:nvPr>
            <p:ph type="ctrTitle"/>
          </p:nvPr>
        </p:nvSpPr>
        <p:spPr>
          <a:xfrm>
            <a:off x="353961" y="868010"/>
            <a:ext cx="5260259" cy="5563267"/>
          </a:xfrm>
        </p:spPr>
        <p:txBody>
          <a:bodyPr anchor="t">
            <a:normAutofit fontScale="90000"/>
          </a:bodyPr>
          <a:lstStyle/>
          <a:p>
            <a:pPr algn="ctr">
              <a:lnSpc>
                <a:spcPct val="90000"/>
              </a:lnSpc>
            </a:pPr>
            <a:br>
              <a:rPr lang="en-GB" sz="2100" b="1" dirty="0">
                <a:latin typeface="Arial" panose="020B0604020202020204" pitchFamily="34" charset="0"/>
                <a:cs typeface="Arial" panose="020B0604020202020204" pitchFamily="34" charset="0"/>
              </a:rPr>
            </a:br>
            <a:r>
              <a:rPr lang="en-GB" sz="2400" b="1" dirty="0">
                <a:latin typeface="Calibri" panose="020F0502020204030204" pitchFamily="34" charset="0"/>
                <a:ea typeface="Calibri" panose="020F0502020204030204" pitchFamily="34" charset="0"/>
                <a:cs typeface="Calibri" panose="020F0502020204030204" pitchFamily="34" charset="0"/>
              </a:rPr>
              <a:t>UWTSD</a:t>
            </a:r>
            <a:br>
              <a:rPr lang="en-GB" sz="2400" b="1" dirty="0">
                <a:latin typeface="Calibri" panose="020F0502020204030204" pitchFamily="34" charset="0"/>
                <a:ea typeface="Calibri" panose="020F0502020204030204" pitchFamily="34" charset="0"/>
                <a:cs typeface="Calibri" panose="020F0502020204030204" pitchFamily="34" charset="0"/>
              </a:rPr>
            </a:br>
            <a:br>
              <a:rPr lang="en-GB" sz="2400" b="1" dirty="0">
                <a:latin typeface="Calibri" panose="020F0502020204030204" pitchFamily="34" charset="0"/>
                <a:ea typeface="Calibri" panose="020F0502020204030204" pitchFamily="34" charset="0"/>
                <a:cs typeface="Calibri" panose="020F0502020204030204" pitchFamily="34" charset="0"/>
              </a:rPr>
            </a:br>
            <a:r>
              <a:rPr lang="en-GB" sz="2400" b="1" dirty="0">
                <a:latin typeface="Calibri" panose="020F0502020204030204" pitchFamily="34" charset="0"/>
                <a:ea typeface="Calibri" panose="020F0502020204030204" pitchFamily="34" charset="0"/>
                <a:cs typeface="Calibri" panose="020F0502020204030204" pitchFamily="34" charset="0"/>
              </a:rPr>
              <a:t>BA (Hons) Leadership and Management Skills for the Workplace </a:t>
            </a:r>
            <a:br>
              <a:rPr lang="en-GB" sz="2400" b="1" dirty="0">
                <a:latin typeface="Calibri" panose="020F0502020204030204" pitchFamily="34" charset="0"/>
                <a:ea typeface="Calibri" panose="020F0502020204030204" pitchFamily="34" charset="0"/>
                <a:cs typeface="Calibri" panose="020F0502020204030204" pitchFamily="34" charset="0"/>
              </a:rPr>
            </a:br>
            <a:br>
              <a:rPr lang="en-GB" sz="2400" b="1" dirty="0">
                <a:latin typeface="Calibri" panose="020F0502020204030204" pitchFamily="34" charset="0"/>
                <a:ea typeface="Calibri" panose="020F0502020204030204" pitchFamily="34" charset="0"/>
                <a:cs typeface="Calibri" panose="020F0502020204030204" pitchFamily="34" charset="0"/>
              </a:rPr>
            </a:br>
            <a:r>
              <a:rPr lang="en-GB" sz="2400" b="1" dirty="0">
                <a:latin typeface="Calibri" panose="020F0502020204030204" pitchFamily="34" charset="0"/>
                <a:ea typeface="Calibri" panose="020F0502020204030204" pitchFamily="34" charset="0"/>
                <a:cs typeface="Calibri" panose="020F0502020204030204" pitchFamily="34" charset="0"/>
              </a:rPr>
              <a:t>TITLE : Component 1- Group Presentation on Different Information System </a:t>
            </a:r>
            <a:br>
              <a:rPr lang="en-GB" sz="2400" b="1" dirty="0">
                <a:latin typeface="Calibri" panose="020F0502020204030204" pitchFamily="34" charset="0"/>
                <a:ea typeface="Calibri" panose="020F0502020204030204" pitchFamily="34" charset="0"/>
                <a:cs typeface="Calibri" panose="020F0502020204030204" pitchFamily="34" charset="0"/>
              </a:rPr>
            </a:br>
            <a:br>
              <a:rPr lang="en-GB" sz="2400" b="1" dirty="0">
                <a:latin typeface="Calibri" panose="020F0502020204030204" pitchFamily="34" charset="0"/>
                <a:ea typeface="Calibri" panose="020F0502020204030204" pitchFamily="34" charset="0"/>
                <a:cs typeface="Calibri" panose="020F0502020204030204" pitchFamily="34" charset="0"/>
              </a:rPr>
            </a:br>
            <a:r>
              <a:rPr lang="en-GB" sz="2400" b="1" dirty="0">
                <a:latin typeface="Calibri" panose="020F0502020204030204" pitchFamily="34" charset="0"/>
                <a:ea typeface="Calibri" panose="020F0502020204030204" pitchFamily="34" charset="0"/>
                <a:cs typeface="Calibri" panose="020F0502020204030204" pitchFamily="34" charset="0"/>
              </a:rPr>
              <a:t>Lecturer: Dr. Amer Kareem</a:t>
            </a:r>
            <a:br>
              <a:rPr lang="en-GB" sz="2400" b="1" dirty="0">
                <a:latin typeface="Calibri" panose="020F0502020204030204" pitchFamily="34" charset="0"/>
                <a:ea typeface="Calibri" panose="020F0502020204030204" pitchFamily="34" charset="0"/>
                <a:cs typeface="Calibri" panose="020F0502020204030204" pitchFamily="34" charset="0"/>
              </a:rPr>
            </a:br>
            <a:br>
              <a:rPr lang="en-GB" sz="2400" b="1" dirty="0">
                <a:latin typeface="Calibri" panose="020F0502020204030204" pitchFamily="34" charset="0"/>
                <a:ea typeface="Calibri" panose="020F0502020204030204" pitchFamily="34" charset="0"/>
                <a:cs typeface="Calibri" panose="020F0502020204030204" pitchFamily="34" charset="0"/>
              </a:rPr>
            </a:br>
            <a:r>
              <a:rPr lang="en-GB" sz="2400" b="1" dirty="0">
                <a:latin typeface="Calibri" panose="020F0502020204030204" pitchFamily="34" charset="0"/>
                <a:ea typeface="Calibri" panose="020F0502020204030204" pitchFamily="34" charset="0"/>
                <a:cs typeface="Calibri" panose="020F0502020204030204" pitchFamily="34" charset="0"/>
              </a:rPr>
              <a:t>Student: </a:t>
            </a:r>
            <a:br>
              <a:rPr lang="en-GB" sz="2400" b="1" dirty="0">
                <a:latin typeface="Calibri" panose="020F0502020204030204" pitchFamily="34" charset="0"/>
                <a:ea typeface="Calibri" panose="020F0502020204030204" pitchFamily="34" charset="0"/>
                <a:cs typeface="Calibri" panose="020F0502020204030204" pitchFamily="34" charset="0"/>
              </a:rPr>
            </a:br>
            <a:r>
              <a:rPr lang="en-GB" sz="2400" b="1" dirty="0">
                <a:latin typeface="Calibri" panose="020F0502020204030204" pitchFamily="34" charset="0"/>
                <a:ea typeface="Calibri" panose="020F0502020204030204" pitchFamily="34" charset="0"/>
                <a:cs typeface="Calibri" panose="020F0502020204030204" pitchFamily="34" charset="0"/>
              </a:rPr>
              <a:t>Lisa-Maria Fechete - 2239078</a:t>
            </a:r>
            <a:br>
              <a:rPr lang="en-GB" sz="2400" b="1" dirty="0">
                <a:latin typeface="Calibri" panose="020F0502020204030204" pitchFamily="34" charset="0"/>
                <a:ea typeface="Calibri" panose="020F0502020204030204" pitchFamily="34" charset="0"/>
                <a:cs typeface="Calibri" panose="020F0502020204030204" pitchFamily="34" charset="0"/>
              </a:rPr>
            </a:br>
            <a:r>
              <a:rPr lang="en-GB" sz="2400" b="1" dirty="0">
                <a:latin typeface="Calibri" panose="020F0502020204030204" pitchFamily="34" charset="0"/>
                <a:ea typeface="Calibri" panose="020F0502020204030204" pitchFamily="34" charset="0"/>
                <a:cs typeface="Calibri" panose="020F0502020204030204" pitchFamily="34" charset="0"/>
              </a:rPr>
              <a:t>Amalia </a:t>
            </a:r>
            <a:r>
              <a:rPr lang="en-GB" sz="2400" b="1" dirty="0" err="1">
                <a:latin typeface="Calibri" panose="020F0502020204030204" pitchFamily="34" charset="0"/>
                <a:ea typeface="Calibri" panose="020F0502020204030204" pitchFamily="34" charset="0"/>
                <a:cs typeface="Calibri" panose="020F0502020204030204" pitchFamily="34" charset="0"/>
              </a:rPr>
              <a:t>Terente</a:t>
            </a:r>
            <a:r>
              <a:rPr lang="en-GB" sz="2400" b="1" dirty="0">
                <a:latin typeface="Calibri" panose="020F0502020204030204" pitchFamily="34" charset="0"/>
                <a:ea typeface="Calibri" panose="020F0502020204030204" pitchFamily="34" charset="0"/>
                <a:cs typeface="Calibri" panose="020F0502020204030204" pitchFamily="34" charset="0"/>
              </a:rPr>
              <a:t> - 2329447</a:t>
            </a:r>
            <a:br>
              <a:rPr lang="en-GB" sz="2400" b="1" dirty="0">
                <a:latin typeface="Calibri" panose="020F0502020204030204" pitchFamily="34" charset="0"/>
                <a:ea typeface="Calibri" panose="020F0502020204030204" pitchFamily="34" charset="0"/>
                <a:cs typeface="Calibri" panose="020F0502020204030204" pitchFamily="34" charset="0"/>
              </a:rPr>
            </a:br>
            <a:r>
              <a:rPr lang="en-GB" sz="2400" b="1" dirty="0">
                <a:latin typeface="Calibri" panose="020F0502020204030204" pitchFamily="34" charset="0"/>
                <a:ea typeface="Calibri" panose="020F0502020204030204" pitchFamily="34" charset="0"/>
                <a:cs typeface="Calibri" panose="020F0502020204030204" pitchFamily="34" charset="0"/>
              </a:rPr>
              <a:t>Ionut Nica - 2239653</a:t>
            </a:r>
            <a:br>
              <a:rPr lang="en-GB" sz="2100" b="1" dirty="0">
                <a:latin typeface="Arial" panose="020B0604020202020204" pitchFamily="34" charset="0"/>
                <a:cs typeface="Arial" panose="020B0604020202020204" pitchFamily="34" charset="0"/>
              </a:rPr>
            </a:br>
            <a:endParaRPr lang="en-GB" sz="2100" b="1" dirty="0">
              <a:latin typeface="Arial" panose="020B0604020202020204" pitchFamily="34" charset="0"/>
              <a:cs typeface="Arial" panose="020B0604020202020204" pitchFamily="34" charset="0"/>
            </a:endParaRPr>
          </a:p>
        </p:txBody>
      </p:sp>
      <p:pic>
        <p:nvPicPr>
          <p:cNvPr id="4" name="Picture 3" descr="A close-up of hands typing on a computer&#10;&#10;AI-generated content may be incorrect.">
            <a:extLst>
              <a:ext uri="{FF2B5EF4-FFF2-40B4-BE49-F238E27FC236}">
                <a16:creationId xmlns:a16="http://schemas.microsoft.com/office/drawing/2014/main" id="{56DD532B-C1B0-E8D9-551F-5023E14F03A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653548" y="689"/>
            <a:ext cx="6538451" cy="6321453"/>
          </a:xfrm>
          <a:prstGeom prst="rect">
            <a:avLst/>
          </a:prstGeom>
        </p:spPr>
      </p:pic>
    </p:spTree>
    <p:extLst>
      <p:ext uri="{BB962C8B-B14F-4D97-AF65-F5344CB8AC3E}">
        <p14:creationId xmlns:p14="http://schemas.microsoft.com/office/powerpoint/2010/main" val="25130383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4E3BDA-798E-135C-ADBC-B2E44C751279}"/>
              </a:ext>
            </a:extLst>
          </p:cNvPr>
          <p:cNvSpPr>
            <a:spLocks noGrp="1"/>
          </p:cNvSpPr>
          <p:nvPr>
            <p:ph type="title"/>
          </p:nvPr>
        </p:nvSpPr>
        <p:spPr>
          <a:xfrm>
            <a:off x="1097280" y="126182"/>
            <a:ext cx="10058400" cy="868429"/>
          </a:xfrm>
        </p:spPr>
        <p:txBody>
          <a:bodyPr/>
          <a:lstStyle/>
          <a:p>
            <a:pPr algn="ctr"/>
            <a:r>
              <a:rPr lang="en-GB" b="1" dirty="0">
                <a:solidFill>
                  <a:schemeClr val="tx1"/>
                </a:solidFill>
                <a:latin typeface="Calibri" panose="020F0502020204030204" pitchFamily="34" charset="0"/>
                <a:ea typeface="Calibri" panose="020F0502020204030204" pitchFamily="34" charset="0"/>
                <a:cs typeface="Calibri" panose="020F0502020204030204" pitchFamily="34" charset="0"/>
              </a:rPr>
              <a:t>Introduce Information Systems:</a:t>
            </a:r>
            <a:r>
              <a:rPr lang="en-GB" dirty="0">
                <a:solidFill>
                  <a:schemeClr val="tx1"/>
                </a:solidFill>
                <a:latin typeface="Calibri" panose="020F0502020204030204" pitchFamily="34" charset="0"/>
                <a:ea typeface="Calibri" panose="020F0502020204030204" pitchFamily="34" charset="0"/>
                <a:cs typeface="Calibri" panose="020F0502020204030204" pitchFamily="34" charset="0"/>
              </a:rPr>
              <a:t> </a:t>
            </a:r>
          </a:p>
        </p:txBody>
      </p:sp>
      <p:sp>
        <p:nvSpPr>
          <p:cNvPr id="3" name="Content Placeholder 2">
            <a:extLst>
              <a:ext uri="{FF2B5EF4-FFF2-40B4-BE49-F238E27FC236}">
                <a16:creationId xmlns:a16="http://schemas.microsoft.com/office/drawing/2014/main" id="{4C13F4A2-DD05-0348-7423-899B0D55AD84}"/>
              </a:ext>
            </a:extLst>
          </p:cNvPr>
          <p:cNvSpPr>
            <a:spLocks noGrp="1"/>
          </p:cNvSpPr>
          <p:nvPr>
            <p:ph idx="1"/>
          </p:nvPr>
        </p:nvSpPr>
        <p:spPr>
          <a:xfrm>
            <a:off x="700635" y="866275"/>
            <a:ext cx="10691265" cy="5203786"/>
          </a:xfrm>
        </p:spPr>
        <p:txBody>
          <a:bodyPr>
            <a:normAutofit fontScale="70000" lnSpcReduction="20000"/>
          </a:bodyPr>
          <a:lstStyle/>
          <a:p>
            <a:pPr marL="457200" indent="-457200">
              <a:lnSpc>
                <a:spcPct val="160000"/>
              </a:lnSpc>
              <a:buAutoNum type="arabicPeriod"/>
            </a:pPr>
            <a:r>
              <a:rPr lang="en-GB" sz="2600" b="1" dirty="0">
                <a:latin typeface="Calibri" panose="020F0502020204030204" pitchFamily="34" charset="0"/>
                <a:ea typeface="Calibri" panose="020F0502020204030204" pitchFamily="34" charset="0"/>
                <a:cs typeface="Calibri" panose="020F0502020204030204" pitchFamily="34" charset="0"/>
              </a:rPr>
              <a:t>What are information systems: </a:t>
            </a:r>
            <a:r>
              <a:rPr lang="en-GB" sz="2600" dirty="0">
                <a:latin typeface="Calibri" panose="020F0502020204030204" pitchFamily="34" charset="0"/>
                <a:ea typeface="Calibri" panose="020F0502020204030204" pitchFamily="34" charset="0"/>
                <a:cs typeface="Calibri" panose="020F0502020204030204" pitchFamily="34" charset="0"/>
              </a:rPr>
              <a:t>tools that collect, process, store, and share information to help the business run smoothly (UK Government, 2023; </a:t>
            </a:r>
            <a:r>
              <a:rPr lang="en-GB" sz="2600" dirty="0" err="1">
                <a:latin typeface="Calibri" panose="020F0502020204030204" pitchFamily="34" charset="0"/>
                <a:ea typeface="Calibri" panose="020F0502020204030204" pitchFamily="34" charset="0"/>
                <a:cs typeface="Calibri" panose="020F0502020204030204" pitchFamily="34" charset="0"/>
              </a:rPr>
              <a:t>Wissuchek</a:t>
            </a:r>
            <a:r>
              <a:rPr lang="en-GB" sz="2600" dirty="0">
                <a:latin typeface="Calibri" panose="020F0502020204030204" pitchFamily="34" charset="0"/>
                <a:ea typeface="Calibri" panose="020F0502020204030204" pitchFamily="34" charset="0"/>
                <a:cs typeface="Calibri" panose="020F0502020204030204" pitchFamily="34" charset="0"/>
              </a:rPr>
              <a:t> and </a:t>
            </a:r>
            <a:r>
              <a:rPr lang="en-GB" sz="2600" dirty="0" err="1">
                <a:latin typeface="Calibri" panose="020F0502020204030204" pitchFamily="34" charset="0"/>
                <a:ea typeface="Calibri" panose="020F0502020204030204" pitchFamily="34" charset="0"/>
                <a:cs typeface="Calibri" panose="020F0502020204030204" pitchFamily="34" charset="0"/>
              </a:rPr>
              <a:t>Zschech</a:t>
            </a:r>
            <a:r>
              <a:rPr lang="en-GB" sz="2600" dirty="0">
                <a:latin typeface="Calibri" panose="020F0502020204030204" pitchFamily="34" charset="0"/>
                <a:ea typeface="Calibri" panose="020F0502020204030204" pitchFamily="34" charset="0"/>
                <a:cs typeface="Calibri" panose="020F0502020204030204" pitchFamily="34" charset="0"/>
              </a:rPr>
              <a:t>, 2025).</a:t>
            </a:r>
          </a:p>
          <a:p>
            <a:pPr marL="457200" indent="-457200">
              <a:lnSpc>
                <a:spcPct val="160000"/>
              </a:lnSpc>
              <a:buFont typeface="Arial" panose="020B0604020202020204" pitchFamily="34" charset="0"/>
              <a:buAutoNum type="arabicPeriod"/>
            </a:pPr>
            <a:r>
              <a:rPr lang="en-GB" sz="2600" b="1" dirty="0">
                <a:latin typeface="Calibri" panose="020F0502020204030204" pitchFamily="34" charset="0"/>
                <a:ea typeface="Calibri" panose="020F0502020204030204" pitchFamily="34" charset="0"/>
                <a:cs typeface="Calibri" panose="020F0502020204030204" pitchFamily="34" charset="0"/>
              </a:rPr>
              <a:t>Role in business operations: </a:t>
            </a:r>
            <a:r>
              <a:rPr lang="en-GB" sz="2600" dirty="0">
                <a:latin typeface="Calibri" panose="020F0502020204030204" pitchFamily="34" charset="0"/>
                <a:ea typeface="Calibri" panose="020F0502020204030204" pitchFamily="34" charset="0"/>
                <a:cs typeface="Calibri" panose="020F0502020204030204" pitchFamily="34" charset="0"/>
              </a:rPr>
              <a:t>they make operations faster and reduce mistakes. (IMD, 2024; SugarCRM, 2021).</a:t>
            </a:r>
            <a:endParaRPr lang="en-US" sz="2600" dirty="0">
              <a:latin typeface="Calibri" panose="020F0502020204030204" pitchFamily="34" charset="0"/>
              <a:ea typeface="Calibri" panose="020F0502020204030204" pitchFamily="34" charset="0"/>
              <a:cs typeface="Calibri" panose="020F0502020204030204" pitchFamily="34" charset="0"/>
            </a:endParaRPr>
          </a:p>
          <a:p>
            <a:pPr marL="457200" indent="-457200">
              <a:lnSpc>
                <a:spcPct val="160000"/>
              </a:lnSpc>
              <a:buFont typeface="Arial" panose="020B0604020202020204" pitchFamily="34" charset="0"/>
              <a:buAutoNum type="arabicPeriod"/>
            </a:pPr>
            <a:r>
              <a:rPr lang="en-GB" sz="2600" b="1" dirty="0">
                <a:latin typeface="Calibri" panose="020F0502020204030204" pitchFamily="34" charset="0"/>
                <a:ea typeface="Calibri" panose="020F0502020204030204" pitchFamily="34" charset="0"/>
                <a:cs typeface="Calibri" panose="020F0502020204030204" pitchFamily="34" charset="0"/>
              </a:rPr>
              <a:t>Importance for:</a:t>
            </a:r>
          </a:p>
          <a:p>
            <a:pPr>
              <a:lnSpc>
                <a:spcPct val="160000"/>
              </a:lnSpc>
            </a:pPr>
            <a:r>
              <a:rPr lang="en-GB" sz="2600" dirty="0">
                <a:latin typeface="Calibri" panose="020F0502020204030204" pitchFamily="34" charset="0"/>
                <a:ea typeface="Calibri" panose="020F0502020204030204" pitchFamily="34" charset="0"/>
                <a:cs typeface="Calibri" panose="020F0502020204030204" pitchFamily="34" charset="0"/>
              </a:rPr>
              <a:t>decision-making: gives managers accurate, real-time data to make smart choices. </a:t>
            </a:r>
            <a:r>
              <a:rPr lang="da-DK" sz="2600" dirty="0">
                <a:latin typeface="Calibri" panose="020F0502020204030204" pitchFamily="34" charset="0"/>
                <a:ea typeface="Calibri" panose="020F0502020204030204" pitchFamily="34" charset="0"/>
                <a:cs typeface="Calibri" panose="020F0502020204030204" pitchFamily="34" charset="0"/>
              </a:rPr>
              <a:t>(Rakib et al., 2025; Aktas, Sen and Koyuncu, 2024).</a:t>
            </a:r>
            <a:endParaRPr lang="en-US" sz="2600" dirty="0">
              <a:latin typeface="Calibri" panose="020F0502020204030204" pitchFamily="34" charset="0"/>
              <a:ea typeface="Calibri" panose="020F0502020204030204" pitchFamily="34" charset="0"/>
              <a:cs typeface="Calibri" panose="020F0502020204030204" pitchFamily="34" charset="0"/>
            </a:endParaRPr>
          </a:p>
          <a:p>
            <a:pPr>
              <a:lnSpc>
                <a:spcPct val="160000"/>
              </a:lnSpc>
            </a:pPr>
            <a:r>
              <a:rPr lang="en-GB" sz="2600" dirty="0">
                <a:latin typeface="Calibri" panose="020F0502020204030204" pitchFamily="34" charset="0"/>
                <a:ea typeface="Calibri" panose="020F0502020204030204" pitchFamily="34" charset="0"/>
                <a:cs typeface="Calibri" panose="020F0502020204030204" pitchFamily="34" charset="0"/>
              </a:rPr>
              <a:t>efficiency: automates routine tasks like sales, payments, and stock management. (Miah, 2022; Galanti et al., 2022).</a:t>
            </a:r>
            <a:endParaRPr lang="en-US" sz="2600" dirty="0">
              <a:latin typeface="Calibri" panose="020F0502020204030204" pitchFamily="34" charset="0"/>
              <a:ea typeface="Calibri" panose="020F0502020204030204" pitchFamily="34" charset="0"/>
              <a:cs typeface="Calibri" panose="020F0502020204030204" pitchFamily="34" charset="0"/>
            </a:endParaRPr>
          </a:p>
          <a:p>
            <a:pPr>
              <a:lnSpc>
                <a:spcPct val="160000"/>
              </a:lnSpc>
            </a:pPr>
            <a:r>
              <a:rPr lang="en-GB" sz="2600" dirty="0">
                <a:latin typeface="Calibri" panose="020F0502020204030204" pitchFamily="34" charset="0"/>
                <a:ea typeface="Calibri" panose="020F0502020204030204" pitchFamily="34" charset="0"/>
                <a:cs typeface="Calibri" panose="020F0502020204030204" pitchFamily="34" charset="0"/>
              </a:rPr>
              <a:t>competitive advantage:</a:t>
            </a:r>
            <a:r>
              <a:rPr lang="en-US" sz="2600" dirty="0">
                <a:latin typeface="Calibri" panose="020F0502020204030204" pitchFamily="34" charset="0"/>
                <a:ea typeface="Calibri" panose="020F0502020204030204" pitchFamily="34" charset="0"/>
                <a:cs typeface="Calibri" panose="020F0502020204030204" pitchFamily="34" charset="0"/>
              </a:rPr>
              <a:t> </a:t>
            </a:r>
            <a:r>
              <a:rPr lang="en-GB" sz="2600" dirty="0">
                <a:latin typeface="Calibri" panose="020F0502020204030204" pitchFamily="34" charset="0"/>
                <a:ea typeface="Calibri" panose="020F0502020204030204" pitchFamily="34" charset="0"/>
                <a:cs typeface="Calibri" panose="020F0502020204030204" pitchFamily="34" charset="0"/>
              </a:rPr>
              <a:t>Helps the company serve customers better and respond faster than competitors. (De-Arteaga, </a:t>
            </a:r>
            <a:r>
              <a:rPr lang="en-GB" sz="2600" dirty="0" err="1">
                <a:latin typeface="Calibri" panose="020F0502020204030204" pitchFamily="34" charset="0"/>
                <a:ea typeface="Calibri" panose="020F0502020204030204" pitchFamily="34" charset="0"/>
                <a:cs typeface="Calibri" panose="020F0502020204030204" pitchFamily="34" charset="0"/>
              </a:rPr>
              <a:t>Feuerriegel</a:t>
            </a:r>
            <a:r>
              <a:rPr lang="en-GB" sz="2600" dirty="0">
                <a:latin typeface="Calibri" panose="020F0502020204030204" pitchFamily="34" charset="0"/>
                <a:ea typeface="Calibri" panose="020F0502020204030204" pitchFamily="34" charset="0"/>
                <a:cs typeface="Calibri" panose="020F0502020204030204" pitchFamily="34" charset="0"/>
              </a:rPr>
              <a:t> and Saar-</a:t>
            </a:r>
            <a:r>
              <a:rPr lang="en-GB" sz="2600" dirty="0" err="1">
                <a:latin typeface="Calibri" panose="020F0502020204030204" pitchFamily="34" charset="0"/>
                <a:ea typeface="Calibri" panose="020F0502020204030204" pitchFamily="34" charset="0"/>
                <a:cs typeface="Calibri" panose="020F0502020204030204" pitchFamily="34" charset="0"/>
              </a:rPr>
              <a:t>Tsechansky</a:t>
            </a:r>
            <a:r>
              <a:rPr lang="en-GB" sz="2600" dirty="0">
                <a:latin typeface="Calibri" panose="020F0502020204030204" pitchFamily="34" charset="0"/>
                <a:ea typeface="Calibri" panose="020F0502020204030204" pitchFamily="34" charset="0"/>
                <a:cs typeface="Calibri" panose="020F0502020204030204" pitchFamily="34" charset="0"/>
              </a:rPr>
              <a:t>, 2022; Ratti, Morrison and Jakab, 2025).</a:t>
            </a:r>
            <a:endParaRPr lang="en-US" sz="2600" dirty="0">
              <a:latin typeface="Calibri" panose="020F0502020204030204" pitchFamily="34" charset="0"/>
              <a:ea typeface="Calibri" panose="020F0502020204030204" pitchFamily="34" charset="0"/>
              <a:cs typeface="Calibri" panose="020F0502020204030204" pitchFamily="34" charset="0"/>
            </a:endParaRPr>
          </a:p>
          <a:p>
            <a:pPr marL="457200" indent="-457200">
              <a:lnSpc>
                <a:spcPct val="160000"/>
              </a:lnSpc>
              <a:buAutoNum type="arabicPeriod"/>
            </a:pPr>
            <a:endParaRPr lang="en-GB" dirty="0">
              <a:latin typeface="Arial" panose="020B0604020202020204" pitchFamily="34" charset="0"/>
              <a:cs typeface="Arial" panose="020B0604020202020204" pitchFamily="34" charset="0"/>
            </a:endParaRPr>
          </a:p>
          <a:p>
            <a:pPr>
              <a:lnSpc>
                <a:spcPct val="160000"/>
              </a:lnSpc>
            </a:pPr>
            <a:endParaRPr lang="en-GB" dirty="0"/>
          </a:p>
          <a:p>
            <a:pPr>
              <a:lnSpc>
                <a:spcPct val="160000"/>
              </a:lnSpc>
            </a:pPr>
            <a:endParaRPr lang="en-US" dirty="0"/>
          </a:p>
          <a:p>
            <a:pPr>
              <a:lnSpc>
                <a:spcPct val="160000"/>
              </a:lnSpc>
            </a:pPr>
            <a:endParaRPr lang="en-GB" dirty="0"/>
          </a:p>
        </p:txBody>
      </p:sp>
    </p:spTree>
    <p:extLst>
      <p:ext uri="{BB962C8B-B14F-4D97-AF65-F5344CB8AC3E}">
        <p14:creationId xmlns:p14="http://schemas.microsoft.com/office/powerpoint/2010/main" val="15881967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019424-9172-8F76-17DF-A3691CFE1543}"/>
              </a:ext>
            </a:extLst>
          </p:cNvPr>
          <p:cNvSpPr>
            <a:spLocks noGrp="1"/>
          </p:cNvSpPr>
          <p:nvPr>
            <p:ph type="title"/>
          </p:nvPr>
        </p:nvSpPr>
        <p:spPr>
          <a:xfrm>
            <a:off x="700087" y="909638"/>
            <a:ext cx="11041198" cy="820839"/>
          </a:xfrm>
        </p:spPr>
        <p:txBody>
          <a:bodyPr>
            <a:normAutofit/>
          </a:bodyPr>
          <a:lstStyle/>
          <a:p>
            <a:pPr algn="ctr">
              <a:lnSpc>
                <a:spcPct val="90000"/>
              </a:lnSpc>
            </a:pPr>
            <a:r>
              <a:rPr lang="en-GB" sz="3700" b="1" dirty="0">
                <a:latin typeface="Calibri" panose="020F0502020204030204" pitchFamily="34" charset="0"/>
                <a:ea typeface="Calibri" panose="020F0502020204030204" pitchFamily="34" charset="0"/>
                <a:cs typeface="Calibri" panose="020F0502020204030204" pitchFamily="34" charset="0"/>
              </a:rPr>
              <a:t>Types of information system and their impact:</a:t>
            </a:r>
          </a:p>
        </p:txBody>
      </p:sp>
      <p:grpSp>
        <p:nvGrpSpPr>
          <p:cNvPr id="3" name="Group 2">
            <a:extLst>
              <a:ext uri="{FF2B5EF4-FFF2-40B4-BE49-F238E27FC236}">
                <a16:creationId xmlns:a16="http://schemas.microsoft.com/office/drawing/2014/main" id="{C41FDE66-F4EF-65F0-4967-E0134C62CCF0}"/>
              </a:ext>
            </a:extLst>
          </p:cNvPr>
          <p:cNvGrpSpPr/>
          <p:nvPr/>
        </p:nvGrpSpPr>
        <p:grpSpPr>
          <a:xfrm>
            <a:off x="702511" y="1900150"/>
            <a:ext cx="9977273" cy="3978912"/>
            <a:chOff x="702511" y="1900150"/>
            <a:chExt cx="9977273" cy="3978912"/>
          </a:xfrm>
        </p:grpSpPr>
        <p:sp>
          <p:nvSpPr>
            <p:cNvPr id="4" name="Rectangle: Rounded Corners 3">
              <a:extLst>
                <a:ext uri="{FF2B5EF4-FFF2-40B4-BE49-F238E27FC236}">
                  <a16:creationId xmlns:a16="http://schemas.microsoft.com/office/drawing/2014/main" id="{DD5B4A74-08FB-E750-1A05-83CED3FED255}"/>
                </a:ext>
              </a:extLst>
            </p:cNvPr>
            <p:cNvSpPr/>
            <p:nvPr/>
          </p:nvSpPr>
          <p:spPr>
            <a:xfrm>
              <a:off x="702511" y="1900150"/>
              <a:ext cx="2880000" cy="3600000"/>
            </a:xfrm>
            <a:prstGeom prst="roundRect">
              <a:avLst>
                <a:gd name="adj" fmla="val 10000"/>
              </a:avLst>
            </a:pr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p>
              <a:endParaRPr lang="en-US"/>
            </a:p>
          </p:txBody>
        </p:sp>
        <p:sp>
          <p:nvSpPr>
            <p:cNvPr id="6" name="Freeform: Shape 5">
              <a:extLst>
                <a:ext uri="{FF2B5EF4-FFF2-40B4-BE49-F238E27FC236}">
                  <a16:creationId xmlns:a16="http://schemas.microsoft.com/office/drawing/2014/main" id="{14ECF23B-A1A2-B3E1-C2A0-BA2574FF45DF}"/>
                </a:ext>
              </a:extLst>
            </p:cNvPr>
            <p:cNvSpPr/>
            <p:nvPr/>
          </p:nvSpPr>
          <p:spPr>
            <a:xfrm>
              <a:off x="1101366" y="2279062"/>
              <a:ext cx="2880000" cy="3600000"/>
            </a:xfrm>
            <a:custGeom>
              <a:avLst/>
              <a:gdLst>
                <a:gd name="connsiteX0" fmla="*/ 0 w 2525743"/>
                <a:gd name="connsiteY0" fmla="*/ 252574 h 3905640"/>
                <a:gd name="connsiteX1" fmla="*/ 252574 w 2525743"/>
                <a:gd name="connsiteY1" fmla="*/ 0 h 3905640"/>
                <a:gd name="connsiteX2" fmla="*/ 2273169 w 2525743"/>
                <a:gd name="connsiteY2" fmla="*/ 0 h 3905640"/>
                <a:gd name="connsiteX3" fmla="*/ 2525743 w 2525743"/>
                <a:gd name="connsiteY3" fmla="*/ 252574 h 3905640"/>
                <a:gd name="connsiteX4" fmla="*/ 2525743 w 2525743"/>
                <a:gd name="connsiteY4" fmla="*/ 3653066 h 3905640"/>
                <a:gd name="connsiteX5" fmla="*/ 2273169 w 2525743"/>
                <a:gd name="connsiteY5" fmla="*/ 3905640 h 3905640"/>
                <a:gd name="connsiteX6" fmla="*/ 252574 w 2525743"/>
                <a:gd name="connsiteY6" fmla="*/ 3905640 h 3905640"/>
                <a:gd name="connsiteX7" fmla="*/ 0 w 2525743"/>
                <a:gd name="connsiteY7" fmla="*/ 3653066 h 3905640"/>
                <a:gd name="connsiteX8" fmla="*/ 0 w 2525743"/>
                <a:gd name="connsiteY8" fmla="*/ 252574 h 39056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525743" h="3905640">
                  <a:moveTo>
                    <a:pt x="0" y="252574"/>
                  </a:moveTo>
                  <a:cubicBezTo>
                    <a:pt x="0" y="113081"/>
                    <a:pt x="113081" y="0"/>
                    <a:pt x="252574" y="0"/>
                  </a:cubicBezTo>
                  <a:lnTo>
                    <a:pt x="2273169" y="0"/>
                  </a:lnTo>
                  <a:cubicBezTo>
                    <a:pt x="2412662" y="0"/>
                    <a:pt x="2525743" y="113081"/>
                    <a:pt x="2525743" y="252574"/>
                  </a:cubicBezTo>
                  <a:lnTo>
                    <a:pt x="2525743" y="3653066"/>
                  </a:lnTo>
                  <a:cubicBezTo>
                    <a:pt x="2525743" y="3792559"/>
                    <a:pt x="2412662" y="3905640"/>
                    <a:pt x="2273169" y="3905640"/>
                  </a:cubicBezTo>
                  <a:lnTo>
                    <a:pt x="252574" y="3905640"/>
                  </a:lnTo>
                  <a:cubicBezTo>
                    <a:pt x="113081" y="3905640"/>
                    <a:pt x="0" y="3792559"/>
                    <a:pt x="0" y="3653066"/>
                  </a:cubicBezTo>
                  <a:lnTo>
                    <a:pt x="0" y="252574"/>
                  </a:lnTo>
                  <a:close/>
                </a:path>
              </a:pathLst>
            </a:cu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142556" tIns="142556" rIns="142556" bIns="142556" numCol="1" spcCol="1270" anchor="ctr" anchorCtr="0">
              <a:noAutofit/>
            </a:bodyPr>
            <a:lstStyle/>
            <a:p>
              <a:pPr marL="0" lvl="0" indent="0" algn="ctr" defTabSz="800100">
                <a:lnSpc>
                  <a:spcPct val="90000"/>
                </a:lnSpc>
                <a:spcBef>
                  <a:spcPct val="0"/>
                </a:spcBef>
                <a:spcAft>
                  <a:spcPct val="35000"/>
                </a:spcAft>
                <a:buNone/>
              </a:pPr>
              <a:r>
                <a:rPr lang="en-GB" sz="1800" b="1" kern="1200" dirty="0">
                  <a:latin typeface="Calibri" panose="020F0502020204030204" pitchFamily="34" charset="0"/>
                  <a:ea typeface="Calibri" panose="020F0502020204030204" pitchFamily="34" charset="0"/>
                  <a:cs typeface="Calibri" panose="020F0502020204030204" pitchFamily="34" charset="0"/>
                </a:rPr>
                <a:t>Transaction Processing Systems (TPS):</a:t>
              </a:r>
              <a:r>
                <a:rPr lang="en-GB" sz="1800" kern="1200" dirty="0">
                  <a:latin typeface="Calibri" panose="020F0502020204030204" pitchFamily="34" charset="0"/>
                  <a:ea typeface="Calibri" panose="020F0502020204030204" pitchFamily="34" charset="0"/>
                  <a:cs typeface="Calibri" panose="020F0502020204030204" pitchFamily="34" charset="0"/>
                </a:rPr>
                <a:t> Handles day-to-day operations (orders, billing, stock). Faster and more accurate daily operations.(Miah.2022; UK Government, 2023; IMD, 2024</a:t>
              </a:r>
              <a:endParaRPr lang="en-US" sz="1800" kern="1200" dirty="0">
                <a:latin typeface="Calibri" panose="020F0502020204030204" pitchFamily="34" charset="0"/>
                <a:ea typeface="Calibri" panose="020F0502020204030204" pitchFamily="34" charset="0"/>
                <a:cs typeface="Calibri" panose="020F0502020204030204" pitchFamily="34" charset="0"/>
              </a:endParaRPr>
            </a:p>
          </p:txBody>
        </p:sp>
        <p:sp>
          <p:nvSpPr>
            <p:cNvPr id="7" name="Rectangle: Rounded Corners 6">
              <a:extLst>
                <a:ext uri="{FF2B5EF4-FFF2-40B4-BE49-F238E27FC236}">
                  <a16:creationId xmlns:a16="http://schemas.microsoft.com/office/drawing/2014/main" id="{ADF133B5-3134-5084-8AAA-0D65253D3E53}"/>
                </a:ext>
              </a:extLst>
            </p:cNvPr>
            <p:cNvSpPr/>
            <p:nvPr/>
          </p:nvSpPr>
          <p:spPr>
            <a:xfrm>
              <a:off x="4025964" y="1900150"/>
              <a:ext cx="2880000" cy="3600000"/>
            </a:xfrm>
            <a:prstGeom prst="roundRect">
              <a:avLst>
                <a:gd name="adj" fmla="val 10000"/>
              </a:avLst>
            </a:pr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p>
              <a:endParaRPr lang="en-US"/>
            </a:p>
          </p:txBody>
        </p:sp>
        <p:sp>
          <p:nvSpPr>
            <p:cNvPr id="8" name="Freeform: Shape 7">
              <a:extLst>
                <a:ext uri="{FF2B5EF4-FFF2-40B4-BE49-F238E27FC236}">
                  <a16:creationId xmlns:a16="http://schemas.microsoft.com/office/drawing/2014/main" id="{31518E36-C199-F06E-DFAE-30174C811774}"/>
                </a:ext>
              </a:extLst>
            </p:cNvPr>
            <p:cNvSpPr/>
            <p:nvPr/>
          </p:nvSpPr>
          <p:spPr>
            <a:xfrm>
              <a:off x="4424819" y="2279062"/>
              <a:ext cx="2880000" cy="3600000"/>
            </a:xfrm>
            <a:custGeom>
              <a:avLst/>
              <a:gdLst>
                <a:gd name="connsiteX0" fmla="*/ 0 w 2577255"/>
                <a:gd name="connsiteY0" fmla="*/ 257726 h 3810290"/>
                <a:gd name="connsiteX1" fmla="*/ 257726 w 2577255"/>
                <a:gd name="connsiteY1" fmla="*/ 0 h 3810290"/>
                <a:gd name="connsiteX2" fmla="*/ 2319530 w 2577255"/>
                <a:gd name="connsiteY2" fmla="*/ 0 h 3810290"/>
                <a:gd name="connsiteX3" fmla="*/ 2577256 w 2577255"/>
                <a:gd name="connsiteY3" fmla="*/ 257726 h 3810290"/>
                <a:gd name="connsiteX4" fmla="*/ 2577255 w 2577255"/>
                <a:gd name="connsiteY4" fmla="*/ 3552565 h 3810290"/>
                <a:gd name="connsiteX5" fmla="*/ 2319529 w 2577255"/>
                <a:gd name="connsiteY5" fmla="*/ 3810291 h 3810290"/>
                <a:gd name="connsiteX6" fmla="*/ 257726 w 2577255"/>
                <a:gd name="connsiteY6" fmla="*/ 3810290 h 3810290"/>
                <a:gd name="connsiteX7" fmla="*/ 0 w 2577255"/>
                <a:gd name="connsiteY7" fmla="*/ 3552564 h 3810290"/>
                <a:gd name="connsiteX8" fmla="*/ 0 w 2577255"/>
                <a:gd name="connsiteY8" fmla="*/ 257726 h 38102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577255" h="3810290">
                  <a:moveTo>
                    <a:pt x="0" y="257726"/>
                  </a:moveTo>
                  <a:cubicBezTo>
                    <a:pt x="0" y="115388"/>
                    <a:pt x="115388" y="0"/>
                    <a:pt x="257726" y="0"/>
                  </a:cubicBezTo>
                  <a:lnTo>
                    <a:pt x="2319530" y="0"/>
                  </a:lnTo>
                  <a:cubicBezTo>
                    <a:pt x="2461868" y="0"/>
                    <a:pt x="2577256" y="115388"/>
                    <a:pt x="2577256" y="257726"/>
                  </a:cubicBezTo>
                  <a:cubicBezTo>
                    <a:pt x="2577256" y="1356006"/>
                    <a:pt x="2577255" y="2454285"/>
                    <a:pt x="2577255" y="3552565"/>
                  </a:cubicBezTo>
                  <a:cubicBezTo>
                    <a:pt x="2577255" y="3694903"/>
                    <a:pt x="2461867" y="3810291"/>
                    <a:pt x="2319529" y="3810291"/>
                  </a:cubicBezTo>
                  <a:lnTo>
                    <a:pt x="257726" y="3810290"/>
                  </a:lnTo>
                  <a:cubicBezTo>
                    <a:pt x="115388" y="3810290"/>
                    <a:pt x="0" y="3694902"/>
                    <a:pt x="0" y="3552564"/>
                  </a:cubicBezTo>
                  <a:lnTo>
                    <a:pt x="0" y="257726"/>
                  </a:lnTo>
                  <a:close/>
                </a:path>
              </a:pathLst>
            </a:cu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144065" tIns="144065" rIns="144065" bIns="144065" numCol="1" spcCol="1270" anchor="ctr" anchorCtr="0">
              <a:noAutofit/>
            </a:bodyPr>
            <a:lstStyle/>
            <a:p>
              <a:pPr marL="0" lvl="0" indent="0" algn="ctr" defTabSz="800100">
                <a:lnSpc>
                  <a:spcPct val="90000"/>
                </a:lnSpc>
                <a:spcBef>
                  <a:spcPct val="0"/>
                </a:spcBef>
                <a:spcAft>
                  <a:spcPct val="35000"/>
                </a:spcAft>
                <a:buNone/>
              </a:pPr>
              <a:r>
                <a:rPr lang="en-GB" sz="1800" b="1" kern="1200" dirty="0">
                  <a:latin typeface="Calibri" panose="020F0502020204030204" pitchFamily="34" charset="0"/>
                  <a:ea typeface="Calibri" panose="020F0502020204030204" pitchFamily="34" charset="0"/>
                  <a:cs typeface="Calibri" panose="020F0502020204030204" pitchFamily="34" charset="0"/>
                </a:rPr>
                <a:t>Decision Support Systems (DSS):</a:t>
              </a:r>
              <a:r>
                <a:rPr lang="en-GB" sz="1800" kern="1200" dirty="0">
                  <a:latin typeface="Calibri" panose="020F0502020204030204" pitchFamily="34" charset="0"/>
                  <a:ea typeface="Calibri" panose="020F0502020204030204" pitchFamily="34" charset="0"/>
                  <a:cs typeface="Calibri" panose="020F0502020204030204" pitchFamily="34" charset="0"/>
                </a:rPr>
                <a:t> Helps managers make more complex decisions using data analysis. Better strategic decisions (Rakib et al., 2025; Aktas, Sen and Koyuncu, 2024; </a:t>
              </a:r>
              <a:r>
                <a:rPr lang="en-GB" sz="1800" kern="1200" dirty="0" err="1">
                  <a:latin typeface="Calibri" panose="020F0502020204030204" pitchFamily="34" charset="0"/>
                  <a:ea typeface="Calibri" panose="020F0502020204030204" pitchFamily="34" charset="0"/>
                  <a:cs typeface="Calibri" panose="020F0502020204030204" pitchFamily="34" charset="0"/>
                </a:rPr>
                <a:t>Wissucheck</a:t>
              </a:r>
              <a:r>
                <a:rPr lang="en-GB" sz="1800" kern="1200" dirty="0">
                  <a:latin typeface="Calibri" panose="020F0502020204030204" pitchFamily="34" charset="0"/>
                  <a:ea typeface="Calibri" panose="020F0502020204030204" pitchFamily="34" charset="0"/>
                  <a:cs typeface="Calibri" panose="020F0502020204030204" pitchFamily="34" charset="0"/>
                </a:rPr>
                <a:t> and </a:t>
              </a:r>
              <a:r>
                <a:rPr lang="en-GB" sz="1800" kern="1200" dirty="0" err="1">
                  <a:latin typeface="Calibri" panose="020F0502020204030204" pitchFamily="34" charset="0"/>
                  <a:ea typeface="Calibri" panose="020F0502020204030204" pitchFamily="34" charset="0"/>
                  <a:cs typeface="Calibri" panose="020F0502020204030204" pitchFamily="34" charset="0"/>
                </a:rPr>
                <a:t>Zschech</a:t>
              </a:r>
              <a:r>
                <a:rPr lang="en-GB" sz="1800" kern="1200" dirty="0">
                  <a:latin typeface="Calibri" panose="020F0502020204030204" pitchFamily="34" charset="0"/>
                  <a:ea typeface="Calibri" panose="020F0502020204030204" pitchFamily="34" charset="0"/>
                  <a:cs typeface="Calibri" panose="020F0502020204030204" pitchFamily="34" charset="0"/>
                </a:rPr>
                <a:t>, 2025.</a:t>
              </a:r>
              <a:endParaRPr lang="en-US" sz="1800" kern="1200" dirty="0">
                <a:latin typeface="Calibri" panose="020F0502020204030204" pitchFamily="34" charset="0"/>
                <a:ea typeface="Calibri" panose="020F0502020204030204" pitchFamily="34" charset="0"/>
                <a:cs typeface="Calibri" panose="020F0502020204030204" pitchFamily="34" charset="0"/>
              </a:endParaRPr>
            </a:p>
          </p:txBody>
        </p:sp>
        <p:sp>
          <p:nvSpPr>
            <p:cNvPr id="9" name="Rectangle: Rounded Corners 8">
              <a:extLst>
                <a:ext uri="{FF2B5EF4-FFF2-40B4-BE49-F238E27FC236}">
                  <a16:creationId xmlns:a16="http://schemas.microsoft.com/office/drawing/2014/main" id="{0B59B28D-4723-2E9A-5634-38C6E9246C3C}"/>
                </a:ext>
              </a:extLst>
            </p:cNvPr>
            <p:cNvSpPr/>
            <p:nvPr/>
          </p:nvSpPr>
          <p:spPr>
            <a:xfrm>
              <a:off x="7400929" y="1900150"/>
              <a:ext cx="2880000" cy="3600000"/>
            </a:xfrm>
            <a:prstGeom prst="roundRect">
              <a:avLst>
                <a:gd name="adj" fmla="val 10000"/>
              </a:avLst>
            </a:pr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p>
              <a:endParaRPr lang="en-US"/>
            </a:p>
          </p:txBody>
        </p:sp>
        <p:sp>
          <p:nvSpPr>
            <p:cNvPr id="10" name="Freeform: Shape 9">
              <a:extLst>
                <a:ext uri="{FF2B5EF4-FFF2-40B4-BE49-F238E27FC236}">
                  <a16:creationId xmlns:a16="http://schemas.microsoft.com/office/drawing/2014/main" id="{5C2577E2-6115-642F-47F8-6616A0E84469}"/>
                </a:ext>
              </a:extLst>
            </p:cNvPr>
            <p:cNvSpPr/>
            <p:nvPr/>
          </p:nvSpPr>
          <p:spPr>
            <a:xfrm>
              <a:off x="7799784" y="2279062"/>
              <a:ext cx="2880000" cy="3600000"/>
            </a:xfrm>
            <a:custGeom>
              <a:avLst/>
              <a:gdLst>
                <a:gd name="connsiteX0" fmla="*/ 0 w 3589692"/>
                <a:gd name="connsiteY0" fmla="*/ 227945 h 2279454"/>
                <a:gd name="connsiteX1" fmla="*/ 227945 w 3589692"/>
                <a:gd name="connsiteY1" fmla="*/ 0 h 2279454"/>
                <a:gd name="connsiteX2" fmla="*/ 3361747 w 3589692"/>
                <a:gd name="connsiteY2" fmla="*/ 0 h 2279454"/>
                <a:gd name="connsiteX3" fmla="*/ 3589692 w 3589692"/>
                <a:gd name="connsiteY3" fmla="*/ 227945 h 2279454"/>
                <a:gd name="connsiteX4" fmla="*/ 3589692 w 3589692"/>
                <a:gd name="connsiteY4" fmla="*/ 2051509 h 2279454"/>
                <a:gd name="connsiteX5" fmla="*/ 3361747 w 3589692"/>
                <a:gd name="connsiteY5" fmla="*/ 2279454 h 2279454"/>
                <a:gd name="connsiteX6" fmla="*/ 227945 w 3589692"/>
                <a:gd name="connsiteY6" fmla="*/ 2279454 h 2279454"/>
                <a:gd name="connsiteX7" fmla="*/ 0 w 3589692"/>
                <a:gd name="connsiteY7" fmla="*/ 2051509 h 2279454"/>
                <a:gd name="connsiteX8" fmla="*/ 0 w 3589692"/>
                <a:gd name="connsiteY8" fmla="*/ 227945 h 22794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589692" h="2279454">
                  <a:moveTo>
                    <a:pt x="0" y="227945"/>
                  </a:moveTo>
                  <a:cubicBezTo>
                    <a:pt x="0" y="102054"/>
                    <a:pt x="102054" y="0"/>
                    <a:pt x="227945" y="0"/>
                  </a:cubicBezTo>
                  <a:lnTo>
                    <a:pt x="3361747" y="0"/>
                  </a:lnTo>
                  <a:cubicBezTo>
                    <a:pt x="3487638" y="0"/>
                    <a:pt x="3589692" y="102054"/>
                    <a:pt x="3589692" y="227945"/>
                  </a:cubicBezTo>
                  <a:lnTo>
                    <a:pt x="3589692" y="2051509"/>
                  </a:lnTo>
                  <a:cubicBezTo>
                    <a:pt x="3589692" y="2177400"/>
                    <a:pt x="3487638" y="2279454"/>
                    <a:pt x="3361747" y="2279454"/>
                  </a:cubicBezTo>
                  <a:lnTo>
                    <a:pt x="227945" y="2279454"/>
                  </a:lnTo>
                  <a:cubicBezTo>
                    <a:pt x="102054" y="2279454"/>
                    <a:pt x="0" y="2177400"/>
                    <a:pt x="0" y="2051509"/>
                  </a:cubicBezTo>
                  <a:lnTo>
                    <a:pt x="0" y="227945"/>
                  </a:lnTo>
                  <a:close/>
                </a:path>
              </a:pathLst>
            </a:cu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135343" tIns="135343" rIns="135343" bIns="135343" numCol="1" spcCol="1270" anchor="ctr" anchorCtr="0">
              <a:noAutofit/>
            </a:bodyPr>
            <a:lstStyle/>
            <a:p>
              <a:pPr marL="0" lvl="0" indent="0" algn="ctr" defTabSz="800100">
                <a:lnSpc>
                  <a:spcPct val="90000"/>
                </a:lnSpc>
                <a:spcBef>
                  <a:spcPct val="0"/>
                </a:spcBef>
                <a:spcAft>
                  <a:spcPct val="35000"/>
                </a:spcAft>
                <a:buNone/>
              </a:pPr>
              <a:r>
                <a:rPr lang="en-GB" sz="1800" b="1" kern="1200" dirty="0">
                  <a:latin typeface="Calibri" panose="020F0502020204030204" pitchFamily="34" charset="0"/>
                  <a:ea typeface="Calibri" panose="020F0502020204030204" pitchFamily="34" charset="0"/>
                  <a:cs typeface="Calibri" panose="020F0502020204030204" pitchFamily="34" charset="0"/>
                </a:rPr>
                <a:t>Customer Relationship Management (CRM):</a:t>
              </a:r>
              <a:r>
                <a:rPr lang="en-GB" sz="1800" kern="1200" dirty="0">
                  <a:latin typeface="Calibri" panose="020F0502020204030204" pitchFamily="34" charset="0"/>
                  <a:ea typeface="Calibri" panose="020F0502020204030204" pitchFamily="34" charset="0"/>
                  <a:cs typeface="Calibri" panose="020F0502020204030204" pitchFamily="34" charset="0"/>
                </a:rPr>
                <a:t> Keeps track of customers’ preferences, interactions, and improves service. Happier and more loyal customers. (SugarCRM, 2021; IMD, 2024; De-Arteaga </a:t>
              </a:r>
              <a:r>
                <a:rPr lang="en-GB" sz="1800" kern="1200" dirty="0" err="1">
                  <a:latin typeface="Calibri" panose="020F0502020204030204" pitchFamily="34" charset="0"/>
                  <a:ea typeface="Calibri" panose="020F0502020204030204" pitchFamily="34" charset="0"/>
                  <a:cs typeface="Calibri" panose="020F0502020204030204" pitchFamily="34" charset="0"/>
                </a:rPr>
                <a:t>Feuerriegel</a:t>
              </a:r>
              <a:r>
                <a:rPr lang="en-GB" sz="1800" kern="1200" dirty="0">
                  <a:latin typeface="Calibri" panose="020F0502020204030204" pitchFamily="34" charset="0"/>
                  <a:ea typeface="Calibri" panose="020F0502020204030204" pitchFamily="34" charset="0"/>
                  <a:cs typeface="Calibri" panose="020F0502020204030204" pitchFamily="34" charset="0"/>
                </a:rPr>
                <a:t> and Saar-</a:t>
              </a:r>
              <a:r>
                <a:rPr lang="en-GB" sz="1800" kern="1200" dirty="0" err="1">
                  <a:latin typeface="Calibri" panose="020F0502020204030204" pitchFamily="34" charset="0"/>
                  <a:ea typeface="Calibri" panose="020F0502020204030204" pitchFamily="34" charset="0"/>
                  <a:cs typeface="Calibri" panose="020F0502020204030204" pitchFamily="34" charset="0"/>
                </a:rPr>
                <a:t>Tsechansku</a:t>
              </a:r>
              <a:r>
                <a:rPr lang="en-GB" sz="1800" kern="1200" dirty="0">
                  <a:latin typeface="Calibri" panose="020F0502020204030204" pitchFamily="34" charset="0"/>
                  <a:ea typeface="Calibri" panose="020F0502020204030204" pitchFamily="34" charset="0"/>
                  <a:cs typeface="Calibri" panose="020F0502020204030204" pitchFamily="34" charset="0"/>
                </a:rPr>
                <a:t>, 2022).</a:t>
              </a:r>
              <a:endParaRPr lang="en-US" sz="1800" kern="1200" dirty="0">
                <a:latin typeface="Calibri" panose="020F0502020204030204" pitchFamily="34" charset="0"/>
                <a:ea typeface="Calibri" panose="020F0502020204030204" pitchFamily="34" charset="0"/>
                <a:cs typeface="Calibri" panose="020F0502020204030204" pitchFamily="34" charset="0"/>
              </a:endParaRPr>
            </a:p>
          </p:txBody>
        </p:sp>
      </p:grpSp>
    </p:spTree>
    <p:extLst>
      <p:ext uri="{BB962C8B-B14F-4D97-AF65-F5344CB8AC3E}">
        <p14:creationId xmlns:p14="http://schemas.microsoft.com/office/powerpoint/2010/main" val="371145945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 name="Title 29">
            <a:extLst>
              <a:ext uri="{FF2B5EF4-FFF2-40B4-BE49-F238E27FC236}">
                <a16:creationId xmlns:a16="http://schemas.microsoft.com/office/drawing/2014/main" id="{C8436EB2-32C1-C349-F740-CD221B18F5C0}"/>
              </a:ext>
            </a:extLst>
          </p:cNvPr>
          <p:cNvSpPr>
            <a:spLocks noGrp="1"/>
          </p:cNvSpPr>
          <p:nvPr>
            <p:ph type="title"/>
          </p:nvPr>
        </p:nvSpPr>
        <p:spPr>
          <a:xfrm>
            <a:off x="619492" y="0"/>
            <a:ext cx="10691265" cy="884903"/>
          </a:xfrm>
        </p:spPr>
        <p:txBody>
          <a:bodyPr/>
          <a:lstStyle/>
          <a:p>
            <a:pPr algn="ctr"/>
            <a:r>
              <a:rPr lang="en-GB" b="1" dirty="0">
                <a:latin typeface="Calibri" panose="020F0502020204030204" pitchFamily="34" charset="0"/>
                <a:ea typeface="Calibri" panose="020F0502020204030204" pitchFamily="34" charset="0"/>
                <a:cs typeface="Calibri" panose="020F0502020204030204" pitchFamily="34" charset="0"/>
              </a:rPr>
              <a:t>ETICHAL CONSIDERATION:</a:t>
            </a:r>
          </a:p>
        </p:txBody>
      </p:sp>
      <p:sp>
        <p:nvSpPr>
          <p:cNvPr id="32" name="Flowchart: Connector 31">
            <a:extLst>
              <a:ext uri="{FF2B5EF4-FFF2-40B4-BE49-F238E27FC236}">
                <a16:creationId xmlns:a16="http://schemas.microsoft.com/office/drawing/2014/main" id="{ADA2B384-DFEE-9A40-90C2-8B4AB7870469}"/>
              </a:ext>
            </a:extLst>
          </p:cNvPr>
          <p:cNvSpPr/>
          <p:nvPr/>
        </p:nvSpPr>
        <p:spPr>
          <a:xfrm>
            <a:off x="619492" y="3760012"/>
            <a:ext cx="3600000" cy="2520000"/>
          </a:xfrm>
          <a:prstGeom prst="flowChartConnector">
            <a:avLst/>
          </a:prstGeom>
          <a:solidFill>
            <a:srgbClr val="FFC000"/>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600" b="1" dirty="0">
                <a:solidFill>
                  <a:schemeClr val="tx1"/>
                </a:solidFill>
                <a:latin typeface="Calibri" panose="020F0502020204030204" pitchFamily="34" charset="0"/>
                <a:ea typeface="Calibri" panose="020F0502020204030204" pitchFamily="34" charset="0"/>
                <a:cs typeface="Calibri" panose="020F0502020204030204" pitchFamily="34" charset="0"/>
              </a:rPr>
              <a:t>AI Decision-Making: </a:t>
            </a:r>
          </a:p>
          <a:p>
            <a:pPr algn="ctr"/>
            <a:r>
              <a:rPr lang="en-US" sz="1600" b="1" dirty="0">
                <a:solidFill>
                  <a:schemeClr val="tx1"/>
                </a:solidFill>
                <a:latin typeface="Calibri" panose="020F0502020204030204" pitchFamily="34" charset="0"/>
                <a:ea typeface="Calibri" panose="020F0502020204030204" pitchFamily="34" charset="0"/>
                <a:cs typeface="Calibri" panose="020F0502020204030204" pitchFamily="34" charset="0"/>
              </a:rPr>
              <a:t>Check AI systems for errors or bias and involve humans in important decisions. (</a:t>
            </a:r>
            <a:r>
              <a:rPr lang="en-US" sz="1600" b="1" dirty="0" err="1">
                <a:solidFill>
                  <a:schemeClr val="tx1"/>
                </a:solidFill>
                <a:latin typeface="Calibri" panose="020F0502020204030204" pitchFamily="34" charset="0"/>
                <a:ea typeface="Calibri" panose="020F0502020204030204" pitchFamily="34" charset="0"/>
                <a:cs typeface="Calibri" panose="020F0502020204030204" pitchFamily="34" charset="0"/>
              </a:rPr>
              <a:t>Wissuchek</a:t>
            </a:r>
            <a:r>
              <a:rPr lang="en-US" sz="1600" b="1" dirty="0">
                <a:solidFill>
                  <a:schemeClr val="tx1"/>
                </a:solidFill>
                <a:latin typeface="Calibri" panose="020F0502020204030204" pitchFamily="34" charset="0"/>
                <a:ea typeface="Calibri" panose="020F0502020204030204" pitchFamily="34" charset="0"/>
                <a:cs typeface="Calibri" panose="020F0502020204030204" pitchFamily="34" charset="0"/>
              </a:rPr>
              <a:t> and </a:t>
            </a:r>
            <a:r>
              <a:rPr lang="en-US" sz="1600" b="1" dirty="0" err="1">
                <a:solidFill>
                  <a:schemeClr val="tx1"/>
                </a:solidFill>
                <a:latin typeface="Calibri" panose="020F0502020204030204" pitchFamily="34" charset="0"/>
                <a:ea typeface="Calibri" panose="020F0502020204030204" pitchFamily="34" charset="0"/>
                <a:cs typeface="Calibri" panose="020F0502020204030204" pitchFamily="34" charset="0"/>
              </a:rPr>
              <a:t>Zschech</a:t>
            </a:r>
            <a:r>
              <a:rPr lang="en-US" sz="1600" b="1" dirty="0">
                <a:solidFill>
                  <a:schemeClr val="tx1"/>
                </a:solidFill>
                <a:latin typeface="Calibri" panose="020F0502020204030204" pitchFamily="34" charset="0"/>
                <a:ea typeface="Calibri" panose="020F0502020204030204" pitchFamily="34" charset="0"/>
                <a:cs typeface="Calibri" panose="020F0502020204030204" pitchFamily="34" charset="0"/>
              </a:rPr>
              <a:t>, 2025; De-Arteaga, </a:t>
            </a:r>
            <a:r>
              <a:rPr lang="en-US" sz="1600" b="1" dirty="0" err="1">
                <a:solidFill>
                  <a:schemeClr val="tx1"/>
                </a:solidFill>
                <a:latin typeface="Calibri" panose="020F0502020204030204" pitchFamily="34" charset="0"/>
                <a:ea typeface="Calibri" panose="020F0502020204030204" pitchFamily="34" charset="0"/>
                <a:cs typeface="Calibri" panose="020F0502020204030204" pitchFamily="34" charset="0"/>
              </a:rPr>
              <a:t>Feuerriegel</a:t>
            </a:r>
            <a:r>
              <a:rPr lang="en-US" sz="1600" b="1" dirty="0">
                <a:solidFill>
                  <a:schemeClr val="tx1"/>
                </a:solidFill>
                <a:latin typeface="Calibri" panose="020F0502020204030204" pitchFamily="34" charset="0"/>
                <a:ea typeface="Calibri" panose="020F0502020204030204" pitchFamily="34" charset="0"/>
                <a:cs typeface="Calibri" panose="020F0502020204030204" pitchFamily="34" charset="0"/>
              </a:rPr>
              <a:t> and Saar-</a:t>
            </a:r>
            <a:r>
              <a:rPr lang="en-US" sz="1600" b="1" dirty="0" err="1">
                <a:solidFill>
                  <a:schemeClr val="tx1"/>
                </a:solidFill>
                <a:latin typeface="Calibri" panose="020F0502020204030204" pitchFamily="34" charset="0"/>
                <a:ea typeface="Calibri" panose="020F0502020204030204" pitchFamily="34" charset="0"/>
                <a:cs typeface="Calibri" panose="020F0502020204030204" pitchFamily="34" charset="0"/>
              </a:rPr>
              <a:t>Tsechansky</a:t>
            </a:r>
            <a:r>
              <a:rPr lang="en-US" sz="1600" b="1" dirty="0">
                <a:solidFill>
                  <a:schemeClr val="tx1"/>
                </a:solidFill>
                <a:latin typeface="Calibri" panose="020F0502020204030204" pitchFamily="34" charset="0"/>
                <a:ea typeface="Calibri" panose="020F0502020204030204" pitchFamily="34" charset="0"/>
                <a:cs typeface="Calibri" panose="020F0502020204030204" pitchFamily="34" charset="0"/>
              </a:rPr>
              <a:t>, 2022).</a:t>
            </a:r>
          </a:p>
        </p:txBody>
      </p:sp>
      <p:sp>
        <p:nvSpPr>
          <p:cNvPr id="34" name="Flowchart: Connector 33">
            <a:extLst>
              <a:ext uri="{FF2B5EF4-FFF2-40B4-BE49-F238E27FC236}">
                <a16:creationId xmlns:a16="http://schemas.microsoft.com/office/drawing/2014/main" id="{45AAD615-9A12-9782-62EE-7CAAFC05E9E8}"/>
              </a:ext>
            </a:extLst>
          </p:cNvPr>
          <p:cNvSpPr/>
          <p:nvPr/>
        </p:nvSpPr>
        <p:spPr>
          <a:xfrm>
            <a:off x="8231303" y="3683440"/>
            <a:ext cx="3600000" cy="2520000"/>
          </a:xfrm>
          <a:prstGeom prst="flowChartConnector">
            <a:avLst/>
          </a:prstGeom>
          <a:solidFill>
            <a:srgbClr val="ED23B3"/>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600" b="1" dirty="0">
                <a:solidFill>
                  <a:schemeClr val="tx1"/>
                </a:solidFill>
              </a:rPr>
              <a:t>Security: </a:t>
            </a:r>
          </a:p>
          <a:p>
            <a:pPr algn="ctr"/>
            <a:r>
              <a:rPr lang="en-US" sz="1600" b="1" dirty="0">
                <a:solidFill>
                  <a:schemeClr val="tx1"/>
                </a:solidFill>
              </a:rPr>
              <a:t>Use strong passwords, encryption, and regular backups to prevent hacking or data loss. (UK Government, 2023; Miah, 2022).</a:t>
            </a:r>
          </a:p>
          <a:p>
            <a:pPr algn="ctr"/>
            <a:endParaRPr lang="en-GB" sz="1600" dirty="0"/>
          </a:p>
        </p:txBody>
      </p:sp>
      <p:sp>
        <p:nvSpPr>
          <p:cNvPr id="35" name="Flowchart: Connector 34">
            <a:extLst>
              <a:ext uri="{FF2B5EF4-FFF2-40B4-BE49-F238E27FC236}">
                <a16:creationId xmlns:a16="http://schemas.microsoft.com/office/drawing/2014/main" id="{395D7F6C-07A3-1E94-3E07-3FF6B3C9CC60}"/>
              </a:ext>
            </a:extLst>
          </p:cNvPr>
          <p:cNvSpPr/>
          <p:nvPr/>
        </p:nvSpPr>
        <p:spPr>
          <a:xfrm>
            <a:off x="4425397" y="3760012"/>
            <a:ext cx="3600000" cy="2520000"/>
          </a:xfrm>
          <a:prstGeom prst="flowChartConnector">
            <a:avLst/>
          </a:prstGeom>
          <a:solidFill>
            <a:srgbClr val="F1A9E3"/>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600" b="1" dirty="0">
                <a:solidFill>
                  <a:schemeClr val="tx1"/>
                </a:solidFill>
                <a:latin typeface="Calibri" panose="020F0502020204030204" pitchFamily="34" charset="0"/>
                <a:ea typeface="Calibri" panose="020F0502020204030204" pitchFamily="34" charset="0"/>
                <a:cs typeface="Calibri" panose="020F0502020204030204" pitchFamily="34" charset="0"/>
              </a:rPr>
              <a:t>Ethical Concerns: Make sure systems are used fairly and responsibly, respecting people’s rights. (Ratti, Morrison and Jakab, 2025).</a:t>
            </a:r>
            <a:endParaRPr lang="en-GB" sz="1600" b="1" dirty="0">
              <a:solidFill>
                <a:schemeClr val="tx1"/>
              </a:solidFill>
              <a:latin typeface="Calibri" panose="020F0502020204030204" pitchFamily="34" charset="0"/>
              <a:ea typeface="Calibri" panose="020F0502020204030204" pitchFamily="34" charset="0"/>
              <a:cs typeface="Calibri" panose="020F0502020204030204" pitchFamily="34" charset="0"/>
            </a:endParaRPr>
          </a:p>
        </p:txBody>
      </p:sp>
      <p:sp>
        <p:nvSpPr>
          <p:cNvPr id="41" name="Flowchart: Connector 40">
            <a:extLst>
              <a:ext uri="{FF2B5EF4-FFF2-40B4-BE49-F238E27FC236}">
                <a16:creationId xmlns:a16="http://schemas.microsoft.com/office/drawing/2014/main" id="{3448ADED-5B4C-4BEF-059B-3AAB8B329200}"/>
              </a:ext>
            </a:extLst>
          </p:cNvPr>
          <p:cNvSpPr/>
          <p:nvPr/>
        </p:nvSpPr>
        <p:spPr>
          <a:xfrm>
            <a:off x="4350694" y="912303"/>
            <a:ext cx="3600000" cy="2520000"/>
          </a:xfrm>
          <a:prstGeom prst="flowChartConnector">
            <a:avLst/>
          </a:prstGeom>
          <a:solidFill>
            <a:srgbClr val="ED23B3"/>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600" b="1" dirty="0">
                <a:solidFill>
                  <a:schemeClr val="tx1"/>
                </a:solidFill>
                <a:latin typeface="Calibri" panose="020F0502020204030204" pitchFamily="34" charset="0"/>
                <a:ea typeface="Calibri" panose="020F0502020204030204" pitchFamily="34" charset="0"/>
                <a:cs typeface="Calibri" panose="020F0502020204030204" pitchFamily="34" charset="0"/>
              </a:rPr>
              <a:t>Bias: </a:t>
            </a:r>
          </a:p>
          <a:p>
            <a:pPr algn="ctr"/>
            <a:r>
              <a:rPr lang="en-US" sz="1600" b="1" dirty="0">
                <a:solidFill>
                  <a:schemeClr val="tx1"/>
                </a:solidFill>
                <a:latin typeface="Calibri" panose="020F0502020204030204" pitchFamily="34" charset="0"/>
                <a:ea typeface="Calibri" panose="020F0502020204030204" pitchFamily="34" charset="0"/>
                <a:cs typeface="Calibri" panose="020F0502020204030204" pitchFamily="34" charset="0"/>
              </a:rPr>
              <a:t>Regularly review systems to prevent discrimination and unfair outcomes. (Rakib et al., 2025; De-Arteaga, </a:t>
            </a:r>
            <a:r>
              <a:rPr lang="en-US" sz="1600" b="1" dirty="0" err="1">
                <a:solidFill>
                  <a:schemeClr val="tx1"/>
                </a:solidFill>
                <a:latin typeface="Calibri" panose="020F0502020204030204" pitchFamily="34" charset="0"/>
                <a:ea typeface="Calibri" panose="020F0502020204030204" pitchFamily="34" charset="0"/>
                <a:cs typeface="Calibri" panose="020F0502020204030204" pitchFamily="34" charset="0"/>
              </a:rPr>
              <a:t>Feuerriegel</a:t>
            </a:r>
            <a:r>
              <a:rPr lang="en-US" sz="1600" b="1" dirty="0">
                <a:solidFill>
                  <a:schemeClr val="tx1"/>
                </a:solidFill>
                <a:latin typeface="Calibri" panose="020F0502020204030204" pitchFamily="34" charset="0"/>
                <a:ea typeface="Calibri" panose="020F0502020204030204" pitchFamily="34" charset="0"/>
                <a:cs typeface="Calibri" panose="020F0502020204030204" pitchFamily="34" charset="0"/>
              </a:rPr>
              <a:t> and Saar-</a:t>
            </a:r>
            <a:r>
              <a:rPr lang="en-US" sz="1600" b="1" dirty="0" err="1">
                <a:solidFill>
                  <a:schemeClr val="tx1"/>
                </a:solidFill>
                <a:latin typeface="Calibri" panose="020F0502020204030204" pitchFamily="34" charset="0"/>
                <a:ea typeface="Calibri" panose="020F0502020204030204" pitchFamily="34" charset="0"/>
                <a:cs typeface="Calibri" panose="020F0502020204030204" pitchFamily="34" charset="0"/>
              </a:rPr>
              <a:t>Tsechansky</a:t>
            </a:r>
            <a:r>
              <a:rPr lang="en-US" sz="1600" b="1" dirty="0">
                <a:solidFill>
                  <a:schemeClr val="tx1"/>
                </a:solidFill>
                <a:latin typeface="Calibri" panose="020F0502020204030204" pitchFamily="34" charset="0"/>
                <a:ea typeface="Calibri" panose="020F0502020204030204" pitchFamily="34" charset="0"/>
                <a:cs typeface="Calibri" panose="020F0502020204030204" pitchFamily="34" charset="0"/>
              </a:rPr>
              <a:t>, 2022).</a:t>
            </a:r>
          </a:p>
        </p:txBody>
      </p:sp>
      <p:sp>
        <p:nvSpPr>
          <p:cNvPr id="42" name="Flowchart: Connector 41">
            <a:extLst>
              <a:ext uri="{FF2B5EF4-FFF2-40B4-BE49-F238E27FC236}">
                <a16:creationId xmlns:a16="http://schemas.microsoft.com/office/drawing/2014/main" id="{47DD7918-15BB-3ED1-3D0E-146417EAAE60}"/>
              </a:ext>
            </a:extLst>
          </p:cNvPr>
          <p:cNvSpPr/>
          <p:nvPr/>
        </p:nvSpPr>
        <p:spPr>
          <a:xfrm>
            <a:off x="619492" y="912303"/>
            <a:ext cx="3672000" cy="2520000"/>
          </a:xfrm>
          <a:prstGeom prst="flowChartConnector">
            <a:avLst/>
          </a:prstGeom>
          <a:solidFill>
            <a:srgbClr val="F1A9E3"/>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600" b="1" dirty="0">
                <a:solidFill>
                  <a:schemeClr val="tx1"/>
                </a:solidFill>
                <a:latin typeface="Calibri" panose="020F0502020204030204" pitchFamily="34" charset="0"/>
                <a:ea typeface="Calibri" panose="020F0502020204030204" pitchFamily="34" charset="0"/>
                <a:cs typeface="Calibri" panose="020F0502020204030204" pitchFamily="34" charset="0"/>
              </a:rPr>
              <a:t>Data Privacy: Protect personal data of customers and employees. Be transparent about how data is used. (SugarCRM, 2021; UK Government, 2023; De-Arteaga, </a:t>
            </a:r>
            <a:r>
              <a:rPr lang="en-US" sz="1600" b="1" dirty="0" err="1">
                <a:solidFill>
                  <a:schemeClr val="tx1"/>
                </a:solidFill>
                <a:latin typeface="Calibri" panose="020F0502020204030204" pitchFamily="34" charset="0"/>
                <a:ea typeface="Calibri" panose="020F0502020204030204" pitchFamily="34" charset="0"/>
                <a:cs typeface="Calibri" panose="020F0502020204030204" pitchFamily="34" charset="0"/>
              </a:rPr>
              <a:t>Feuerriegel</a:t>
            </a:r>
            <a:r>
              <a:rPr lang="en-US" sz="1600" b="1" dirty="0">
                <a:solidFill>
                  <a:schemeClr val="tx1"/>
                </a:solidFill>
                <a:latin typeface="Calibri" panose="020F0502020204030204" pitchFamily="34" charset="0"/>
                <a:ea typeface="Calibri" panose="020F0502020204030204" pitchFamily="34" charset="0"/>
                <a:cs typeface="Calibri" panose="020F0502020204030204" pitchFamily="34" charset="0"/>
              </a:rPr>
              <a:t> and Saar-</a:t>
            </a:r>
            <a:r>
              <a:rPr lang="en-US" sz="1600" b="1" dirty="0" err="1">
                <a:solidFill>
                  <a:schemeClr val="tx1"/>
                </a:solidFill>
                <a:latin typeface="Calibri" panose="020F0502020204030204" pitchFamily="34" charset="0"/>
                <a:ea typeface="Calibri" panose="020F0502020204030204" pitchFamily="34" charset="0"/>
                <a:cs typeface="Calibri" panose="020F0502020204030204" pitchFamily="34" charset="0"/>
              </a:rPr>
              <a:t>Tsechansky</a:t>
            </a:r>
            <a:r>
              <a:rPr lang="en-US" sz="1600" b="1" dirty="0">
                <a:solidFill>
                  <a:schemeClr val="tx1"/>
                </a:solidFill>
                <a:latin typeface="Calibri" panose="020F0502020204030204" pitchFamily="34" charset="0"/>
                <a:ea typeface="Calibri" panose="020F0502020204030204" pitchFamily="34" charset="0"/>
                <a:cs typeface="Calibri" panose="020F0502020204030204" pitchFamily="34" charset="0"/>
              </a:rPr>
              <a:t>, 2022).</a:t>
            </a:r>
          </a:p>
        </p:txBody>
      </p:sp>
      <p:sp>
        <p:nvSpPr>
          <p:cNvPr id="43" name="Flowchart: Connector 42">
            <a:extLst>
              <a:ext uri="{FF2B5EF4-FFF2-40B4-BE49-F238E27FC236}">
                <a16:creationId xmlns:a16="http://schemas.microsoft.com/office/drawing/2014/main" id="{660640D4-9514-1159-5F2F-642BB0E5B760}"/>
              </a:ext>
            </a:extLst>
          </p:cNvPr>
          <p:cNvSpPr/>
          <p:nvPr/>
        </p:nvSpPr>
        <p:spPr>
          <a:xfrm>
            <a:off x="8090975" y="912303"/>
            <a:ext cx="3600000" cy="2520000"/>
          </a:xfrm>
          <a:prstGeom prst="flowChartConnector">
            <a:avLst/>
          </a:prstGeom>
          <a:solidFill>
            <a:srgbClr val="FFC000"/>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600" b="1" dirty="0">
                <a:solidFill>
                  <a:schemeClr val="tx1"/>
                </a:solidFill>
                <a:latin typeface="Calibri" panose="020F0502020204030204" pitchFamily="34" charset="0"/>
                <a:ea typeface="Calibri" panose="020F0502020204030204" pitchFamily="34" charset="0"/>
                <a:cs typeface="Calibri" panose="020F0502020204030204" pitchFamily="34" charset="0"/>
              </a:rPr>
              <a:t>Employee Monitoring: Track only necessary activities and inform employees clearly. (IMD, 2024; Ratti, Morrison and Jakab, 2025).</a:t>
            </a:r>
          </a:p>
          <a:p>
            <a:pPr algn="ctr"/>
            <a:endParaRPr lang="en-GB" sz="1600" b="1" dirty="0">
              <a:solidFill>
                <a:schemeClr val="tx1"/>
              </a:solidFill>
            </a:endParaRPr>
          </a:p>
        </p:txBody>
      </p:sp>
    </p:spTree>
    <p:extLst>
      <p:ext uri="{BB962C8B-B14F-4D97-AF65-F5344CB8AC3E}">
        <p14:creationId xmlns:p14="http://schemas.microsoft.com/office/powerpoint/2010/main" val="423468916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72EFD12-2122-8234-BDB4-A51D0985BB16}"/>
              </a:ext>
            </a:extLst>
          </p:cNvPr>
          <p:cNvSpPr>
            <a:spLocks noGrp="1"/>
          </p:cNvSpPr>
          <p:nvPr>
            <p:ph idx="1"/>
          </p:nvPr>
        </p:nvSpPr>
        <p:spPr>
          <a:xfrm>
            <a:off x="401054" y="385011"/>
            <a:ext cx="11152874" cy="5710989"/>
          </a:xfrm>
        </p:spPr>
        <p:txBody>
          <a:bodyPr>
            <a:normAutofit/>
          </a:bodyPr>
          <a:lstStyle/>
          <a:p>
            <a:pPr marL="0" indent="0">
              <a:buNone/>
            </a:pPr>
            <a:r>
              <a:rPr lang="en-GB" sz="1800" b="1" dirty="0">
                <a:latin typeface="Calibri" panose="020F0502020204030204" pitchFamily="34" charset="0"/>
                <a:ea typeface="Calibri" panose="020F0502020204030204" pitchFamily="34" charset="0"/>
                <a:cs typeface="Calibri" panose="020F0502020204030204" pitchFamily="34" charset="0"/>
              </a:rPr>
              <a:t>What it does:</a:t>
            </a:r>
            <a:r>
              <a:rPr lang="en-GB" sz="1800" dirty="0">
                <a:latin typeface="Calibri" panose="020F0502020204030204" pitchFamily="34" charset="0"/>
                <a:ea typeface="Calibri" panose="020F0502020204030204" pitchFamily="34" charset="0"/>
                <a:cs typeface="Calibri" panose="020F0502020204030204" pitchFamily="34" charset="0"/>
              </a:rPr>
              <a:t> TPS Handles online orders, payments, and stock.</a:t>
            </a:r>
            <a:r>
              <a:rPr lang="en-US" sz="1800" dirty="0">
                <a:latin typeface="Calibri" panose="020F0502020204030204" pitchFamily="34" charset="0"/>
                <a:ea typeface="Calibri" panose="020F0502020204030204" pitchFamily="34" charset="0"/>
                <a:cs typeface="Calibri" panose="020F0502020204030204" pitchFamily="34" charset="0"/>
              </a:rPr>
              <a:t> (Miah, 2022; UK Government, 2023).</a:t>
            </a:r>
            <a:endParaRPr lang="en-GB" sz="1800" dirty="0">
              <a:latin typeface="Calibri" panose="020F0502020204030204" pitchFamily="34" charset="0"/>
              <a:ea typeface="Calibri" panose="020F0502020204030204" pitchFamily="34" charset="0"/>
              <a:cs typeface="Calibri" panose="020F0502020204030204" pitchFamily="34" charset="0"/>
            </a:endParaRPr>
          </a:p>
          <a:p>
            <a:pPr marL="0" indent="0">
              <a:buNone/>
            </a:pPr>
            <a:r>
              <a:rPr lang="en-GB" sz="1800" b="1" dirty="0">
                <a:latin typeface="Calibri" panose="020F0502020204030204" pitchFamily="34" charset="0"/>
                <a:ea typeface="Calibri" panose="020F0502020204030204" pitchFamily="34" charset="0"/>
                <a:cs typeface="Calibri" panose="020F0502020204030204" pitchFamily="34" charset="0"/>
              </a:rPr>
              <a:t>Advantages:</a:t>
            </a:r>
            <a:endParaRPr lang="en-GB" sz="1800" dirty="0">
              <a:latin typeface="Calibri" panose="020F0502020204030204" pitchFamily="34" charset="0"/>
              <a:ea typeface="Calibri" panose="020F0502020204030204" pitchFamily="34" charset="0"/>
              <a:cs typeface="Calibri" panose="020F0502020204030204" pitchFamily="34" charset="0"/>
            </a:endParaRPr>
          </a:p>
          <a:p>
            <a:pPr marL="457200" lvl="1" indent="0">
              <a:buNone/>
            </a:pPr>
            <a:r>
              <a:rPr lang="en-GB" dirty="0">
                <a:latin typeface="Calibri" panose="020F0502020204030204" pitchFamily="34" charset="0"/>
                <a:ea typeface="Calibri" panose="020F0502020204030204" pitchFamily="34" charset="0"/>
                <a:cs typeface="Calibri" panose="020F0502020204030204" pitchFamily="34" charset="0"/>
              </a:rPr>
              <a:t>Fast order processing</a:t>
            </a:r>
          </a:p>
          <a:p>
            <a:pPr marL="457200" lvl="1" indent="0">
              <a:buNone/>
            </a:pPr>
            <a:r>
              <a:rPr lang="en-GB" dirty="0">
                <a:latin typeface="Calibri" panose="020F0502020204030204" pitchFamily="34" charset="0"/>
                <a:ea typeface="Calibri" panose="020F0502020204030204" pitchFamily="34" charset="0"/>
                <a:cs typeface="Calibri" panose="020F0502020204030204" pitchFamily="34" charset="0"/>
              </a:rPr>
              <a:t>Accurate inventory management </a:t>
            </a:r>
            <a:r>
              <a:rPr lang="en-US" dirty="0">
                <a:latin typeface="Calibri" panose="020F0502020204030204" pitchFamily="34" charset="0"/>
                <a:ea typeface="Calibri" panose="020F0502020204030204" pitchFamily="34" charset="0"/>
                <a:cs typeface="Calibri" panose="020F0502020204030204" pitchFamily="34" charset="0"/>
              </a:rPr>
              <a:t>(IMD, 2024; Galanti et al., 2022).</a:t>
            </a:r>
            <a:endParaRPr lang="en-GB" dirty="0">
              <a:latin typeface="Calibri" panose="020F0502020204030204" pitchFamily="34" charset="0"/>
              <a:ea typeface="Calibri" panose="020F0502020204030204" pitchFamily="34" charset="0"/>
              <a:cs typeface="Calibri" panose="020F0502020204030204" pitchFamily="34" charset="0"/>
            </a:endParaRPr>
          </a:p>
          <a:p>
            <a:pPr marL="0" indent="0">
              <a:buNone/>
            </a:pPr>
            <a:r>
              <a:rPr lang="en-GB" sz="1800" b="1" dirty="0">
                <a:latin typeface="Calibri" panose="020F0502020204030204" pitchFamily="34" charset="0"/>
                <a:ea typeface="Calibri" panose="020F0502020204030204" pitchFamily="34" charset="0"/>
                <a:cs typeface="Calibri" panose="020F0502020204030204" pitchFamily="34" charset="0"/>
              </a:rPr>
              <a:t>Disadvantages:</a:t>
            </a:r>
            <a:endParaRPr lang="en-GB" sz="1800" dirty="0">
              <a:latin typeface="Calibri" panose="020F0502020204030204" pitchFamily="34" charset="0"/>
              <a:ea typeface="Calibri" panose="020F0502020204030204" pitchFamily="34" charset="0"/>
              <a:cs typeface="Calibri" panose="020F0502020204030204" pitchFamily="34" charset="0"/>
            </a:endParaRPr>
          </a:p>
          <a:p>
            <a:pPr marL="457200" lvl="1" indent="0">
              <a:buNone/>
            </a:pPr>
            <a:r>
              <a:rPr lang="en-GB" dirty="0">
                <a:latin typeface="Calibri" panose="020F0502020204030204" pitchFamily="34" charset="0"/>
                <a:ea typeface="Calibri" panose="020F0502020204030204" pitchFamily="34" charset="0"/>
                <a:cs typeface="Calibri" panose="020F0502020204030204" pitchFamily="34" charset="0"/>
              </a:rPr>
              <a:t>Only for daily operations, not analysis</a:t>
            </a:r>
          </a:p>
          <a:p>
            <a:pPr marL="457200" lvl="1" indent="0">
              <a:buNone/>
            </a:pPr>
            <a:r>
              <a:rPr lang="en-GB" dirty="0">
                <a:latin typeface="Calibri" panose="020F0502020204030204" pitchFamily="34" charset="0"/>
                <a:ea typeface="Calibri" panose="020F0502020204030204" pitchFamily="34" charset="0"/>
                <a:cs typeface="Calibri" panose="020F0502020204030204" pitchFamily="34" charset="0"/>
              </a:rPr>
              <a:t>High setup and maintenance cost</a:t>
            </a:r>
            <a:r>
              <a:rPr lang="en-US" dirty="0">
                <a:latin typeface="Calibri" panose="020F0502020204030204" pitchFamily="34" charset="0"/>
                <a:ea typeface="Calibri" panose="020F0502020204030204" pitchFamily="34" charset="0"/>
                <a:cs typeface="Calibri" panose="020F0502020204030204" pitchFamily="34" charset="0"/>
              </a:rPr>
              <a:t>(Galanti et al., 2022).</a:t>
            </a:r>
            <a:endParaRPr lang="en-GB" dirty="0">
              <a:latin typeface="Calibri" panose="020F0502020204030204" pitchFamily="34" charset="0"/>
              <a:ea typeface="Calibri" panose="020F0502020204030204" pitchFamily="34" charset="0"/>
              <a:cs typeface="Calibri" panose="020F0502020204030204" pitchFamily="34" charset="0"/>
            </a:endParaRPr>
          </a:p>
          <a:p>
            <a:pPr marL="0" indent="0">
              <a:buNone/>
            </a:pPr>
            <a:r>
              <a:rPr lang="en-GB" sz="1800" b="1" dirty="0">
                <a:latin typeface="Calibri" panose="020F0502020204030204" pitchFamily="34" charset="0"/>
                <a:ea typeface="Calibri" panose="020F0502020204030204" pitchFamily="34" charset="0"/>
                <a:cs typeface="Calibri" panose="020F0502020204030204" pitchFamily="34" charset="0"/>
              </a:rPr>
              <a:t>Problem:</a:t>
            </a:r>
            <a:r>
              <a:rPr lang="en-GB" sz="1800" dirty="0">
                <a:latin typeface="Calibri" panose="020F0502020204030204" pitchFamily="34" charset="0"/>
                <a:ea typeface="Calibri" panose="020F0502020204030204" pitchFamily="34" charset="0"/>
                <a:cs typeface="Calibri" panose="020F0502020204030204" pitchFamily="34" charset="0"/>
              </a:rPr>
              <a:t> Millions of orders every day</a:t>
            </a:r>
            <a:r>
              <a:rPr lang="en-US" sz="1800" dirty="0">
                <a:latin typeface="Calibri" panose="020F0502020204030204" pitchFamily="34" charset="0"/>
                <a:ea typeface="Calibri" panose="020F0502020204030204" pitchFamily="34" charset="0"/>
                <a:cs typeface="Calibri" panose="020F0502020204030204" pitchFamily="34" charset="0"/>
              </a:rPr>
              <a:t>(IMD, 2024).</a:t>
            </a:r>
            <a:endParaRPr lang="en-GB" sz="1800" dirty="0">
              <a:latin typeface="Calibri" panose="020F0502020204030204" pitchFamily="34" charset="0"/>
              <a:ea typeface="Calibri" panose="020F0502020204030204" pitchFamily="34" charset="0"/>
              <a:cs typeface="Calibri" panose="020F0502020204030204" pitchFamily="34" charset="0"/>
            </a:endParaRPr>
          </a:p>
          <a:p>
            <a:pPr marL="0" indent="0">
              <a:buNone/>
            </a:pPr>
            <a:r>
              <a:rPr lang="en-GB" sz="1800" b="1" dirty="0">
                <a:latin typeface="Calibri" panose="020F0502020204030204" pitchFamily="34" charset="0"/>
                <a:ea typeface="Calibri" panose="020F0502020204030204" pitchFamily="34" charset="0"/>
                <a:cs typeface="Calibri" panose="020F0502020204030204" pitchFamily="34" charset="0"/>
              </a:rPr>
              <a:t>Solution:</a:t>
            </a:r>
            <a:r>
              <a:rPr lang="en-GB" sz="1800" dirty="0">
                <a:latin typeface="Calibri" panose="020F0502020204030204" pitchFamily="34" charset="0"/>
                <a:ea typeface="Calibri" panose="020F0502020204030204" pitchFamily="34" charset="0"/>
                <a:cs typeface="Calibri" panose="020F0502020204030204" pitchFamily="34" charset="0"/>
              </a:rPr>
              <a:t> TPS system across website and warehouses</a:t>
            </a:r>
            <a:r>
              <a:rPr lang="en-US" sz="1800" dirty="0">
                <a:latin typeface="Calibri" panose="020F0502020204030204" pitchFamily="34" charset="0"/>
                <a:ea typeface="Calibri" panose="020F0502020204030204" pitchFamily="34" charset="0"/>
                <a:cs typeface="Calibri" panose="020F0502020204030204" pitchFamily="34" charset="0"/>
              </a:rPr>
              <a:t>(UK Government, 2023).</a:t>
            </a:r>
            <a:endParaRPr lang="en-GB" sz="1800" dirty="0">
              <a:latin typeface="Calibri" panose="020F0502020204030204" pitchFamily="34" charset="0"/>
              <a:ea typeface="Calibri" panose="020F0502020204030204" pitchFamily="34" charset="0"/>
              <a:cs typeface="Calibri" panose="020F0502020204030204" pitchFamily="34" charset="0"/>
            </a:endParaRPr>
          </a:p>
          <a:p>
            <a:pPr marL="0" indent="0">
              <a:buNone/>
            </a:pPr>
            <a:r>
              <a:rPr lang="en-GB" sz="1800" b="1" dirty="0">
                <a:latin typeface="Calibri" panose="020F0502020204030204" pitchFamily="34" charset="0"/>
                <a:ea typeface="Calibri" panose="020F0502020204030204" pitchFamily="34" charset="0"/>
                <a:cs typeface="Calibri" panose="020F0502020204030204" pitchFamily="34" charset="0"/>
              </a:rPr>
              <a:t>Ethics:</a:t>
            </a:r>
            <a:r>
              <a:rPr lang="en-GB" sz="1800" dirty="0">
                <a:latin typeface="Calibri" panose="020F0502020204030204" pitchFamily="34" charset="0"/>
                <a:ea typeface="Calibri" panose="020F0502020204030204" pitchFamily="34" charset="0"/>
                <a:cs typeface="Calibri" panose="020F0502020204030204" pitchFamily="34" charset="0"/>
              </a:rPr>
              <a:t> Keep customer data safe</a:t>
            </a:r>
            <a:r>
              <a:rPr lang="sv-SE" sz="1800" dirty="0">
                <a:latin typeface="Calibri" panose="020F0502020204030204" pitchFamily="34" charset="0"/>
                <a:ea typeface="Calibri" panose="020F0502020204030204" pitchFamily="34" charset="0"/>
                <a:cs typeface="Calibri" panose="020F0502020204030204" pitchFamily="34" charset="0"/>
              </a:rPr>
              <a:t>(De-Arteaga, Feuerriegel and Saar-Tsechansky, 2022).</a:t>
            </a:r>
            <a:endParaRPr lang="en-GB" sz="1800" dirty="0">
              <a:latin typeface="Calibri" panose="020F0502020204030204" pitchFamily="34" charset="0"/>
              <a:ea typeface="Calibri" panose="020F0502020204030204" pitchFamily="34" charset="0"/>
              <a:cs typeface="Calibri" panose="020F0502020204030204" pitchFamily="34" charset="0"/>
            </a:endParaRPr>
          </a:p>
          <a:p>
            <a:pPr marL="0" indent="0">
              <a:buNone/>
            </a:pPr>
            <a:r>
              <a:rPr lang="en-GB" sz="1800" b="1" dirty="0">
                <a:latin typeface="Calibri" panose="020F0502020204030204" pitchFamily="34" charset="0"/>
                <a:ea typeface="Calibri" panose="020F0502020204030204" pitchFamily="34" charset="0"/>
                <a:cs typeface="Calibri" panose="020F0502020204030204" pitchFamily="34" charset="0"/>
              </a:rPr>
              <a:t>Positive Impact:</a:t>
            </a:r>
            <a:r>
              <a:rPr lang="en-GB" sz="1800" dirty="0">
                <a:latin typeface="Calibri" panose="020F0502020204030204" pitchFamily="34" charset="0"/>
                <a:ea typeface="Calibri" panose="020F0502020204030204" pitchFamily="34" charset="0"/>
                <a:cs typeface="Calibri" panose="020F0502020204030204" pitchFamily="34" charset="0"/>
              </a:rPr>
              <a:t> Faster delivery, correct orders</a:t>
            </a:r>
            <a:r>
              <a:rPr lang="en-US" sz="1800" dirty="0">
                <a:latin typeface="Calibri" panose="020F0502020204030204" pitchFamily="34" charset="0"/>
                <a:ea typeface="Calibri" panose="020F0502020204030204" pitchFamily="34" charset="0"/>
                <a:cs typeface="Calibri" panose="020F0502020204030204" pitchFamily="34" charset="0"/>
              </a:rPr>
              <a:t>(Miah, 2022; IMD, 2024).</a:t>
            </a:r>
            <a:endParaRPr lang="en-GB" sz="1800" dirty="0">
              <a:latin typeface="Calibri" panose="020F0502020204030204" pitchFamily="34" charset="0"/>
              <a:ea typeface="Calibri" panose="020F0502020204030204" pitchFamily="34" charset="0"/>
              <a:cs typeface="Calibri" panose="020F0502020204030204" pitchFamily="34" charset="0"/>
            </a:endParaRPr>
          </a:p>
          <a:p>
            <a:pPr marL="0" indent="0">
              <a:buNone/>
            </a:pPr>
            <a:r>
              <a:rPr lang="en-GB" sz="1800" b="1" dirty="0">
                <a:latin typeface="Calibri" panose="020F0502020204030204" pitchFamily="34" charset="0"/>
                <a:ea typeface="Calibri" panose="020F0502020204030204" pitchFamily="34" charset="0"/>
                <a:cs typeface="Calibri" panose="020F0502020204030204" pitchFamily="34" charset="0"/>
              </a:rPr>
              <a:t>Takeaway:</a:t>
            </a:r>
            <a:r>
              <a:rPr lang="en-GB" sz="1800" dirty="0">
                <a:latin typeface="Calibri" panose="020F0502020204030204" pitchFamily="34" charset="0"/>
                <a:ea typeface="Calibri" panose="020F0502020204030204" pitchFamily="34" charset="0"/>
                <a:cs typeface="Calibri" panose="020F0502020204030204" pitchFamily="34" charset="0"/>
              </a:rPr>
              <a:t> TPS improves operations but needs strong data protection</a:t>
            </a:r>
            <a:r>
              <a:rPr lang="en-US" sz="1800" dirty="0">
                <a:latin typeface="Calibri" panose="020F0502020204030204" pitchFamily="34" charset="0"/>
                <a:ea typeface="Calibri" panose="020F0502020204030204" pitchFamily="34" charset="0"/>
                <a:cs typeface="Calibri" panose="020F0502020204030204" pitchFamily="34" charset="0"/>
              </a:rPr>
              <a:t>(Ratti, Morrison and Jakab, 2025).</a:t>
            </a:r>
            <a:endParaRPr lang="en-GB" sz="1800" dirty="0">
              <a:latin typeface="Calibri" panose="020F0502020204030204" pitchFamily="34" charset="0"/>
              <a:ea typeface="Calibri" panose="020F0502020204030204" pitchFamily="34" charset="0"/>
              <a:cs typeface="Calibri" panose="020F0502020204030204" pitchFamily="34" charset="0"/>
            </a:endParaRPr>
          </a:p>
          <a:p>
            <a:pPr marL="0" indent="0">
              <a:buNone/>
            </a:pPr>
            <a:endParaRPr lang="en-GB" dirty="0"/>
          </a:p>
        </p:txBody>
      </p:sp>
      <p:pic>
        <p:nvPicPr>
          <p:cNvPr id="8" name="Picture 7" descr="A black and orange logo">
            <a:extLst>
              <a:ext uri="{FF2B5EF4-FFF2-40B4-BE49-F238E27FC236}">
                <a16:creationId xmlns:a16="http://schemas.microsoft.com/office/drawing/2014/main" id="{1D4A49F6-3343-959E-1751-6704D440852E}"/>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r="2" b="3682"/>
          <a:stretch>
            <a:fillRect/>
          </a:stretch>
        </p:blipFill>
        <p:spPr>
          <a:xfrm>
            <a:off x="7949930" y="2585884"/>
            <a:ext cx="3278878" cy="1044055"/>
          </a:xfrm>
          <a:prstGeom prst="rect">
            <a:avLst/>
          </a:prstGeom>
          <a:noFill/>
        </p:spPr>
      </p:pic>
    </p:spTree>
    <p:extLst>
      <p:ext uri="{BB962C8B-B14F-4D97-AF65-F5344CB8AC3E}">
        <p14:creationId xmlns:p14="http://schemas.microsoft.com/office/powerpoint/2010/main" val="289858661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CCF9C20-32C2-A5E4-29F1-210FF7F32B0D}"/>
              </a:ext>
            </a:extLst>
          </p:cNvPr>
          <p:cNvSpPr>
            <a:spLocks noGrp="1"/>
          </p:cNvSpPr>
          <p:nvPr>
            <p:ph idx="1"/>
          </p:nvPr>
        </p:nvSpPr>
        <p:spPr>
          <a:xfrm>
            <a:off x="336885" y="457281"/>
            <a:ext cx="11421980" cy="5606633"/>
          </a:xfrm>
        </p:spPr>
        <p:txBody>
          <a:bodyPr>
            <a:noAutofit/>
          </a:bodyPr>
          <a:lstStyle/>
          <a:p>
            <a:pPr marL="0" indent="0">
              <a:lnSpc>
                <a:spcPct val="120000"/>
              </a:lnSpc>
              <a:buNone/>
            </a:pPr>
            <a:r>
              <a:rPr lang="en-GB" sz="1800" b="1" dirty="0">
                <a:latin typeface="Calibri" panose="020F0502020204030204" pitchFamily="34" charset="0"/>
                <a:ea typeface="Calibri" panose="020F0502020204030204" pitchFamily="34" charset="0"/>
                <a:cs typeface="Calibri" panose="020F0502020204030204" pitchFamily="34" charset="0"/>
              </a:rPr>
              <a:t>What it does:</a:t>
            </a:r>
            <a:r>
              <a:rPr lang="en-GB" sz="1800" dirty="0">
                <a:latin typeface="Calibri" panose="020F0502020204030204" pitchFamily="34" charset="0"/>
                <a:ea typeface="Calibri" panose="020F0502020204030204" pitchFamily="34" charset="0"/>
                <a:cs typeface="Calibri" panose="020F0502020204030204" pitchFamily="34" charset="0"/>
              </a:rPr>
              <a:t> DSS Helps managers plan using sales data and trends</a:t>
            </a:r>
            <a:r>
              <a:rPr lang="da-DK" sz="1800" dirty="0">
                <a:latin typeface="Calibri" panose="020F0502020204030204" pitchFamily="34" charset="0"/>
                <a:ea typeface="Calibri" panose="020F0502020204030204" pitchFamily="34" charset="0"/>
                <a:cs typeface="Calibri" panose="020F0502020204030204" pitchFamily="34" charset="0"/>
              </a:rPr>
              <a:t>(Rakib et al., 2025; Aktas, Sen and Koyuncu, 2024).</a:t>
            </a:r>
            <a:endParaRPr lang="en-GB" sz="1800" dirty="0">
              <a:latin typeface="Calibri" panose="020F0502020204030204" pitchFamily="34" charset="0"/>
              <a:ea typeface="Calibri" panose="020F0502020204030204" pitchFamily="34" charset="0"/>
              <a:cs typeface="Calibri" panose="020F0502020204030204" pitchFamily="34" charset="0"/>
            </a:endParaRPr>
          </a:p>
          <a:p>
            <a:pPr marL="0" indent="0">
              <a:lnSpc>
                <a:spcPct val="120000"/>
              </a:lnSpc>
              <a:buNone/>
            </a:pPr>
            <a:r>
              <a:rPr lang="en-GB" sz="1800" b="1" dirty="0">
                <a:latin typeface="Calibri" panose="020F0502020204030204" pitchFamily="34" charset="0"/>
                <a:ea typeface="Calibri" panose="020F0502020204030204" pitchFamily="34" charset="0"/>
                <a:cs typeface="Calibri" panose="020F0502020204030204" pitchFamily="34" charset="0"/>
              </a:rPr>
              <a:t>Advantages:</a:t>
            </a:r>
            <a:endParaRPr lang="en-GB" sz="1800" dirty="0">
              <a:latin typeface="Calibri" panose="020F0502020204030204" pitchFamily="34" charset="0"/>
              <a:ea typeface="Calibri" panose="020F0502020204030204" pitchFamily="34" charset="0"/>
              <a:cs typeface="Calibri" panose="020F0502020204030204" pitchFamily="34" charset="0"/>
            </a:endParaRPr>
          </a:p>
          <a:p>
            <a:pPr marL="457200" lvl="1" indent="0">
              <a:lnSpc>
                <a:spcPct val="120000"/>
              </a:lnSpc>
              <a:buNone/>
            </a:pPr>
            <a:r>
              <a:rPr lang="en-GB" dirty="0">
                <a:latin typeface="Calibri" panose="020F0502020204030204" pitchFamily="34" charset="0"/>
                <a:ea typeface="Calibri" panose="020F0502020204030204" pitchFamily="34" charset="0"/>
                <a:cs typeface="Calibri" panose="020F0502020204030204" pitchFamily="34" charset="0"/>
              </a:rPr>
              <a:t>Helps decide promotions and stock</a:t>
            </a:r>
          </a:p>
          <a:p>
            <a:pPr marL="457200" lvl="1" indent="0">
              <a:lnSpc>
                <a:spcPct val="120000"/>
              </a:lnSpc>
              <a:buNone/>
            </a:pPr>
            <a:r>
              <a:rPr lang="en-GB" dirty="0">
                <a:latin typeface="Calibri" panose="020F0502020204030204" pitchFamily="34" charset="0"/>
                <a:ea typeface="Calibri" panose="020F0502020204030204" pitchFamily="34" charset="0"/>
                <a:cs typeface="Calibri" panose="020F0502020204030204" pitchFamily="34" charset="0"/>
              </a:rPr>
              <a:t>Improves sales predictions</a:t>
            </a:r>
            <a:r>
              <a:rPr lang="en-US" dirty="0">
                <a:latin typeface="Calibri" panose="020F0502020204030204" pitchFamily="34" charset="0"/>
                <a:ea typeface="Calibri" panose="020F0502020204030204" pitchFamily="34" charset="0"/>
                <a:cs typeface="Calibri" panose="020F0502020204030204" pitchFamily="34" charset="0"/>
              </a:rPr>
              <a:t>(Miah, 2022; Galanti et al., 2022).</a:t>
            </a:r>
            <a:endParaRPr lang="en-GB" dirty="0">
              <a:latin typeface="Calibri" panose="020F0502020204030204" pitchFamily="34" charset="0"/>
              <a:ea typeface="Calibri" panose="020F0502020204030204" pitchFamily="34" charset="0"/>
              <a:cs typeface="Calibri" panose="020F0502020204030204" pitchFamily="34" charset="0"/>
            </a:endParaRPr>
          </a:p>
          <a:p>
            <a:pPr marL="0" indent="0">
              <a:lnSpc>
                <a:spcPct val="120000"/>
              </a:lnSpc>
              <a:buNone/>
            </a:pPr>
            <a:r>
              <a:rPr lang="en-GB" sz="1800" b="1" dirty="0">
                <a:latin typeface="Calibri" panose="020F0502020204030204" pitchFamily="34" charset="0"/>
                <a:ea typeface="Calibri" panose="020F0502020204030204" pitchFamily="34" charset="0"/>
                <a:cs typeface="Calibri" panose="020F0502020204030204" pitchFamily="34" charset="0"/>
              </a:rPr>
              <a:t>Disadvantages:</a:t>
            </a:r>
            <a:endParaRPr lang="en-GB" sz="1800" dirty="0">
              <a:latin typeface="Calibri" panose="020F0502020204030204" pitchFamily="34" charset="0"/>
              <a:ea typeface="Calibri" panose="020F0502020204030204" pitchFamily="34" charset="0"/>
              <a:cs typeface="Calibri" panose="020F0502020204030204" pitchFamily="34" charset="0"/>
            </a:endParaRPr>
          </a:p>
          <a:p>
            <a:pPr marL="457200" lvl="1" indent="0">
              <a:lnSpc>
                <a:spcPct val="120000"/>
              </a:lnSpc>
              <a:buNone/>
            </a:pPr>
            <a:r>
              <a:rPr lang="en-GB" dirty="0">
                <a:latin typeface="Calibri" panose="020F0502020204030204" pitchFamily="34" charset="0"/>
                <a:ea typeface="Calibri" panose="020F0502020204030204" pitchFamily="34" charset="0"/>
                <a:cs typeface="Calibri" panose="020F0502020204030204" pitchFamily="34" charset="0"/>
              </a:rPr>
              <a:t>Needs accurate data to work</a:t>
            </a:r>
          </a:p>
          <a:p>
            <a:pPr marL="457200" lvl="1" indent="0">
              <a:lnSpc>
                <a:spcPct val="120000"/>
              </a:lnSpc>
              <a:buNone/>
            </a:pPr>
            <a:r>
              <a:rPr lang="en-GB" dirty="0">
                <a:latin typeface="Calibri" panose="020F0502020204030204" pitchFamily="34" charset="0"/>
                <a:ea typeface="Calibri" panose="020F0502020204030204" pitchFamily="34" charset="0"/>
                <a:cs typeface="Calibri" panose="020F0502020204030204" pitchFamily="34" charset="0"/>
              </a:rPr>
              <a:t>Can be costly to implement</a:t>
            </a:r>
            <a:r>
              <a:rPr lang="en-US" dirty="0">
                <a:latin typeface="Calibri" panose="020F0502020204030204" pitchFamily="34" charset="0"/>
                <a:ea typeface="Calibri" panose="020F0502020204030204" pitchFamily="34" charset="0"/>
                <a:cs typeface="Calibri" panose="020F0502020204030204" pitchFamily="34" charset="0"/>
              </a:rPr>
              <a:t>(Galanti et al., 2022; </a:t>
            </a:r>
            <a:r>
              <a:rPr lang="en-US" dirty="0" err="1">
                <a:latin typeface="Calibri" panose="020F0502020204030204" pitchFamily="34" charset="0"/>
                <a:ea typeface="Calibri" panose="020F0502020204030204" pitchFamily="34" charset="0"/>
                <a:cs typeface="Calibri" panose="020F0502020204030204" pitchFamily="34" charset="0"/>
              </a:rPr>
              <a:t>Wissuchek</a:t>
            </a:r>
            <a:r>
              <a:rPr lang="en-US" dirty="0">
                <a:latin typeface="Calibri" panose="020F0502020204030204" pitchFamily="34" charset="0"/>
                <a:ea typeface="Calibri" panose="020F0502020204030204" pitchFamily="34" charset="0"/>
                <a:cs typeface="Calibri" panose="020F0502020204030204" pitchFamily="34" charset="0"/>
              </a:rPr>
              <a:t> and </a:t>
            </a:r>
            <a:r>
              <a:rPr lang="en-US" dirty="0" err="1">
                <a:latin typeface="Calibri" panose="020F0502020204030204" pitchFamily="34" charset="0"/>
                <a:ea typeface="Calibri" panose="020F0502020204030204" pitchFamily="34" charset="0"/>
                <a:cs typeface="Calibri" panose="020F0502020204030204" pitchFamily="34" charset="0"/>
              </a:rPr>
              <a:t>Zschech</a:t>
            </a:r>
            <a:r>
              <a:rPr lang="en-US" dirty="0">
                <a:latin typeface="Calibri" panose="020F0502020204030204" pitchFamily="34" charset="0"/>
                <a:ea typeface="Calibri" panose="020F0502020204030204" pitchFamily="34" charset="0"/>
                <a:cs typeface="Calibri" panose="020F0502020204030204" pitchFamily="34" charset="0"/>
              </a:rPr>
              <a:t>, 2025).</a:t>
            </a:r>
            <a:endParaRPr lang="en-GB" dirty="0">
              <a:latin typeface="Calibri" panose="020F0502020204030204" pitchFamily="34" charset="0"/>
              <a:ea typeface="Calibri" panose="020F0502020204030204" pitchFamily="34" charset="0"/>
              <a:cs typeface="Calibri" panose="020F0502020204030204" pitchFamily="34" charset="0"/>
            </a:endParaRPr>
          </a:p>
          <a:p>
            <a:pPr marL="0" indent="0">
              <a:lnSpc>
                <a:spcPct val="120000"/>
              </a:lnSpc>
              <a:buNone/>
            </a:pPr>
            <a:r>
              <a:rPr lang="en-GB" sz="1800" b="1" dirty="0">
                <a:latin typeface="Calibri" panose="020F0502020204030204" pitchFamily="34" charset="0"/>
                <a:ea typeface="Calibri" panose="020F0502020204030204" pitchFamily="34" charset="0"/>
                <a:cs typeface="Calibri" panose="020F0502020204030204" pitchFamily="34" charset="0"/>
              </a:rPr>
              <a:t>Problem:</a:t>
            </a:r>
            <a:r>
              <a:rPr lang="en-GB" sz="1800" dirty="0">
                <a:latin typeface="Calibri" panose="020F0502020204030204" pitchFamily="34" charset="0"/>
                <a:ea typeface="Calibri" panose="020F0502020204030204" pitchFamily="34" charset="0"/>
                <a:cs typeface="Calibri" panose="020F0502020204030204" pitchFamily="34" charset="0"/>
              </a:rPr>
              <a:t> Predict what products customers want</a:t>
            </a:r>
            <a:r>
              <a:rPr lang="en-US" sz="1800" dirty="0">
                <a:latin typeface="Calibri" panose="020F0502020204030204" pitchFamily="34" charset="0"/>
                <a:ea typeface="Calibri" panose="020F0502020204030204" pitchFamily="34" charset="0"/>
                <a:cs typeface="Calibri" panose="020F0502020204030204" pitchFamily="34" charset="0"/>
              </a:rPr>
              <a:t>(Rakib et al., 2025).</a:t>
            </a:r>
            <a:endParaRPr lang="en-GB" sz="1800" dirty="0">
              <a:latin typeface="Calibri" panose="020F0502020204030204" pitchFamily="34" charset="0"/>
              <a:ea typeface="Calibri" panose="020F0502020204030204" pitchFamily="34" charset="0"/>
              <a:cs typeface="Calibri" panose="020F0502020204030204" pitchFamily="34" charset="0"/>
            </a:endParaRPr>
          </a:p>
          <a:p>
            <a:pPr marL="0" indent="0">
              <a:lnSpc>
                <a:spcPct val="120000"/>
              </a:lnSpc>
              <a:buNone/>
            </a:pPr>
            <a:r>
              <a:rPr lang="en-GB" sz="1800" b="1" dirty="0">
                <a:latin typeface="Calibri" panose="020F0502020204030204" pitchFamily="34" charset="0"/>
                <a:ea typeface="Calibri" panose="020F0502020204030204" pitchFamily="34" charset="0"/>
                <a:cs typeface="Calibri" panose="020F0502020204030204" pitchFamily="34" charset="0"/>
              </a:rPr>
              <a:t>Solution:</a:t>
            </a:r>
            <a:r>
              <a:rPr lang="en-GB" sz="1800" dirty="0">
                <a:latin typeface="Calibri" panose="020F0502020204030204" pitchFamily="34" charset="0"/>
                <a:ea typeface="Calibri" panose="020F0502020204030204" pitchFamily="34" charset="0"/>
                <a:cs typeface="Calibri" panose="020F0502020204030204" pitchFamily="34" charset="0"/>
              </a:rPr>
              <a:t> DSS looks at sales and shopping patterns</a:t>
            </a:r>
            <a:r>
              <a:rPr lang="en-US" sz="1800" dirty="0">
                <a:latin typeface="Calibri" panose="020F0502020204030204" pitchFamily="34" charset="0"/>
                <a:ea typeface="Calibri" panose="020F0502020204030204" pitchFamily="34" charset="0"/>
                <a:cs typeface="Calibri" panose="020F0502020204030204" pitchFamily="34" charset="0"/>
              </a:rPr>
              <a:t>(</a:t>
            </a:r>
            <a:r>
              <a:rPr lang="en-US" sz="1800" dirty="0" err="1">
                <a:latin typeface="Calibri" panose="020F0502020204030204" pitchFamily="34" charset="0"/>
                <a:ea typeface="Calibri" panose="020F0502020204030204" pitchFamily="34" charset="0"/>
                <a:cs typeface="Calibri" panose="020F0502020204030204" pitchFamily="34" charset="0"/>
              </a:rPr>
              <a:t>Wissuchek</a:t>
            </a:r>
            <a:r>
              <a:rPr lang="en-US" sz="1800" dirty="0">
                <a:latin typeface="Calibri" panose="020F0502020204030204" pitchFamily="34" charset="0"/>
                <a:ea typeface="Calibri" panose="020F0502020204030204" pitchFamily="34" charset="0"/>
                <a:cs typeface="Calibri" panose="020F0502020204030204" pitchFamily="34" charset="0"/>
              </a:rPr>
              <a:t> and </a:t>
            </a:r>
            <a:r>
              <a:rPr lang="en-US" sz="1800" dirty="0" err="1">
                <a:latin typeface="Calibri" panose="020F0502020204030204" pitchFamily="34" charset="0"/>
                <a:ea typeface="Calibri" panose="020F0502020204030204" pitchFamily="34" charset="0"/>
                <a:cs typeface="Calibri" panose="020F0502020204030204" pitchFamily="34" charset="0"/>
              </a:rPr>
              <a:t>Zschech</a:t>
            </a:r>
            <a:r>
              <a:rPr lang="en-US" sz="1800" dirty="0">
                <a:latin typeface="Calibri" panose="020F0502020204030204" pitchFamily="34" charset="0"/>
                <a:ea typeface="Calibri" panose="020F0502020204030204" pitchFamily="34" charset="0"/>
                <a:cs typeface="Calibri" panose="020F0502020204030204" pitchFamily="34" charset="0"/>
              </a:rPr>
              <a:t>, 2025).</a:t>
            </a:r>
            <a:endParaRPr lang="en-GB" sz="1800" dirty="0">
              <a:latin typeface="Calibri" panose="020F0502020204030204" pitchFamily="34" charset="0"/>
              <a:ea typeface="Calibri" panose="020F0502020204030204" pitchFamily="34" charset="0"/>
              <a:cs typeface="Calibri" panose="020F0502020204030204" pitchFamily="34" charset="0"/>
            </a:endParaRPr>
          </a:p>
          <a:p>
            <a:pPr marL="0" indent="0">
              <a:lnSpc>
                <a:spcPct val="120000"/>
              </a:lnSpc>
              <a:buNone/>
            </a:pPr>
            <a:r>
              <a:rPr lang="en-GB" sz="1800" b="1" dirty="0">
                <a:latin typeface="Calibri" panose="020F0502020204030204" pitchFamily="34" charset="0"/>
                <a:ea typeface="Calibri" panose="020F0502020204030204" pitchFamily="34" charset="0"/>
                <a:cs typeface="Calibri" panose="020F0502020204030204" pitchFamily="34" charset="0"/>
              </a:rPr>
              <a:t>Ethics:</a:t>
            </a:r>
            <a:r>
              <a:rPr lang="en-GB" sz="1800" dirty="0">
                <a:latin typeface="Calibri" panose="020F0502020204030204" pitchFamily="34" charset="0"/>
                <a:ea typeface="Calibri" panose="020F0502020204030204" pitchFamily="34" charset="0"/>
                <a:cs typeface="Calibri" panose="020F0502020204030204" pitchFamily="34" charset="0"/>
              </a:rPr>
              <a:t> Protect customer data, avoid bias</a:t>
            </a:r>
            <a:r>
              <a:rPr lang="sv-SE" sz="1800" dirty="0">
                <a:latin typeface="Calibri" panose="020F0502020204030204" pitchFamily="34" charset="0"/>
                <a:ea typeface="Calibri" panose="020F0502020204030204" pitchFamily="34" charset="0"/>
                <a:cs typeface="Calibri" panose="020F0502020204030204" pitchFamily="34" charset="0"/>
              </a:rPr>
              <a:t>(De-Arteaga, Feuerriegel and Saar-Tsechansky, 2022).</a:t>
            </a:r>
            <a:endParaRPr lang="en-GB" sz="1800" dirty="0">
              <a:latin typeface="Calibri" panose="020F0502020204030204" pitchFamily="34" charset="0"/>
              <a:ea typeface="Calibri" panose="020F0502020204030204" pitchFamily="34" charset="0"/>
              <a:cs typeface="Calibri" panose="020F0502020204030204" pitchFamily="34" charset="0"/>
            </a:endParaRPr>
          </a:p>
          <a:p>
            <a:pPr marL="0" indent="0">
              <a:lnSpc>
                <a:spcPct val="120000"/>
              </a:lnSpc>
              <a:buNone/>
            </a:pPr>
            <a:r>
              <a:rPr lang="en-GB" sz="1800" b="1" dirty="0">
                <a:latin typeface="Calibri" panose="020F0502020204030204" pitchFamily="34" charset="0"/>
                <a:ea typeface="Calibri" panose="020F0502020204030204" pitchFamily="34" charset="0"/>
                <a:cs typeface="Calibri" panose="020F0502020204030204" pitchFamily="34" charset="0"/>
              </a:rPr>
              <a:t>Impact:</a:t>
            </a:r>
            <a:r>
              <a:rPr lang="en-GB" sz="1800" dirty="0">
                <a:latin typeface="Calibri" panose="020F0502020204030204" pitchFamily="34" charset="0"/>
                <a:ea typeface="Calibri" panose="020F0502020204030204" pitchFamily="34" charset="0"/>
                <a:cs typeface="Calibri" panose="020F0502020204030204" pitchFamily="34" charset="0"/>
              </a:rPr>
              <a:t> Better stock management, less waste</a:t>
            </a:r>
            <a:r>
              <a:rPr lang="sv-SE" sz="1800" dirty="0">
                <a:latin typeface="Calibri" panose="020F0502020204030204" pitchFamily="34" charset="0"/>
                <a:ea typeface="Calibri" panose="020F0502020204030204" pitchFamily="34" charset="0"/>
                <a:cs typeface="Calibri" panose="020F0502020204030204" pitchFamily="34" charset="0"/>
              </a:rPr>
              <a:t>(Aktas, Sen and Koyuncu, 2024).</a:t>
            </a:r>
            <a:endParaRPr lang="en-GB" sz="1800" dirty="0">
              <a:latin typeface="Calibri" panose="020F0502020204030204" pitchFamily="34" charset="0"/>
              <a:ea typeface="Calibri" panose="020F0502020204030204" pitchFamily="34" charset="0"/>
              <a:cs typeface="Calibri" panose="020F0502020204030204" pitchFamily="34" charset="0"/>
            </a:endParaRPr>
          </a:p>
          <a:p>
            <a:pPr marL="0" indent="0">
              <a:lnSpc>
                <a:spcPct val="120000"/>
              </a:lnSpc>
              <a:buNone/>
            </a:pPr>
            <a:r>
              <a:rPr lang="en-GB" sz="1800" b="1" dirty="0">
                <a:latin typeface="Calibri" panose="020F0502020204030204" pitchFamily="34" charset="0"/>
                <a:ea typeface="Calibri" panose="020F0502020204030204" pitchFamily="34" charset="0"/>
                <a:cs typeface="Calibri" panose="020F0502020204030204" pitchFamily="34" charset="0"/>
              </a:rPr>
              <a:t>Takeaway:</a:t>
            </a:r>
            <a:r>
              <a:rPr lang="en-GB" sz="1800" dirty="0">
                <a:latin typeface="Calibri" panose="020F0502020204030204" pitchFamily="34" charset="0"/>
                <a:ea typeface="Calibri" panose="020F0502020204030204" pitchFamily="34" charset="0"/>
                <a:cs typeface="Calibri" panose="020F0502020204030204" pitchFamily="34" charset="0"/>
              </a:rPr>
              <a:t> DSS helps decisions but needs accurate, fair data</a:t>
            </a:r>
            <a:r>
              <a:rPr lang="en-US" sz="1800" dirty="0">
                <a:latin typeface="Calibri" panose="020F0502020204030204" pitchFamily="34" charset="0"/>
                <a:ea typeface="Calibri" panose="020F0502020204030204" pitchFamily="34" charset="0"/>
                <a:cs typeface="Calibri" panose="020F0502020204030204" pitchFamily="34" charset="0"/>
              </a:rPr>
              <a:t>(Ratti, Morrison and Jakab, 2025).</a:t>
            </a:r>
            <a:endParaRPr lang="en-GB" sz="1800" dirty="0">
              <a:latin typeface="Calibri" panose="020F0502020204030204" pitchFamily="34" charset="0"/>
              <a:ea typeface="Calibri" panose="020F0502020204030204" pitchFamily="34" charset="0"/>
              <a:cs typeface="Calibri" panose="020F0502020204030204" pitchFamily="34" charset="0"/>
            </a:endParaRPr>
          </a:p>
        </p:txBody>
      </p:sp>
      <p:pic>
        <p:nvPicPr>
          <p:cNvPr id="19" name="Picture 18" descr="A red and blue text">
            <a:extLst>
              <a:ext uri="{FF2B5EF4-FFF2-40B4-BE49-F238E27FC236}">
                <a16:creationId xmlns:a16="http://schemas.microsoft.com/office/drawing/2014/main" id="{11C554B4-C2A0-6280-831C-E40EC00E8604}"/>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8388950" y="1845360"/>
            <a:ext cx="3278878" cy="1699945"/>
          </a:xfrm>
          <a:prstGeom prst="rect">
            <a:avLst/>
          </a:prstGeom>
        </p:spPr>
      </p:pic>
    </p:spTree>
    <p:extLst>
      <p:ext uri="{BB962C8B-B14F-4D97-AF65-F5344CB8AC3E}">
        <p14:creationId xmlns:p14="http://schemas.microsoft.com/office/powerpoint/2010/main" val="263339833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7BB8CE2-69E3-AAA6-7301-78C630AABDEE}"/>
              </a:ext>
            </a:extLst>
          </p:cNvPr>
          <p:cNvSpPr>
            <a:spLocks noGrp="1"/>
          </p:cNvSpPr>
          <p:nvPr>
            <p:ph idx="1"/>
          </p:nvPr>
        </p:nvSpPr>
        <p:spPr>
          <a:xfrm>
            <a:off x="336884" y="276151"/>
            <a:ext cx="11566358" cy="5723596"/>
          </a:xfrm>
        </p:spPr>
        <p:txBody>
          <a:bodyPr>
            <a:normAutofit/>
          </a:bodyPr>
          <a:lstStyle/>
          <a:p>
            <a:pPr marL="0" indent="0">
              <a:lnSpc>
                <a:spcPct val="100000"/>
              </a:lnSpc>
              <a:buNone/>
            </a:pPr>
            <a:r>
              <a:rPr lang="en-GB" sz="1800" b="1" dirty="0">
                <a:latin typeface="Calibri" panose="020F0502020204030204" pitchFamily="34" charset="0"/>
                <a:ea typeface="Calibri" panose="020F0502020204030204" pitchFamily="34" charset="0"/>
                <a:cs typeface="Calibri" panose="020F0502020204030204" pitchFamily="34" charset="0"/>
              </a:rPr>
              <a:t>What it does:</a:t>
            </a:r>
            <a:r>
              <a:rPr lang="en-GB" sz="1800" dirty="0">
                <a:latin typeface="Calibri" panose="020F0502020204030204" pitchFamily="34" charset="0"/>
                <a:ea typeface="Calibri" panose="020F0502020204030204" pitchFamily="34" charset="0"/>
                <a:cs typeface="Calibri" panose="020F0502020204030204" pitchFamily="34" charset="0"/>
              </a:rPr>
              <a:t> CRM Manages bookings, customer info, and loyalty programs</a:t>
            </a:r>
            <a:r>
              <a:rPr lang="en-US" sz="1800" dirty="0">
                <a:latin typeface="Calibri" panose="020F0502020204030204" pitchFamily="34" charset="0"/>
                <a:ea typeface="Calibri" panose="020F0502020204030204" pitchFamily="34" charset="0"/>
                <a:cs typeface="Calibri" panose="020F0502020204030204" pitchFamily="34" charset="0"/>
              </a:rPr>
              <a:t>(SugarCRM, 2021; UK Government, 2023).</a:t>
            </a:r>
            <a:endParaRPr lang="en-GB" sz="1800" dirty="0">
              <a:latin typeface="Calibri" panose="020F0502020204030204" pitchFamily="34" charset="0"/>
              <a:ea typeface="Calibri" panose="020F0502020204030204" pitchFamily="34" charset="0"/>
              <a:cs typeface="Calibri" panose="020F0502020204030204" pitchFamily="34" charset="0"/>
            </a:endParaRPr>
          </a:p>
          <a:p>
            <a:pPr marL="0" indent="0">
              <a:lnSpc>
                <a:spcPct val="100000"/>
              </a:lnSpc>
              <a:buNone/>
            </a:pPr>
            <a:r>
              <a:rPr lang="en-GB" sz="1800" b="1" dirty="0">
                <a:latin typeface="Calibri" panose="020F0502020204030204" pitchFamily="34" charset="0"/>
                <a:ea typeface="Calibri" panose="020F0502020204030204" pitchFamily="34" charset="0"/>
                <a:cs typeface="Calibri" panose="020F0502020204030204" pitchFamily="34" charset="0"/>
              </a:rPr>
              <a:t>Advantages:</a:t>
            </a:r>
            <a:endParaRPr lang="en-GB" sz="1800" dirty="0">
              <a:latin typeface="Calibri" panose="020F0502020204030204" pitchFamily="34" charset="0"/>
              <a:ea typeface="Calibri" panose="020F0502020204030204" pitchFamily="34" charset="0"/>
              <a:cs typeface="Calibri" panose="020F0502020204030204" pitchFamily="34" charset="0"/>
            </a:endParaRPr>
          </a:p>
          <a:p>
            <a:pPr marL="457200" lvl="1" indent="0">
              <a:lnSpc>
                <a:spcPct val="100000"/>
              </a:lnSpc>
              <a:buNone/>
            </a:pPr>
            <a:r>
              <a:rPr lang="en-GB" dirty="0">
                <a:latin typeface="Calibri" panose="020F0502020204030204" pitchFamily="34" charset="0"/>
                <a:ea typeface="Calibri" panose="020F0502020204030204" pitchFamily="34" charset="0"/>
                <a:cs typeface="Calibri" panose="020F0502020204030204" pitchFamily="34" charset="0"/>
              </a:rPr>
              <a:t>Improves customer satisfaction</a:t>
            </a:r>
          </a:p>
          <a:p>
            <a:pPr marL="457200" lvl="1" indent="0">
              <a:lnSpc>
                <a:spcPct val="100000"/>
              </a:lnSpc>
              <a:buNone/>
            </a:pPr>
            <a:r>
              <a:rPr lang="en-GB" dirty="0">
                <a:latin typeface="Calibri" panose="020F0502020204030204" pitchFamily="34" charset="0"/>
                <a:ea typeface="Calibri" panose="020F0502020204030204" pitchFamily="34" charset="0"/>
                <a:cs typeface="Calibri" panose="020F0502020204030204" pitchFamily="34" charset="0"/>
              </a:rPr>
              <a:t>Builds loyalty and repeat bookings </a:t>
            </a:r>
            <a:r>
              <a:rPr lang="en-US" dirty="0">
                <a:latin typeface="Calibri" panose="020F0502020204030204" pitchFamily="34" charset="0"/>
                <a:ea typeface="Calibri" panose="020F0502020204030204" pitchFamily="34" charset="0"/>
                <a:cs typeface="Calibri" panose="020F0502020204030204" pitchFamily="34" charset="0"/>
              </a:rPr>
              <a:t>(IMD, 2024; SugarCRM, 2021).</a:t>
            </a:r>
            <a:endParaRPr lang="en-GB" dirty="0">
              <a:latin typeface="Calibri" panose="020F0502020204030204" pitchFamily="34" charset="0"/>
              <a:ea typeface="Calibri" panose="020F0502020204030204" pitchFamily="34" charset="0"/>
              <a:cs typeface="Calibri" panose="020F0502020204030204" pitchFamily="34" charset="0"/>
            </a:endParaRPr>
          </a:p>
          <a:p>
            <a:pPr marL="0" indent="0">
              <a:lnSpc>
                <a:spcPct val="100000"/>
              </a:lnSpc>
              <a:buNone/>
            </a:pPr>
            <a:r>
              <a:rPr lang="en-GB" sz="1800" b="1" dirty="0">
                <a:latin typeface="Calibri" panose="020F0502020204030204" pitchFamily="34" charset="0"/>
                <a:ea typeface="Calibri" panose="020F0502020204030204" pitchFamily="34" charset="0"/>
                <a:cs typeface="Calibri" panose="020F0502020204030204" pitchFamily="34" charset="0"/>
              </a:rPr>
              <a:t>Disadvantages:</a:t>
            </a:r>
            <a:endParaRPr lang="en-GB" sz="1800" dirty="0">
              <a:latin typeface="Calibri" panose="020F0502020204030204" pitchFamily="34" charset="0"/>
              <a:ea typeface="Calibri" panose="020F0502020204030204" pitchFamily="34" charset="0"/>
              <a:cs typeface="Calibri" panose="020F0502020204030204" pitchFamily="34" charset="0"/>
            </a:endParaRPr>
          </a:p>
          <a:p>
            <a:pPr marL="457200" lvl="1" indent="0">
              <a:lnSpc>
                <a:spcPct val="100000"/>
              </a:lnSpc>
              <a:buNone/>
            </a:pPr>
            <a:r>
              <a:rPr lang="en-GB" dirty="0">
                <a:latin typeface="Calibri" panose="020F0502020204030204" pitchFamily="34" charset="0"/>
                <a:ea typeface="Calibri" panose="020F0502020204030204" pitchFamily="34" charset="0"/>
                <a:cs typeface="Calibri" panose="020F0502020204030204" pitchFamily="34" charset="0"/>
              </a:rPr>
              <a:t>Expensive to set up</a:t>
            </a:r>
          </a:p>
          <a:p>
            <a:pPr marL="457200" lvl="1" indent="0">
              <a:lnSpc>
                <a:spcPct val="100000"/>
              </a:lnSpc>
              <a:buNone/>
            </a:pPr>
            <a:r>
              <a:rPr lang="en-GB" dirty="0">
                <a:latin typeface="Calibri" panose="020F0502020204030204" pitchFamily="34" charset="0"/>
                <a:ea typeface="Calibri" panose="020F0502020204030204" pitchFamily="34" charset="0"/>
                <a:cs typeface="Calibri" panose="020F0502020204030204" pitchFamily="34" charset="0"/>
              </a:rPr>
              <a:t>Needs continuous training and data updates</a:t>
            </a:r>
            <a:r>
              <a:rPr lang="en-US" dirty="0">
                <a:latin typeface="Calibri" panose="020F0502020204030204" pitchFamily="34" charset="0"/>
                <a:ea typeface="Calibri" panose="020F0502020204030204" pitchFamily="34" charset="0"/>
                <a:cs typeface="Calibri" panose="020F0502020204030204" pitchFamily="34" charset="0"/>
              </a:rPr>
              <a:t>(Galanti et al., 2022).</a:t>
            </a:r>
            <a:endParaRPr lang="en-GB" dirty="0">
              <a:latin typeface="Calibri" panose="020F0502020204030204" pitchFamily="34" charset="0"/>
              <a:ea typeface="Calibri" panose="020F0502020204030204" pitchFamily="34" charset="0"/>
              <a:cs typeface="Calibri" panose="020F0502020204030204" pitchFamily="34" charset="0"/>
            </a:endParaRPr>
          </a:p>
          <a:p>
            <a:pPr marL="0" indent="0">
              <a:lnSpc>
                <a:spcPct val="100000"/>
              </a:lnSpc>
              <a:buNone/>
            </a:pPr>
            <a:r>
              <a:rPr lang="en-GB" sz="1800" b="1" dirty="0">
                <a:latin typeface="Calibri" panose="020F0502020204030204" pitchFamily="34" charset="0"/>
                <a:ea typeface="Calibri" panose="020F0502020204030204" pitchFamily="34" charset="0"/>
                <a:cs typeface="Calibri" panose="020F0502020204030204" pitchFamily="34" charset="0"/>
              </a:rPr>
              <a:t>Problem:</a:t>
            </a:r>
            <a:r>
              <a:rPr lang="en-GB" sz="1800" dirty="0">
                <a:latin typeface="Calibri" panose="020F0502020204030204" pitchFamily="34" charset="0"/>
                <a:ea typeface="Calibri" panose="020F0502020204030204" pitchFamily="34" charset="0"/>
                <a:cs typeface="Calibri" panose="020F0502020204030204" pitchFamily="34" charset="0"/>
              </a:rPr>
              <a:t> Personalize service for many passengers</a:t>
            </a:r>
            <a:r>
              <a:rPr lang="en-US" sz="1800" dirty="0">
                <a:latin typeface="Calibri" panose="020F0502020204030204" pitchFamily="34" charset="0"/>
                <a:ea typeface="Calibri" panose="020F0502020204030204" pitchFamily="34" charset="0"/>
                <a:cs typeface="Calibri" panose="020F0502020204030204" pitchFamily="34" charset="0"/>
              </a:rPr>
              <a:t>(IMD, 2024).</a:t>
            </a:r>
            <a:endParaRPr lang="en-GB" sz="1800" dirty="0">
              <a:latin typeface="Calibri" panose="020F0502020204030204" pitchFamily="34" charset="0"/>
              <a:ea typeface="Calibri" panose="020F0502020204030204" pitchFamily="34" charset="0"/>
              <a:cs typeface="Calibri" panose="020F0502020204030204" pitchFamily="34" charset="0"/>
            </a:endParaRPr>
          </a:p>
          <a:p>
            <a:pPr marL="0" indent="0">
              <a:lnSpc>
                <a:spcPct val="100000"/>
              </a:lnSpc>
              <a:buNone/>
            </a:pPr>
            <a:r>
              <a:rPr lang="en-GB" sz="1800" b="1" dirty="0">
                <a:latin typeface="Calibri" panose="020F0502020204030204" pitchFamily="34" charset="0"/>
                <a:ea typeface="Calibri" panose="020F0502020204030204" pitchFamily="34" charset="0"/>
                <a:cs typeface="Calibri" panose="020F0502020204030204" pitchFamily="34" charset="0"/>
              </a:rPr>
              <a:t>Solution:</a:t>
            </a:r>
            <a:r>
              <a:rPr lang="en-GB" sz="1800" dirty="0">
                <a:latin typeface="Calibri" panose="020F0502020204030204" pitchFamily="34" charset="0"/>
                <a:ea typeface="Calibri" panose="020F0502020204030204" pitchFamily="34" charset="0"/>
                <a:cs typeface="Calibri" panose="020F0502020204030204" pitchFamily="34" charset="0"/>
              </a:rPr>
              <a:t> CRM tracks bookings, preferences, and feedback</a:t>
            </a:r>
            <a:r>
              <a:rPr lang="en-US" sz="1800" dirty="0">
                <a:latin typeface="Calibri" panose="020F0502020204030204" pitchFamily="34" charset="0"/>
                <a:ea typeface="Calibri" panose="020F0502020204030204" pitchFamily="34" charset="0"/>
                <a:cs typeface="Calibri" panose="020F0502020204030204" pitchFamily="34" charset="0"/>
              </a:rPr>
              <a:t>(UK Government, 2023; SugarCRM, 2021).</a:t>
            </a:r>
            <a:endParaRPr lang="en-GB" sz="1800" dirty="0">
              <a:latin typeface="Calibri" panose="020F0502020204030204" pitchFamily="34" charset="0"/>
              <a:ea typeface="Calibri" panose="020F0502020204030204" pitchFamily="34" charset="0"/>
              <a:cs typeface="Calibri" panose="020F0502020204030204" pitchFamily="34" charset="0"/>
            </a:endParaRPr>
          </a:p>
          <a:p>
            <a:pPr marL="0" indent="0">
              <a:lnSpc>
                <a:spcPct val="100000"/>
              </a:lnSpc>
              <a:buNone/>
            </a:pPr>
            <a:r>
              <a:rPr lang="en-GB" sz="1800" b="1" dirty="0">
                <a:latin typeface="Calibri" panose="020F0502020204030204" pitchFamily="34" charset="0"/>
                <a:ea typeface="Calibri" panose="020F0502020204030204" pitchFamily="34" charset="0"/>
                <a:cs typeface="Calibri" panose="020F0502020204030204" pitchFamily="34" charset="0"/>
              </a:rPr>
              <a:t>Ethics:</a:t>
            </a:r>
            <a:r>
              <a:rPr lang="en-US" sz="1800" dirty="0">
                <a:latin typeface="Calibri" panose="020F0502020204030204" pitchFamily="34" charset="0"/>
                <a:ea typeface="Calibri" panose="020F0502020204030204" pitchFamily="34" charset="0"/>
                <a:cs typeface="Calibri" panose="020F0502020204030204" pitchFamily="34" charset="0"/>
              </a:rPr>
              <a:t>Ensure customer information is securely stored and used responsibly (De-Arteaga, </a:t>
            </a:r>
            <a:r>
              <a:rPr lang="en-US" sz="1800" dirty="0" err="1">
                <a:latin typeface="Calibri" panose="020F0502020204030204" pitchFamily="34" charset="0"/>
                <a:ea typeface="Calibri" panose="020F0502020204030204" pitchFamily="34" charset="0"/>
                <a:cs typeface="Calibri" panose="020F0502020204030204" pitchFamily="34" charset="0"/>
              </a:rPr>
              <a:t>Feuerriegel</a:t>
            </a:r>
            <a:r>
              <a:rPr lang="en-US" sz="1800" dirty="0">
                <a:latin typeface="Calibri" panose="020F0502020204030204" pitchFamily="34" charset="0"/>
                <a:ea typeface="Calibri" panose="020F0502020204030204" pitchFamily="34" charset="0"/>
                <a:cs typeface="Calibri" panose="020F0502020204030204" pitchFamily="34" charset="0"/>
              </a:rPr>
              <a:t> and Saar-</a:t>
            </a:r>
            <a:r>
              <a:rPr lang="en-US" sz="1800" dirty="0" err="1">
                <a:latin typeface="Calibri" panose="020F0502020204030204" pitchFamily="34" charset="0"/>
                <a:ea typeface="Calibri" panose="020F0502020204030204" pitchFamily="34" charset="0"/>
                <a:cs typeface="Calibri" panose="020F0502020204030204" pitchFamily="34" charset="0"/>
              </a:rPr>
              <a:t>Tsechansky</a:t>
            </a:r>
            <a:r>
              <a:rPr lang="en-US" sz="1800" dirty="0">
                <a:latin typeface="Calibri" panose="020F0502020204030204" pitchFamily="34" charset="0"/>
                <a:ea typeface="Calibri" panose="020F0502020204030204" pitchFamily="34" charset="0"/>
                <a:cs typeface="Calibri" panose="020F0502020204030204" pitchFamily="34" charset="0"/>
              </a:rPr>
              <a:t>, 2022).</a:t>
            </a:r>
            <a:endParaRPr lang="en-GB" sz="1800" dirty="0">
              <a:latin typeface="Calibri" panose="020F0502020204030204" pitchFamily="34" charset="0"/>
              <a:ea typeface="Calibri" panose="020F0502020204030204" pitchFamily="34" charset="0"/>
              <a:cs typeface="Calibri" panose="020F0502020204030204" pitchFamily="34" charset="0"/>
            </a:endParaRPr>
          </a:p>
          <a:p>
            <a:pPr marL="0" indent="0">
              <a:lnSpc>
                <a:spcPct val="100000"/>
              </a:lnSpc>
              <a:buNone/>
            </a:pPr>
            <a:r>
              <a:rPr lang="en-GB" sz="1800" b="1" dirty="0">
                <a:latin typeface="Calibri" panose="020F0502020204030204" pitchFamily="34" charset="0"/>
                <a:ea typeface="Calibri" panose="020F0502020204030204" pitchFamily="34" charset="0"/>
                <a:cs typeface="Calibri" panose="020F0502020204030204" pitchFamily="34" charset="0"/>
              </a:rPr>
              <a:t>Impact:</a:t>
            </a:r>
            <a:r>
              <a:rPr lang="en-GB" sz="1800" dirty="0">
                <a:latin typeface="Calibri" panose="020F0502020204030204" pitchFamily="34" charset="0"/>
                <a:ea typeface="Calibri" panose="020F0502020204030204" pitchFamily="34" charset="0"/>
                <a:cs typeface="Calibri" panose="020F0502020204030204" pitchFamily="34" charset="0"/>
              </a:rPr>
              <a:t> Better experience, more repeat customers</a:t>
            </a:r>
            <a:r>
              <a:rPr lang="en-US" sz="1800" dirty="0">
                <a:latin typeface="Calibri" panose="020F0502020204030204" pitchFamily="34" charset="0"/>
                <a:ea typeface="Calibri" panose="020F0502020204030204" pitchFamily="34" charset="0"/>
                <a:cs typeface="Calibri" panose="020F0502020204030204" pitchFamily="34" charset="0"/>
              </a:rPr>
              <a:t>(IMD, 2024).</a:t>
            </a:r>
            <a:endParaRPr lang="en-GB" sz="1800" dirty="0">
              <a:latin typeface="Calibri" panose="020F0502020204030204" pitchFamily="34" charset="0"/>
              <a:ea typeface="Calibri" panose="020F0502020204030204" pitchFamily="34" charset="0"/>
              <a:cs typeface="Calibri" panose="020F0502020204030204" pitchFamily="34" charset="0"/>
            </a:endParaRPr>
          </a:p>
          <a:p>
            <a:pPr marL="0" indent="0">
              <a:lnSpc>
                <a:spcPct val="100000"/>
              </a:lnSpc>
              <a:buNone/>
            </a:pPr>
            <a:r>
              <a:rPr lang="en-GB" sz="1800" b="1" dirty="0">
                <a:latin typeface="Calibri" panose="020F0502020204030204" pitchFamily="34" charset="0"/>
                <a:ea typeface="Calibri" panose="020F0502020204030204" pitchFamily="34" charset="0"/>
                <a:cs typeface="Calibri" panose="020F0502020204030204" pitchFamily="34" charset="0"/>
              </a:rPr>
              <a:t>Takeaway:</a:t>
            </a:r>
            <a:r>
              <a:rPr lang="en-GB" sz="1800" dirty="0">
                <a:latin typeface="Calibri" panose="020F0502020204030204" pitchFamily="34" charset="0"/>
                <a:ea typeface="Calibri" panose="020F0502020204030204" pitchFamily="34" charset="0"/>
                <a:cs typeface="Calibri" panose="020F0502020204030204" pitchFamily="34" charset="0"/>
              </a:rPr>
              <a:t> </a:t>
            </a:r>
            <a:r>
              <a:rPr lang="en-US" sz="1800" dirty="0">
                <a:latin typeface="Calibri" panose="020F0502020204030204" pitchFamily="34" charset="0"/>
                <a:ea typeface="Calibri" panose="020F0502020204030204" pitchFamily="34" charset="0"/>
                <a:cs typeface="Calibri" panose="020F0502020204030204" pitchFamily="34" charset="0"/>
              </a:rPr>
              <a:t>CRM improves engagement and retention when used ethically (Ratti, Morrison and Jakab, 2025).</a:t>
            </a:r>
            <a:endParaRPr lang="en-GB" sz="1800" dirty="0">
              <a:latin typeface="Calibri" panose="020F0502020204030204" pitchFamily="34" charset="0"/>
              <a:ea typeface="Calibri" panose="020F0502020204030204" pitchFamily="34" charset="0"/>
              <a:cs typeface="Calibri" panose="020F0502020204030204" pitchFamily="34" charset="0"/>
            </a:endParaRPr>
          </a:p>
          <a:p>
            <a:pPr marL="0" indent="0">
              <a:buNone/>
            </a:pPr>
            <a:endParaRPr lang="en-GB" dirty="0"/>
          </a:p>
        </p:txBody>
      </p:sp>
      <p:pic>
        <p:nvPicPr>
          <p:cNvPr id="22" name="Picture 21" descr="A logo of a company">
            <a:extLst>
              <a:ext uri="{FF2B5EF4-FFF2-40B4-BE49-F238E27FC236}">
                <a16:creationId xmlns:a16="http://schemas.microsoft.com/office/drawing/2014/main" id="{DD02EC47-E2C2-99E5-509A-47AA011EE60F}"/>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7639665" y="613351"/>
            <a:ext cx="4313498" cy="2729617"/>
          </a:xfrm>
          <a:prstGeom prst="rect">
            <a:avLst/>
          </a:prstGeom>
        </p:spPr>
      </p:pic>
    </p:spTree>
    <p:extLst>
      <p:ext uri="{BB962C8B-B14F-4D97-AF65-F5344CB8AC3E}">
        <p14:creationId xmlns:p14="http://schemas.microsoft.com/office/powerpoint/2010/main" val="297603628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EC24B6C-4DA6-E602-F18A-4507A5D75DD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E436011-D433-F168-4B01-B8B8A1146114}"/>
              </a:ext>
            </a:extLst>
          </p:cNvPr>
          <p:cNvSpPr>
            <a:spLocks noGrp="1"/>
          </p:cNvSpPr>
          <p:nvPr>
            <p:ph type="ctrTitle"/>
          </p:nvPr>
        </p:nvSpPr>
        <p:spPr>
          <a:xfrm>
            <a:off x="694633" y="868010"/>
            <a:ext cx="5171095" cy="5563267"/>
          </a:xfrm>
        </p:spPr>
        <p:txBody>
          <a:bodyPr anchor="t">
            <a:normAutofit/>
          </a:bodyPr>
          <a:lstStyle/>
          <a:p>
            <a:pPr algn="ctr">
              <a:lnSpc>
                <a:spcPct val="90000"/>
              </a:lnSpc>
            </a:pPr>
            <a:br>
              <a:rPr lang="en-GB" sz="2100" b="1" dirty="0">
                <a:latin typeface="Arial" panose="020B0604020202020204" pitchFamily="34" charset="0"/>
                <a:cs typeface="Arial" panose="020B0604020202020204" pitchFamily="34" charset="0"/>
              </a:rPr>
            </a:br>
            <a:endParaRPr lang="en-GB" sz="2100" b="1"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9CA3065B-2352-2BFA-B77D-47E4C1C52658}"/>
              </a:ext>
            </a:extLst>
          </p:cNvPr>
          <p:cNvSpPr txBox="1"/>
          <p:nvPr/>
        </p:nvSpPr>
        <p:spPr>
          <a:xfrm>
            <a:off x="272716" y="643421"/>
            <a:ext cx="5775157" cy="3416320"/>
          </a:xfrm>
          <a:prstGeom prst="rect">
            <a:avLst/>
          </a:prstGeom>
          <a:noFill/>
        </p:spPr>
        <p:txBody>
          <a:bodyPr wrap="square">
            <a:spAutoFit/>
          </a:bodyPr>
          <a:lstStyle/>
          <a:p>
            <a:r>
              <a:rPr lang="en-US" sz="1800" b="1" dirty="0">
                <a:solidFill>
                  <a:srgbClr val="000000"/>
                </a:solidFill>
                <a:effectLst/>
                <a:latin typeface="Calibri" panose="020F0502020204030204" pitchFamily="34" charset="0"/>
              </a:rPr>
              <a:t>TPS, DSS, and CRM systems play a crucial role in driving business success.</a:t>
            </a:r>
            <a:r>
              <a:rPr lang="en-US" sz="1800" dirty="0">
                <a:solidFill>
                  <a:srgbClr val="000000"/>
                </a:solidFill>
                <a:effectLst/>
                <a:latin typeface="Calibri" panose="020F0502020204030204" pitchFamily="34" charset="0"/>
              </a:rPr>
              <a:t> TPS optimizes operational processes (Miah, 2022), DSS facilitates well-informed decision-making (Rakib et al., 2025; Aktas, Sen, and Koyuncu, 2024), and CRM strengthens customer loyalty (SugarCRM, 2021). Organizations such as Amazon, Tesco, and British Airways demonstrate that effectively utilizing these systems enhances efficiency, boosts sales, and increases customer satisfaction (IMD, 2024; UK Government, 2023). Ensuring ethical practices, robust data protection, and comprehensive training are essential to maximizing benefits and minimizing associated risks (De-Arteaga, </a:t>
            </a:r>
            <a:r>
              <a:rPr lang="en-US" sz="1800" dirty="0" err="1">
                <a:solidFill>
                  <a:srgbClr val="000000"/>
                </a:solidFill>
                <a:effectLst/>
                <a:latin typeface="Calibri" panose="020F0502020204030204" pitchFamily="34" charset="0"/>
              </a:rPr>
              <a:t>Feuerriegel</a:t>
            </a:r>
            <a:r>
              <a:rPr lang="en-US" sz="1800" dirty="0">
                <a:solidFill>
                  <a:srgbClr val="000000"/>
                </a:solidFill>
                <a:effectLst/>
                <a:latin typeface="Calibri" panose="020F0502020204030204" pitchFamily="34" charset="0"/>
              </a:rPr>
              <a:t>, and Saar-</a:t>
            </a:r>
            <a:r>
              <a:rPr lang="en-US" sz="1800" dirty="0" err="1">
                <a:solidFill>
                  <a:srgbClr val="000000"/>
                </a:solidFill>
                <a:effectLst/>
                <a:latin typeface="Calibri" panose="020F0502020204030204" pitchFamily="34" charset="0"/>
              </a:rPr>
              <a:t>Tsechansky</a:t>
            </a:r>
            <a:r>
              <a:rPr lang="en-US" sz="1800" dirty="0">
                <a:solidFill>
                  <a:srgbClr val="000000"/>
                </a:solidFill>
                <a:effectLst/>
                <a:latin typeface="Calibri" panose="020F0502020204030204" pitchFamily="34" charset="0"/>
              </a:rPr>
              <a:t>, 2022; Ratti, Morrison, and Jakab, 2025).</a:t>
            </a:r>
            <a:endParaRPr lang="en-GB" dirty="0">
              <a:latin typeface="Calibri" panose="020F0502020204030204" pitchFamily="34" charset="0"/>
              <a:ea typeface="Calibri" panose="020F0502020204030204" pitchFamily="34" charset="0"/>
              <a:cs typeface="Calibri" panose="020F0502020204030204" pitchFamily="34" charset="0"/>
            </a:endParaRPr>
          </a:p>
        </p:txBody>
      </p:sp>
      <p:pic>
        <p:nvPicPr>
          <p:cNvPr id="9" name="Picture 8" descr="A person holding a clipboard and pointing at a graph">
            <a:extLst>
              <a:ext uri="{FF2B5EF4-FFF2-40B4-BE49-F238E27FC236}">
                <a16:creationId xmlns:a16="http://schemas.microsoft.com/office/drawing/2014/main" id="{BC5B58EB-0745-AA71-2966-A3F02D174C9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056670" y="766916"/>
            <a:ext cx="6135330" cy="5348749"/>
          </a:xfrm>
          <a:prstGeom prst="rect">
            <a:avLst/>
          </a:prstGeom>
        </p:spPr>
      </p:pic>
    </p:spTree>
    <p:extLst>
      <p:ext uri="{BB962C8B-B14F-4D97-AF65-F5344CB8AC3E}">
        <p14:creationId xmlns:p14="http://schemas.microsoft.com/office/powerpoint/2010/main" val="32950320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9B66E37-A6AC-7BD7-B742-D1E54F581CB5}"/>
              </a:ext>
            </a:extLst>
          </p:cNvPr>
          <p:cNvSpPr>
            <a:spLocks noGrp="1"/>
          </p:cNvSpPr>
          <p:nvPr>
            <p:ph idx="1"/>
          </p:nvPr>
        </p:nvSpPr>
        <p:spPr>
          <a:xfrm>
            <a:off x="700635" y="992221"/>
            <a:ext cx="10691265" cy="4969667"/>
          </a:xfrm>
        </p:spPr>
        <p:txBody>
          <a:bodyPr>
            <a:noAutofit/>
          </a:bodyPr>
          <a:lstStyle/>
          <a:p>
            <a:pPr marL="457200" indent="-457200">
              <a:buFont typeface="+mj-lt"/>
              <a:buAutoNum type="arabicPeriod"/>
            </a:pPr>
            <a:r>
              <a:rPr lang="en-GB" sz="1200" dirty="0" err="1">
                <a:latin typeface="Calibri" panose="020F0502020204030204" pitchFamily="34" charset="0"/>
                <a:ea typeface="Calibri" panose="020F0502020204030204" pitchFamily="34" charset="0"/>
                <a:cs typeface="Calibri" panose="020F0502020204030204" pitchFamily="34" charset="0"/>
              </a:rPr>
              <a:t>Wissuchek</a:t>
            </a:r>
            <a:r>
              <a:rPr lang="en-GB" sz="1200" dirty="0">
                <a:latin typeface="Calibri" panose="020F0502020204030204" pitchFamily="34" charset="0"/>
                <a:ea typeface="Calibri" panose="020F0502020204030204" pitchFamily="34" charset="0"/>
                <a:cs typeface="Calibri" panose="020F0502020204030204" pitchFamily="34" charset="0"/>
              </a:rPr>
              <a:t>, C. and </a:t>
            </a:r>
            <a:r>
              <a:rPr lang="en-GB" sz="1200" dirty="0" err="1">
                <a:latin typeface="Calibri" panose="020F0502020204030204" pitchFamily="34" charset="0"/>
                <a:ea typeface="Calibri" panose="020F0502020204030204" pitchFamily="34" charset="0"/>
                <a:cs typeface="Calibri" panose="020F0502020204030204" pitchFamily="34" charset="0"/>
              </a:rPr>
              <a:t>Zschech</a:t>
            </a:r>
            <a:r>
              <a:rPr lang="en-GB" sz="1200" dirty="0">
                <a:latin typeface="Calibri" panose="020F0502020204030204" pitchFamily="34" charset="0"/>
                <a:ea typeface="Calibri" panose="020F0502020204030204" pitchFamily="34" charset="0"/>
                <a:cs typeface="Calibri" panose="020F0502020204030204" pitchFamily="34" charset="0"/>
              </a:rPr>
              <a:t>, P. (2025) ‘Prescriptive analytics systems revised: a systematic literature review from an information systems perspective’, </a:t>
            </a:r>
            <a:r>
              <a:rPr lang="en-GB" sz="1200" i="1" dirty="0">
                <a:latin typeface="Calibri" panose="020F0502020204030204" pitchFamily="34" charset="0"/>
                <a:ea typeface="Calibri" panose="020F0502020204030204" pitchFamily="34" charset="0"/>
                <a:cs typeface="Calibri" panose="020F0502020204030204" pitchFamily="34" charset="0"/>
              </a:rPr>
              <a:t>Information Systems and e-Business Management</a:t>
            </a:r>
            <a:r>
              <a:rPr lang="en-GB" sz="1200" dirty="0">
                <a:latin typeface="Calibri" panose="020F0502020204030204" pitchFamily="34" charset="0"/>
                <a:ea typeface="Calibri" panose="020F0502020204030204" pitchFamily="34" charset="0"/>
                <a:cs typeface="Calibri" panose="020F0502020204030204" pitchFamily="34" charset="0"/>
              </a:rPr>
              <a:t>. Available at: </a:t>
            </a:r>
            <a:r>
              <a:rPr lang="en-GB" sz="1200" dirty="0">
                <a:latin typeface="Calibri" panose="020F0502020204030204" pitchFamily="34" charset="0"/>
                <a:ea typeface="Calibri" panose="020F0502020204030204" pitchFamily="34" charset="0"/>
                <a:cs typeface="Calibri" panose="020F0502020204030204" pitchFamily="34" charset="0"/>
                <a:hlinkClick r:id="rId2"/>
              </a:rPr>
              <a:t>https://link.springer.com/article/10.1007/s10257-024-00688-w</a:t>
            </a:r>
            <a:r>
              <a:rPr lang="en-GB" sz="1200" dirty="0">
                <a:latin typeface="Calibri" panose="020F0502020204030204" pitchFamily="34" charset="0"/>
                <a:ea typeface="Calibri" panose="020F0502020204030204" pitchFamily="34" charset="0"/>
                <a:cs typeface="Calibri" panose="020F0502020204030204" pitchFamily="34" charset="0"/>
              </a:rPr>
              <a:t> (Accessed: 28 September 2025).</a:t>
            </a:r>
          </a:p>
          <a:p>
            <a:pPr marL="457200" indent="-457200">
              <a:buFont typeface="+mj-lt"/>
              <a:buAutoNum type="arabicPeriod"/>
            </a:pPr>
            <a:r>
              <a:rPr lang="en-GB" sz="1200" dirty="0">
                <a:latin typeface="Calibri" panose="020F0502020204030204" pitchFamily="34" charset="0"/>
                <a:ea typeface="Calibri" panose="020F0502020204030204" pitchFamily="34" charset="0"/>
                <a:cs typeface="Calibri" panose="020F0502020204030204" pitchFamily="34" charset="0"/>
              </a:rPr>
              <a:t>Rakib, A.R., Biswas, S., Anjum, N. and Rahman, M. (2025) ‘AI-Driven Decision Support Systems for Strategic Business Intelligence in Small and Medium Enterprises (SMEs)’, </a:t>
            </a:r>
            <a:r>
              <a:rPr lang="en-GB" sz="1200" i="1" dirty="0">
                <a:latin typeface="Calibri" panose="020F0502020204030204" pitchFamily="34" charset="0"/>
                <a:ea typeface="Calibri" panose="020F0502020204030204" pitchFamily="34" charset="0"/>
                <a:cs typeface="Calibri" panose="020F0502020204030204" pitchFamily="34" charset="0"/>
              </a:rPr>
              <a:t>Journal of Information Systems Engineering and Management</a:t>
            </a:r>
            <a:r>
              <a:rPr lang="en-GB" sz="1200" dirty="0">
                <a:latin typeface="Calibri" panose="020F0502020204030204" pitchFamily="34" charset="0"/>
                <a:ea typeface="Calibri" panose="020F0502020204030204" pitchFamily="34" charset="0"/>
                <a:cs typeface="Calibri" panose="020F0502020204030204" pitchFamily="34" charset="0"/>
              </a:rPr>
              <a:t>. Available at: </a:t>
            </a:r>
            <a:r>
              <a:rPr lang="en-GB" sz="1200" dirty="0">
                <a:latin typeface="Calibri" panose="020F0502020204030204" pitchFamily="34" charset="0"/>
                <a:ea typeface="Calibri" panose="020F0502020204030204" pitchFamily="34" charset="0"/>
                <a:cs typeface="Calibri" panose="020F0502020204030204" pitchFamily="34" charset="0"/>
                <a:hlinkClick r:id="rId3"/>
              </a:rPr>
              <a:t>https://www.jisem-journal.com/index.php/journal/article/view/12172</a:t>
            </a:r>
            <a:r>
              <a:rPr lang="en-GB" sz="1200" dirty="0">
                <a:latin typeface="Calibri" panose="020F0502020204030204" pitchFamily="34" charset="0"/>
                <a:ea typeface="Calibri" panose="020F0502020204030204" pitchFamily="34" charset="0"/>
                <a:cs typeface="Calibri" panose="020F0502020204030204" pitchFamily="34" charset="0"/>
              </a:rPr>
              <a:t> (Accessed: 28 September 2025).</a:t>
            </a:r>
          </a:p>
          <a:p>
            <a:pPr marL="457200" indent="-457200">
              <a:buFont typeface="+mj-lt"/>
              <a:buAutoNum type="arabicPeriod"/>
            </a:pPr>
            <a:r>
              <a:rPr lang="en-GB" sz="1200" dirty="0">
                <a:latin typeface="Calibri" panose="020F0502020204030204" pitchFamily="34" charset="0"/>
                <a:ea typeface="Calibri" panose="020F0502020204030204" pitchFamily="34" charset="0"/>
                <a:cs typeface="Calibri" panose="020F0502020204030204" pitchFamily="34" charset="0"/>
              </a:rPr>
              <a:t>Miah, S.J. (2022) ‘Impact of Business Analytics and Decision Support Systems on e-commerce in SMEs’, </a:t>
            </a:r>
            <a:r>
              <a:rPr lang="en-GB" sz="1200" i="1" dirty="0" err="1">
                <a:latin typeface="Calibri" panose="020F0502020204030204" pitchFamily="34" charset="0"/>
                <a:ea typeface="Calibri" panose="020F0502020204030204" pitchFamily="34" charset="0"/>
                <a:cs typeface="Calibri" panose="020F0502020204030204" pitchFamily="34" charset="0"/>
              </a:rPr>
              <a:t>arXiv</a:t>
            </a:r>
            <a:r>
              <a:rPr lang="en-GB" sz="1200" i="1" dirty="0">
                <a:latin typeface="Calibri" panose="020F0502020204030204" pitchFamily="34" charset="0"/>
                <a:ea typeface="Calibri" panose="020F0502020204030204" pitchFamily="34" charset="0"/>
                <a:cs typeface="Calibri" panose="020F0502020204030204" pitchFamily="34" charset="0"/>
              </a:rPr>
              <a:t> preprint</a:t>
            </a:r>
            <a:r>
              <a:rPr lang="en-GB" sz="1200" dirty="0">
                <a:latin typeface="Calibri" panose="020F0502020204030204" pitchFamily="34" charset="0"/>
                <a:ea typeface="Calibri" panose="020F0502020204030204" pitchFamily="34" charset="0"/>
                <a:cs typeface="Calibri" panose="020F0502020204030204" pitchFamily="34" charset="0"/>
              </a:rPr>
              <a:t>. Available at: </a:t>
            </a:r>
            <a:r>
              <a:rPr lang="en-GB" sz="1200" dirty="0">
                <a:latin typeface="Calibri" panose="020F0502020204030204" pitchFamily="34" charset="0"/>
                <a:ea typeface="Calibri" panose="020F0502020204030204" pitchFamily="34" charset="0"/>
                <a:cs typeface="Calibri" panose="020F0502020204030204" pitchFamily="34" charset="0"/>
                <a:hlinkClick r:id="rId4"/>
              </a:rPr>
              <a:t>https://arxiv.org/abs/2212.00016</a:t>
            </a:r>
            <a:r>
              <a:rPr lang="en-GB" sz="1200" dirty="0">
                <a:latin typeface="Calibri" panose="020F0502020204030204" pitchFamily="34" charset="0"/>
                <a:ea typeface="Calibri" panose="020F0502020204030204" pitchFamily="34" charset="0"/>
                <a:cs typeface="Calibri" panose="020F0502020204030204" pitchFamily="34" charset="0"/>
              </a:rPr>
              <a:t> (Accessed: 28 September 2025).</a:t>
            </a:r>
          </a:p>
          <a:p>
            <a:pPr marL="457200" indent="-457200">
              <a:buFont typeface="+mj-lt"/>
              <a:buAutoNum type="arabicPeriod"/>
            </a:pPr>
            <a:r>
              <a:rPr lang="en-GB" sz="1200" dirty="0">
                <a:latin typeface="Calibri" panose="020F0502020204030204" pitchFamily="34" charset="0"/>
                <a:ea typeface="Calibri" panose="020F0502020204030204" pitchFamily="34" charset="0"/>
                <a:cs typeface="Calibri" panose="020F0502020204030204" pitchFamily="34" charset="0"/>
              </a:rPr>
              <a:t>Galanti, R., de Leoni, M., Monaro, M., Navarin, N., Marazzi, A., Di Stasi, B. and </a:t>
            </a:r>
            <a:r>
              <a:rPr lang="en-GB" sz="1200" dirty="0" err="1">
                <a:latin typeface="Calibri" panose="020F0502020204030204" pitchFamily="34" charset="0"/>
                <a:ea typeface="Calibri" panose="020F0502020204030204" pitchFamily="34" charset="0"/>
                <a:cs typeface="Calibri" panose="020F0502020204030204" pitchFamily="34" charset="0"/>
              </a:rPr>
              <a:t>Maldera</a:t>
            </a:r>
            <a:r>
              <a:rPr lang="en-GB" sz="1200" dirty="0">
                <a:latin typeface="Calibri" panose="020F0502020204030204" pitchFamily="34" charset="0"/>
                <a:ea typeface="Calibri" panose="020F0502020204030204" pitchFamily="34" charset="0"/>
                <a:cs typeface="Calibri" panose="020F0502020204030204" pitchFamily="34" charset="0"/>
              </a:rPr>
              <a:t>, S. (2022) ‘An Explainable Decision Support System for Predictive Process Analytics’, </a:t>
            </a:r>
            <a:r>
              <a:rPr lang="en-GB" sz="1200" i="1" dirty="0" err="1">
                <a:latin typeface="Calibri" panose="020F0502020204030204" pitchFamily="34" charset="0"/>
                <a:ea typeface="Calibri" panose="020F0502020204030204" pitchFamily="34" charset="0"/>
                <a:cs typeface="Calibri" panose="020F0502020204030204" pitchFamily="34" charset="0"/>
              </a:rPr>
              <a:t>arXiv</a:t>
            </a:r>
            <a:r>
              <a:rPr lang="en-GB" sz="1200" i="1" dirty="0">
                <a:latin typeface="Calibri" panose="020F0502020204030204" pitchFamily="34" charset="0"/>
                <a:ea typeface="Calibri" panose="020F0502020204030204" pitchFamily="34" charset="0"/>
                <a:cs typeface="Calibri" panose="020F0502020204030204" pitchFamily="34" charset="0"/>
              </a:rPr>
              <a:t> preprint</a:t>
            </a:r>
            <a:r>
              <a:rPr lang="en-GB" sz="1200" dirty="0">
                <a:latin typeface="Calibri" panose="020F0502020204030204" pitchFamily="34" charset="0"/>
                <a:ea typeface="Calibri" panose="020F0502020204030204" pitchFamily="34" charset="0"/>
                <a:cs typeface="Calibri" panose="020F0502020204030204" pitchFamily="34" charset="0"/>
              </a:rPr>
              <a:t>. Available at: </a:t>
            </a:r>
            <a:r>
              <a:rPr lang="en-GB" sz="1200" dirty="0">
                <a:latin typeface="Calibri" panose="020F0502020204030204" pitchFamily="34" charset="0"/>
                <a:ea typeface="Calibri" panose="020F0502020204030204" pitchFamily="34" charset="0"/>
                <a:cs typeface="Calibri" panose="020F0502020204030204" pitchFamily="34" charset="0"/>
                <a:hlinkClick r:id="rId5"/>
              </a:rPr>
              <a:t>https://arxiv.org/abs/2207.12782</a:t>
            </a:r>
            <a:r>
              <a:rPr lang="en-GB" sz="1200" dirty="0">
                <a:latin typeface="Calibri" panose="020F0502020204030204" pitchFamily="34" charset="0"/>
                <a:ea typeface="Calibri" panose="020F0502020204030204" pitchFamily="34" charset="0"/>
                <a:cs typeface="Calibri" panose="020F0502020204030204" pitchFamily="34" charset="0"/>
              </a:rPr>
              <a:t> (Accessed: 28 September 2025).</a:t>
            </a:r>
          </a:p>
          <a:p>
            <a:pPr marL="457200" indent="-457200">
              <a:buFont typeface="+mj-lt"/>
              <a:buAutoNum type="arabicPeriod"/>
            </a:pPr>
            <a:r>
              <a:rPr lang="en-GB" sz="1200" dirty="0">
                <a:latin typeface="Calibri" panose="020F0502020204030204" pitchFamily="34" charset="0"/>
                <a:ea typeface="Calibri" panose="020F0502020204030204" pitchFamily="34" charset="0"/>
                <a:cs typeface="Calibri" panose="020F0502020204030204" pitchFamily="34" charset="0"/>
              </a:rPr>
              <a:t>De-Arteaga, M., </a:t>
            </a:r>
            <a:r>
              <a:rPr lang="en-GB" sz="1200" dirty="0" err="1">
                <a:latin typeface="Calibri" panose="020F0502020204030204" pitchFamily="34" charset="0"/>
                <a:ea typeface="Calibri" panose="020F0502020204030204" pitchFamily="34" charset="0"/>
                <a:cs typeface="Calibri" panose="020F0502020204030204" pitchFamily="34" charset="0"/>
              </a:rPr>
              <a:t>Feuerriegel</a:t>
            </a:r>
            <a:r>
              <a:rPr lang="en-GB" sz="1200" dirty="0">
                <a:latin typeface="Calibri" panose="020F0502020204030204" pitchFamily="34" charset="0"/>
                <a:ea typeface="Calibri" panose="020F0502020204030204" pitchFamily="34" charset="0"/>
                <a:cs typeface="Calibri" panose="020F0502020204030204" pitchFamily="34" charset="0"/>
              </a:rPr>
              <a:t>, S. and Saar-</a:t>
            </a:r>
            <a:r>
              <a:rPr lang="en-GB" sz="1200" dirty="0" err="1">
                <a:latin typeface="Calibri" panose="020F0502020204030204" pitchFamily="34" charset="0"/>
                <a:ea typeface="Calibri" panose="020F0502020204030204" pitchFamily="34" charset="0"/>
                <a:cs typeface="Calibri" panose="020F0502020204030204" pitchFamily="34" charset="0"/>
              </a:rPr>
              <a:t>Tsechansky</a:t>
            </a:r>
            <a:r>
              <a:rPr lang="en-GB" sz="1200" dirty="0">
                <a:latin typeface="Calibri" panose="020F0502020204030204" pitchFamily="34" charset="0"/>
                <a:ea typeface="Calibri" panose="020F0502020204030204" pitchFamily="34" charset="0"/>
                <a:cs typeface="Calibri" panose="020F0502020204030204" pitchFamily="34" charset="0"/>
              </a:rPr>
              <a:t>, M. (2022) ‘Algorithmic Fairness in Business Analytics: Directions for Research and Practice’, </a:t>
            </a:r>
            <a:r>
              <a:rPr lang="en-GB" sz="1200" i="1" dirty="0" err="1">
                <a:latin typeface="Calibri" panose="020F0502020204030204" pitchFamily="34" charset="0"/>
                <a:ea typeface="Calibri" panose="020F0502020204030204" pitchFamily="34" charset="0"/>
                <a:cs typeface="Calibri" panose="020F0502020204030204" pitchFamily="34" charset="0"/>
              </a:rPr>
              <a:t>arXiv</a:t>
            </a:r>
            <a:r>
              <a:rPr lang="en-GB" sz="1200" i="1" dirty="0">
                <a:latin typeface="Calibri" panose="020F0502020204030204" pitchFamily="34" charset="0"/>
                <a:ea typeface="Calibri" panose="020F0502020204030204" pitchFamily="34" charset="0"/>
                <a:cs typeface="Calibri" panose="020F0502020204030204" pitchFamily="34" charset="0"/>
              </a:rPr>
              <a:t> preprint</a:t>
            </a:r>
            <a:r>
              <a:rPr lang="en-GB" sz="1200" dirty="0">
                <a:latin typeface="Calibri" panose="020F0502020204030204" pitchFamily="34" charset="0"/>
                <a:ea typeface="Calibri" panose="020F0502020204030204" pitchFamily="34" charset="0"/>
                <a:cs typeface="Calibri" panose="020F0502020204030204" pitchFamily="34" charset="0"/>
              </a:rPr>
              <a:t>. Available at: </a:t>
            </a:r>
            <a:r>
              <a:rPr lang="en-GB" sz="1200" dirty="0">
                <a:latin typeface="Calibri" panose="020F0502020204030204" pitchFamily="34" charset="0"/>
                <a:ea typeface="Calibri" panose="020F0502020204030204" pitchFamily="34" charset="0"/>
                <a:cs typeface="Calibri" panose="020F0502020204030204" pitchFamily="34" charset="0"/>
                <a:hlinkClick r:id="rId6"/>
              </a:rPr>
              <a:t>https://arxiv.org/abs/2207.10991</a:t>
            </a:r>
            <a:r>
              <a:rPr lang="en-GB" sz="1200" dirty="0">
                <a:latin typeface="Calibri" panose="020F0502020204030204" pitchFamily="34" charset="0"/>
                <a:ea typeface="Calibri" panose="020F0502020204030204" pitchFamily="34" charset="0"/>
                <a:cs typeface="Calibri" panose="020F0502020204030204" pitchFamily="34" charset="0"/>
              </a:rPr>
              <a:t> (Accessed: 28 September 2025).</a:t>
            </a:r>
          </a:p>
          <a:p>
            <a:pPr marL="457200" indent="-457200">
              <a:buFont typeface="+mj-lt"/>
              <a:buAutoNum type="arabicPeriod"/>
            </a:pPr>
            <a:r>
              <a:rPr lang="en-GB" sz="1200" dirty="0">
                <a:latin typeface="Calibri" panose="020F0502020204030204" pitchFamily="34" charset="0"/>
                <a:ea typeface="Calibri" panose="020F0502020204030204" pitchFamily="34" charset="0"/>
                <a:cs typeface="Calibri" panose="020F0502020204030204" pitchFamily="34" charset="0"/>
              </a:rPr>
              <a:t>Ratti, E., Morrison, M. and Jakab, I. (2025) ‘Ethical and social considerations of applying artificial intelligence in healthcare — a two-pronged scoping review’, </a:t>
            </a:r>
            <a:r>
              <a:rPr lang="en-GB" sz="1200" i="1" dirty="0">
                <a:latin typeface="Calibri" panose="020F0502020204030204" pitchFamily="34" charset="0"/>
                <a:ea typeface="Calibri" panose="020F0502020204030204" pitchFamily="34" charset="0"/>
                <a:cs typeface="Calibri" panose="020F0502020204030204" pitchFamily="34" charset="0"/>
              </a:rPr>
              <a:t>BMC Medical Ethics</a:t>
            </a:r>
            <a:r>
              <a:rPr lang="en-GB" sz="1200" dirty="0">
                <a:latin typeface="Calibri" panose="020F0502020204030204" pitchFamily="34" charset="0"/>
                <a:ea typeface="Calibri" panose="020F0502020204030204" pitchFamily="34" charset="0"/>
                <a:cs typeface="Calibri" panose="020F0502020204030204" pitchFamily="34" charset="0"/>
              </a:rPr>
              <a:t>, 26(1). Available at: </a:t>
            </a:r>
            <a:r>
              <a:rPr lang="en-GB" sz="1200" dirty="0">
                <a:latin typeface="Calibri" panose="020F0502020204030204" pitchFamily="34" charset="0"/>
                <a:ea typeface="Calibri" panose="020F0502020204030204" pitchFamily="34" charset="0"/>
                <a:cs typeface="Calibri" panose="020F0502020204030204" pitchFamily="34" charset="0"/>
                <a:hlinkClick r:id="rId7"/>
              </a:rPr>
              <a:t>https://bmcmedethics.biomedcentral.com/articles/10.1186/s12910-025-01198-1</a:t>
            </a:r>
            <a:r>
              <a:rPr lang="en-GB" sz="1200" dirty="0">
                <a:latin typeface="Calibri" panose="020F0502020204030204" pitchFamily="34" charset="0"/>
                <a:ea typeface="Calibri" panose="020F0502020204030204" pitchFamily="34" charset="0"/>
                <a:cs typeface="Calibri" panose="020F0502020204030204" pitchFamily="34" charset="0"/>
              </a:rPr>
              <a:t> (Accessed: 28 September 2025).</a:t>
            </a:r>
          </a:p>
          <a:p>
            <a:pPr marL="457200" indent="-457200">
              <a:buFont typeface="+mj-lt"/>
              <a:buAutoNum type="arabicPeriod"/>
            </a:pPr>
            <a:r>
              <a:rPr lang="en-GB" sz="1200" dirty="0">
                <a:latin typeface="Calibri" panose="020F0502020204030204" pitchFamily="34" charset="0"/>
                <a:ea typeface="Calibri" panose="020F0502020204030204" pitchFamily="34" charset="0"/>
                <a:cs typeface="Calibri" panose="020F0502020204030204" pitchFamily="34" charset="0"/>
              </a:rPr>
              <a:t>UK Government (2023) ‘Use of IT systems by UK businesses for managing supply chains’. GOV.UK. Available at: </a:t>
            </a:r>
            <a:r>
              <a:rPr lang="en-GB" sz="1200" dirty="0">
                <a:latin typeface="Calibri" panose="020F0502020204030204" pitchFamily="34" charset="0"/>
                <a:ea typeface="Calibri" panose="020F0502020204030204" pitchFamily="34" charset="0"/>
                <a:cs typeface="Calibri" panose="020F0502020204030204" pitchFamily="34" charset="0"/>
                <a:hlinkClick r:id="rId8"/>
              </a:rPr>
              <a:t>https://www.gov.uk/government/publications/use-of-it-systems-by-uk-businesses-for-managing-supply-chain-data/use-of-it-systems-by-uk-businesses-for-managing-supply-chains</a:t>
            </a:r>
            <a:r>
              <a:rPr lang="en-GB" sz="1200" dirty="0">
                <a:latin typeface="Calibri" panose="020F0502020204030204" pitchFamily="34" charset="0"/>
                <a:ea typeface="Calibri" panose="020F0502020204030204" pitchFamily="34" charset="0"/>
                <a:cs typeface="Calibri" panose="020F0502020204030204" pitchFamily="34" charset="0"/>
              </a:rPr>
              <a:t> (Accessed: 28 September 2025).</a:t>
            </a:r>
          </a:p>
          <a:p>
            <a:pPr marL="457200" indent="-457200">
              <a:buFont typeface="+mj-lt"/>
              <a:buAutoNum type="arabicPeriod"/>
            </a:pPr>
            <a:r>
              <a:rPr lang="en-GB" sz="1200" dirty="0">
                <a:latin typeface="Calibri" panose="020F0502020204030204" pitchFamily="34" charset="0"/>
                <a:ea typeface="Calibri" panose="020F0502020204030204" pitchFamily="34" charset="0"/>
                <a:cs typeface="Calibri" panose="020F0502020204030204" pitchFamily="34" charset="0"/>
              </a:rPr>
              <a:t>IMD (2024) ‘Tesco and Ocado: Contrasting online grocery supply chain models’, </a:t>
            </a:r>
            <a:r>
              <a:rPr lang="en-GB" sz="1200" i="1" dirty="0">
                <a:latin typeface="Calibri" panose="020F0502020204030204" pitchFamily="34" charset="0"/>
                <a:ea typeface="Calibri" panose="020F0502020204030204" pitchFamily="34" charset="0"/>
                <a:cs typeface="Calibri" panose="020F0502020204030204" pitchFamily="34" charset="0"/>
              </a:rPr>
              <a:t>IMD Case Study</a:t>
            </a:r>
            <a:r>
              <a:rPr lang="en-GB" sz="1200" dirty="0">
                <a:latin typeface="Calibri" panose="020F0502020204030204" pitchFamily="34" charset="0"/>
                <a:ea typeface="Calibri" panose="020F0502020204030204" pitchFamily="34" charset="0"/>
                <a:cs typeface="Calibri" panose="020F0502020204030204" pitchFamily="34" charset="0"/>
              </a:rPr>
              <a:t>. Available at: </a:t>
            </a:r>
            <a:r>
              <a:rPr lang="en-GB" sz="1200" dirty="0">
                <a:latin typeface="Calibri" panose="020F0502020204030204" pitchFamily="34" charset="0"/>
                <a:ea typeface="Calibri" panose="020F0502020204030204" pitchFamily="34" charset="0"/>
                <a:cs typeface="Calibri" panose="020F0502020204030204" pitchFamily="34" charset="0"/>
                <a:hlinkClick r:id="rId9"/>
              </a:rPr>
              <a:t>https://www.imd.org/research-knowledge/operations/case-studies/tesco-and-ocado-contrasting-online-grocery-supply-chain-models</a:t>
            </a:r>
            <a:r>
              <a:rPr lang="en-GB" sz="1200" dirty="0">
                <a:latin typeface="Calibri" panose="020F0502020204030204" pitchFamily="34" charset="0"/>
                <a:ea typeface="Calibri" panose="020F0502020204030204" pitchFamily="34" charset="0"/>
                <a:cs typeface="Calibri" panose="020F0502020204030204" pitchFamily="34" charset="0"/>
              </a:rPr>
              <a:t> (Accessed: 28 September 2025).</a:t>
            </a:r>
          </a:p>
          <a:p>
            <a:pPr marL="457200" indent="-457200">
              <a:buFont typeface="+mj-lt"/>
              <a:buAutoNum type="arabicPeriod"/>
            </a:pPr>
            <a:r>
              <a:rPr lang="en-GB" sz="1200" dirty="0">
                <a:latin typeface="Calibri" panose="020F0502020204030204" pitchFamily="34" charset="0"/>
                <a:ea typeface="Calibri" panose="020F0502020204030204" pitchFamily="34" charset="0"/>
                <a:cs typeface="Calibri" panose="020F0502020204030204" pitchFamily="34" charset="0"/>
              </a:rPr>
              <a:t>SugarCRM (2021) ‘CRM and Sales Impact Report’. Available at: </a:t>
            </a:r>
            <a:r>
              <a:rPr lang="en-GB" sz="1200" dirty="0">
                <a:latin typeface="Calibri" panose="020F0502020204030204" pitchFamily="34" charset="0"/>
                <a:ea typeface="Calibri" panose="020F0502020204030204" pitchFamily="34" charset="0"/>
                <a:cs typeface="Calibri" panose="020F0502020204030204" pitchFamily="34" charset="0"/>
                <a:hlinkClick r:id="rId10"/>
              </a:rPr>
              <a:t>https://www.sugarcrm.com/uk/content/crm-sales-impact</a:t>
            </a:r>
            <a:r>
              <a:rPr lang="en-GB" sz="1200" dirty="0">
                <a:latin typeface="Calibri" panose="020F0502020204030204" pitchFamily="34" charset="0"/>
                <a:ea typeface="Calibri" panose="020F0502020204030204" pitchFamily="34" charset="0"/>
                <a:cs typeface="Calibri" panose="020F0502020204030204" pitchFamily="34" charset="0"/>
              </a:rPr>
              <a:t> (Accessed: 28 September 2025).</a:t>
            </a:r>
          </a:p>
          <a:p>
            <a:pPr marL="457200" indent="-457200">
              <a:buFont typeface="+mj-lt"/>
              <a:buAutoNum type="arabicPeriod"/>
            </a:pPr>
            <a:r>
              <a:rPr lang="en-GB" sz="1200" dirty="0">
                <a:latin typeface="Calibri" panose="020F0502020204030204" pitchFamily="34" charset="0"/>
                <a:ea typeface="Calibri" panose="020F0502020204030204" pitchFamily="34" charset="0"/>
                <a:cs typeface="Calibri" panose="020F0502020204030204" pitchFamily="34" charset="0"/>
              </a:rPr>
              <a:t>Aktas, B., Sen, D. and Koyuncu, M. (2024) ‘Data-Driven Decision Support Systems for Business Process Improvement’, </a:t>
            </a:r>
            <a:r>
              <a:rPr lang="en-GB" sz="1200" i="1" dirty="0">
                <a:latin typeface="Calibri" panose="020F0502020204030204" pitchFamily="34" charset="0"/>
                <a:ea typeface="Calibri" panose="020F0502020204030204" pitchFamily="34" charset="0"/>
                <a:cs typeface="Calibri" panose="020F0502020204030204" pitchFamily="34" charset="0"/>
              </a:rPr>
              <a:t>Journal of Cybersecurity and Information Management</a:t>
            </a:r>
            <a:r>
              <a:rPr lang="en-GB" sz="1200" dirty="0">
                <a:latin typeface="Calibri" panose="020F0502020204030204" pitchFamily="34" charset="0"/>
                <a:ea typeface="Calibri" panose="020F0502020204030204" pitchFamily="34" charset="0"/>
                <a:cs typeface="Calibri" panose="020F0502020204030204" pitchFamily="34" charset="0"/>
              </a:rPr>
              <a:t>. Available at: </a:t>
            </a:r>
            <a:r>
              <a:rPr lang="en-GB" sz="1200" dirty="0">
                <a:latin typeface="Calibri" panose="020F0502020204030204" pitchFamily="34" charset="0"/>
                <a:ea typeface="Calibri" panose="020F0502020204030204" pitchFamily="34" charset="0"/>
                <a:cs typeface="Calibri" panose="020F0502020204030204" pitchFamily="34" charset="0"/>
                <a:hlinkClick r:id="rId11"/>
              </a:rPr>
              <a:t>https://americaspg.com/articleinfo/2/show/2309</a:t>
            </a:r>
            <a:r>
              <a:rPr lang="en-GB" sz="1200" dirty="0">
                <a:latin typeface="Calibri" panose="020F0502020204030204" pitchFamily="34" charset="0"/>
                <a:ea typeface="Calibri" panose="020F0502020204030204" pitchFamily="34" charset="0"/>
                <a:cs typeface="Calibri" panose="020F0502020204030204" pitchFamily="34" charset="0"/>
              </a:rPr>
              <a:t> (Accessed: 28 September 2025).</a:t>
            </a:r>
          </a:p>
        </p:txBody>
      </p:sp>
      <p:sp>
        <p:nvSpPr>
          <p:cNvPr id="5" name="TextBox 4">
            <a:extLst>
              <a:ext uri="{FF2B5EF4-FFF2-40B4-BE49-F238E27FC236}">
                <a16:creationId xmlns:a16="http://schemas.microsoft.com/office/drawing/2014/main" id="{542F2314-ABB1-DE7C-40AA-5DF2525ECE4D}"/>
              </a:ext>
            </a:extLst>
          </p:cNvPr>
          <p:cNvSpPr txBox="1"/>
          <p:nvPr/>
        </p:nvSpPr>
        <p:spPr>
          <a:xfrm>
            <a:off x="700635" y="243191"/>
            <a:ext cx="5807413" cy="369332"/>
          </a:xfrm>
          <a:prstGeom prst="rect">
            <a:avLst/>
          </a:prstGeom>
          <a:noFill/>
        </p:spPr>
        <p:txBody>
          <a:bodyPr wrap="square" rtlCol="0">
            <a:spAutoFit/>
          </a:bodyPr>
          <a:lstStyle/>
          <a:p>
            <a:r>
              <a:rPr lang="en-GB" dirty="0"/>
              <a:t>REFERENCE LIST: </a:t>
            </a:r>
          </a:p>
        </p:txBody>
      </p:sp>
    </p:spTree>
    <p:extLst>
      <p:ext uri="{BB962C8B-B14F-4D97-AF65-F5344CB8AC3E}">
        <p14:creationId xmlns:p14="http://schemas.microsoft.com/office/powerpoint/2010/main" val="1256191637"/>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ircuit">
  <a:themeElements>
    <a:clrScheme name="Circuit">
      <a:dk1>
        <a:sysClr val="windowText" lastClr="000000"/>
      </a:dk1>
      <a:lt1>
        <a:sysClr val="window" lastClr="FFFFFF"/>
      </a:lt1>
      <a:dk2>
        <a:srgbClr val="134770"/>
      </a:dk2>
      <a:lt2>
        <a:srgbClr val="82FFFF"/>
      </a:lt2>
      <a:accent1>
        <a:srgbClr val="9ACD4C"/>
      </a:accent1>
      <a:accent2>
        <a:srgbClr val="FAA93A"/>
      </a:accent2>
      <a:accent3>
        <a:srgbClr val="D35940"/>
      </a:accent3>
      <a:accent4>
        <a:srgbClr val="B258D3"/>
      </a:accent4>
      <a:accent5>
        <a:srgbClr val="63A0CC"/>
      </a:accent5>
      <a:accent6>
        <a:srgbClr val="8AC4A7"/>
      </a:accent6>
      <a:hlink>
        <a:srgbClr val="B8FA56"/>
      </a:hlink>
      <a:folHlink>
        <a:srgbClr val="7AF8CC"/>
      </a:folHlink>
    </a:clrScheme>
    <a:fontScheme name="Circui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ircuit">
      <a:fillStyleLst>
        <a:solidFill>
          <a:schemeClr val="phClr"/>
        </a:solidFill>
        <a:gradFill rotWithShape="1">
          <a:gsLst>
            <a:gs pos="0">
              <a:schemeClr val="phClr">
                <a:tint val="58000"/>
                <a:satMod val="108000"/>
                <a:lumMod val="110000"/>
              </a:schemeClr>
            </a:gs>
            <a:gs pos="100000">
              <a:schemeClr val="phClr">
                <a:tint val="81000"/>
                <a:satMod val="109000"/>
                <a:lumMod val="105000"/>
              </a:schemeClr>
            </a:gs>
          </a:gsLst>
          <a:lin ang="5040000" scaled="0"/>
        </a:gradFill>
        <a:gradFill rotWithShape="1">
          <a:gsLst>
            <a:gs pos="0">
              <a:schemeClr val="phClr">
                <a:tint val="94000"/>
                <a:satMod val="105000"/>
                <a:lumMod val="102000"/>
              </a:schemeClr>
            </a:gs>
            <a:gs pos="100000">
              <a:schemeClr val="phClr">
                <a:shade val="74000"/>
                <a:satMod val="128000"/>
                <a:lumMod val="100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98000"/>
                <a:hueMod val="94000"/>
                <a:satMod val="148000"/>
                <a:lumMod val="150000"/>
              </a:schemeClr>
            </a:gs>
            <a:gs pos="100000">
              <a:schemeClr val="phClr">
                <a:shade val="92000"/>
                <a:hueMod val="104000"/>
                <a:satMod val="140000"/>
                <a:lumMod val="68000"/>
              </a:schemeClr>
            </a:gs>
          </a:gsLst>
          <a:lin ang="5040000" scaled="0"/>
        </a:gradFill>
        <a:blipFill>
          <a:blip xmlns:r="http://schemas.openxmlformats.org/officeDocument/2006/relationships" r:embed="rId1">
            <a:duotone>
              <a:schemeClr val="phClr">
                <a:shade val="88000"/>
                <a:hueMod val="106000"/>
                <a:satMod val="140000"/>
                <a:lumMod val="54000"/>
              </a:schemeClr>
              <a:schemeClr val="phClr">
                <a:tint val="98000"/>
                <a:hueMod val="90000"/>
                <a:satMod val="150000"/>
                <a:lumMod val="160000"/>
              </a:schemeClr>
            </a:duotone>
          </a:blip>
          <a:stretch/>
        </a:blipFill>
      </a:bgFillStyleLst>
    </a:fmtScheme>
  </a:themeElements>
  <a:objectDefaults/>
  <a:extraClrSchemeLst/>
  <a:extLst>
    <a:ext uri="{05A4C25C-085E-4340-85A3-A5531E510DB2}">
      <thm15:themeFamily xmlns:thm15="http://schemas.microsoft.com/office/thememl/2012/main" name="Circuit" id="{0AC2F7E7-15F5-431C-B2A2-456FE929F56C}" vid="{0911B802-464C-4241-8DD9-B60FF88E379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F8BF9AC769AD6E4EA4D545CCC79C824F" ma:contentTypeVersion="9" ma:contentTypeDescription="Create a new document." ma:contentTypeScope="" ma:versionID="80e5d33679b4b5a585c6ca58530670ff">
  <xsd:schema xmlns:xsd="http://www.w3.org/2001/XMLSchema" xmlns:xs="http://www.w3.org/2001/XMLSchema" xmlns:p="http://schemas.microsoft.com/office/2006/metadata/properties" xmlns:ns3="e9586b6e-d655-4ea8-9b46-aa323587a11f" xmlns:ns4="72e6e00a-7fea-48f1-b1b6-00c90b4ff77b" targetNamespace="http://schemas.microsoft.com/office/2006/metadata/properties" ma:root="true" ma:fieldsID="ac98189b41cc1de6098a4565ff7211f9" ns3:_="" ns4:_="">
    <xsd:import namespace="e9586b6e-d655-4ea8-9b46-aa323587a11f"/>
    <xsd:import namespace="72e6e00a-7fea-48f1-b1b6-00c90b4ff77b"/>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MediaServiceObjectDetectorVersions" minOccurs="0"/>
                <xsd:element ref="ns3:_activity" minOccurs="0"/>
                <xsd:element ref="ns4:SharedWithUsers" minOccurs="0"/>
                <xsd:element ref="ns4:SharedWithDetails" minOccurs="0"/>
                <xsd:element ref="ns4:SharingHintHash" minOccurs="0"/>
                <xsd:element ref="ns3: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9586b6e-d655-4ea8-9b46-aa323587a11f"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_activity" ma:index="12" nillable="true" ma:displayName="_activity" ma:hidden="true" ma:internalName="_activity">
      <xsd:simpleType>
        <xsd:restriction base="dms:Note"/>
      </xsd:simpleType>
    </xsd:element>
    <xsd:element name="MediaServiceDateTaken" ma:index="16" nillable="true" ma:displayName="MediaServiceDateTaken" ma:hidden="true" ma:indexed="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2e6e00a-7fea-48f1-b1b6-00c90b4ff77b" elementFormDefault="qualified">
    <xsd:import namespace="http://schemas.microsoft.com/office/2006/documentManagement/types"/>
    <xsd:import namespace="http://schemas.microsoft.com/office/infopath/2007/PartnerControls"/>
    <xsd:element name="SharedWithUsers" ma:index="13"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4" nillable="true" ma:displayName="Shared With Details" ma:internalName="SharedWithDetails" ma:readOnly="true">
      <xsd:simpleType>
        <xsd:restriction base="dms:Note">
          <xsd:maxLength value="255"/>
        </xsd:restriction>
      </xsd:simpleType>
    </xsd:element>
    <xsd:element name="SharingHintHash" ma:index="15"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_activity xmlns="e9586b6e-d655-4ea8-9b46-aa323587a11f"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928554A3-EAF1-40FD-A79E-5273D7ED5EE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e9586b6e-d655-4ea8-9b46-aa323587a11f"/>
    <ds:schemaRef ds:uri="72e6e00a-7fea-48f1-b1b6-00c90b4ff77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8C3EFB2E-8DD4-4158-8E31-155DE22411AB}">
  <ds:schemaRefs>
    <ds:schemaRef ds:uri="http://schemas.openxmlformats.org/package/2006/metadata/core-properties"/>
    <ds:schemaRef ds:uri="http://purl.org/dc/terms/"/>
    <ds:schemaRef ds:uri="http://purl.org/dc/dcmitype/"/>
    <ds:schemaRef ds:uri="http://schemas.microsoft.com/office/2006/documentManagement/types"/>
    <ds:schemaRef ds:uri="http://www.w3.org/XML/1998/namespace"/>
    <ds:schemaRef ds:uri="http://purl.org/dc/elements/1.1/"/>
    <ds:schemaRef ds:uri="e9586b6e-d655-4ea8-9b46-aa323587a11f"/>
    <ds:schemaRef ds:uri="http://schemas.microsoft.com/office/infopath/2007/PartnerControls"/>
    <ds:schemaRef ds:uri="72e6e00a-7fea-48f1-b1b6-00c90b4ff77b"/>
    <ds:schemaRef ds:uri="http://schemas.microsoft.com/office/2006/metadata/properties"/>
  </ds:schemaRefs>
</ds:datastoreItem>
</file>

<file path=customXml/itemProps3.xml><?xml version="1.0" encoding="utf-8"?>
<ds:datastoreItem xmlns:ds="http://schemas.openxmlformats.org/officeDocument/2006/customXml" ds:itemID="{348BE9F0-612C-4D98-BF9B-06667F884394}">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TM04033919[[fn=Circuit]]</Template>
  <TotalTime>212</TotalTime>
  <Words>1639</Words>
  <Application>Microsoft Office PowerPoint</Application>
  <PresentationFormat>Widescreen</PresentationFormat>
  <Paragraphs>76</Paragraphs>
  <Slides>9</Slides>
  <Notes>2</Notes>
  <HiddenSlides>0</HiddenSlides>
  <MMClips>0</MMClip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Circuit</vt:lpstr>
      <vt:lpstr> UWTSD  BA (Hons) Leadership and Management Skills for the Workplace   TITLE : Component 1- Group Presentation on Different Information System   Lecturer: Dr. Amer Kareem  Student:  Lisa-Maria Fechete - 2239078 Amalia Terente - 2329447 Ionut Nica - 2239653 </vt:lpstr>
      <vt:lpstr>Introduce Information Systems: </vt:lpstr>
      <vt:lpstr>Types of information system and their impact:</vt:lpstr>
      <vt:lpstr>ETICHAL CONSIDERATION:</vt:lpstr>
      <vt:lpstr>PowerPoint Presentation</vt:lpstr>
      <vt:lpstr>PowerPoint Presentation</vt:lpstr>
      <vt:lpstr>PowerPoint Presentation</vt:lpstr>
      <vt:lpstr>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Lisa Maria Fechete (2239078)</dc:creator>
  <cp:lastModifiedBy>Alex Netoi</cp:lastModifiedBy>
  <cp:revision>15</cp:revision>
  <dcterms:created xsi:type="dcterms:W3CDTF">2025-09-28T13:14:49Z</dcterms:created>
  <dcterms:modified xsi:type="dcterms:W3CDTF">2025-10-12T17:11:04Z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0x010100F8BF9AC769AD6E4EA4D545CCC79C824F</vt:lpwstr>
  </property>
</Properties>
</file>