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40"/>
  </p:notesMasterIdLst>
  <p:sldIdLst>
    <p:sldId id="256" r:id="rId2"/>
    <p:sldId id="257" r:id="rId3"/>
    <p:sldId id="258" r:id="rId4"/>
    <p:sldId id="259" r:id="rId5"/>
    <p:sldId id="295" r:id="rId6"/>
    <p:sldId id="260" r:id="rId7"/>
    <p:sldId id="261" r:id="rId8"/>
    <p:sldId id="262" r:id="rId9"/>
    <p:sldId id="263" r:id="rId10"/>
    <p:sldId id="264" r:id="rId11"/>
    <p:sldId id="265" r:id="rId12"/>
    <p:sldId id="266" r:id="rId13"/>
    <p:sldId id="268" r:id="rId14"/>
    <p:sldId id="269" r:id="rId15"/>
    <p:sldId id="270" r:id="rId16"/>
    <p:sldId id="296" r:id="rId17"/>
    <p:sldId id="297" r:id="rId18"/>
    <p:sldId id="271" r:id="rId19"/>
    <p:sldId id="273" r:id="rId20"/>
    <p:sldId id="274" r:id="rId21"/>
    <p:sldId id="275" r:id="rId22"/>
    <p:sldId id="276"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86" d="100"/>
          <a:sy n="86" d="100"/>
        </p:scale>
        <p:origin x="2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659402-5AC1-4060-BA92-DAA3C2368273}" type="datetimeFigureOut">
              <a:rPr lang="en-GB" smtClean="0"/>
              <a:t>26/03/2018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98ED48-4A17-4A19-A3D9-5E8FD7AB1C62}" type="slidenum">
              <a:rPr lang="en-GB" smtClean="0"/>
              <a:t>‹#›</a:t>
            </a:fld>
            <a:endParaRPr lang="en-GB"/>
          </a:p>
        </p:txBody>
      </p:sp>
    </p:spTree>
    <p:extLst>
      <p:ext uri="{BB962C8B-B14F-4D97-AF65-F5344CB8AC3E}">
        <p14:creationId xmlns:p14="http://schemas.microsoft.com/office/powerpoint/2010/main" val="1435024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6</a:t>
            </a:fld>
            <a:endParaRPr lang="en-GB"/>
          </a:p>
        </p:txBody>
      </p:sp>
    </p:spTree>
    <p:extLst>
      <p:ext uri="{BB962C8B-B14F-4D97-AF65-F5344CB8AC3E}">
        <p14:creationId xmlns:p14="http://schemas.microsoft.com/office/powerpoint/2010/main" val="96354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7</a:t>
            </a:fld>
            <a:endParaRPr lang="en-GB"/>
          </a:p>
        </p:txBody>
      </p:sp>
    </p:spTree>
    <p:extLst>
      <p:ext uri="{BB962C8B-B14F-4D97-AF65-F5344CB8AC3E}">
        <p14:creationId xmlns:p14="http://schemas.microsoft.com/office/powerpoint/2010/main" val="14389576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8</a:t>
            </a:fld>
            <a:endParaRPr lang="en-GB"/>
          </a:p>
        </p:txBody>
      </p:sp>
    </p:spTree>
    <p:extLst>
      <p:ext uri="{BB962C8B-B14F-4D97-AF65-F5344CB8AC3E}">
        <p14:creationId xmlns:p14="http://schemas.microsoft.com/office/powerpoint/2010/main" val="16089171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9</a:t>
            </a:fld>
            <a:endParaRPr lang="en-GB"/>
          </a:p>
        </p:txBody>
      </p:sp>
    </p:spTree>
    <p:extLst>
      <p:ext uri="{BB962C8B-B14F-4D97-AF65-F5344CB8AC3E}">
        <p14:creationId xmlns:p14="http://schemas.microsoft.com/office/powerpoint/2010/main" val="29324570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12</a:t>
            </a:fld>
            <a:endParaRPr lang="en-GB"/>
          </a:p>
        </p:txBody>
      </p:sp>
    </p:spTree>
    <p:extLst>
      <p:ext uri="{BB962C8B-B14F-4D97-AF65-F5344CB8AC3E}">
        <p14:creationId xmlns:p14="http://schemas.microsoft.com/office/powerpoint/2010/main" val="1850798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13</a:t>
            </a:fld>
            <a:endParaRPr lang="en-GB"/>
          </a:p>
        </p:txBody>
      </p:sp>
    </p:spTree>
    <p:extLst>
      <p:ext uri="{BB962C8B-B14F-4D97-AF65-F5344CB8AC3E}">
        <p14:creationId xmlns:p14="http://schemas.microsoft.com/office/powerpoint/2010/main" val="40539207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14</a:t>
            </a:fld>
            <a:endParaRPr lang="en-GB"/>
          </a:p>
        </p:txBody>
      </p:sp>
    </p:spTree>
    <p:extLst>
      <p:ext uri="{BB962C8B-B14F-4D97-AF65-F5344CB8AC3E}">
        <p14:creationId xmlns:p14="http://schemas.microsoft.com/office/powerpoint/2010/main" val="23042861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15</a:t>
            </a:fld>
            <a:endParaRPr lang="en-GB"/>
          </a:p>
        </p:txBody>
      </p:sp>
    </p:spTree>
    <p:extLst>
      <p:ext uri="{BB962C8B-B14F-4D97-AF65-F5344CB8AC3E}">
        <p14:creationId xmlns:p14="http://schemas.microsoft.com/office/powerpoint/2010/main" val="941991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18</a:t>
            </a:fld>
            <a:endParaRPr lang="en-GB"/>
          </a:p>
        </p:txBody>
      </p:sp>
    </p:spTree>
    <p:extLst>
      <p:ext uri="{BB962C8B-B14F-4D97-AF65-F5344CB8AC3E}">
        <p14:creationId xmlns:p14="http://schemas.microsoft.com/office/powerpoint/2010/main" val="42109982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19</a:t>
            </a:fld>
            <a:endParaRPr lang="en-GB"/>
          </a:p>
        </p:txBody>
      </p:sp>
    </p:spTree>
    <p:extLst>
      <p:ext uri="{BB962C8B-B14F-4D97-AF65-F5344CB8AC3E}">
        <p14:creationId xmlns:p14="http://schemas.microsoft.com/office/powerpoint/2010/main" val="16993015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20</a:t>
            </a:fld>
            <a:endParaRPr lang="en-GB"/>
          </a:p>
        </p:txBody>
      </p:sp>
    </p:spTree>
    <p:extLst>
      <p:ext uri="{BB962C8B-B14F-4D97-AF65-F5344CB8AC3E}">
        <p14:creationId xmlns:p14="http://schemas.microsoft.com/office/powerpoint/2010/main" val="21839416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21</a:t>
            </a:fld>
            <a:endParaRPr lang="en-GB"/>
          </a:p>
        </p:txBody>
      </p:sp>
    </p:spTree>
    <p:extLst>
      <p:ext uri="{BB962C8B-B14F-4D97-AF65-F5344CB8AC3E}">
        <p14:creationId xmlns:p14="http://schemas.microsoft.com/office/powerpoint/2010/main" val="13192330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22</a:t>
            </a:fld>
            <a:endParaRPr lang="en-GB"/>
          </a:p>
        </p:txBody>
      </p:sp>
    </p:spTree>
    <p:extLst>
      <p:ext uri="{BB962C8B-B14F-4D97-AF65-F5344CB8AC3E}">
        <p14:creationId xmlns:p14="http://schemas.microsoft.com/office/powerpoint/2010/main" val="3847919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24</a:t>
            </a:fld>
            <a:endParaRPr lang="en-GB"/>
          </a:p>
        </p:txBody>
      </p:sp>
    </p:spTree>
    <p:extLst>
      <p:ext uri="{BB962C8B-B14F-4D97-AF65-F5344CB8AC3E}">
        <p14:creationId xmlns:p14="http://schemas.microsoft.com/office/powerpoint/2010/main" val="21356202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25</a:t>
            </a:fld>
            <a:endParaRPr lang="en-GB"/>
          </a:p>
        </p:txBody>
      </p:sp>
    </p:spTree>
    <p:extLst>
      <p:ext uri="{BB962C8B-B14F-4D97-AF65-F5344CB8AC3E}">
        <p14:creationId xmlns:p14="http://schemas.microsoft.com/office/powerpoint/2010/main" val="40059508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26</a:t>
            </a:fld>
            <a:endParaRPr lang="en-GB"/>
          </a:p>
        </p:txBody>
      </p:sp>
    </p:spTree>
    <p:extLst>
      <p:ext uri="{BB962C8B-B14F-4D97-AF65-F5344CB8AC3E}">
        <p14:creationId xmlns:p14="http://schemas.microsoft.com/office/powerpoint/2010/main" val="16357705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27</a:t>
            </a:fld>
            <a:endParaRPr lang="en-GB"/>
          </a:p>
        </p:txBody>
      </p:sp>
    </p:spTree>
    <p:extLst>
      <p:ext uri="{BB962C8B-B14F-4D97-AF65-F5344CB8AC3E}">
        <p14:creationId xmlns:p14="http://schemas.microsoft.com/office/powerpoint/2010/main" val="2987205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28</a:t>
            </a:fld>
            <a:endParaRPr lang="en-GB"/>
          </a:p>
        </p:txBody>
      </p:sp>
    </p:spTree>
    <p:extLst>
      <p:ext uri="{BB962C8B-B14F-4D97-AF65-F5344CB8AC3E}">
        <p14:creationId xmlns:p14="http://schemas.microsoft.com/office/powerpoint/2010/main" val="34691490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29</a:t>
            </a:fld>
            <a:endParaRPr lang="en-GB"/>
          </a:p>
        </p:txBody>
      </p:sp>
    </p:spTree>
    <p:extLst>
      <p:ext uri="{BB962C8B-B14F-4D97-AF65-F5344CB8AC3E}">
        <p14:creationId xmlns:p14="http://schemas.microsoft.com/office/powerpoint/2010/main" val="30621878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30</a:t>
            </a:fld>
            <a:endParaRPr lang="en-GB"/>
          </a:p>
        </p:txBody>
      </p:sp>
    </p:spTree>
    <p:extLst>
      <p:ext uri="{BB962C8B-B14F-4D97-AF65-F5344CB8AC3E}">
        <p14:creationId xmlns:p14="http://schemas.microsoft.com/office/powerpoint/2010/main" val="30963350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31</a:t>
            </a:fld>
            <a:endParaRPr lang="en-GB"/>
          </a:p>
        </p:txBody>
      </p:sp>
    </p:spTree>
    <p:extLst>
      <p:ext uri="{BB962C8B-B14F-4D97-AF65-F5344CB8AC3E}">
        <p14:creationId xmlns:p14="http://schemas.microsoft.com/office/powerpoint/2010/main" val="4083472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32</a:t>
            </a:fld>
            <a:endParaRPr lang="en-GB"/>
          </a:p>
        </p:txBody>
      </p:sp>
    </p:spTree>
    <p:extLst>
      <p:ext uri="{BB962C8B-B14F-4D97-AF65-F5344CB8AC3E}">
        <p14:creationId xmlns:p14="http://schemas.microsoft.com/office/powerpoint/2010/main" val="6461791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33</a:t>
            </a:fld>
            <a:endParaRPr lang="en-GB"/>
          </a:p>
        </p:txBody>
      </p:sp>
    </p:spTree>
    <p:extLst>
      <p:ext uri="{BB962C8B-B14F-4D97-AF65-F5344CB8AC3E}">
        <p14:creationId xmlns:p14="http://schemas.microsoft.com/office/powerpoint/2010/main" val="26710805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34</a:t>
            </a:fld>
            <a:endParaRPr lang="en-GB"/>
          </a:p>
        </p:txBody>
      </p:sp>
    </p:spTree>
    <p:extLst>
      <p:ext uri="{BB962C8B-B14F-4D97-AF65-F5344CB8AC3E}">
        <p14:creationId xmlns:p14="http://schemas.microsoft.com/office/powerpoint/2010/main" val="9988709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35</a:t>
            </a:fld>
            <a:endParaRPr lang="en-GB"/>
          </a:p>
        </p:txBody>
      </p:sp>
    </p:spTree>
    <p:extLst>
      <p:ext uri="{BB962C8B-B14F-4D97-AF65-F5344CB8AC3E}">
        <p14:creationId xmlns:p14="http://schemas.microsoft.com/office/powerpoint/2010/main" val="11080674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36</a:t>
            </a:fld>
            <a:endParaRPr lang="en-GB"/>
          </a:p>
        </p:txBody>
      </p:sp>
    </p:spTree>
    <p:extLst>
      <p:ext uri="{BB962C8B-B14F-4D97-AF65-F5344CB8AC3E}">
        <p14:creationId xmlns:p14="http://schemas.microsoft.com/office/powerpoint/2010/main" val="28011456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37</a:t>
            </a:fld>
            <a:endParaRPr lang="en-GB"/>
          </a:p>
        </p:txBody>
      </p:sp>
    </p:spTree>
    <p:extLst>
      <p:ext uri="{BB962C8B-B14F-4D97-AF65-F5344CB8AC3E}">
        <p14:creationId xmlns:p14="http://schemas.microsoft.com/office/powerpoint/2010/main" val="10491791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CD45156-4C4D-41DB-9C82-3D5D2128AA8B}" type="slidenum">
              <a:rPr lang="en-GB" smtClean="0"/>
              <a:pPr/>
              <a:t>38</a:t>
            </a:fld>
            <a:endParaRPr lang="en-GB"/>
          </a:p>
        </p:txBody>
      </p:sp>
    </p:spTree>
    <p:extLst>
      <p:ext uri="{BB962C8B-B14F-4D97-AF65-F5344CB8AC3E}">
        <p14:creationId xmlns:p14="http://schemas.microsoft.com/office/powerpoint/2010/main" val="33518354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375810B-B96B-4C1F-87CC-AD95CC05F009}"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DC97D-E688-462D-827E-49940FB2FC64}" type="slidenum">
              <a:rPr lang="en-GB" smtClean="0"/>
              <a:t>‹#›</a:t>
            </a:fld>
            <a:endParaRPr lang="en-GB"/>
          </a:p>
        </p:txBody>
      </p:sp>
    </p:spTree>
    <p:extLst>
      <p:ext uri="{BB962C8B-B14F-4D97-AF65-F5344CB8AC3E}">
        <p14:creationId xmlns:p14="http://schemas.microsoft.com/office/powerpoint/2010/main" val="3267351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375810B-B96B-4C1F-87CC-AD95CC05F009}"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DC97D-E688-462D-827E-49940FB2FC64}" type="slidenum">
              <a:rPr lang="en-GB" smtClean="0"/>
              <a:t>‹#›</a:t>
            </a:fld>
            <a:endParaRPr lang="en-GB"/>
          </a:p>
        </p:txBody>
      </p:sp>
    </p:spTree>
    <p:extLst>
      <p:ext uri="{BB962C8B-B14F-4D97-AF65-F5344CB8AC3E}">
        <p14:creationId xmlns:p14="http://schemas.microsoft.com/office/powerpoint/2010/main" val="3301682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375810B-B96B-4C1F-87CC-AD95CC05F009}"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DC97D-E688-462D-827E-49940FB2FC64}" type="slidenum">
              <a:rPr lang="en-GB" smtClean="0"/>
              <a:t>‹#›</a:t>
            </a:fld>
            <a:endParaRPr lang="en-GB"/>
          </a:p>
        </p:txBody>
      </p:sp>
    </p:spTree>
    <p:extLst>
      <p:ext uri="{BB962C8B-B14F-4D97-AF65-F5344CB8AC3E}">
        <p14:creationId xmlns:p14="http://schemas.microsoft.com/office/powerpoint/2010/main" val="2291272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375810B-B96B-4C1F-87CC-AD95CC05F009}" type="datetimeFigureOut">
              <a:rPr lang="en-GB" smtClean="0"/>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3DC97D-E688-462D-827E-49940FB2FC64}" type="slidenum">
              <a:rPr lang="en-GB" smtClean="0"/>
              <a:t>‹#›</a:t>
            </a:fld>
            <a:endParaRPr lang="en-GB"/>
          </a:p>
        </p:txBody>
      </p:sp>
    </p:spTree>
    <p:extLst>
      <p:ext uri="{BB962C8B-B14F-4D97-AF65-F5344CB8AC3E}">
        <p14:creationId xmlns:p14="http://schemas.microsoft.com/office/powerpoint/2010/main" val="829904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375810B-B96B-4C1F-87CC-AD95CC05F009}" type="datetimeFigureOut">
              <a:rPr lang="en-GB" smtClean="0"/>
              <a:t>26/03/2018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3DC97D-E688-462D-827E-49940FB2FC64}" type="slidenum">
              <a:rPr lang="en-GB" smtClean="0"/>
              <a:t>‹#›</a:t>
            </a:fld>
            <a:endParaRPr lang="en-GB"/>
          </a:p>
        </p:txBody>
      </p:sp>
    </p:spTree>
    <p:extLst>
      <p:ext uri="{BB962C8B-B14F-4D97-AF65-F5344CB8AC3E}">
        <p14:creationId xmlns:p14="http://schemas.microsoft.com/office/powerpoint/2010/main" val="523021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E375810B-B96B-4C1F-87CC-AD95CC05F009}" type="datetimeFigureOut">
              <a:rPr lang="en-GB" smtClean="0"/>
              <a:t>26/03/2018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2A3DC97D-E688-462D-827E-49940FB2FC64}" type="slidenum">
              <a:rPr lang="en-GB" smtClean="0"/>
              <a:t>‹#›</a:t>
            </a:fld>
            <a:endParaRPr lang="en-GB"/>
          </a:p>
        </p:txBody>
      </p:sp>
    </p:spTree>
    <p:extLst>
      <p:ext uri="{BB962C8B-B14F-4D97-AF65-F5344CB8AC3E}">
        <p14:creationId xmlns:p14="http://schemas.microsoft.com/office/powerpoint/2010/main" val="3705020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375810B-B96B-4C1F-87CC-AD95CC05F009}" type="datetimeFigureOut">
              <a:rPr lang="en-GB" smtClean="0"/>
              <a:t>26/03/2018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2A3DC97D-E688-462D-827E-49940FB2FC64}" type="slidenum">
              <a:rPr lang="en-GB" smtClean="0"/>
              <a:t>‹#›</a:t>
            </a:fld>
            <a:endParaRPr lang="en-GB"/>
          </a:p>
        </p:txBody>
      </p:sp>
    </p:spTree>
    <p:extLst>
      <p:ext uri="{BB962C8B-B14F-4D97-AF65-F5344CB8AC3E}">
        <p14:creationId xmlns:p14="http://schemas.microsoft.com/office/powerpoint/2010/main" val="2590264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E375810B-B96B-4C1F-87CC-AD95CC05F009}" type="datetimeFigureOut">
              <a:rPr lang="en-GB" smtClean="0"/>
              <a:t>26/03/2018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2A3DC97D-E688-462D-827E-49940FB2FC64}" type="slidenum">
              <a:rPr lang="en-GB" smtClean="0"/>
              <a:t>‹#›</a:t>
            </a:fld>
            <a:endParaRPr lang="en-GB"/>
          </a:p>
        </p:txBody>
      </p:sp>
    </p:spTree>
    <p:extLst>
      <p:ext uri="{BB962C8B-B14F-4D97-AF65-F5344CB8AC3E}">
        <p14:creationId xmlns:p14="http://schemas.microsoft.com/office/powerpoint/2010/main" val="1523276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375810B-B96B-4C1F-87CC-AD95CC05F009}" type="datetimeFigureOut">
              <a:rPr lang="en-GB" smtClean="0"/>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3DC97D-E688-462D-827E-49940FB2FC64}" type="slidenum">
              <a:rPr lang="en-GB" smtClean="0"/>
              <a:t>‹#›</a:t>
            </a:fld>
            <a:endParaRPr lang="en-GB"/>
          </a:p>
        </p:txBody>
      </p:sp>
    </p:spTree>
    <p:extLst>
      <p:ext uri="{BB962C8B-B14F-4D97-AF65-F5344CB8AC3E}">
        <p14:creationId xmlns:p14="http://schemas.microsoft.com/office/powerpoint/2010/main" val="1688166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375810B-B96B-4C1F-87CC-AD95CC05F009}" type="datetimeFigureOut">
              <a:rPr lang="en-GB" smtClean="0"/>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3DC97D-E688-462D-827E-49940FB2FC64}" type="slidenum">
              <a:rPr lang="en-GB" smtClean="0"/>
              <a:t>‹#›</a:t>
            </a:fld>
            <a:endParaRPr lang="en-GB"/>
          </a:p>
        </p:txBody>
      </p:sp>
    </p:spTree>
    <p:extLst>
      <p:ext uri="{BB962C8B-B14F-4D97-AF65-F5344CB8AC3E}">
        <p14:creationId xmlns:p14="http://schemas.microsoft.com/office/powerpoint/2010/main" val="142137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375810B-B96B-4C1F-87CC-AD95CC05F009}"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DC97D-E688-462D-827E-49940FB2FC64}" type="slidenum">
              <a:rPr lang="en-GB" smtClean="0"/>
              <a:t>‹#›</a:t>
            </a:fld>
            <a:endParaRPr lang="en-GB"/>
          </a:p>
        </p:txBody>
      </p:sp>
    </p:spTree>
    <p:extLst>
      <p:ext uri="{BB962C8B-B14F-4D97-AF65-F5344CB8AC3E}">
        <p14:creationId xmlns:p14="http://schemas.microsoft.com/office/powerpoint/2010/main" val="14650776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375810B-B96B-4C1F-87CC-AD95CC05F009}"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DC97D-E688-462D-827E-49940FB2FC64}"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2699094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375810B-B96B-4C1F-87CC-AD95CC05F009}"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DC97D-E688-462D-827E-49940FB2FC64}" type="slidenum">
              <a:rPr lang="en-GB" smtClean="0"/>
              <a:t>‹#›</a:t>
            </a:fld>
            <a:endParaRPr lang="en-GB"/>
          </a:p>
        </p:txBody>
      </p:sp>
    </p:spTree>
    <p:extLst>
      <p:ext uri="{BB962C8B-B14F-4D97-AF65-F5344CB8AC3E}">
        <p14:creationId xmlns:p14="http://schemas.microsoft.com/office/powerpoint/2010/main" val="8309874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375810B-B96B-4C1F-87CC-AD95CC05F009}" type="datetimeFigureOut">
              <a:rPr lang="en-GB" smtClean="0"/>
              <a:t>26/03/2018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DC97D-E688-462D-827E-49940FB2FC64}" type="slidenum">
              <a:rPr lang="en-GB" smtClean="0"/>
              <a:t>‹#›</a:t>
            </a:fld>
            <a:endParaRPr lang="en-GB"/>
          </a:p>
        </p:txBody>
      </p:sp>
    </p:spTree>
    <p:extLst>
      <p:ext uri="{BB962C8B-B14F-4D97-AF65-F5344CB8AC3E}">
        <p14:creationId xmlns:p14="http://schemas.microsoft.com/office/powerpoint/2010/main" val="1803677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375810B-B96B-4C1F-87CC-AD95CC05F009}" type="datetimeFigureOut">
              <a:rPr lang="en-GB" smtClean="0"/>
              <a:t>26/03/2018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DC97D-E688-462D-827E-49940FB2FC64}" type="slidenum">
              <a:rPr lang="en-GB" smtClean="0"/>
              <a:t>‹#›</a:t>
            </a:fld>
            <a:endParaRPr lang="en-GB"/>
          </a:p>
        </p:txBody>
      </p:sp>
    </p:spTree>
    <p:extLst>
      <p:ext uri="{BB962C8B-B14F-4D97-AF65-F5344CB8AC3E}">
        <p14:creationId xmlns:p14="http://schemas.microsoft.com/office/powerpoint/2010/main" val="41550999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375810B-B96B-4C1F-87CC-AD95CC05F009}"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DC97D-E688-462D-827E-49940FB2FC64}" type="slidenum">
              <a:rPr lang="en-GB" smtClean="0"/>
              <a:t>‹#›</a:t>
            </a:fld>
            <a:endParaRPr lang="en-GB"/>
          </a:p>
        </p:txBody>
      </p:sp>
    </p:spTree>
    <p:extLst>
      <p:ext uri="{BB962C8B-B14F-4D97-AF65-F5344CB8AC3E}">
        <p14:creationId xmlns:p14="http://schemas.microsoft.com/office/powerpoint/2010/main" val="42809571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375810B-B96B-4C1F-87CC-AD95CC05F009}"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DC97D-E688-462D-827E-49940FB2FC64}" type="slidenum">
              <a:rPr lang="en-GB" smtClean="0"/>
              <a:t>‹#›</a:t>
            </a:fld>
            <a:endParaRPr lang="en-GB"/>
          </a:p>
        </p:txBody>
      </p:sp>
    </p:spTree>
    <p:extLst>
      <p:ext uri="{BB962C8B-B14F-4D97-AF65-F5344CB8AC3E}">
        <p14:creationId xmlns:p14="http://schemas.microsoft.com/office/powerpoint/2010/main" val="1309310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375810B-B96B-4C1F-87CC-AD95CC05F009}" type="datetimeFigureOut">
              <a:rPr lang="en-GB" smtClean="0"/>
              <a:t>26/03/2018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A3DC97D-E688-462D-827E-49940FB2FC64}" type="slidenum">
              <a:rPr lang="en-GB" smtClean="0"/>
              <a:t>‹#›</a:t>
            </a:fld>
            <a:endParaRPr lang="en-GB"/>
          </a:p>
        </p:txBody>
      </p:sp>
    </p:spTree>
    <p:extLst>
      <p:ext uri="{BB962C8B-B14F-4D97-AF65-F5344CB8AC3E}">
        <p14:creationId xmlns:p14="http://schemas.microsoft.com/office/powerpoint/2010/main" val="2449616960"/>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gatwickairport.com/at-the-airport/flying-out/security-advic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easyjet.com/en/help/baggage/cabin-bag-and-hold-luggag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youtu.be/GSDmqLQmMN0"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jpeg"/><Relationship Id="rId7" Type="http://schemas.openxmlformats.org/officeDocument/2006/relationships/image" Target="../media/image33.jpeg"/><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2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7.xml"/><Relationship Id="rId1" Type="http://schemas.openxmlformats.org/officeDocument/2006/relationships/slideLayout" Target="../slideLayouts/slideLayout6.xml"/><Relationship Id="rId5" Type="http://schemas.openxmlformats.org/officeDocument/2006/relationships/image" Target="../media/image36.jpeg"/><Relationship Id="rId4" Type="http://schemas.openxmlformats.org/officeDocument/2006/relationships/image" Target="../media/image35.jpeg"/></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8.xml"/><Relationship Id="rId1" Type="http://schemas.openxmlformats.org/officeDocument/2006/relationships/slideLayout" Target="../slideLayouts/slideLayout6.xml"/><Relationship Id="rId5" Type="http://schemas.openxmlformats.org/officeDocument/2006/relationships/image" Target="../media/image38.jpeg"/><Relationship Id="rId4" Type="http://schemas.openxmlformats.org/officeDocument/2006/relationships/image" Target="../media/image37.jpeg"/></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image" Target="../media/image41.jpeg"/><Relationship Id="rId7" Type="http://schemas.openxmlformats.org/officeDocument/2006/relationships/image" Target="../media/image45.jpeg"/><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image" Target="../media/image44.jpeg"/><Relationship Id="rId5" Type="http://schemas.openxmlformats.org/officeDocument/2006/relationships/image" Target="../media/image43.jpeg"/><Relationship Id="rId4" Type="http://schemas.openxmlformats.org/officeDocument/2006/relationships/image" Target="../media/image42.jpeg"/></Relationships>
</file>

<file path=ppt/slides/_rels/slide3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2.xml"/><Relationship Id="rId1" Type="http://schemas.openxmlformats.org/officeDocument/2006/relationships/slideLayout" Target="../slideLayouts/slideLayout6.xml"/><Relationship Id="rId4" Type="http://schemas.openxmlformats.org/officeDocument/2006/relationships/image" Target="../media/image48.png"/></Relationships>
</file>

<file path=ppt/slides/_rels/slide3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50.jpe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52.png"/><Relationship Id="rId4" Type="http://schemas.openxmlformats.org/officeDocument/2006/relationships/hyperlink" Target="http://www.dimokratiki.gr/16-07-2017/methysi-orgia-ke-asydosia-sta-sta-touristika-avata-provlima-antimetopistike-sto-faliraki-diloni-o-dimarchos-rodou/"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Fieldtrip: Safety briefing</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93453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Clothes and other essentials</a:t>
            </a:r>
            <a:endParaRPr lang="en-GB" dirty="0"/>
          </a:p>
        </p:txBody>
      </p:sp>
      <p:sp>
        <p:nvSpPr>
          <p:cNvPr id="3" name="Content Placeholder 2"/>
          <p:cNvSpPr>
            <a:spLocks noGrp="1"/>
          </p:cNvSpPr>
          <p:nvPr>
            <p:ph idx="1"/>
          </p:nvPr>
        </p:nvSpPr>
        <p:spPr/>
        <p:txBody>
          <a:bodyPr/>
          <a:lstStyle/>
          <a:p>
            <a:r>
              <a:rPr lang="en-GB" dirty="0" smtClean="0"/>
              <a:t>Thessaloniki is colder than other parts of Greece: expect temperatures between 8C and 19C (46F and 67F).</a:t>
            </a:r>
          </a:p>
          <a:p>
            <a:r>
              <a:rPr lang="en-GB" dirty="0" smtClean="0"/>
              <a:t>So make sure you have warm clothes, particularly for the evenings.</a:t>
            </a:r>
          </a:p>
          <a:p>
            <a:r>
              <a:rPr lang="en-GB" dirty="0" smtClean="0"/>
              <a:t>We will be walking a lot: bring comfortable shoes. Don’t bring just  heels or sandals. Archaeological sites are rough terrains: bring walking shoes or boots.</a:t>
            </a:r>
          </a:p>
          <a:p>
            <a:r>
              <a:rPr lang="en-GB" dirty="0" smtClean="0"/>
              <a:t>Bring a hat and sunscreen – the sun can be vicious in April.</a:t>
            </a:r>
          </a:p>
          <a:p>
            <a:r>
              <a:rPr lang="en-GB" dirty="0" smtClean="0"/>
              <a:t>If you suffer from </a:t>
            </a:r>
            <a:r>
              <a:rPr lang="en-GB" dirty="0" err="1" smtClean="0"/>
              <a:t>hayfever</a:t>
            </a:r>
            <a:r>
              <a:rPr lang="en-GB" dirty="0" smtClean="0"/>
              <a:t> (even if only </a:t>
            </a:r>
            <a:r>
              <a:rPr lang="en-GB" dirty="0" err="1" smtClean="0"/>
              <a:t>seldomly</a:t>
            </a:r>
            <a:r>
              <a:rPr lang="en-GB" dirty="0" smtClean="0"/>
              <a:t>), bring antihistamines – you will need them.</a:t>
            </a:r>
          </a:p>
          <a:p>
            <a:r>
              <a:rPr lang="en-GB" dirty="0" smtClean="0"/>
              <a:t>Remember to bring any medication you normally take. Bring enough for all days of the trip.</a:t>
            </a:r>
          </a:p>
          <a:p>
            <a:endParaRPr lang="en-GB" dirty="0"/>
          </a:p>
        </p:txBody>
      </p:sp>
    </p:spTree>
    <p:extLst>
      <p:ext uri="{BB962C8B-B14F-4D97-AF65-F5344CB8AC3E}">
        <p14:creationId xmlns:p14="http://schemas.microsoft.com/office/powerpoint/2010/main" val="501152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 the plane</a:t>
            </a:r>
            <a:endParaRPr lang="en-GB" dirty="0"/>
          </a:p>
        </p:txBody>
      </p:sp>
      <p:sp>
        <p:nvSpPr>
          <p:cNvPr id="3" name="Content Placeholder 2"/>
          <p:cNvSpPr>
            <a:spLocks noGrp="1"/>
          </p:cNvSpPr>
          <p:nvPr>
            <p:ph idx="1"/>
          </p:nvPr>
        </p:nvSpPr>
        <p:spPr/>
        <p:txBody>
          <a:bodyPr/>
          <a:lstStyle/>
          <a:p>
            <a:r>
              <a:rPr lang="en-GB" dirty="0" smtClean="0"/>
              <a:t>Remember there are security restrictions on airports. You can find </a:t>
            </a:r>
            <a:r>
              <a:rPr lang="en-GB" dirty="0"/>
              <a:t>out more here: </a:t>
            </a:r>
            <a:r>
              <a:rPr lang="en-GB" dirty="0">
                <a:hlinkClick r:id="rId2"/>
              </a:rPr>
              <a:t>https://www.gatwickairport.com/at-the-airport/flying-out/security-advice</a:t>
            </a:r>
            <a:r>
              <a:rPr lang="en-GB" dirty="0" smtClean="0">
                <a:hlinkClick r:id="rId2"/>
              </a:rPr>
              <a:t>/</a:t>
            </a:r>
            <a:endParaRPr lang="en-GB" dirty="0" smtClean="0"/>
          </a:p>
          <a:p>
            <a:endParaRPr lang="en-GB" dirty="0"/>
          </a:p>
          <a:p>
            <a:endParaRPr lang="en-GB" dirty="0"/>
          </a:p>
        </p:txBody>
      </p:sp>
      <p:pic>
        <p:nvPicPr>
          <p:cNvPr id="4" name="Picture 3"/>
          <p:cNvPicPr>
            <a:picLocks noChangeAspect="1"/>
          </p:cNvPicPr>
          <p:nvPr/>
        </p:nvPicPr>
        <p:blipFill>
          <a:blip r:embed="rId3"/>
          <a:stretch>
            <a:fillRect/>
          </a:stretch>
        </p:blipFill>
        <p:spPr>
          <a:xfrm>
            <a:off x="2430965" y="3256102"/>
            <a:ext cx="5807273" cy="2992297"/>
          </a:xfrm>
          <a:prstGeom prst="rect">
            <a:avLst/>
          </a:prstGeom>
        </p:spPr>
      </p:pic>
    </p:spTree>
    <p:extLst>
      <p:ext uri="{BB962C8B-B14F-4D97-AF65-F5344CB8AC3E}">
        <p14:creationId xmlns:p14="http://schemas.microsoft.com/office/powerpoint/2010/main" val="2212997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 the place: Luggage</a:t>
            </a:r>
            <a:endParaRPr lang="en-GB" dirty="0"/>
          </a:p>
        </p:txBody>
      </p:sp>
      <p:sp>
        <p:nvSpPr>
          <p:cNvPr id="3" name="Content Placeholder 2"/>
          <p:cNvSpPr>
            <a:spLocks noGrp="1"/>
          </p:cNvSpPr>
          <p:nvPr>
            <p:ph idx="1"/>
          </p:nvPr>
        </p:nvSpPr>
        <p:spPr/>
        <p:txBody>
          <a:bodyPr/>
          <a:lstStyle/>
          <a:p>
            <a:r>
              <a:rPr lang="en-GB" dirty="0" smtClean="0"/>
              <a:t>We have a hold luggage allowance on the plane.</a:t>
            </a:r>
          </a:p>
          <a:p>
            <a:r>
              <a:rPr lang="en-GB" dirty="0" smtClean="0"/>
              <a:t>Check out the </a:t>
            </a:r>
            <a:r>
              <a:rPr lang="en-GB" dirty="0"/>
              <a:t>rules here: </a:t>
            </a:r>
            <a:r>
              <a:rPr lang="en-GB" dirty="0">
                <a:hlinkClick r:id="rId2"/>
              </a:rPr>
              <a:t>http://</a:t>
            </a:r>
            <a:r>
              <a:rPr lang="en-GB" dirty="0" smtClean="0">
                <a:hlinkClick r:id="rId2"/>
              </a:rPr>
              <a:t>www.easyjet.com/en/help/baggage/cabin-bag-and-hold-luggage</a:t>
            </a:r>
            <a:r>
              <a:rPr lang="en-GB" dirty="0" smtClean="0"/>
              <a:t> </a:t>
            </a:r>
          </a:p>
          <a:p>
            <a:r>
              <a:rPr lang="en-GB" dirty="0" smtClean="0"/>
              <a:t>Remember that you will want a bit of space for souvenirs on the way back.</a:t>
            </a:r>
          </a:p>
          <a:p>
            <a:r>
              <a:rPr lang="en-GB" dirty="0" smtClean="0"/>
              <a:t>20kg ONLY for checked-in luggage.</a:t>
            </a:r>
          </a:p>
          <a:p>
            <a:r>
              <a:rPr lang="en-GB" dirty="0" smtClean="0"/>
              <a:t>You need to be able to stow your hand-luggage on the overhead locker without help.</a:t>
            </a:r>
            <a:endParaRPr lang="en-GB" dirty="0"/>
          </a:p>
        </p:txBody>
      </p:sp>
    </p:spTree>
    <p:extLst>
      <p:ext uri="{BB962C8B-B14F-4D97-AF65-F5344CB8AC3E}">
        <p14:creationId xmlns:p14="http://schemas.microsoft.com/office/powerpoint/2010/main" val="24973485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Electricity </a:t>
            </a:r>
            <a:endParaRPr lang="en-GB" dirty="0"/>
          </a:p>
        </p:txBody>
      </p:sp>
      <p:sp>
        <p:nvSpPr>
          <p:cNvPr id="3" name="Content Placeholder 2"/>
          <p:cNvSpPr>
            <a:spLocks noGrp="1"/>
          </p:cNvSpPr>
          <p:nvPr>
            <p:ph idx="1"/>
          </p:nvPr>
        </p:nvSpPr>
        <p:spPr>
          <a:xfrm>
            <a:off x="1103313" y="2052918"/>
            <a:ext cx="6245342" cy="4195481"/>
          </a:xfrm>
        </p:spPr>
        <p:txBody>
          <a:bodyPr/>
          <a:lstStyle/>
          <a:p>
            <a:r>
              <a:rPr lang="en-GB" dirty="0"/>
              <a:t>If you live in a country with 110V electricity, your electric accessories would not work in Greece where 220V (50Hz) electrical outlets are standard. You need to purchase an electrical adaptor to make sure all your equipment can be plugged into the Greek electrical outlets. An adapter (like the one pictured one the left) allows your plug to physically fit into the Greek power outlets.</a:t>
            </a:r>
          </a:p>
        </p:txBody>
      </p:sp>
      <p:pic>
        <p:nvPicPr>
          <p:cNvPr id="4" name="Picture 3"/>
          <p:cNvPicPr>
            <a:picLocks noChangeAspect="1"/>
          </p:cNvPicPr>
          <p:nvPr/>
        </p:nvPicPr>
        <p:blipFill>
          <a:blip r:embed="rId2"/>
          <a:stretch>
            <a:fillRect/>
          </a:stretch>
        </p:blipFill>
        <p:spPr>
          <a:xfrm>
            <a:off x="8237731" y="1533989"/>
            <a:ext cx="3143250" cy="3143250"/>
          </a:xfrm>
          <a:prstGeom prst="rect">
            <a:avLst/>
          </a:prstGeom>
        </p:spPr>
      </p:pic>
    </p:spTree>
    <p:extLst>
      <p:ext uri="{BB962C8B-B14F-4D97-AF65-F5344CB8AC3E}">
        <p14:creationId xmlns:p14="http://schemas.microsoft.com/office/powerpoint/2010/main" val="1325808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cstate="print"/>
          <a:srcRect/>
          <a:stretch>
            <a:fillRect/>
          </a:stretch>
        </p:blipFill>
        <p:spPr bwMode="auto">
          <a:xfrm>
            <a:off x="1857375" y="423864"/>
            <a:ext cx="8477250" cy="6010275"/>
          </a:xfrm>
          <a:prstGeom prst="rect">
            <a:avLst/>
          </a:prstGeom>
          <a:noFill/>
          <a:ln w="9525">
            <a:noFill/>
            <a:miter lim="800000"/>
            <a:headEnd/>
            <a:tailEnd/>
          </a:ln>
        </p:spPr>
      </p:pic>
    </p:spTree>
    <p:extLst>
      <p:ext uri="{BB962C8B-B14F-4D97-AF65-F5344CB8AC3E}">
        <p14:creationId xmlns:p14="http://schemas.microsoft.com/office/powerpoint/2010/main" val="28206770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Two types of police: Ordinary police</a:t>
            </a:r>
            <a:br>
              <a:rPr lang="en-GB" dirty="0" smtClean="0"/>
            </a:br>
            <a:endParaRPr lang="en-GB" dirty="0"/>
          </a:p>
        </p:txBody>
      </p:sp>
      <p:pic>
        <p:nvPicPr>
          <p:cNvPr id="105474" name="Picture 2" descr="https://eaymagnisias.files.wordpress.com/2013/11/fyladia-astynomia-3.jpg"/>
          <p:cNvPicPr>
            <a:picLocks noChangeAspect="1" noChangeArrowheads="1"/>
          </p:cNvPicPr>
          <p:nvPr/>
        </p:nvPicPr>
        <p:blipFill>
          <a:blip r:embed="rId3" cstate="print"/>
          <a:srcRect l="49612"/>
          <a:stretch>
            <a:fillRect/>
          </a:stretch>
        </p:blipFill>
        <p:spPr bwMode="auto">
          <a:xfrm>
            <a:off x="1775521" y="1196753"/>
            <a:ext cx="2297961" cy="2613745"/>
          </a:xfrm>
          <a:prstGeom prst="rect">
            <a:avLst/>
          </a:prstGeom>
          <a:noFill/>
        </p:spPr>
      </p:pic>
      <p:sp>
        <p:nvSpPr>
          <p:cNvPr id="105476" name="AutoShape 4" descr="http://asset.tovima.gr/vimawebstatic/B9F423BF17C79BB76D9255B27CDCED6C.jpg"/>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5478" name="Picture 6" descr="http://asset.tovima.gr/vimawebstatic/B9F423BF17C79BB76D9255B27CDCED6C.jpg"/>
          <p:cNvPicPr>
            <a:picLocks noChangeAspect="1" noChangeArrowheads="1"/>
          </p:cNvPicPr>
          <p:nvPr/>
        </p:nvPicPr>
        <p:blipFill>
          <a:blip r:embed="rId4" cstate="print"/>
          <a:srcRect/>
          <a:stretch>
            <a:fillRect/>
          </a:stretch>
        </p:blipFill>
        <p:spPr bwMode="auto">
          <a:xfrm>
            <a:off x="6744072" y="1196752"/>
            <a:ext cx="3570136" cy="2376264"/>
          </a:xfrm>
          <a:prstGeom prst="rect">
            <a:avLst/>
          </a:prstGeom>
          <a:noFill/>
        </p:spPr>
      </p:pic>
      <p:sp>
        <p:nvSpPr>
          <p:cNvPr id="7" name="TextBox 6"/>
          <p:cNvSpPr txBox="1"/>
          <p:nvPr/>
        </p:nvSpPr>
        <p:spPr>
          <a:xfrm>
            <a:off x="646111" y="4015266"/>
            <a:ext cx="11006539" cy="2246769"/>
          </a:xfrm>
          <a:prstGeom prst="rect">
            <a:avLst/>
          </a:prstGeom>
          <a:noFill/>
        </p:spPr>
        <p:txBody>
          <a:bodyPr wrap="none" rtlCol="0">
            <a:spAutoFit/>
          </a:bodyPr>
          <a:lstStyle/>
          <a:p>
            <a:r>
              <a:rPr lang="en-GB" sz="2800" dirty="0"/>
              <a:t>ALWAYS BE RESPECTFUL. </a:t>
            </a:r>
          </a:p>
          <a:p>
            <a:r>
              <a:rPr lang="en-GB" sz="2800" dirty="0"/>
              <a:t>Older policemen and women might not have the best English.</a:t>
            </a:r>
          </a:p>
          <a:p>
            <a:endParaRPr lang="en-GB" sz="2800" dirty="0"/>
          </a:p>
          <a:p>
            <a:r>
              <a:rPr lang="en-GB" sz="2800" dirty="0"/>
              <a:t>You can ask them questions or for directions. </a:t>
            </a:r>
          </a:p>
          <a:p>
            <a:r>
              <a:rPr lang="en-GB" sz="2800" dirty="0"/>
              <a:t>You can tell them you are lost, or that you need help.</a:t>
            </a:r>
          </a:p>
        </p:txBody>
      </p:sp>
    </p:spTree>
    <p:extLst>
      <p:ext uri="{BB962C8B-B14F-4D97-AF65-F5344CB8AC3E}">
        <p14:creationId xmlns:p14="http://schemas.microsoft.com/office/powerpoint/2010/main" val="1800223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other type: Riot and Crime</a:t>
            </a:r>
            <a:endParaRPr lang="en-GB" dirty="0"/>
          </a:p>
        </p:txBody>
      </p:sp>
      <p:sp>
        <p:nvSpPr>
          <p:cNvPr id="107522" name="AutoShape 2" descr="http://www.nocomments.gr/sites/default/files/articles/astinomia_6.jpg"/>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7524" name="Picture 4" descr="http://www.patrisnews.com/sites/default/files/field/news/image/astinomia-5702.jpg"/>
          <p:cNvPicPr>
            <a:picLocks noChangeAspect="1" noChangeArrowheads="1"/>
          </p:cNvPicPr>
          <p:nvPr/>
        </p:nvPicPr>
        <p:blipFill>
          <a:blip r:embed="rId3" cstate="print"/>
          <a:srcRect/>
          <a:stretch>
            <a:fillRect/>
          </a:stretch>
        </p:blipFill>
        <p:spPr bwMode="auto">
          <a:xfrm>
            <a:off x="1524000" y="1340769"/>
            <a:ext cx="3131840" cy="2291188"/>
          </a:xfrm>
          <a:prstGeom prst="rect">
            <a:avLst/>
          </a:prstGeom>
          <a:noFill/>
        </p:spPr>
      </p:pic>
      <p:pic>
        <p:nvPicPr>
          <p:cNvPr id="107526" name="Picture 6" descr="http://www.paraskhnio.gr/wp-content/uploads/2013/07/klouves-astynomia.jpg"/>
          <p:cNvPicPr>
            <a:picLocks noChangeAspect="1" noChangeArrowheads="1"/>
          </p:cNvPicPr>
          <p:nvPr/>
        </p:nvPicPr>
        <p:blipFill>
          <a:blip r:embed="rId4" cstate="print"/>
          <a:srcRect/>
          <a:stretch>
            <a:fillRect/>
          </a:stretch>
        </p:blipFill>
        <p:spPr bwMode="auto">
          <a:xfrm>
            <a:off x="5015881" y="1124744"/>
            <a:ext cx="5266313" cy="2952328"/>
          </a:xfrm>
          <a:prstGeom prst="rect">
            <a:avLst/>
          </a:prstGeom>
          <a:noFill/>
        </p:spPr>
      </p:pic>
      <p:sp>
        <p:nvSpPr>
          <p:cNvPr id="7" name="TextBox 6"/>
          <p:cNvSpPr txBox="1"/>
          <p:nvPr/>
        </p:nvSpPr>
        <p:spPr>
          <a:xfrm>
            <a:off x="1919537" y="4509120"/>
            <a:ext cx="8208912" cy="1938992"/>
          </a:xfrm>
          <a:prstGeom prst="rect">
            <a:avLst/>
          </a:prstGeom>
          <a:noFill/>
        </p:spPr>
        <p:txBody>
          <a:bodyPr wrap="square" rtlCol="0">
            <a:spAutoFit/>
          </a:bodyPr>
          <a:lstStyle/>
          <a:p>
            <a:r>
              <a:rPr lang="en-GB" sz="2400" dirty="0"/>
              <a:t>Do not go near this type of police. </a:t>
            </a:r>
          </a:p>
          <a:p>
            <a:r>
              <a:rPr lang="en-GB" sz="2400" dirty="0"/>
              <a:t>If they stop you, do not run. </a:t>
            </a:r>
          </a:p>
          <a:p>
            <a:r>
              <a:rPr lang="en-GB" sz="2400" dirty="0"/>
              <a:t>Do not try to ask them questions or for directions.</a:t>
            </a:r>
          </a:p>
          <a:p>
            <a:r>
              <a:rPr lang="en-GB" sz="2400" dirty="0"/>
              <a:t>If you see them in large numbers, go into a shop or cafe, and stay there.</a:t>
            </a:r>
          </a:p>
        </p:txBody>
      </p:sp>
    </p:spTree>
    <p:extLst>
      <p:ext uri="{BB962C8B-B14F-4D97-AF65-F5344CB8AC3E}">
        <p14:creationId xmlns:p14="http://schemas.microsoft.com/office/powerpoint/2010/main" val="2913822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Police and the Services</a:t>
            </a:r>
            <a:endParaRPr lang="en-GB" dirty="0"/>
          </a:p>
        </p:txBody>
      </p:sp>
      <p:sp>
        <p:nvSpPr>
          <p:cNvPr id="3" name="Content Placeholder 2"/>
          <p:cNvSpPr>
            <a:spLocks noGrp="1"/>
          </p:cNvSpPr>
          <p:nvPr>
            <p:ph idx="1"/>
          </p:nvPr>
        </p:nvSpPr>
        <p:spPr/>
        <p:txBody>
          <a:bodyPr>
            <a:normAutofit/>
          </a:bodyPr>
          <a:lstStyle/>
          <a:p>
            <a:r>
              <a:rPr lang="en-GB" sz="2400" dirty="0" smtClean="0"/>
              <a:t>Remember police will always be armed – do not be alarmed, it is simply common practice.</a:t>
            </a:r>
          </a:p>
          <a:p>
            <a:r>
              <a:rPr lang="en-GB" sz="2400" dirty="0" smtClean="0"/>
              <a:t>Try to avoid anyone that has a machine gun, even if they are a policeman or policewoman.</a:t>
            </a:r>
          </a:p>
          <a:p>
            <a:r>
              <a:rPr lang="en-GB" sz="2400" dirty="0" smtClean="0"/>
              <a:t>You will also see soldiers, navy and </a:t>
            </a:r>
            <a:r>
              <a:rPr lang="en-GB" sz="2400" dirty="0" err="1" smtClean="0"/>
              <a:t>airforce</a:t>
            </a:r>
            <a:r>
              <a:rPr lang="en-GB" sz="2400" dirty="0" smtClean="0"/>
              <a:t> personnel in uniform around Thessaloniki. Just ignore them – do not comment on their uniform (or their swords), that is impolite!</a:t>
            </a:r>
            <a:endParaRPr lang="en-GB" sz="2400" dirty="0"/>
          </a:p>
        </p:txBody>
      </p:sp>
      <p:pic>
        <p:nvPicPr>
          <p:cNvPr id="4" name="Picture 3"/>
          <p:cNvPicPr>
            <a:picLocks noChangeAspect="1"/>
          </p:cNvPicPr>
          <p:nvPr/>
        </p:nvPicPr>
        <p:blipFill>
          <a:blip r:embed="rId3"/>
          <a:stretch>
            <a:fillRect/>
          </a:stretch>
        </p:blipFill>
        <p:spPr>
          <a:xfrm>
            <a:off x="9771720" y="245326"/>
            <a:ext cx="1940312" cy="2587083"/>
          </a:xfrm>
          <a:prstGeom prst="rect">
            <a:avLst/>
          </a:prstGeom>
        </p:spPr>
      </p:pic>
    </p:spTree>
    <p:extLst>
      <p:ext uri="{BB962C8B-B14F-4D97-AF65-F5344CB8AC3E}">
        <p14:creationId xmlns:p14="http://schemas.microsoft.com/office/powerpoint/2010/main" val="2431986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Security I</a:t>
            </a:r>
            <a:endParaRPr lang="en-GB" dirty="0"/>
          </a:p>
        </p:txBody>
      </p:sp>
      <p:sp>
        <p:nvSpPr>
          <p:cNvPr id="3" name="Content Placeholder 2"/>
          <p:cNvSpPr>
            <a:spLocks noGrp="1"/>
          </p:cNvSpPr>
          <p:nvPr>
            <p:ph idx="1"/>
          </p:nvPr>
        </p:nvSpPr>
        <p:spPr>
          <a:xfrm>
            <a:off x="1103312" y="2052918"/>
            <a:ext cx="6754581" cy="4195481"/>
          </a:xfrm>
        </p:spPr>
        <p:txBody>
          <a:bodyPr>
            <a:normAutofit/>
          </a:bodyPr>
          <a:lstStyle/>
          <a:p>
            <a:r>
              <a:rPr lang="en-GB" sz="2400" dirty="0"/>
              <a:t>Keep your belongings secure</a:t>
            </a:r>
          </a:p>
          <a:p>
            <a:r>
              <a:rPr lang="en-GB" sz="2400" dirty="0"/>
              <a:t>Don't keep bags, or handbags, where they can be snatched from the road.</a:t>
            </a:r>
          </a:p>
          <a:p>
            <a:r>
              <a:rPr lang="en-GB" sz="2400" dirty="0"/>
              <a:t>Small-time thievery and robbery is endemic in Greece.</a:t>
            </a:r>
          </a:p>
          <a:p>
            <a:r>
              <a:rPr lang="en-GB" sz="2400" dirty="0"/>
              <a:t>Don't flash jewellery, money or your passport.</a:t>
            </a:r>
          </a:p>
          <a:p>
            <a:r>
              <a:rPr lang="en-GB" sz="2400" dirty="0"/>
              <a:t>Use the safe in the hotel.</a:t>
            </a:r>
          </a:p>
        </p:txBody>
      </p:sp>
      <p:pic>
        <p:nvPicPr>
          <p:cNvPr id="4" name="Picture 3"/>
          <p:cNvPicPr>
            <a:picLocks noChangeAspect="1"/>
          </p:cNvPicPr>
          <p:nvPr/>
        </p:nvPicPr>
        <p:blipFill>
          <a:blip r:embed="rId2"/>
          <a:stretch>
            <a:fillRect/>
          </a:stretch>
        </p:blipFill>
        <p:spPr>
          <a:xfrm>
            <a:off x="7857893" y="3668750"/>
            <a:ext cx="3950320" cy="2962740"/>
          </a:xfrm>
          <a:prstGeom prst="rect">
            <a:avLst/>
          </a:prstGeom>
        </p:spPr>
      </p:pic>
      <p:pic>
        <p:nvPicPr>
          <p:cNvPr id="5" name="Picture 4"/>
          <p:cNvPicPr>
            <a:picLocks noChangeAspect="1"/>
          </p:cNvPicPr>
          <p:nvPr/>
        </p:nvPicPr>
        <p:blipFill>
          <a:blip r:embed="rId3"/>
          <a:stretch>
            <a:fillRect/>
          </a:stretch>
        </p:blipFill>
        <p:spPr>
          <a:xfrm>
            <a:off x="8249580" y="759239"/>
            <a:ext cx="3166946" cy="2101595"/>
          </a:xfrm>
          <a:prstGeom prst="rect">
            <a:avLst/>
          </a:prstGeom>
        </p:spPr>
      </p:pic>
    </p:spTree>
    <p:extLst>
      <p:ext uri="{BB962C8B-B14F-4D97-AF65-F5344CB8AC3E}">
        <p14:creationId xmlns:p14="http://schemas.microsoft.com/office/powerpoint/2010/main" val="1487768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Security II</a:t>
            </a:r>
            <a:endParaRPr lang="en-GB" dirty="0"/>
          </a:p>
        </p:txBody>
      </p:sp>
      <p:sp>
        <p:nvSpPr>
          <p:cNvPr id="3" name="Content Placeholder 2"/>
          <p:cNvSpPr>
            <a:spLocks noGrp="1"/>
          </p:cNvSpPr>
          <p:nvPr>
            <p:ph idx="1"/>
          </p:nvPr>
        </p:nvSpPr>
        <p:spPr>
          <a:xfrm>
            <a:off x="1014102" y="1339240"/>
            <a:ext cx="6144981" cy="4195481"/>
          </a:xfrm>
        </p:spPr>
        <p:txBody>
          <a:bodyPr>
            <a:noAutofit/>
          </a:bodyPr>
          <a:lstStyle/>
          <a:p>
            <a:r>
              <a:rPr lang="en-GB" dirty="0"/>
              <a:t>Avoid going places alone, especially at night.</a:t>
            </a:r>
          </a:p>
          <a:p>
            <a:r>
              <a:rPr lang="en-GB" dirty="0"/>
              <a:t>Go with friends.</a:t>
            </a:r>
          </a:p>
          <a:p>
            <a:r>
              <a:rPr lang="en-GB" dirty="0"/>
              <a:t>Be responsible for each other - keep an eye out.</a:t>
            </a:r>
          </a:p>
          <a:p>
            <a:r>
              <a:rPr lang="en-GB" dirty="0"/>
              <a:t>Do not take small/unlit roads or shortcuts</a:t>
            </a:r>
          </a:p>
          <a:p>
            <a:r>
              <a:rPr lang="en-GB" dirty="0"/>
              <a:t>If you need to take a taxi, take one from a taxi rank.</a:t>
            </a:r>
          </a:p>
          <a:p>
            <a:r>
              <a:rPr lang="en-GB" dirty="0"/>
              <a:t>REMEMBER: A taxi driver won't approach you on his/her own.</a:t>
            </a:r>
          </a:p>
          <a:p>
            <a:r>
              <a:rPr lang="en-GB" dirty="0"/>
              <a:t>Taxis in Thessaloniki are blue with a white roof. Do not go into a car of any other colour. Do NOT go into a "black cab".</a:t>
            </a:r>
          </a:p>
        </p:txBody>
      </p:sp>
      <p:sp>
        <p:nvSpPr>
          <p:cNvPr id="4" name="AutoShape 2" descr="Image result for ταξι θεσσαλονικη χρωμα"/>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stretch>
            <a:fillRect/>
          </a:stretch>
        </p:blipFill>
        <p:spPr>
          <a:xfrm>
            <a:off x="7159083" y="1339240"/>
            <a:ext cx="4762500" cy="2343150"/>
          </a:xfrm>
          <a:prstGeom prst="rect">
            <a:avLst/>
          </a:prstGeom>
        </p:spPr>
      </p:pic>
    </p:spTree>
    <p:extLst>
      <p:ext uri="{BB962C8B-B14F-4D97-AF65-F5344CB8AC3E}">
        <p14:creationId xmlns:p14="http://schemas.microsoft.com/office/powerpoint/2010/main" val="28284598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Money and crime</a:t>
            </a:r>
            <a:endParaRPr lang="en-GB" dirty="0"/>
          </a:p>
        </p:txBody>
      </p:sp>
      <p:sp>
        <p:nvSpPr>
          <p:cNvPr id="3" name="Content Placeholder 2"/>
          <p:cNvSpPr>
            <a:spLocks noGrp="1"/>
          </p:cNvSpPr>
          <p:nvPr>
            <p:ph idx="1"/>
          </p:nvPr>
        </p:nvSpPr>
        <p:spPr/>
        <p:txBody>
          <a:bodyPr>
            <a:normAutofit/>
          </a:bodyPr>
          <a:lstStyle/>
          <a:p>
            <a:r>
              <a:rPr lang="en-GB" sz="2400" dirty="0" smtClean="0"/>
              <a:t>If it appears that there is a protest going on, DO NOT GO NEAR IT.</a:t>
            </a:r>
          </a:p>
          <a:p>
            <a:r>
              <a:rPr lang="en-GB" sz="2400" dirty="0" smtClean="0"/>
              <a:t>Be courteous and stay out of the way.</a:t>
            </a:r>
          </a:p>
          <a:p>
            <a:r>
              <a:rPr lang="en-GB" sz="2400" dirty="0" smtClean="0"/>
              <a:t>Greece is still in financial crisis – you may see some pretty disturbing sights.</a:t>
            </a:r>
          </a:p>
          <a:p>
            <a:r>
              <a:rPr lang="en-GB" sz="2400" dirty="0" smtClean="0"/>
              <a:t>DO NOT show money on the streets. Do not show your wallet. Keep some loose change and small notes in a pocket.</a:t>
            </a:r>
          </a:p>
          <a:p>
            <a:r>
              <a:rPr lang="en-GB" sz="2400" dirty="0" smtClean="0"/>
              <a:t>DO NOT show your passport or credit cards. </a:t>
            </a:r>
          </a:p>
        </p:txBody>
      </p:sp>
    </p:spTree>
    <p:extLst>
      <p:ext uri="{BB962C8B-B14F-4D97-AF65-F5344CB8AC3E}">
        <p14:creationId xmlns:p14="http://schemas.microsoft.com/office/powerpoint/2010/main" val="1582458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If there is a protest</a:t>
            </a:r>
            <a:endParaRPr lang="en-GB" dirty="0"/>
          </a:p>
        </p:txBody>
      </p:sp>
      <p:sp>
        <p:nvSpPr>
          <p:cNvPr id="3" name="Content Placeholder 2"/>
          <p:cNvSpPr>
            <a:spLocks noGrp="1"/>
          </p:cNvSpPr>
          <p:nvPr>
            <p:ph idx="1"/>
          </p:nvPr>
        </p:nvSpPr>
        <p:spPr>
          <a:xfrm>
            <a:off x="646111" y="1152983"/>
            <a:ext cx="7931224" cy="4781127"/>
          </a:xfrm>
        </p:spPr>
        <p:txBody>
          <a:bodyPr>
            <a:normAutofit/>
          </a:bodyPr>
          <a:lstStyle/>
          <a:p>
            <a:r>
              <a:rPr lang="en-GB" sz="2800" dirty="0" smtClean="0"/>
              <a:t>If you are in the hotel – stay there!</a:t>
            </a:r>
          </a:p>
          <a:p>
            <a:r>
              <a:rPr lang="en-GB" sz="2800" dirty="0" smtClean="0"/>
              <a:t>If you are out and about, do not get mixed into the protest. Go into a cafe or restaurant and stay there until the protest has passed. </a:t>
            </a:r>
          </a:p>
          <a:p>
            <a:r>
              <a:rPr lang="en-GB" sz="2800" dirty="0" smtClean="0"/>
              <a:t>Do not go near the riot police that is shadowing the protest. </a:t>
            </a:r>
          </a:p>
        </p:txBody>
      </p:sp>
      <p:pic>
        <p:nvPicPr>
          <p:cNvPr id="4" name="Picture 3"/>
          <p:cNvPicPr>
            <a:picLocks noChangeAspect="1"/>
          </p:cNvPicPr>
          <p:nvPr/>
        </p:nvPicPr>
        <p:blipFill>
          <a:blip r:embed="rId3"/>
          <a:stretch>
            <a:fillRect/>
          </a:stretch>
        </p:blipFill>
        <p:spPr>
          <a:xfrm>
            <a:off x="7381759" y="3757961"/>
            <a:ext cx="4615559" cy="2572330"/>
          </a:xfrm>
          <a:prstGeom prst="rect">
            <a:avLst/>
          </a:prstGeom>
        </p:spPr>
      </p:pic>
    </p:spTree>
    <p:extLst>
      <p:ext uri="{BB962C8B-B14F-4D97-AF65-F5344CB8AC3E}">
        <p14:creationId xmlns:p14="http://schemas.microsoft.com/office/powerpoint/2010/main" val="1723950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Beggars etc</a:t>
            </a:r>
            <a:endParaRPr lang="en-GB" dirty="0"/>
          </a:p>
        </p:txBody>
      </p:sp>
      <p:sp>
        <p:nvSpPr>
          <p:cNvPr id="4" name="Content Placeholder 3"/>
          <p:cNvSpPr>
            <a:spLocks noGrp="1"/>
          </p:cNvSpPr>
          <p:nvPr>
            <p:ph sz="half" idx="1"/>
          </p:nvPr>
        </p:nvSpPr>
        <p:spPr>
          <a:xfrm>
            <a:off x="646111" y="1600200"/>
            <a:ext cx="5373689" cy="5257800"/>
          </a:xfrm>
        </p:spPr>
        <p:txBody>
          <a:bodyPr>
            <a:noAutofit/>
          </a:bodyPr>
          <a:lstStyle/>
          <a:p>
            <a:r>
              <a:rPr lang="en-GB" sz="2400" dirty="0" smtClean="0"/>
              <a:t>There are many beggars on the streets.</a:t>
            </a:r>
          </a:p>
          <a:p>
            <a:r>
              <a:rPr lang="en-GB" sz="2400" dirty="0" smtClean="0"/>
              <a:t>Do not take out your wallet!</a:t>
            </a:r>
          </a:p>
          <a:p>
            <a:r>
              <a:rPr lang="en-GB" sz="2400" dirty="0" smtClean="0"/>
              <a:t>Have some loose change in a pocket – remember you cannot help everyone.</a:t>
            </a:r>
          </a:p>
          <a:p>
            <a:r>
              <a:rPr lang="en-GB" sz="2400" dirty="0" smtClean="0"/>
              <a:t>Avoid coming in physical contact with a beggar (even if it is a child) – beggars and pickpockets are often the same people!</a:t>
            </a:r>
            <a:endParaRPr lang="en-GB" sz="2400" dirty="0"/>
          </a:p>
        </p:txBody>
      </p:sp>
      <p:pic>
        <p:nvPicPr>
          <p:cNvPr id="3074" name="Picture 2" descr="http://www.star.gr/publishingimages/2013/10/241013145137_7805.jpg"/>
          <p:cNvPicPr>
            <a:picLocks noChangeAspect="1" noChangeArrowheads="1"/>
          </p:cNvPicPr>
          <p:nvPr/>
        </p:nvPicPr>
        <p:blipFill>
          <a:blip r:embed="rId3" cstate="print"/>
          <a:srcRect/>
          <a:stretch>
            <a:fillRect/>
          </a:stretch>
        </p:blipFill>
        <p:spPr bwMode="auto">
          <a:xfrm>
            <a:off x="6384033" y="1628800"/>
            <a:ext cx="4048125" cy="2695576"/>
          </a:xfrm>
          <a:prstGeom prst="rect">
            <a:avLst/>
          </a:prstGeom>
          <a:noFill/>
        </p:spPr>
      </p:pic>
    </p:spTree>
    <p:extLst>
      <p:ext uri="{BB962C8B-B14F-4D97-AF65-F5344CB8AC3E}">
        <p14:creationId xmlns:p14="http://schemas.microsoft.com/office/powerpoint/2010/main" val="22337753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Strays</a:t>
            </a:r>
            <a:endParaRPr lang="en-GB" dirty="0"/>
          </a:p>
        </p:txBody>
      </p:sp>
      <p:sp>
        <p:nvSpPr>
          <p:cNvPr id="3" name="Content Placeholder 2"/>
          <p:cNvSpPr>
            <a:spLocks noGrp="1"/>
          </p:cNvSpPr>
          <p:nvPr>
            <p:ph sz="half" idx="1"/>
          </p:nvPr>
        </p:nvSpPr>
        <p:spPr>
          <a:xfrm>
            <a:off x="646111" y="1196752"/>
            <a:ext cx="5373689" cy="5661248"/>
          </a:xfrm>
        </p:spPr>
        <p:txBody>
          <a:bodyPr>
            <a:normAutofit/>
          </a:bodyPr>
          <a:lstStyle/>
          <a:p>
            <a:r>
              <a:rPr lang="en-GB" sz="2400" dirty="0" smtClean="0"/>
              <a:t>There will be stray animals everywhere.</a:t>
            </a:r>
          </a:p>
          <a:p>
            <a:r>
              <a:rPr lang="en-GB" sz="2400" dirty="0" smtClean="0"/>
              <a:t>Be cautious – many of these have NEVER been vaccinated</a:t>
            </a:r>
          </a:p>
          <a:p>
            <a:r>
              <a:rPr lang="en-GB" sz="2400" dirty="0" smtClean="0"/>
              <a:t>Avoid petting them, and remember to wash your hands if you do.</a:t>
            </a:r>
          </a:p>
          <a:p>
            <a:r>
              <a:rPr lang="en-GB" sz="2400" dirty="0" smtClean="0"/>
              <a:t>Having a collar does not mean anything!</a:t>
            </a:r>
          </a:p>
          <a:p>
            <a:r>
              <a:rPr lang="en-GB" sz="2400" dirty="0" smtClean="0"/>
              <a:t>Keep an eye on the ground – dogs will do what dogs do.</a:t>
            </a:r>
            <a:endParaRPr lang="en-GB" sz="2400" dirty="0"/>
          </a:p>
        </p:txBody>
      </p:sp>
      <p:pic>
        <p:nvPicPr>
          <p:cNvPr id="62466" name="Picture 2" descr="http://content-mcdn.ethnos.gr/filesystem/images/20130904/engine/assets_LARGE_t_11761_54241449_type12128.jpg"/>
          <p:cNvPicPr>
            <a:picLocks noChangeAspect="1" noChangeArrowheads="1"/>
          </p:cNvPicPr>
          <p:nvPr/>
        </p:nvPicPr>
        <p:blipFill>
          <a:blip r:embed="rId3" cstate="print"/>
          <a:srcRect/>
          <a:stretch>
            <a:fillRect/>
          </a:stretch>
        </p:blipFill>
        <p:spPr bwMode="auto">
          <a:xfrm>
            <a:off x="6096000" y="1556792"/>
            <a:ext cx="4572000" cy="2857500"/>
          </a:xfrm>
          <a:prstGeom prst="rect">
            <a:avLst/>
          </a:prstGeom>
          <a:noFill/>
        </p:spPr>
      </p:pic>
      <p:sp>
        <p:nvSpPr>
          <p:cNvPr id="6" name="TextBox 5"/>
          <p:cNvSpPr txBox="1"/>
          <p:nvPr/>
        </p:nvSpPr>
        <p:spPr>
          <a:xfrm>
            <a:off x="6240017" y="4653136"/>
            <a:ext cx="4427984" cy="2308324"/>
          </a:xfrm>
          <a:prstGeom prst="rect">
            <a:avLst/>
          </a:prstGeom>
          <a:noFill/>
        </p:spPr>
        <p:txBody>
          <a:bodyPr wrap="square" rtlCol="0">
            <a:spAutoFit/>
          </a:bodyPr>
          <a:lstStyle/>
          <a:p>
            <a:r>
              <a:rPr lang="en-GB" sz="3600" dirty="0"/>
              <a:t>If a dog is aggressive or looks ill, DO NOT GO NEAR IT</a:t>
            </a:r>
          </a:p>
        </p:txBody>
      </p:sp>
    </p:spTree>
    <p:extLst>
      <p:ext uri="{BB962C8B-B14F-4D97-AF65-F5344CB8AC3E}">
        <p14:creationId xmlns:p14="http://schemas.microsoft.com/office/powerpoint/2010/main" val="6860047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Earthquakes</a:t>
            </a:r>
            <a:endParaRPr lang="en-GB" dirty="0"/>
          </a:p>
        </p:txBody>
      </p:sp>
      <p:sp>
        <p:nvSpPr>
          <p:cNvPr id="5" name="Content Placeholder 4"/>
          <p:cNvSpPr>
            <a:spLocks noGrp="1"/>
          </p:cNvSpPr>
          <p:nvPr>
            <p:ph idx="1"/>
          </p:nvPr>
        </p:nvSpPr>
        <p:spPr>
          <a:xfrm>
            <a:off x="1103313" y="2052918"/>
            <a:ext cx="6721554" cy="4195481"/>
          </a:xfrm>
        </p:spPr>
        <p:txBody>
          <a:bodyPr/>
          <a:lstStyle/>
          <a:p>
            <a:r>
              <a:rPr lang="en-GB" dirty="0" smtClean="0"/>
              <a:t>Earthquakes are relatively common in Greece. Most of them you will not feel, or you will observe people going about their daily lives without noticing the quaking.</a:t>
            </a:r>
          </a:p>
          <a:p>
            <a:r>
              <a:rPr lang="en-GB" dirty="0" smtClean="0"/>
              <a:t>In case of an earthquake, DO NOT try to leave the building during the quake.</a:t>
            </a:r>
          </a:p>
          <a:p>
            <a:pPr lvl="1"/>
            <a:r>
              <a:rPr lang="en-GB" dirty="0" smtClean="0"/>
              <a:t>Drop down and find cover.</a:t>
            </a:r>
          </a:p>
          <a:p>
            <a:r>
              <a:rPr lang="en-GB" dirty="0" smtClean="0"/>
              <a:t>After the quake stops, leave the building (using the stairs) immediately, and stay away from all buildings and walls.</a:t>
            </a:r>
          </a:p>
          <a:p>
            <a:endParaRPr lang="en-GB" dirty="0"/>
          </a:p>
        </p:txBody>
      </p:sp>
      <p:pic>
        <p:nvPicPr>
          <p:cNvPr id="6" name="Picture 5">
            <a:hlinkClick r:id="rId2"/>
          </p:cNvPr>
          <p:cNvPicPr>
            <a:picLocks noChangeAspect="1"/>
          </p:cNvPicPr>
          <p:nvPr/>
        </p:nvPicPr>
        <p:blipFill>
          <a:blip r:embed="rId3"/>
          <a:stretch>
            <a:fillRect/>
          </a:stretch>
        </p:blipFill>
        <p:spPr>
          <a:xfrm>
            <a:off x="7165297" y="648990"/>
            <a:ext cx="4259705" cy="1403928"/>
          </a:xfrm>
          <a:prstGeom prst="rect">
            <a:avLst/>
          </a:prstGeom>
          <a:ln w="57150">
            <a:solidFill>
              <a:schemeClr val="accent1"/>
            </a:solidFill>
          </a:ln>
        </p:spPr>
      </p:pic>
    </p:spTree>
    <p:extLst>
      <p:ext uri="{BB962C8B-B14F-4D97-AF65-F5344CB8AC3E}">
        <p14:creationId xmlns:p14="http://schemas.microsoft.com/office/powerpoint/2010/main" val="3652355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Snakes</a:t>
            </a:r>
            <a:endParaRPr lang="en-GB" dirty="0"/>
          </a:p>
        </p:txBody>
      </p:sp>
      <p:sp>
        <p:nvSpPr>
          <p:cNvPr id="3" name="Content Placeholder 2"/>
          <p:cNvSpPr>
            <a:spLocks noGrp="1"/>
          </p:cNvSpPr>
          <p:nvPr>
            <p:ph idx="1"/>
          </p:nvPr>
        </p:nvSpPr>
        <p:spPr>
          <a:xfrm>
            <a:off x="1103313" y="2052918"/>
            <a:ext cx="5657252" cy="4195481"/>
          </a:xfrm>
        </p:spPr>
        <p:txBody>
          <a:bodyPr>
            <a:normAutofit/>
          </a:bodyPr>
          <a:lstStyle/>
          <a:p>
            <a:r>
              <a:rPr lang="en-GB" sz="2800" dirty="0" smtClean="0"/>
              <a:t>Be careful of tall grasses on site. Avoid wading through tall grasses.</a:t>
            </a:r>
          </a:p>
          <a:p>
            <a:r>
              <a:rPr lang="en-GB" sz="2800" dirty="0" smtClean="0"/>
              <a:t>Snakes are common in Greece. </a:t>
            </a:r>
            <a:endParaRPr lang="en-GB" sz="2800" dirty="0"/>
          </a:p>
          <a:p>
            <a:r>
              <a:rPr lang="en-GB" sz="2800" dirty="0" smtClean="0"/>
              <a:t>There are only a few poisonous types, but better safe than sorry.</a:t>
            </a:r>
            <a:endParaRPr lang="en-GB" sz="2800" dirty="0"/>
          </a:p>
        </p:txBody>
      </p:sp>
      <p:pic>
        <p:nvPicPr>
          <p:cNvPr id="4" name="Picture 3"/>
          <p:cNvPicPr>
            <a:picLocks noChangeAspect="1"/>
          </p:cNvPicPr>
          <p:nvPr/>
        </p:nvPicPr>
        <p:blipFill>
          <a:blip r:embed="rId2"/>
          <a:stretch>
            <a:fillRect/>
          </a:stretch>
        </p:blipFill>
        <p:spPr>
          <a:xfrm>
            <a:off x="7290216" y="528918"/>
            <a:ext cx="4267200" cy="3048000"/>
          </a:xfrm>
          <a:prstGeom prst="rect">
            <a:avLst/>
          </a:prstGeom>
        </p:spPr>
      </p:pic>
    </p:spTree>
    <p:extLst>
      <p:ext uri="{BB962C8B-B14F-4D97-AF65-F5344CB8AC3E}">
        <p14:creationId xmlns:p14="http://schemas.microsoft.com/office/powerpoint/2010/main" val="1460236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3" cstate="print"/>
          <a:srcRect/>
          <a:stretch>
            <a:fillRect/>
          </a:stretch>
        </p:blipFill>
        <p:spPr bwMode="auto">
          <a:xfrm>
            <a:off x="1976439" y="423864"/>
            <a:ext cx="8239125" cy="6010275"/>
          </a:xfrm>
          <a:prstGeom prst="rect">
            <a:avLst/>
          </a:prstGeom>
          <a:noFill/>
          <a:ln w="9525">
            <a:noFill/>
            <a:miter lim="800000"/>
            <a:headEnd/>
            <a:tailEnd/>
          </a:ln>
        </p:spPr>
      </p:pic>
    </p:spTree>
    <p:extLst>
      <p:ext uri="{BB962C8B-B14F-4D97-AF65-F5344CB8AC3E}">
        <p14:creationId xmlns:p14="http://schemas.microsoft.com/office/powerpoint/2010/main" val="28660709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cstate="print"/>
          <a:srcRect/>
          <a:stretch>
            <a:fillRect/>
          </a:stretch>
        </p:blipFill>
        <p:spPr bwMode="auto">
          <a:xfrm>
            <a:off x="2066925" y="357189"/>
            <a:ext cx="8058150" cy="6143625"/>
          </a:xfrm>
          <a:prstGeom prst="rect">
            <a:avLst/>
          </a:prstGeom>
          <a:noFill/>
          <a:ln w="9525">
            <a:noFill/>
            <a:miter lim="800000"/>
            <a:headEnd/>
            <a:tailEnd/>
          </a:ln>
        </p:spPr>
      </p:pic>
    </p:spTree>
    <p:extLst>
      <p:ext uri="{BB962C8B-B14F-4D97-AF65-F5344CB8AC3E}">
        <p14:creationId xmlns:p14="http://schemas.microsoft.com/office/powerpoint/2010/main" val="37545617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cstate="print"/>
          <a:srcRect/>
          <a:stretch>
            <a:fillRect/>
          </a:stretch>
        </p:blipFill>
        <p:spPr bwMode="auto">
          <a:xfrm>
            <a:off x="1943100" y="433389"/>
            <a:ext cx="8305800" cy="5991225"/>
          </a:xfrm>
          <a:prstGeom prst="rect">
            <a:avLst/>
          </a:prstGeom>
          <a:noFill/>
          <a:ln w="9525">
            <a:noFill/>
            <a:miter lim="800000"/>
            <a:headEnd/>
            <a:tailEnd/>
          </a:ln>
        </p:spPr>
      </p:pic>
    </p:spTree>
    <p:extLst>
      <p:ext uri="{BB962C8B-B14F-4D97-AF65-F5344CB8AC3E}">
        <p14:creationId xmlns:p14="http://schemas.microsoft.com/office/powerpoint/2010/main" val="9649916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sz="3200" dirty="0" smtClean="0"/>
              <a:t>Prices indicated by law (euros)</a:t>
            </a:r>
            <a:br>
              <a:rPr lang="en-GB" sz="3200" dirty="0" smtClean="0"/>
            </a:br>
            <a:r>
              <a:rPr lang="en-GB" sz="3200" dirty="0" smtClean="0"/>
              <a:t>Relevant to </a:t>
            </a:r>
            <a:r>
              <a:rPr lang="en-GB" sz="3200" dirty="0" err="1" smtClean="0"/>
              <a:t>aiports</a:t>
            </a:r>
            <a:r>
              <a:rPr lang="en-GB" sz="3200" dirty="0" smtClean="0"/>
              <a:t>, and archaeological sites</a:t>
            </a:r>
            <a:endParaRPr lang="en-GB" sz="3200" dirty="0"/>
          </a:p>
        </p:txBody>
      </p:sp>
      <p:sp>
        <p:nvSpPr>
          <p:cNvPr id="4" name="Content Placeholder 3"/>
          <p:cNvSpPr>
            <a:spLocks noGrp="1"/>
          </p:cNvSpPr>
          <p:nvPr>
            <p:ph idx="1"/>
          </p:nvPr>
        </p:nvSpPr>
        <p:spPr/>
        <p:txBody>
          <a:bodyPr>
            <a:normAutofit/>
          </a:bodyPr>
          <a:lstStyle/>
          <a:p>
            <a:r>
              <a:rPr lang="en-GB" sz="2400" dirty="0" err="1" smtClean="0"/>
              <a:t>500ml</a:t>
            </a:r>
            <a:r>
              <a:rPr lang="en-GB" sz="2400" dirty="0" smtClean="0"/>
              <a:t> water bottle = 0.35</a:t>
            </a:r>
          </a:p>
          <a:p>
            <a:r>
              <a:rPr lang="en-GB" sz="2400" dirty="0" smtClean="0"/>
              <a:t>Cheese and ham sandwich or </a:t>
            </a:r>
            <a:r>
              <a:rPr lang="en-GB" sz="2400" dirty="0" err="1" smtClean="0"/>
              <a:t>toastie</a:t>
            </a:r>
            <a:r>
              <a:rPr lang="en-GB" sz="2400" dirty="0" smtClean="0"/>
              <a:t> = 1.45</a:t>
            </a:r>
          </a:p>
          <a:p>
            <a:r>
              <a:rPr lang="en-GB" sz="2400" dirty="0" smtClean="0"/>
              <a:t>Cheese sandwich or </a:t>
            </a:r>
            <a:r>
              <a:rPr lang="en-GB" sz="2400" dirty="0" err="1" smtClean="0"/>
              <a:t>toastie</a:t>
            </a:r>
            <a:r>
              <a:rPr lang="en-GB" sz="2400" dirty="0" smtClean="0"/>
              <a:t> = 1.25</a:t>
            </a:r>
          </a:p>
          <a:p>
            <a:r>
              <a:rPr lang="en-GB" sz="2400" dirty="0" smtClean="0"/>
              <a:t>Small Greek coffee = 1.20</a:t>
            </a:r>
          </a:p>
          <a:p>
            <a:r>
              <a:rPr lang="en-GB" sz="2400" dirty="0" smtClean="0"/>
              <a:t>Small filter coffee = 1.30</a:t>
            </a:r>
          </a:p>
          <a:p>
            <a:r>
              <a:rPr lang="en-GB" sz="2400" dirty="0" smtClean="0"/>
              <a:t>Single espresso = 1.45</a:t>
            </a:r>
          </a:p>
          <a:p>
            <a:r>
              <a:rPr lang="en-GB" sz="2400" dirty="0" smtClean="0"/>
              <a:t>Small frappe coffee = 1.30</a:t>
            </a:r>
          </a:p>
          <a:p>
            <a:r>
              <a:rPr lang="en-GB" sz="2400" dirty="0" smtClean="0"/>
              <a:t>Small tea = 1.30</a:t>
            </a:r>
          </a:p>
          <a:p>
            <a:endParaRPr lang="en-GB" sz="2400" dirty="0"/>
          </a:p>
        </p:txBody>
      </p:sp>
    </p:spTree>
    <p:extLst>
      <p:ext uri="{BB962C8B-B14F-4D97-AF65-F5344CB8AC3E}">
        <p14:creationId xmlns:p14="http://schemas.microsoft.com/office/powerpoint/2010/main" val="9998747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cstate="print"/>
          <a:srcRect/>
          <a:stretch>
            <a:fillRect/>
          </a:stretch>
        </p:blipFill>
        <p:spPr bwMode="auto">
          <a:xfrm>
            <a:off x="2057400" y="557214"/>
            <a:ext cx="7062936" cy="5022347"/>
          </a:xfrm>
          <a:prstGeom prst="rect">
            <a:avLst/>
          </a:prstGeom>
          <a:noFill/>
          <a:ln w="9525">
            <a:noFill/>
            <a:miter lim="800000"/>
            <a:headEnd/>
            <a:tailEnd/>
          </a:ln>
        </p:spPr>
      </p:pic>
      <p:sp>
        <p:nvSpPr>
          <p:cNvPr id="3" name="TextBox 2"/>
          <p:cNvSpPr txBox="1"/>
          <p:nvPr/>
        </p:nvSpPr>
        <p:spPr>
          <a:xfrm>
            <a:off x="2687443" y="5579561"/>
            <a:ext cx="7980557" cy="1200329"/>
          </a:xfrm>
          <a:prstGeom prst="rect">
            <a:avLst/>
          </a:prstGeom>
          <a:noFill/>
        </p:spPr>
        <p:txBody>
          <a:bodyPr wrap="square" rtlCol="0">
            <a:spAutoFit/>
          </a:bodyPr>
          <a:lstStyle/>
          <a:p>
            <a:r>
              <a:rPr lang="en-GB" sz="2400" dirty="0"/>
              <a:t>“FOR CUSTOMERS THAT ARE NOT SEATED, BOTTLED WATER, SANDWICHES, TOASTS, COFFEE AND TEA ARE AVAILABLE AT REGULATED PRICES".</a:t>
            </a:r>
          </a:p>
        </p:txBody>
      </p:sp>
    </p:spTree>
    <p:extLst>
      <p:ext uri="{BB962C8B-B14F-4D97-AF65-F5344CB8AC3E}">
        <p14:creationId xmlns:p14="http://schemas.microsoft.com/office/powerpoint/2010/main" val="13734711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Take advantage of the city</a:t>
            </a:r>
            <a:endParaRPr lang="en-GB" dirty="0"/>
          </a:p>
        </p:txBody>
      </p:sp>
      <p:sp>
        <p:nvSpPr>
          <p:cNvPr id="3" name="Content Placeholder 2"/>
          <p:cNvSpPr>
            <a:spLocks noGrp="1"/>
          </p:cNvSpPr>
          <p:nvPr>
            <p:ph idx="1"/>
          </p:nvPr>
        </p:nvSpPr>
        <p:spPr>
          <a:xfrm>
            <a:off x="1103312" y="2052918"/>
            <a:ext cx="4851439" cy="4195481"/>
          </a:xfrm>
        </p:spPr>
        <p:txBody>
          <a:bodyPr/>
          <a:lstStyle/>
          <a:p>
            <a:r>
              <a:rPr lang="en-GB" dirty="0" smtClean="0"/>
              <a:t>Remember places catering to tourists will be more expensive than those catering to locals.</a:t>
            </a:r>
          </a:p>
          <a:p>
            <a:r>
              <a:rPr lang="en-GB" dirty="0" smtClean="0"/>
              <a:t>You don’t have to eat/drink on the archaeological site – prepare in advance.</a:t>
            </a:r>
          </a:p>
          <a:p>
            <a:r>
              <a:rPr lang="en-GB" dirty="0" smtClean="0"/>
              <a:t>Look for cafes, bakeries, and food places away from the site.</a:t>
            </a:r>
          </a:p>
          <a:p>
            <a:r>
              <a:rPr lang="en-GB" dirty="0" smtClean="0"/>
              <a:t>Bakeries are great places – they are not just for bread. You will find sweets, biscuits, pies, lunch offerings, etc.</a:t>
            </a:r>
            <a:endParaRPr lang="en-GB" dirty="0"/>
          </a:p>
        </p:txBody>
      </p:sp>
      <p:pic>
        <p:nvPicPr>
          <p:cNvPr id="4" name="Picture 3"/>
          <p:cNvPicPr>
            <a:picLocks noChangeAspect="1"/>
          </p:cNvPicPr>
          <p:nvPr/>
        </p:nvPicPr>
        <p:blipFill>
          <a:blip r:embed="rId2"/>
          <a:stretch>
            <a:fillRect/>
          </a:stretch>
        </p:blipFill>
        <p:spPr>
          <a:xfrm>
            <a:off x="6230047" y="1512732"/>
            <a:ext cx="5619750" cy="3743325"/>
          </a:xfrm>
          <a:prstGeom prst="rect">
            <a:avLst/>
          </a:prstGeom>
        </p:spPr>
      </p:pic>
    </p:spTree>
    <p:extLst>
      <p:ext uri="{BB962C8B-B14F-4D97-AF65-F5344CB8AC3E}">
        <p14:creationId xmlns:p14="http://schemas.microsoft.com/office/powerpoint/2010/main" val="38825458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3" cstate="print"/>
          <a:srcRect/>
          <a:stretch>
            <a:fillRect/>
          </a:stretch>
        </p:blipFill>
        <p:spPr bwMode="auto">
          <a:xfrm>
            <a:off x="2033589" y="514350"/>
            <a:ext cx="8124825" cy="5829300"/>
          </a:xfrm>
          <a:prstGeom prst="rect">
            <a:avLst/>
          </a:prstGeom>
          <a:noFill/>
          <a:ln w="9525">
            <a:noFill/>
            <a:miter lim="800000"/>
            <a:headEnd/>
            <a:tailEnd/>
          </a:ln>
        </p:spPr>
      </p:pic>
      <p:pic>
        <p:nvPicPr>
          <p:cNvPr id="45058" name="Picture 2" descr="https://jodimop.files.wordpress.com/2015/06/freddo-2.jpg"/>
          <p:cNvPicPr>
            <a:picLocks noChangeAspect="1" noChangeArrowheads="1"/>
          </p:cNvPicPr>
          <p:nvPr/>
        </p:nvPicPr>
        <p:blipFill>
          <a:blip r:embed="rId4" cstate="print"/>
          <a:srcRect/>
          <a:stretch>
            <a:fillRect/>
          </a:stretch>
        </p:blipFill>
        <p:spPr bwMode="auto">
          <a:xfrm>
            <a:off x="6023992" y="4339926"/>
            <a:ext cx="1783636" cy="2518075"/>
          </a:xfrm>
          <a:prstGeom prst="rect">
            <a:avLst/>
          </a:prstGeom>
          <a:noFill/>
        </p:spPr>
      </p:pic>
      <p:sp>
        <p:nvSpPr>
          <p:cNvPr id="4" name="TextBox 3"/>
          <p:cNvSpPr txBox="1"/>
          <p:nvPr/>
        </p:nvSpPr>
        <p:spPr>
          <a:xfrm>
            <a:off x="7896201" y="5301209"/>
            <a:ext cx="2592288" cy="646331"/>
          </a:xfrm>
          <a:prstGeom prst="rect">
            <a:avLst/>
          </a:prstGeom>
          <a:noFill/>
        </p:spPr>
        <p:txBody>
          <a:bodyPr wrap="square" rtlCol="0">
            <a:spAutoFit/>
          </a:bodyPr>
          <a:lstStyle/>
          <a:p>
            <a:r>
              <a:rPr lang="en-GB" dirty="0"/>
              <a:t>The “</a:t>
            </a:r>
            <a:r>
              <a:rPr lang="en-GB" dirty="0" err="1"/>
              <a:t>freddo</a:t>
            </a:r>
            <a:r>
              <a:rPr lang="en-GB" dirty="0"/>
              <a:t>” is also getting very popular</a:t>
            </a:r>
          </a:p>
        </p:txBody>
      </p:sp>
    </p:spTree>
    <p:extLst>
      <p:ext uri="{BB962C8B-B14F-4D97-AF65-F5344CB8AC3E}">
        <p14:creationId xmlns:p14="http://schemas.microsoft.com/office/powerpoint/2010/main" val="26016149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Food common in bakeries and snack food bars</a:t>
            </a:r>
            <a:endParaRPr lang="en-GB" dirty="0"/>
          </a:p>
        </p:txBody>
      </p:sp>
      <p:sp>
        <p:nvSpPr>
          <p:cNvPr id="3" name="Content Placeholder 2"/>
          <p:cNvSpPr>
            <a:spLocks noGrp="1"/>
          </p:cNvSpPr>
          <p:nvPr>
            <p:ph idx="1"/>
          </p:nvPr>
        </p:nvSpPr>
        <p:spPr/>
        <p:txBody>
          <a:bodyPr>
            <a:normAutofit/>
          </a:bodyPr>
          <a:lstStyle/>
          <a:p>
            <a:r>
              <a:rPr lang="en-GB" sz="2800" dirty="0" smtClean="0"/>
              <a:t>Sandwiches and </a:t>
            </a:r>
            <a:r>
              <a:rPr lang="en-GB" sz="2800" dirty="0" err="1" smtClean="0"/>
              <a:t>toasties</a:t>
            </a:r>
            <a:r>
              <a:rPr lang="en-GB" sz="2800" dirty="0" smtClean="0"/>
              <a:t> – you can make your own order. </a:t>
            </a:r>
          </a:p>
          <a:p>
            <a:r>
              <a:rPr lang="en-GB" sz="2800" dirty="0" smtClean="0"/>
              <a:t>If you do not want butter, then you need to say that clearly.</a:t>
            </a:r>
          </a:p>
          <a:p>
            <a:r>
              <a:rPr lang="en-GB" sz="2800" dirty="0" err="1" smtClean="0"/>
              <a:t>Pites</a:t>
            </a:r>
            <a:r>
              <a:rPr lang="en-GB" sz="2800" dirty="0" smtClean="0"/>
              <a:t> = Greek pies. Or </a:t>
            </a:r>
            <a:r>
              <a:rPr lang="en-GB" sz="2800" dirty="0" err="1" smtClean="0"/>
              <a:t>bougatsa</a:t>
            </a:r>
            <a:r>
              <a:rPr lang="en-GB" sz="2800" dirty="0" smtClean="0"/>
              <a:t> in Thessaloniki</a:t>
            </a:r>
            <a:endParaRPr lang="en-GB" sz="2800" dirty="0"/>
          </a:p>
        </p:txBody>
      </p:sp>
    </p:spTree>
    <p:extLst>
      <p:ext uri="{BB962C8B-B14F-4D97-AF65-F5344CB8AC3E}">
        <p14:creationId xmlns:p14="http://schemas.microsoft.com/office/powerpoint/2010/main" val="20640637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Food to try out</a:t>
            </a:r>
            <a:endParaRPr lang="en-GB" dirty="0"/>
          </a:p>
        </p:txBody>
      </p:sp>
      <p:pic>
        <p:nvPicPr>
          <p:cNvPr id="65538" name="Picture 2" descr="http://upload.wikimedia.org/wikipedia/commons/c/c7/Pita_giros.JPG"/>
          <p:cNvPicPr>
            <a:picLocks noChangeAspect="1" noChangeArrowheads="1"/>
          </p:cNvPicPr>
          <p:nvPr/>
        </p:nvPicPr>
        <p:blipFill>
          <a:blip r:embed="rId3" cstate="print"/>
          <a:srcRect/>
          <a:stretch>
            <a:fillRect/>
          </a:stretch>
        </p:blipFill>
        <p:spPr bwMode="auto">
          <a:xfrm>
            <a:off x="1847529" y="1124745"/>
            <a:ext cx="2899361" cy="2097689"/>
          </a:xfrm>
          <a:prstGeom prst="rect">
            <a:avLst/>
          </a:prstGeom>
          <a:noFill/>
        </p:spPr>
      </p:pic>
      <p:sp>
        <p:nvSpPr>
          <p:cNvPr id="6" name="TextBox 5"/>
          <p:cNvSpPr txBox="1"/>
          <p:nvPr/>
        </p:nvSpPr>
        <p:spPr>
          <a:xfrm>
            <a:off x="1847529" y="3212976"/>
            <a:ext cx="2048959" cy="369332"/>
          </a:xfrm>
          <a:prstGeom prst="rect">
            <a:avLst/>
          </a:prstGeom>
          <a:noFill/>
        </p:spPr>
        <p:txBody>
          <a:bodyPr wrap="none" rtlCol="0">
            <a:spAutoFit/>
          </a:bodyPr>
          <a:lstStyle/>
          <a:p>
            <a:r>
              <a:rPr lang="en-GB" dirty="0"/>
              <a:t>Gyros pita (pork)</a:t>
            </a:r>
          </a:p>
        </p:txBody>
      </p:sp>
      <p:pic>
        <p:nvPicPr>
          <p:cNvPr id="65540" name="Picture 4" descr="http://www.tonedeaf.com.au/wp-content/uploads/Spanakopita.jpg"/>
          <p:cNvPicPr>
            <a:picLocks noChangeAspect="1" noChangeArrowheads="1"/>
          </p:cNvPicPr>
          <p:nvPr/>
        </p:nvPicPr>
        <p:blipFill>
          <a:blip r:embed="rId4" cstate="print"/>
          <a:srcRect/>
          <a:stretch>
            <a:fillRect/>
          </a:stretch>
        </p:blipFill>
        <p:spPr bwMode="auto">
          <a:xfrm>
            <a:off x="8648372" y="1268760"/>
            <a:ext cx="2019629" cy="1550066"/>
          </a:xfrm>
          <a:prstGeom prst="rect">
            <a:avLst/>
          </a:prstGeom>
          <a:noFill/>
        </p:spPr>
      </p:pic>
      <p:pic>
        <p:nvPicPr>
          <p:cNvPr id="65542" name="Picture 6" descr="https://encrypted-tbn0.gstatic.com/images?q=tbn:ANd9GcSNyBqANi1b9mUL7k7loVJS2NGAZ3xHpAr6jSokdfm048EstS4tFuXln1au"/>
          <p:cNvPicPr>
            <a:picLocks noChangeAspect="1" noChangeArrowheads="1"/>
          </p:cNvPicPr>
          <p:nvPr/>
        </p:nvPicPr>
        <p:blipFill>
          <a:blip r:embed="rId5" cstate="print"/>
          <a:srcRect/>
          <a:stretch>
            <a:fillRect/>
          </a:stretch>
        </p:blipFill>
        <p:spPr bwMode="auto">
          <a:xfrm>
            <a:off x="5951985" y="1196752"/>
            <a:ext cx="2619375" cy="1752600"/>
          </a:xfrm>
          <a:prstGeom prst="rect">
            <a:avLst/>
          </a:prstGeom>
          <a:noFill/>
        </p:spPr>
      </p:pic>
      <p:sp>
        <p:nvSpPr>
          <p:cNvPr id="10" name="TextBox 9"/>
          <p:cNvSpPr txBox="1"/>
          <p:nvPr/>
        </p:nvSpPr>
        <p:spPr>
          <a:xfrm>
            <a:off x="6744073" y="2996952"/>
            <a:ext cx="5404043" cy="369332"/>
          </a:xfrm>
          <a:prstGeom prst="rect">
            <a:avLst/>
          </a:prstGeom>
          <a:noFill/>
        </p:spPr>
        <p:txBody>
          <a:bodyPr wrap="none" rtlCol="0">
            <a:spAutoFit/>
          </a:bodyPr>
          <a:lstStyle/>
          <a:p>
            <a:r>
              <a:rPr lang="en-GB" dirty="0"/>
              <a:t>Greek pies – usually </a:t>
            </a:r>
            <a:r>
              <a:rPr lang="en-GB" dirty="0" smtClean="0"/>
              <a:t>vegetarian, but not vegan</a:t>
            </a:r>
            <a:endParaRPr lang="en-GB" dirty="0"/>
          </a:p>
        </p:txBody>
      </p:sp>
      <p:pic>
        <p:nvPicPr>
          <p:cNvPr id="65544" name="Picture 8" descr="http://www.seriouseats.com/images/20090715-greece2.jpg"/>
          <p:cNvPicPr>
            <a:picLocks noChangeAspect="1" noChangeArrowheads="1"/>
          </p:cNvPicPr>
          <p:nvPr/>
        </p:nvPicPr>
        <p:blipFill>
          <a:blip r:embed="rId6" cstate="print"/>
          <a:srcRect/>
          <a:stretch>
            <a:fillRect/>
          </a:stretch>
        </p:blipFill>
        <p:spPr bwMode="auto">
          <a:xfrm>
            <a:off x="1775520" y="3933056"/>
            <a:ext cx="2664296" cy="1774422"/>
          </a:xfrm>
          <a:prstGeom prst="rect">
            <a:avLst/>
          </a:prstGeom>
          <a:noFill/>
        </p:spPr>
      </p:pic>
      <p:sp>
        <p:nvSpPr>
          <p:cNvPr id="12" name="TextBox 11"/>
          <p:cNvSpPr txBox="1"/>
          <p:nvPr/>
        </p:nvSpPr>
        <p:spPr>
          <a:xfrm>
            <a:off x="1847529" y="6021288"/>
            <a:ext cx="2717411" cy="369332"/>
          </a:xfrm>
          <a:prstGeom prst="rect">
            <a:avLst/>
          </a:prstGeom>
          <a:noFill/>
        </p:spPr>
        <p:txBody>
          <a:bodyPr wrap="none" rtlCol="0">
            <a:spAutoFit/>
          </a:bodyPr>
          <a:lstStyle/>
          <a:p>
            <a:r>
              <a:rPr lang="en-GB" dirty="0" err="1"/>
              <a:t>Koulouri</a:t>
            </a:r>
            <a:r>
              <a:rPr lang="en-GB" dirty="0"/>
              <a:t> – on the street</a:t>
            </a:r>
          </a:p>
        </p:txBody>
      </p:sp>
      <p:pic>
        <p:nvPicPr>
          <p:cNvPr id="65546" name="Picture 10" descr="http://www.athens-greece.us/greek-coffee/greek-coffee-preparation4.jpg"/>
          <p:cNvPicPr>
            <a:picLocks noChangeAspect="1" noChangeArrowheads="1"/>
          </p:cNvPicPr>
          <p:nvPr/>
        </p:nvPicPr>
        <p:blipFill>
          <a:blip r:embed="rId7" cstate="print"/>
          <a:srcRect/>
          <a:stretch>
            <a:fillRect/>
          </a:stretch>
        </p:blipFill>
        <p:spPr bwMode="auto">
          <a:xfrm>
            <a:off x="5303912" y="3717032"/>
            <a:ext cx="3028950" cy="2447926"/>
          </a:xfrm>
          <a:prstGeom prst="rect">
            <a:avLst/>
          </a:prstGeom>
          <a:noFill/>
        </p:spPr>
      </p:pic>
      <p:sp>
        <p:nvSpPr>
          <p:cNvPr id="14" name="TextBox 13"/>
          <p:cNvSpPr txBox="1"/>
          <p:nvPr/>
        </p:nvSpPr>
        <p:spPr>
          <a:xfrm flipH="1">
            <a:off x="8517984" y="4005064"/>
            <a:ext cx="1466449" cy="2308324"/>
          </a:xfrm>
          <a:prstGeom prst="rect">
            <a:avLst/>
          </a:prstGeom>
          <a:noFill/>
        </p:spPr>
        <p:txBody>
          <a:bodyPr wrap="square" rtlCol="0">
            <a:spAutoFit/>
          </a:bodyPr>
          <a:lstStyle/>
          <a:p>
            <a:r>
              <a:rPr lang="en-GB" dirty="0"/>
              <a:t>Greek coffee – order “</a:t>
            </a:r>
            <a:r>
              <a:rPr lang="en-GB" dirty="0" err="1"/>
              <a:t>glyko</a:t>
            </a:r>
            <a:r>
              <a:rPr lang="en-GB" dirty="0"/>
              <a:t>” (super sweet) or “</a:t>
            </a:r>
            <a:r>
              <a:rPr lang="en-GB" dirty="0" err="1"/>
              <a:t>metrio</a:t>
            </a:r>
            <a:r>
              <a:rPr lang="en-GB" dirty="0"/>
              <a:t>” (sweet)</a:t>
            </a:r>
          </a:p>
        </p:txBody>
      </p:sp>
    </p:spTree>
    <p:extLst>
      <p:ext uri="{BB962C8B-B14F-4D97-AF65-F5344CB8AC3E}">
        <p14:creationId xmlns:p14="http://schemas.microsoft.com/office/powerpoint/2010/main" val="27612556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pies</a:t>
            </a:r>
            <a:endParaRPr lang="en-GB" dirty="0"/>
          </a:p>
        </p:txBody>
      </p:sp>
      <p:pic>
        <p:nvPicPr>
          <p:cNvPr id="93186" name="Picture 2" descr="http://static.mama365.gr/covers/pi/pites_590_b.jpg"/>
          <p:cNvPicPr>
            <a:picLocks noChangeAspect="1" noChangeArrowheads="1"/>
          </p:cNvPicPr>
          <p:nvPr/>
        </p:nvPicPr>
        <p:blipFill>
          <a:blip r:embed="rId3" cstate="print"/>
          <a:srcRect/>
          <a:stretch>
            <a:fillRect/>
          </a:stretch>
        </p:blipFill>
        <p:spPr bwMode="auto">
          <a:xfrm>
            <a:off x="1775520" y="1268760"/>
            <a:ext cx="3459510" cy="1583166"/>
          </a:xfrm>
          <a:prstGeom prst="rect">
            <a:avLst/>
          </a:prstGeom>
          <a:noFill/>
        </p:spPr>
      </p:pic>
      <p:sp>
        <p:nvSpPr>
          <p:cNvPr id="4" name="TextBox 3"/>
          <p:cNvSpPr txBox="1"/>
          <p:nvPr/>
        </p:nvSpPr>
        <p:spPr>
          <a:xfrm>
            <a:off x="5447928" y="1268760"/>
            <a:ext cx="4176464" cy="1200329"/>
          </a:xfrm>
          <a:prstGeom prst="rect">
            <a:avLst/>
          </a:prstGeom>
          <a:noFill/>
        </p:spPr>
        <p:txBody>
          <a:bodyPr wrap="square" rtlCol="0">
            <a:spAutoFit/>
          </a:bodyPr>
          <a:lstStyle/>
          <a:p>
            <a:r>
              <a:rPr lang="en-GB" dirty="0"/>
              <a:t>Spinach pie, normally with cheese (feta), but you can ask if they have a fasting version -  </a:t>
            </a:r>
            <a:r>
              <a:rPr lang="en-GB" dirty="0" smtClean="0"/>
              <a:t>SPANAKOPITA or BOUGATSA ME SPANAKI</a:t>
            </a:r>
            <a:endParaRPr lang="en-GB" dirty="0"/>
          </a:p>
        </p:txBody>
      </p:sp>
      <p:pic>
        <p:nvPicPr>
          <p:cNvPr id="93188" name="Picture 4" descr="http://www.clickatlife.gr/fu/p/15301/632/395/0x00000000004c6a33/2/agapimenes-paradosiakes-pites-apo-ti-mama-ellada.jpg"/>
          <p:cNvPicPr>
            <a:picLocks noChangeAspect="1" noChangeArrowheads="1"/>
          </p:cNvPicPr>
          <p:nvPr/>
        </p:nvPicPr>
        <p:blipFill>
          <a:blip r:embed="rId4" cstate="print"/>
          <a:srcRect/>
          <a:stretch>
            <a:fillRect/>
          </a:stretch>
        </p:blipFill>
        <p:spPr bwMode="auto">
          <a:xfrm>
            <a:off x="1703512" y="2996952"/>
            <a:ext cx="3297356" cy="2060848"/>
          </a:xfrm>
          <a:prstGeom prst="rect">
            <a:avLst/>
          </a:prstGeom>
          <a:noFill/>
        </p:spPr>
      </p:pic>
      <p:sp>
        <p:nvSpPr>
          <p:cNvPr id="6" name="TextBox 5"/>
          <p:cNvSpPr txBox="1"/>
          <p:nvPr/>
        </p:nvSpPr>
        <p:spPr>
          <a:xfrm>
            <a:off x="1775520" y="5157192"/>
            <a:ext cx="3240360" cy="1569660"/>
          </a:xfrm>
          <a:prstGeom prst="rect">
            <a:avLst/>
          </a:prstGeom>
          <a:noFill/>
        </p:spPr>
        <p:txBody>
          <a:bodyPr wrap="square" rtlCol="0">
            <a:spAutoFit/>
          </a:bodyPr>
          <a:lstStyle/>
          <a:p>
            <a:r>
              <a:rPr lang="en-GB" sz="1600" dirty="0"/>
              <a:t>Cheese pies of different types, normally with feta, but</a:t>
            </a:r>
          </a:p>
          <a:p>
            <a:r>
              <a:rPr lang="en-GB" sz="1600" dirty="0"/>
              <a:t>Occasionally with other cheeses.</a:t>
            </a:r>
          </a:p>
          <a:p>
            <a:r>
              <a:rPr lang="en-GB" sz="1600" dirty="0"/>
              <a:t>TYROPITA </a:t>
            </a:r>
            <a:r>
              <a:rPr lang="en-GB" sz="1600" dirty="0" smtClean="0"/>
              <a:t>or BOUGATSA ME TYRI</a:t>
            </a:r>
            <a:endParaRPr lang="en-GB" sz="1600" dirty="0"/>
          </a:p>
        </p:txBody>
      </p:sp>
      <p:sp>
        <p:nvSpPr>
          <p:cNvPr id="93190" name="AutoShape 6" descr="Image result for μπουγατσα"/>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93192" name="Picture 8" descr="http://www.hellaspastrychefclub.gr/wp-content/uploads/2013/03/post-3-1140200247.jpg"/>
          <p:cNvPicPr>
            <a:picLocks noChangeAspect="1" noChangeArrowheads="1"/>
          </p:cNvPicPr>
          <p:nvPr/>
        </p:nvPicPr>
        <p:blipFill>
          <a:blip r:embed="rId5" cstate="print"/>
          <a:srcRect/>
          <a:stretch>
            <a:fillRect/>
          </a:stretch>
        </p:blipFill>
        <p:spPr bwMode="auto">
          <a:xfrm>
            <a:off x="6528049" y="2852936"/>
            <a:ext cx="3401963" cy="2204296"/>
          </a:xfrm>
          <a:prstGeom prst="rect">
            <a:avLst/>
          </a:prstGeom>
          <a:noFill/>
        </p:spPr>
      </p:pic>
      <p:sp>
        <p:nvSpPr>
          <p:cNvPr id="9" name="TextBox 8"/>
          <p:cNvSpPr txBox="1"/>
          <p:nvPr/>
        </p:nvSpPr>
        <p:spPr>
          <a:xfrm>
            <a:off x="6240016" y="5373216"/>
            <a:ext cx="4427984" cy="923330"/>
          </a:xfrm>
          <a:prstGeom prst="rect">
            <a:avLst/>
          </a:prstGeom>
          <a:noFill/>
        </p:spPr>
        <p:txBody>
          <a:bodyPr wrap="square" rtlCol="0">
            <a:spAutoFit/>
          </a:bodyPr>
          <a:lstStyle/>
          <a:p>
            <a:r>
              <a:rPr lang="en-GB" dirty="0"/>
              <a:t>Greek cream pie – sweet with sugar and cinnamon.</a:t>
            </a:r>
          </a:p>
          <a:p>
            <a:r>
              <a:rPr lang="en-GB" dirty="0" smtClean="0"/>
              <a:t>BOUGATSA ME KREMA</a:t>
            </a:r>
            <a:endParaRPr lang="en-GB" dirty="0"/>
          </a:p>
        </p:txBody>
      </p:sp>
    </p:spTree>
    <p:extLst>
      <p:ext uri="{BB962C8B-B14F-4D97-AF65-F5344CB8AC3E}">
        <p14:creationId xmlns:p14="http://schemas.microsoft.com/office/powerpoint/2010/main" val="17655283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Fast food</a:t>
            </a:r>
            <a:endParaRPr lang="en-GB" dirty="0"/>
          </a:p>
        </p:txBody>
      </p:sp>
      <p:pic>
        <p:nvPicPr>
          <p:cNvPr id="3" name="Picture 2" descr="http://upload.wikimedia.org/wikipedia/commons/c/c7/Pita_giros.JPG"/>
          <p:cNvPicPr>
            <a:picLocks noChangeAspect="1" noChangeArrowheads="1"/>
          </p:cNvPicPr>
          <p:nvPr/>
        </p:nvPicPr>
        <p:blipFill>
          <a:blip r:embed="rId3" cstate="print"/>
          <a:srcRect/>
          <a:stretch>
            <a:fillRect/>
          </a:stretch>
        </p:blipFill>
        <p:spPr bwMode="auto">
          <a:xfrm>
            <a:off x="1847529" y="1124745"/>
            <a:ext cx="2899361" cy="2097689"/>
          </a:xfrm>
          <a:prstGeom prst="rect">
            <a:avLst/>
          </a:prstGeom>
          <a:noFill/>
        </p:spPr>
      </p:pic>
      <p:sp>
        <p:nvSpPr>
          <p:cNvPr id="4" name="TextBox 3"/>
          <p:cNvSpPr txBox="1"/>
          <p:nvPr/>
        </p:nvSpPr>
        <p:spPr>
          <a:xfrm>
            <a:off x="5015881" y="1556792"/>
            <a:ext cx="5256584" cy="1477328"/>
          </a:xfrm>
          <a:prstGeom prst="rect">
            <a:avLst/>
          </a:prstGeom>
          <a:noFill/>
        </p:spPr>
        <p:txBody>
          <a:bodyPr wrap="square" rtlCol="0">
            <a:spAutoFit/>
          </a:bodyPr>
          <a:lstStyle/>
          <a:p>
            <a:r>
              <a:rPr lang="en-GB" dirty="0"/>
              <a:t>Gyros is the main fast food (and cheap) that you will</a:t>
            </a:r>
          </a:p>
          <a:p>
            <a:r>
              <a:rPr lang="en-GB" dirty="0"/>
              <a:t>Find, particularly in the evening. You can have it either to take out or as a sit-down meal.</a:t>
            </a:r>
          </a:p>
        </p:txBody>
      </p:sp>
      <p:pic>
        <p:nvPicPr>
          <p:cNvPr id="89090" name="Picture 2" descr="http://www.pizzanews.co.uk/wp-content/uploads/2013/08/pizza.jpg"/>
          <p:cNvPicPr>
            <a:picLocks noChangeAspect="1" noChangeArrowheads="1"/>
          </p:cNvPicPr>
          <p:nvPr/>
        </p:nvPicPr>
        <p:blipFill>
          <a:blip r:embed="rId4" cstate="print"/>
          <a:srcRect/>
          <a:stretch>
            <a:fillRect/>
          </a:stretch>
        </p:blipFill>
        <p:spPr bwMode="auto">
          <a:xfrm>
            <a:off x="9601129" y="3048386"/>
            <a:ext cx="2750706" cy="1964790"/>
          </a:xfrm>
          <a:prstGeom prst="rect">
            <a:avLst/>
          </a:prstGeom>
          <a:noFill/>
        </p:spPr>
      </p:pic>
      <p:sp>
        <p:nvSpPr>
          <p:cNvPr id="6" name="TextBox 5"/>
          <p:cNvSpPr txBox="1"/>
          <p:nvPr/>
        </p:nvSpPr>
        <p:spPr>
          <a:xfrm>
            <a:off x="6456040" y="3214864"/>
            <a:ext cx="3024336" cy="923330"/>
          </a:xfrm>
          <a:prstGeom prst="rect">
            <a:avLst/>
          </a:prstGeom>
          <a:noFill/>
        </p:spPr>
        <p:txBody>
          <a:bodyPr wrap="square" rtlCol="0">
            <a:spAutoFit/>
          </a:bodyPr>
          <a:lstStyle/>
          <a:p>
            <a:r>
              <a:rPr lang="en-GB" dirty="0"/>
              <a:t>Pizza is popular and very common. There are pizzerias everywhere.</a:t>
            </a:r>
          </a:p>
        </p:txBody>
      </p:sp>
      <p:pic>
        <p:nvPicPr>
          <p:cNvPr id="89092" name="Picture 4" descr="http://www.city-gate.gr/files/goodys_DSC2305.jpg"/>
          <p:cNvPicPr>
            <a:picLocks noChangeAspect="1" noChangeArrowheads="1"/>
          </p:cNvPicPr>
          <p:nvPr/>
        </p:nvPicPr>
        <p:blipFill>
          <a:blip r:embed="rId5" cstate="print"/>
          <a:srcRect/>
          <a:stretch>
            <a:fillRect/>
          </a:stretch>
        </p:blipFill>
        <p:spPr bwMode="auto">
          <a:xfrm>
            <a:off x="1703513" y="3933056"/>
            <a:ext cx="3251973" cy="2160240"/>
          </a:xfrm>
          <a:prstGeom prst="rect">
            <a:avLst/>
          </a:prstGeom>
          <a:noFill/>
        </p:spPr>
      </p:pic>
      <p:sp>
        <p:nvSpPr>
          <p:cNvPr id="8" name="TextBox 7"/>
          <p:cNvSpPr txBox="1"/>
          <p:nvPr/>
        </p:nvSpPr>
        <p:spPr>
          <a:xfrm>
            <a:off x="5087888" y="4365104"/>
            <a:ext cx="2736304" cy="1754326"/>
          </a:xfrm>
          <a:prstGeom prst="rect">
            <a:avLst/>
          </a:prstGeom>
          <a:noFill/>
        </p:spPr>
        <p:txBody>
          <a:bodyPr wrap="square" rtlCol="0">
            <a:spAutoFit/>
          </a:bodyPr>
          <a:lstStyle/>
          <a:p>
            <a:r>
              <a:rPr lang="en-GB" dirty="0" err="1"/>
              <a:t>Goodys</a:t>
            </a:r>
            <a:r>
              <a:rPr lang="en-GB" dirty="0"/>
              <a:t> is a Greek fast-food chain. Try it - don’t freak out if they give you a plate – there is no extra charge.</a:t>
            </a:r>
          </a:p>
        </p:txBody>
      </p:sp>
    </p:spTree>
    <p:extLst>
      <p:ext uri="{BB962C8B-B14F-4D97-AF65-F5344CB8AC3E}">
        <p14:creationId xmlns:p14="http://schemas.microsoft.com/office/powerpoint/2010/main" val="20180835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3" cstate="print"/>
          <a:srcRect/>
          <a:stretch>
            <a:fillRect/>
          </a:stretch>
        </p:blipFill>
        <p:spPr bwMode="auto">
          <a:xfrm>
            <a:off x="2090739" y="757239"/>
            <a:ext cx="8010525" cy="5343525"/>
          </a:xfrm>
          <a:prstGeom prst="rect">
            <a:avLst/>
          </a:prstGeom>
          <a:noFill/>
          <a:ln w="9525">
            <a:noFill/>
            <a:miter lim="800000"/>
            <a:headEnd/>
            <a:tailEnd/>
          </a:ln>
        </p:spPr>
      </p:pic>
    </p:spTree>
    <p:extLst>
      <p:ext uri="{BB962C8B-B14F-4D97-AF65-F5344CB8AC3E}">
        <p14:creationId xmlns:p14="http://schemas.microsoft.com/office/powerpoint/2010/main" val="6944989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Culture differences</a:t>
            </a:r>
            <a:endParaRPr lang="en-GB" dirty="0"/>
          </a:p>
        </p:txBody>
      </p:sp>
      <p:sp>
        <p:nvSpPr>
          <p:cNvPr id="3" name="Content Placeholder 2"/>
          <p:cNvSpPr>
            <a:spLocks noGrp="1"/>
          </p:cNvSpPr>
          <p:nvPr>
            <p:ph idx="1"/>
          </p:nvPr>
        </p:nvSpPr>
        <p:spPr>
          <a:xfrm>
            <a:off x="1103313" y="2052918"/>
            <a:ext cx="7862268" cy="4195481"/>
          </a:xfrm>
        </p:spPr>
        <p:txBody>
          <a:bodyPr>
            <a:normAutofit lnSpcReduction="10000"/>
          </a:bodyPr>
          <a:lstStyle/>
          <a:p>
            <a:r>
              <a:rPr lang="en-GB" sz="2400" dirty="0" smtClean="0"/>
              <a:t>Greeks like to eat meat when they are out and about, so there will be many meat dishes</a:t>
            </a:r>
          </a:p>
          <a:p>
            <a:r>
              <a:rPr lang="en-GB" sz="2400" dirty="0" smtClean="0"/>
              <a:t>Vegetarianism as a movement has not really hit Greece yet, but a whole lot of Greek cuisine is vegetarian.</a:t>
            </a:r>
          </a:p>
          <a:p>
            <a:r>
              <a:rPr lang="en-GB" sz="2400" dirty="0" smtClean="0"/>
              <a:t>Salads are cheap, but they are a side-dish not a mains.</a:t>
            </a:r>
          </a:p>
          <a:p>
            <a:r>
              <a:rPr lang="en-GB" sz="2400" dirty="0" smtClean="0"/>
              <a:t>When out Greeks often eat from many small dishes, rather than each one having a separate plate – think tapas. You should try this. Always worth ordering a side of fried potatoes. </a:t>
            </a:r>
          </a:p>
          <a:p>
            <a:endParaRPr lang="en-GB" sz="2400" dirty="0"/>
          </a:p>
        </p:txBody>
      </p:sp>
      <p:pic>
        <p:nvPicPr>
          <p:cNvPr id="4" name="Picture 3"/>
          <p:cNvPicPr>
            <a:picLocks noChangeAspect="1"/>
          </p:cNvPicPr>
          <p:nvPr/>
        </p:nvPicPr>
        <p:blipFill>
          <a:blip r:embed="rId3"/>
          <a:stretch>
            <a:fillRect/>
          </a:stretch>
        </p:blipFill>
        <p:spPr>
          <a:xfrm>
            <a:off x="9753924" y="122663"/>
            <a:ext cx="2264080" cy="3178098"/>
          </a:xfrm>
          <a:prstGeom prst="rect">
            <a:avLst/>
          </a:prstGeom>
        </p:spPr>
      </p:pic>
    </p:spTree>
    <p:extLst>
      <p:ext uri="{BB962C8B-B14F-4D97-AF65-F5344CB8AC3E}">
        <p14:creationId xmlns:p14="http://schemas.microsoft.com/office/powerpoint/2010/main" val="14905711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 to try out</a:t>
            </a:r>
            <a:endParaRPr lang="en-GB" dirty="0"/>
          </a:p>
        </p:txBody>
      </p:sp>
      <p:pic>
        <p:nvPicPr>
          <p:cNvPr id="70658" name="Picture 2" descr="http://jonoandjules.files.wordpress.com/2011/01/gigantes-plaki.jpg"/>
          <p:cNvPicPr>
            <a:picLocks noChangeAspect="1" noChangeArrowheads="1"/>
          </p:cNvPicPr>
          <p:nvPr/>
        </p:nvPicPr>
        <p:blipFill>
          <a:blip r:embed="rId3" cstate="print"/>
          <a:srcRect/>
          <a:stretch>
            <a:fillRect/>
          </a:stretch>
        </p:blipFill>
        <p:spPr bwMode="auto">
          <a:xfrm>
            <a:off x="1524001" y="1124744"/>
            <a:ext cx="2886453" cy="2160240"/>
          </a:xfrm>
          <a:prstGeom prst="rect">
            <a:avLst/>
          </a:prstGeom>
          <a:noFill/>
        </p:spPr>
      </p:pic>
      <p:sp>
        <p:nvSpPr>
          <p:cNvPr id="4" name="TextBox 3"/>
          <p:cNvSpPr txBox="1"/>
          <p:nvPr/>
        </p:nvSpPr>
        <p:spPr>
          <a:xfrm>
            <a:off x="1703513" y="3501009"/>
            <a:ext cx="3127779" cy="646331"/>
          </a:xfrm>
          <a:prstGeom prst="rect">
            <a:avLst/>
          </a:prstGeom>
          <a:noFill/>
        </p:spPr>
        <p:txBody>
          <a:bodyPr wrap="none" rtlCol="0">
            <a:spAutoFit/>
          </a:bodyPr>
          <a:lstStyle/>
          <a:p>
            <a:r>
              <a:rPr lang="en-GB" dirty="0" err="1"/>
              <a:t>Gigantes</a:t>
            </a:r>
            <a:r>
              <a:rPr lang="en-GB" dirty="0"/>
              <a:t> = giant beans in </a:t>
            </a:r>
          </a:p>
          <a:p>
            <a:r>
              <a:rPr lang="en-GB" dirty="0"/>
              <a:t>Tomato sauce</a:t>
            </a:r>
          </a:p>
        </p:txBody>
      </p:sp>
      <p:pic>
        <p:nvPicPr>
          <p:cNvPr id="70660" name="Picture 4" descr="http://www.mygreekdish.com/wp-content/uploads/2013/10/keftedakia-tiganita-me-ouzo.jpg"/>
          <p:cNvPicPr>
            <a:picLocks noChangeAspect="1" noChangeArrowheads="1"/>
          </p:cNvPicPr>
          <p:nvPr/>
        </p:nvPicPr>
        <p:blipFill>
          <a:blip r:embed="rId4" cstate="print"/>
          <a:srcRect/>
          <a:stretch>
            <a:fillRect/>
          </a:stretch>
        </p:blipFill>
        <p:spPr bwMode="auto">
          <a:xfrm>
            <a:off x="4511825" y="1124744"/>
            <a:ext cx="2698951" cy="1800200"/>
          </a:xfrm>
          <a:prstGeom prst="rect">
            <a:avLst/>
          </a:prstGeom>
          <a:noFill/>
        </p:spPr>
      </p:pic>
      <p:sp>
        <p:nvSpPr>
          <p:cNvPr id="6" name="TextBox 5"/>
          <p:cNvSpPr txBox="1"/>
          <p:nvPr/>
        </p:nvSpPr>
        <p:spPr>
          <a:xfrm>
            <a:off x="4511825" y="3140968"/>
            <a:ext cx="2395207" cy="369332"/>
          </a:xfrm>
          <a:prstGeom prst="rect">
            <a:avLst/>
          </a:prstGeom>
          <a:noFill/>
        </p:spPr>
        <p:txBody>
          <a:bodyPr wrap="none" rtlCol="0">
            <a:spAutoFit/>
          </a:bodyPr>
          <a:lstStyle/>
          <a:p>
            <a:r>
              <a:rPr lang="en-GB" dirty="0" err="1"/>
              <a:t>Keftedes</a:t>
            </a:r>
            <a:r>
              <a:rPr lang="en-GB" dirty="0"/>
              <a:t>: Meatballs</a:t>
            </a:r>
          </a:p>
        </p:txBody>
      </p:sp>
      <p:pic>
        <p:nvPicPr>
          <p:cNvPr id="70662" name="Picture 6" descr="http://4.bp.blogspot.com/-H1zJnc9z13Q/TXPmI-djDII/AAAAAAAAB_M/3U0cuXbJA74/s1600/DSC08565.JPG"/>
          <p:cNvPicPr>
            <a:picLocks noChangeAspect="1" noChangeArrowheads="1"/>
          </p:cNvPicPr>
          <p:nvPr/>
        </p:nvPicPr>
        <p:blipFill>
          <a:blip r:embed="rId5" cstate="print"/>
          <a:srcRect/>
          <a:stretch>
            <a:fillRect/>
          </a:stretch>
        </p:blipFill>
        <p:spPr bwMode="auto">
          <a:xfrm>
            <a:off x="7536160" y="1124744"/>
            <a:ext cx="2598168" cy="1948626"/>
          </a:xfrm>
          <a:prstGeom prst="rect">
            <a:avLst/>
          </a:prstGeom>
          <a:noFill/>
        </p:spPr>
      </p:pic>
      <p:sp>
        <p:nvSpPr>
          <p:cNvPr id="8" name="TextBox 7"/>
          <p:cNvSpPr txBox="1"/>
          <p:nvPr/>
        </p:nvSpPr>
        <p:spPr>
          <a:xfrm>
            <a:off x="7608168" y="3356993"/>
            <a:ext cx="3300904" cy="646331"/>
          </a:xfrm>
          <a:prstGeom prst="rect">
            <a:avLst/>
          </a:prstGeom>
          <a:noFill/>
        </p:spPr>
        <p:txBody>
          <a:bodyPr wrap="none" rtlCol="0">
            <a:spAutoFit/>
          </a:bodyPr>
          <a:lstStyle/>
          <a:p>
            <a:r>
              <a:rPr lang="en-GB" dirty="0" err="1"/>
              <a:t>Dolma</a:t>
            </a:r>
            <a:r>
              <a:rPr lang="en-GB" dirty="0"/>
              <a:t> = can be either with </a:t>
            </a:r>
          </a:p>
          <a:p>
            <a:r>
              <a:rPr lang="en-GB" dirty="0"/>
              <a:t>Meat or veggie</a:t>
            </a:r>
          </a:p>
        </p:txBody>
      </p:sp>
      <p:pic>
        <p:nvPicPr>
          <p:cNvPr id="70664" name="Picture 8" descr="http://a3.urbancdn.com/w/s/00/dA3q4LmLWD6R73-640m.jpg"/>
          <p:cNvPicPr>
            <a:picLocks noChangeAspect="1" noChangeArrowheads="1"/>
          </p:cNvPicPr>
          <p:nvPr/>
        </p:nvPicPr>
        <p:blipFill>
          <a:blip r:embed="rId6" cstate="print"/>
          <a:srcRect/>
          <a:stretch>
            <a:fillRect/>
          </a:stretch>
        </p:blipFill>
        <p:spPr bwMode="auto">
          <a:xfrm>
            <a:off x="1703512" y="4149080"/>
            <a:ext cx="2717282" cy="1800200"/>
          </a:xfrm>
          <a:prstGeom prst="rect">
            <a:avLst/>
          </a:prstGeom>
          <a:noFill/>
        </p:spPr>
      </p:pic>
      <p:sp>
        <p:nvSpPr>
          <p:cNvPr id="10" name="TextBox 9"/>
          <p:cNvSpPr txBox="1"/>
          <p:nvPr/>
        </p:nvSpPr>
        <p:spPr>
          <a:xfrm>
            <a:off x="1703512" y="6165304"/>
            <a:ext cx="2866490" cy="369332"/>
          </a:xfrm>
          <a:prstGeom prst="rect">
            <a:avLst/>
          </a:prstGeom>
          <a:noFill/>
        </p:spPr>
        <p:txBody>
          <a:bodyPr wrap="none" rtlCol="0">
            <a:spAutoFit/>
          </a:bodyPr>
          <a:lstStyle/>
          <a:p>
            <a:r>
              <a:rPr lang="en-GB" dirty="0" err="1"/>
              <a:t>Saganaki</a:t>
            </a:r>
            <a:r>
              <a:rPr lang="en-GB" dirty="0"/>
              <a:t> – fried cheese</a:t>
            </a:r>
          </a:p>
        </p:txBody>
      </p:sp>
      <p:pic>
        <p:nvPicPr>
          <p:cNvPr id="70666" name="Picture 10" descr="http://www.argiro.com.gr/system/recipes/images/1446/n/tiganita-kolokythakia.jpg?1311670669"/>
          <p:cNvPicPr>
            <a:picLocks noChangeAspect="1" noChangeArrowheads="1"/>
          </p:cNvPicPr>
          <p:nvPr/>
        </p:nvPicPr>
        <p:blipFill>
          <a:blip r:embed="rId7" cstate="print"/>
          <a:srcRect/>
          <a:stretch>
            <a:fillRect/>
          </a:stretch>
        </p:blipFill>
        <p:spPr bwMode="auto">
          <a:xfrm>
            <a:off x="4727848" y="3861048"/>
            <a:ext cx="2565478" cy="1728192"/>
          </a:xfrm>
          <a:prstGeom prst="rect">
            <a:avLst/>
          </a:prstGeom>
          <a:noFill/>
        </p:spPr>
      </p:pic>
      <p:sp>
        <p:nvSpPr>
          <p:cNvPr id="12" name="TextBox 11"/>
          <p:cNvSpPr txBox="1"/>
          <p:nvPr/>
        </p:nvSpPr>
        <p:spPr>
          <a:xfrm>
            <a:off x="4871865" y="5877273"/>
            <a:ext cx="3241593" cy="646331"/>
          </a:xfrm>
          <a:prstGeom prst="rect">
            <a:avLst/>
          </a:prstGeom>
          <a:noFill/>
        </p:spPr>
        <p:txBody>
          <a:bodyPr wrap="none" rtlCol="0">
            <a:spAutoFit/>
          </a:bodyPr>
          <a:lstStyle/>
          <a:p>
            <a:r>
              <a:rPr lang="en-GB" dirty="0"/>
              <a:t>Fried vegetables, can be</a:t>
            </a:r>
          </a:p>
          <a:p>
            <a:r>
              <a:rPr lang="en-GB" dirty="0"/>
              <a:t>Aubergines, courgettes etc</a:t>
            </a:r>
          </a:p>
        </p:txBody>
      </p:sp>
      <p:pic>
        <p:nvPicPr>
          <p:cNvPr id="70668" name="Picture 12" descr="http://upload.wikimedia.org/wikipedia/commons/8/87/Souvlaki-plate.jpg"/>
          <p:cNvPicPr>
            <a:picLocks noChangeAspect="1" noChangeArrowheads="1"/>
          </p:cNvPicPr>
          <p:nvPr/>
        </p:nvPicPr>
        <p:blipFill>
          <a:blip r:embed="rId8" cstate="print"/>
          <a:srcRect/>
          <a:stretch>
            <a:fillRect/>
          </a:stretch>
        </p:blipFill>
        <p:spPr bwMode="auto">
          <a:xfrm>
            <a:off x="7680177" y="4005064"/>
            <a:ext cx="2568285" cy="1926214"/>
          </a:xfrm>
          <a:prstGeom prst="rect">
            <a:avLst/>
          </a:prstGeom>
          <a:noFill/>
        </p:spPr>
      </p:pic>
      <p:sp>
        <p:nvSpPr>
          <p:cNvPr id="14" name="TextBox 13"/>
          <p:cNvSpPr txBox="1"/>
          <p:nvPr/>
        </p:nvSpPr>
        <p:spPr>
          <a:xfrm>
            <a:off x="8677701" y="5980659"/>
            <a:ext cx="2746265" cy="369332"/>
          </a:xfrm>
          <a:prstGeom prst="rect">
            <a:avLst/>
          </a:prstGeom>
          <a:noFill/>
        </p:spPr>
        <p:txBody>
          <a:bodyPr wrap="none" rtlCol="0">
            <a:spAutoFit/>
          </a:bodyPr>
          <a:lstStyle/>
          <a:p>
            <a:r>
              <a:rPr lang="en-GB" dirty="0" err="1"/>
              <a:t>Souvlaki</a:t>
            </a:r>
            <a:r>
              <a:rPr lang="en-GB" dirty="0"/>
              <a:t> – pork or lamb</a:t>
            </a:r>
          </a:p>
        </p:txBody>
      </p:sp>
    </p:spTree>
    <p:extLst>
      <p:ext uri="{BB962C8B-B14F-4D97-AF65-F5344CB8AC3E}">
        <p14:creationId xmlns:p14="http://schemas.microsoft.com/office/powerpoint/2010/main" val="38604952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food to try out</a:t>
            </a:r>
            <a:endParaRPr lang="en-GB" dirty="0"/>
          </a:p>
        </p:txBody>
      </p:sp>
      <p:pic>
        <p:nvPicPr>
          <p:cNvPr id="97282" name="Picture 2" descr="https://www.sintayes.gr/wp-content/uploads/2015/03/mpakaliarosskordalia.jpg"/>
          <p:cNvPicPr>
            <a:picLocks noChangeAspect="1" noChangeArrowheads="1"/>
          </p:cNvPicPr>
          <p:nvPr/>
        </p:nvPicPr>
        <p:blipFill>
          <a:blip r:embed="rId3" cstate="print"/>
          <a:srcRect/>
          <a:stretch>
            <a:fillRect/>
          </a:stretch>
        </p:blipFill>
        <p:spPr bwMode="auto">
          <a:xfrm>
            <a:off x="1775521" y="1268760"/>
            <a:ext cx="3588397" cy="1872208"/>
          </a:xfrm>
          <a:prstGeom prst="rect">
            <a:avLst/>
          </a:prstGeom>
          <a:noFill/>
        </p:spPr>
      </p:pic>
      <p:sp>
        <p:nvSpPr>
          <p:cNvPr id="4" name="TextBox 3"/>
          <p:cNvSpPr txBox="1"/>
          <p:nvPr/>
        </p:nvSpPr>
        <p:spPr>
          <a:xfrm>
            <a:off x="5519937" y="1556793"/>
            <a:ext cx="4968552" cy="646331"/>
          </a:xfrm>
          <a:prstGeom prst="rect">
            <a:avLst/>
          </a:prstGeom>
          <a:noFill/>
        </p:spPr>
        <p:txBody>
          <a:bodyPr wrap="square" rtlCol="0">
            <a:spAutoFit/>
          </a:bodyPr>
          <a:lstStyle/>
          <a:p>
            <a:r>
              <a:rPr lang="en-GB" dirty="0"/>
              <a:t>Salted cod with garlic mash (mash is done with oil, not butter)</a:t>
            </a:r>
          </a:p>
        </p:txBody>
      </p:sp>
      <p:pic>
        <p:nvPicPr>
          <p:cNvPr id="97284" name="Picture 4" descr="http://www.sidagi.gr/sites/default/files/imagecache/thumb_full_node/shutterstock_114514261.jpg"/>
          <p:cNvPicPr>
            <a:picLocks noChangeAspect="1" noChangeArrowheads="1"/>
          </p:cNvPicPr>
          <p:nvPr/>
        </p:nvPicPr>
        <p:blipFill>
          <a:blip r:embed="rId4" cstate="print"/>
          <a:srcRect/>
          <a:stretch>
            <a:fillRect/>
          </a:stretch>
        </p:blipFill>
        <p:spPr bwMode="auto">
          <a:xfrm>
            <a:off x="1524000" y="3212977"/>
            <a:ext cx="4019550" cy="2476501"/>
          </a:xfrm>
          <a:prstGeom prst="rect">
            <a:avLst/>
          </a:prstGeom>
          <a:noFill/>
        </p:spPr>
      </p:pic>
      <p:sp>
        <p:nvSpPr>
          <p:cNvPr id="6" name="TextBox 5"/>
          <p:cNvSpPr txBox="1"/>
          <p:nvPr/>
        </p:nvSpPr>
        <p:spPr>
          <a:xfrm>
            <a:off x="5735960" y="3573016"/>
            <a:ext cx="3534942" cy="369332"/>
          </a:xfrm>
          <a:prstGeom prst="rect">
            <a:avLst/>
          </a:prstGeom>
          <a:noFill/>
        </p:spPr>
        <p:txBody>
          <a:bodyPr wrap="none" rtlCol="0">
            <a:spAutoFit/>
          </a:bodyPr>
          <a:lstStyle/>
          <a:p>
            <a:r>
              <a:rPr lang="en-GB" dirty="0" err="1"/>
              <a:t>Kalamari</a:t>
            </a:r>
            <a:r>
              <a:rPr lang="en-GB" dirty="0"/>
              <a:t> – always go for fried!</a:t>
            </a:r>
          </a:p>
        </p:txBody>
      </p:sp>
    </p:spTree>
    <p:extLst>
      <p:ext uri="{BB962C8B-B14F-4D97-AF65-F5344CB8AC3E}">
        <p14:creationId xmlns:p14="http://schemas.microsoft.com/office/powerpoint/2010/main" val="27604234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 couple of tips</a:t>
            </a:r>
            <a:endParaRPr lang="en-GB" dirty="0"/>
          </a:p>
        </p:txBody>
      </p:sp>
      <p:sp>
        <p:nvSpPr>
          <p:cNvPr id="4" name="Content Placeholder 3"/>
          <p:cNvSpPr>
            <a:spLocks noGrp="1"/>
          </p:cNvSpPr>
          <p:nvPr>
            <p:ph idx="1"/>
          </p:nvPr>
        </p:nvSpPr>
        <p:spPr/>
        <p:txBody>
          <a:bodyPr>
            <a:normAutofit/>
          </a:bodyPr>
          <a:lstStyle/>
          <a:p>
            <a:r>
              <a:rPr lang="en-GB" dirty="0" smtClean="0"/>
              <a:t>Mainly you will find two types of foods:</a:t>
            </a:r>
          </a:p>
          <a:p>
            <a:pPr lvl="1"/>
            <a:r>
              <a:rPr lang="en-GB" dirty="0" smtClean="0"/>
              <a:t>Already made</a:t>
            </a:r>
          </a:p>
          <a:p>
            <a:pPr lvl="1"/>
            <a:r>
              <a:rPr lang="en-GB" dirty="0" smtClean="0"/>
              <a:t>On the hour (i.e. To be made now)</a:t>
            </a:r>
          </a:p>
          <a:p>
            <a:r>
              <a:rPr lang="en-GB" dirty="0" smtClean="0"/>
              <a:t>Make sure that you are able to see any already made food</a:t>
            </a:r>
          </a:p>
          <a:p>
            <a:r>
              <a:rPr lang="en-GB" dirty="0" smtClean="0"/>
              <a:t>Do NOT eat any shellfish. </a:t>
            </a:r>
          </a:p>
          <a:p>
            <a:r>
              <a:rPr lang="en-GB" dirty="0" smtClean="0"/>
              <a:t>Always check out the prices on fish:</a:t>
            </a:r>
          </a:p>
          <a:p>
            <a:pPr lvl="1"/>
            <a:r>
              <a:rPr lang="en-GB" dirty="0" smtClean="0"/>
              <a:t>Cheap fish is salted cod, and </a:t>
            </a:r>
          </a:p>
          <a:p>
            <a:pPr lvl="1"/>
            <a:r>
              <a:rPr lang="en-GB" dirty="0" smtClean="0"/>
              <a:t>“little fish” like </a:t>
            </a:r>
            <a:r>
              <a:rPr lang="en-GB" dirty="0" err="1" smtClean="0"/>
              <a:t>gauros</a:t>
            </a:r>
            <a:r>
              <a:rPr lang="en-GB" dirty="0" smtClean="0"/>
              <a:t>.</a:t>
            </a:r>
          </a:p>
          <a:p>
            <a:pPr lvl="1"/>
            <a:r>
              <a:rPr lang="en-GB" dirty="0" smtClean="0"/>
              <a:t>Thessaloniki is known for its fish, but it can be expensive</a:t>
            </a:r>
            <a:endParaRPr lang="en-GB" dirty="0"/>
          </a:p>
        </p:txBody>
      </p:sp>
      <p:pic>
        <p:nvPicPr>
          <p:cNvPr id="103426" name="Picture 2" descr="http://www.kopiaste.info/wp-content/uploads/2009/10/gavros-20091.jpg"/>
          <p:cNvPicPr>
            <a:picLocks noChangeAspect="1" noChangeArrowheads="1"/>
          </p:cNvPicPr>
          <p:nvPr/>
        </p:nvPicPr>
        <p:blipFill>
          <a:blip r:embed="rId3" cstate="print"/>
          <a:srcRect/>
          <a:stretch>
            <a:fillRect/>
          </a:stretch>
        </p:blipFill>
        <p:spPr bwMode="auto">
          <a:xfrm>
            <a:off x="8077532" y="4395009"/>
            <a:ext cx="2735435" cy="2053060"/>
          </a:xfrm>
          <a:prstGeom prst="rect">
            <a:avLst/>
          </a:prstGeom>
          <a:noFill/>
        </p:spPr>
      </p:pic>
      <p:pic>
        <p:nvPicPr>
          <p:cNvPr id="103428" name="Picture 4" descr="http://www.clickatlife.gr/fu/p/32998/632/10000/0x00000000004eba51/1/manas-kouzina-kouzina.jpg"/>
          <p:cNvPicPr>
            <a:picLocks noChangeAspect="1" noChangeArrowheads="1"/>
          </p:cNvPicPr>
          <p:nvPr/>
        </p:nvPicPr>
        <p:blipFill>
          <a:blip r:embed="rId4" cstate="print"/>
          <a:srcRect/>
          <a:stretch>
            <a:fillRect/>
          </a:stretch>
        </p:blipFill>
        <p:spPr bwMode="auto">
          <a:xfrm>
            <a:off x="7914045" y="858643"/>
            <a:ext cx="2765106" cy="1728192"/>
          </a:xfrm>
          <a:prstGeom prst="rect">
            <a:avLst/>
          </a:prstGeom>
          <a:noFill/>
        </p:spPr>
      </p:pic>
    </p:spTree>
    <p:extLst>
      <p:ext uri="{BB962C8B-B14F-4D97-AF65-F5344CB8AC3E}">
        <p14:creationId xmlns:p14="http://schemas.microsoft.com/office/powerpoint/2010/main" val="38014754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Tourist vs. Real food</a:t>
            </a:r>
            <a:endParaRPr lang="en-GB" dirty="0"/>
          </a:p>
        </p:txBody>
      </p:sp>
      <p:sp>
        <p:nvSpPr>
          <p:cNvPr id="4" name="Content Placeholder 3"/>
          <p:cNvSpPr>
            <a:spLocks noGrp="1"/>
          </p:cNvSpPr>
          <p:nvPr>
            <p:ph idx="1"/>
          </p:nvPr>
        </p:nvSpPr>
        <p:spPr/>
        <p:txBody>
          <a:bodyPr>
            <a:normAutofit/>
          </a:bodyPr>
          <a:lstStyle/>
          <a:p>
            <a:r>
              <a:rPr lang="en-GB" dirty="0" smtClean="0"/>
              <a:t>Restaurants aimed at tourists will undoubtedly try to sell you </a:t>
            </a:r>
            <a:r>
              <a:rPr lang="en-GB" dirty="0" err="1" smtClean="0"/>
              <a:t>moussaka</a:t>
            </a:r>
            <a:r>
              <a:rPr lang="en-GB" dirty="0" smtClean="0"/>
              <a:t>, or expensive fish/calamari, etc.</a:t>
            </a:r>
          </a:p>
          <a:p>
            <a:r>
              <a:rPr lang="en-GB" dirty="0" err="1" smtClean="0"/>
              <a:t>Moussaka</a:t>
            </a:r>
            <a:r>
              <a:rPr lang="en-GB" dirty="0" smtClean="0"/>
              <a:t> is a great dish, but the tourist version leaves a lot to be desired.</a:t>
            </a:r>
          </a:p>
          <a:p>
            <a:r>
              <a:rPr lang="en-GB" dirty="0" smtClean="0"/>
              <a:t>Avoid fish unless you know exactly how much it is going to cost (you might want to try </a:t>
            </a:r>
            <a:r>
              <a:rPr lang="en-GB" dirty="0" err="1" smtClean="0"/>
              <a:t>gavro</a:t>
            </a:r>
            <a:r>
              <a:rPr lang="en-GB" dirty="0" smtClean="0"/>
              <a:t>, fried whitebait, which is good and cheap).</a:t>
            </a:r>
          </a:p>
          <a:p>
            <a:r>
              <a:rPr lang="en-GB" dirty="0" smtClean="0"/>
              <a:t>Remember that many Greeks are religious, which means that they follow specific fasting days. If you want VEGAN food, or you are vegetarian but can eat fish or seafood, then ask for what is fasting on the menu: NISTISIMO.</a:t>
            </a:r>
          </a:p>
          <a:p>
            <a:endParaRPr lang="en-GB" dirty="0" smtClean="0"/>
          </a:p>
        </p:txBody>
      </p:sp>
    </p:spTree>
    <p:extLst>
      <p:ext uri="{BB962C8B-B14F-4D97-AF65-F5344CB8AC3E}">
        <p14:creationId xmlns:p14="http://schemas.microsoft.com/office/powerpoint/2010/main" val="33079383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Smoking</a:t>
            </a:r>
            <a:endParaRPr lang="en-GB" dirty="0"/>
          </a:p>
        </p:txBody>
      </p:sp>
      <p:sp>
        <p:nvSpPr>
          <p:cNvPr id="3" name="Content Placeholder 2"/>
          <p:cNvSpPr>
            <a:spLocks noGrp="1"/>
          </p:cNvSpPr>
          <p:nvPr>
            <p:ph idx="1"/>
          </p:nvPr>
        </p:nvSpPr>
        <p:spPr/>
        <p:txBody>
          <a:bodyPr>
            <a:normAutofit/>
          </a:bodyPr>
          <a:lstStyle/>
          <a:p>
            <a:r>
              <a:rPr lang="en-GB" sz="2800" dirty="0" smtClean="0"/>
              <a:t>Many Greeks smoke and most cafes and restaurants will have outside spaces for people to sit, drink/eat and smoke. </a:t>
            </a:r>
          </a:p>
          <a:p>
            <a:r>
              <a:rPr lang="en-GB" sz="2800" dirty="0" smtClean="0"/>
              <a:t>If you want a smoke-free environment sit inside (but check that there are no ashtrays on the tables and no people actually smoking!)</a:t>
            </a:r>
            <a:endParaRPr lang="en-GB" sz="2800" dirty="0"/>
          </a:p>
        </p:txBody>
      </p:sp>
    </p:spTree>
    <p:extLst>
      <p:ext uri="{BB962C8B-B14F-4D97-AF65-F5344CB8AC3E}">
        <p14:creationId xmlns:p14="http://schemas.microsoft.com/office/powerpoint/2010/main" val="36235890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Drinking</a:t>
            </a:r>
            <a:endParaRPr lang="en-GB" dirty="0"/>
          </a:p>
        </p:txBody>
      </p:sp>
      <p:sp>
        <p:nvSpPr>
          <p:cNvPr id="3" name="Content Placeholder 2"/>
          <p:cNvSpPr>
            <a:spLocks noGrp="1"/>
          </p:cNvSpPr>
          <p:nvPr>
            <p:ph idx="1"/>
          </p:nvPr>
        </p:nvSpPr>
        <p:spPr>
          <a:xfrm>
            <a:off x="749777" y="1287966"/>
            <a:ext cx="5122912" cy="5069160"/>
          </a:xfrm>
        </p:spPr>
        <p:txBody>
          <a:bodyPr>
            <a:normAutofit lnSpcReduction="10000"/>
          </a:bodyPr>
          <a:lstStyle/>
          <a:p>
            <a:r>
              <a:rPr lang="en-GB" dirty="0" smtClean="0"/>
              <a:t>Avoid drinking to excess – it is considered very bad manners in Greece. </a:t>
            </a:r>
          </a:p>
          <a:p>
            <a:r>
              <a:rPr lang="en-GB" dirty="0" smtClean="0"/>
              <a:t>Main Greek beers (and hence cheaper) are: </a:t>
            </a:r>
            <a:r>
              <a:rPr lang="en-GB" dirty="0" err="1" smtClean="0"/>
              <a:t>Mythos</a:t>
            </a:r>
            <a:r>
              <a:rPr lang="en-GB" dirty="0" smtClean="0"/>
              <a:t>, Alpha, Fix. Greece is a lager country. </a:t>
            </a:r>
          </a:p>
          <a:p>
            <a:r>
              <a:rPr lang="en-GB" dirty="0" smtClean="0"/>
              <a:t>Try the house wines – they can be rather good (and generally cheap).</a:t>
            </a:r>
          </a:p>
          <a:p>
            <a:r>
              <a:rPr lang="en-GB" dirty="0" smtClean="0"/>
              <a:t>Try an ouzo (with a meal is best, otherwise with a bit of food on the side). Remember to put ice, or cold water in, so that it looks cloudy. </a:t>
            </a:r>
            <a:endParaRPr lang="en-GB" dirty="0" smtClean="0"/>
          </a:p>
          <a:p>
            <a:r>
              <a:rPr lang="en-GB" dirty="0" smtClean="0"/>
              <a:t>Careful of </a:t>
            </a:r>
            <a:r>
              <a:rPr lang="en-GB" dirty="0" err="1" smtClean="0"/>
              <a:t>raki</a:t>
            </a:r>
            <a:r>
              <a:rPr lang="en-GB" dirty="0" smtClean="0"/>
              <a:t> or </a:t>
            </a:r>
            <a:r>
              <a:rPr lang="en-GB" dirty="0" err="1" smtClean="0"/>
              <a:t>tsipouro</a:t>
            </a:r>
            <a:r>
              <a:rPr lang="en-GB" dirty="0" smtClean="0"/>
              <a:t> – try a little if you like hard alcohol, but not if you don’t. </a:t>
            </a:r>
            <a:endParaRPr lang="en-GB" dirty="0" smtClean="0"/>
          </a:p>
          <a:p>
            <a:endParaRPr lang="en-GB" dirty="0"/>
          </a:p>
        </p:txBody>
      </p:sp>
      <p:pic>
        <p:nvPicPr>
          <p:cNvPr id="84994" name="Picture 2" descr="http://thumbs.dreamstime.com/z/seafood-ouzo-15468224.jpg"/>
          <p:cNvPicPr>
            <a:picLocks noChangeAspect="1" noChangeArrowheads="1"/>
          </p:cNvPicPr>
          <p:nvPr/>
        </p:nvPicPr>
        <p:blipFill>
          <a:blip r:embed="rId3" cstate="print"/>
          <a:srcRect/>
          <a:stretch>
            <a:fillRect/>
          </a:stretch>
        </p:blipFill>
        <p:spPr bwMode="auto">
          <a:xfrm>
            <a:off x="6888088" y="3933056"/>
            <a:ext cx="3456384" cy="2592288"/>
          </a:xfrm>
          <a:prstGeom prst="rect">
            <a:avLst/>
          </a:prstGeom>
          <a:noFill/>
        </p:spPr>
      </p:pic>
      <p:pic>
        <p:nvPicPr>
          <p:cNvPr id="4" name="Picture 3">
            <a:hlinkClick r:id="rId4"/>
          </p:cNvPr>
          <p:cNvPicPr>
            <a:picLocks noChangeAspect="1"/>
          </p:cNvPicPr>
          <p:nvPr/>
        </p:nvPicPr>
        <p:blipFill>
          <a:blip r:embed="rId5"/>
          <a:stretch>
            <a:fillRect/>
          </a:stretch>
        </p:blipFill>
        <p:spPr>
          <a:xfrm>
            <a:off x="7799821" y="334536"/>
            <a:ext cx="2251013" cy="2810107"/>
          </a:xfrm>
          <a:prstGeom prst="rect">
            <a:avLst/>
          </a:prstGeom>
          <a:ln w="57150">
            <a:solidFill>
              <a:schemeClr val="accent1"/>
            </a:solidFill>
          </a:ln>
        </p:spPr>
      </p:pic>
    </p:spTree>
    <p:extLst>
      <p:ext uri="{BB962C8B-B14F-4D97-AF65-F5344CB8AC3E}">
        <p14:creationId xmlns:p14="http://schemas.microsoft.com/office/powerpoint/2010/main" val="40659486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Water</a:t>
            </a:r>
            <a:endParaRPr lang="en-GB" dirty="0"/>
          </a:p>
        </p:txBody>
      </p:sp>
      <p:sp>
        <p:nvSpPr>
          <p:cNvPr id="3" name="Content Placeholder 2"/>
          <p:cNvSpPr>
            <a:spLocks noGrp="1"/>
          </p:cNvSpPr>
          <p:nvPr>
            <p:ph idx="1"/>
          </p:nvPr>
        </p:nvSpPr>
        <p:spPr/>
        <p:txBody>
          <a:bodyPr>
            <a:noAutofit/>
          </a:bodyPr>
          <a:lstStyle/>
          <a:p>
            <a:r>
              <a:rPr lang="en-GB" sz="2400" dirty="0" smtClean="0"/>
              <a:t>Tap water is safe to drink (even if it tastes a bit odd)</a:t>
            </a:r>
          </a:p>
          <a:p>
            <a:r>
              <a:rPr lang="en-GB" sz="2400" dirty="0" smtClean="0"/>
              <a:t>Water is offered free of charge when you order a coffee in a sit-down cafe. </a:t>
            </a:r>
          </a:p>
          <a:p>
            <a:r>
              <a:rPr lang="en-GB" sz="2400" dirty="0" smtClean="0"/>
              <a:t>Tap water should be free when ordered with food but you might also want to buy bottled water, which is not free.</a:t>
            </a:r>
          </a:p>
          <a:p>
            <a:r>
              <a:rPr lang="en-GB" sz="2400" dirty="0" smtClean="0"/>
              <a:t>Sparkling water is not cheap – and you have to order it as </a:t>
            </a:r>
            <a:r>
              <a:rPr lang="sv-SE" sz="2400" dirty="0" smtClean="0"/>
              <a:t>anthracoucho </a:t>
            </a:r>
            <a:r>
              <a:rPr lang="sv-SE" sz="2400" dirty="0" smtClean="0"/>
              <a:t>nero or perrier.</a:t>
            </a:r>
            <a:endParaRPr lang="sv-SE" sz="2400" dirty="0" smtClean="0"/>
          </a:p>
          <a:p>
            <a:r>
              <a:rPr lang="sv-SE" sz="2400" dirty="0" smtClean="0"/>
              <a:t>You should ALWAYS carry a bottle of water with you on site </a:t>
            </a:r>
            <a:r>
              <a:rPr lang="el-GR" sz="2400" dirty="0" smtClean="0"/>
              <a:t>– </a:t>
            </a:r>
            <a:r>
              <a:rPr lang="en-GB" sz="2400" dirty="0" smtClean="0"/>
              <a:t>it will be warm.</a:t>
            </a:r>
            <a:endParaRPr lang="en-GB" sz="2400" dirty="0"/>
          </a:p>
        </p:txBody>
      </p:sp>
    </p:spTree>
    <p:extLst>
      <p:ext uri="{BB962C8B-B14F-4D97-AF65-F5344CB8AC3E}">
        <p14:creationId xmlns:p14="http://schemas.microsoft.com/office/powerpoint/2010/main" val="32030131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Remember</a:t>
            </a:r>
            <a:endParaRPr lang="en-GB" dirty="0"/>
          </a:p>
        </p:txBody>
      </p:sp>
      <p:sp>
        <p:nvSpPr>
          <p:cNvPr id="3" name="Content Placeholder 2"/>
          <p:cNvSpPr>
            <a:spLocks noGrp="1"/>
          </p:cNvSpPr>
          <p:nvPr>
            <p:ph idx="1"/>
          </p:nvPr>
        </p:nvSpPr>
        <p:spPr/>
        <p:txBody>
          <a:bodyPr>
            <a:normAutofit/>
          </a:bodyPr>
          <a:lstStyle/>
          <a:p>
            <a:r>
              <a:rPr lang="en-GB" sz="2800" dirty="0" smtClean="0"/>
              <a:t>If you want advice, then ask, including how to go places, where to eat, etc. </a:t>
            </a:r>
          </a:p>
          <a:p>
            <a:r>
              <a:rPr lang="en-GB" sz="2800" dirty="0" smtClean="0"/>
              <a:t>For lunch/coffee during the day, you can always follow where we go.</a:t>
            </a:r>
          </a:p>
          <a:p>
            <a:r>
              <a:rPr lang="en-GB" sz="2800" dirty="0" smtClean="0"/>
              <a:t>If at any time you feel uncomfortable or uncertain, do not be shy – speak out!</a:t>
            </a:r>
          </a:p>
        </p:txBody>
      </p:sp>
    </p:spTree>
    <p:extLst>
      <p:ext uri="{BB962C8B-B14F-4D97-AF65-F5344CB8AC3E}">
        <p14:creationId xmlns:p14="http://schemas.microsoft.com/office/powerpoint/2010/main" val="11731653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91</TotalTime>
  <Words>2023</Words>
  <Application>Microsoft Office PowerPoint</Application>
  <PresentationFormat>Widescreen</PresentationFormat>
  <Paragraphs>195</Paragraphs>
  <Slides>38</Slides>
  <Notes>28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Century Gothic</vt:lpstr>
      <vt:lpstr>Wingdings 3</vt:lpstr>
      <vt:lpstr>Ion</vt:lpstr>
      <vt:lpstr>Fieldtrip: Safety briefing</vt:lpstr>
      <vt:lpstr>Clothes and other essentials</vt:lpstr>
      <vt:lpstr>On the plane</vt:lpstr>
      <vt:lpstr>On the place: Luggage</vt:lpstr>
      <vt:lpstr>Electricity </vt:lpstr>
      <vt:lpstr>PowerPoint Presentation</vt:lpstr>
      <vt:lpstr>Two types of police: Ordinary police </vt:lpstr>
      <vt:lpstr>The other type: Riot and Crime</vt:lpstr>
      <vt:lpstr>Police and the Services</vt:lpstr>
      <vt:lpstr>Security I</vt:lpstr>
      <vt:lpstr>Security II</vt:lpstr>
      <vt:lpstr>Money and crime</vt:lpstr>
      <vt:lpstr>If there is a protest</vt:lpstr>
      <vt:lpstr>Beggars etc</vt:lpstr>
      <vt:lpstr>Strays</vt:lpstr>
      <vt:lpstr>Earthquakes</vt:lpstr>
      <vt:lpstr>Snakes</vt:lpstr>
      <vt:lpstr>PowerPoint Presentation</vt:lpstr>
      <vt:lpstr>PowerPoint Presentation</vt:lpstr>
      <vt:lpstr>PowerPoint Presentation</vt:lpstr>
      <vt:lpstr>Prices indicated by law (euros) Relevant to aiports, and archaeological sites</vt:lpstr>
      <vt:lpstr>PowerPoint Presentation</vt:lpstr>
      <vt:lpstr>Take advantage of the city</vt:lpstr>
      <vt:lpstr>PowerPoint Presentation</vt:lpstr>
      <vt:lpstr>Food common in bakeries and snack food bars</vt:lpstr>
      <vt:lpstr>Food to try out</vt:lpstr>
      <vt:lpstr>Types of pies</vt:lpstr>
      <vt:lpstr>Fast food</vt:lpstr>
      <vt:lpstr>PowerPoint Presentation</vt:lpstr>
      <vt:lpstr>Culture differences</vt:lpstr>
      <vt:lpstr>Food to try out</vt:lpstr>
      <vt:lpstr>More food to try out</vt:lpstr>
      <vt:lpstr>A couple of tips</vt:lpstr>
      <vt:lpstr>Tourist vs. Real food</vt:lpstr>
      <vt:lpstr>Smoking</vt:lpstr>
      <vt:lpstr>Drinking</vt:lpstr>
      <vt:lpstr>Water</vt:lpstr>
      <vt:lpstr>Remember</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Fieldtrip: Safety briefing</dc:title>
  <dc:creator>Errietta Bissa</dc:creator>
  <cp:lastModifiedBy>Errietta Bissa</cp:lastModifiedBy>
  <cp:revision>27</cp:revision>
  <dcterms:created xsi:type="dcterms:W3CDTF">2018-03-19T13:07:30Z</dcterms:created>
  <dcterms:modified xsi:type="dcterms:W3CDTF">2018-03-26T12:54:20Z</dcterms:modified>
</cp:coreProperties>
</file>