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315" r:id="rId3"/>
    <p:sldId id="312" r:id="rId4"/>
    <p:sldId id="316" r:id="rId5"/>
    <p:sldId id="317" r:id="rId6"/>
    <p:sldId id="321" r:id="rId7"/>
    <p:sldId id="309" r:id="rId8"/>
    <p:sldId id="318" r:id="rId9"/>
    <p:sldId id="320" r:id="rId10"/>
    <p:sldId id="310" r:id="rId11"/>
    <p:sldId id="322" r:id="rId12"/>
    <p:sldId id="319" r:id="rId13"/>
    <p:sldId id="313" r:id="rId14"/>
    <p:sldId id="311" r:id="rId15"/>
    <p:sldId id="314" r:id="rId16"/>
    <p:sldId id="349" r:id="rId17"/>
    <p:sldId id="326" r:id="rId18"/>
    <p:sldId id="328" r:id="rId19"/>
    <p:sldId id="329" r:id="rId20"/>
    <p:sldId id="330" r:id="rId21"/>
    <p:sldId id="331" r:id="rId22"/>
    <p:sldId id="350" r:id="rId23"/>
    <p:sldId id="351" r:id="rId24"/>
    <p:sldId id="352" r:id="rId25"/>
    <p:sldId id="353" r:id="rId26"/>
    <p:sldId id="332" r:id="rId27"/>
    <p:sldId id="333" r:id="rId28"/>
    <p:sldId id="334" r:id="rId29"/>
    <p:sldId id="335" r:id="rId30"/>
    <p:sldId id="339"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03" d="100"/>
          <a:sy n="103" d="100"/>
        </p:scale>
        <p:origin x="76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dgm:t>
        <a:bodyPr/>
        <a:lstStyle/>
        <a:p>
          <a:endParaRPr lang="en-GB" dirty="0"/>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90704360-54DD-412E-A65A-59F988D7446D}">
      <dgm:prSet phldrT="[Text]"/>
      <dgm:spPr/>
      <dgm:t>
        <a:bodyPr/>
        <a:lstStyle/>
        <a:p>
          <a:endParaRPr lang="en-GB" dirty="0"/>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dgm:t>
        <a:bodyPr/>
        <a:lstStyle/>
        <a:p>
          <a:endParaRPr lang="en-GB" dirty="0"/>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6251C3BB-D524-4A55-BB34-FB65C7BA8A8C}">
      <dgm:prSet phldrT="[Text]"/>
      <dgm:spPr/>
      <dgm:t>
        <a:bodyPr/>
        <a:lstStyle/>
        <a:p>
          <a:r>
            <a:rPr lang="en-GB" dirty="0"/>
            <a:t>Domain names </a:t>
          </a:r>
        </a:p>
      </dgm:t>
    </dgm:pt>
    <dgm:pt modelId="{1FD29E54-D6D9-4A19-99DA-D60C013757FC}" type="sibTrans" cxnId="{BA49297E-9BC1-4C2D-A6B5-FCD5EEA2CFAC}">
      <dgm:prSet/>
      <dgm:spPr/>
      <dgm:t>
        <a:bodyPr/>
        <a:lstStyle/>
        <a:p>
          <a:endParaRPr lang="en-GB"/>
        </a:p>
      </dgm:t>
    </dgm:pt>
    <dgm:pt modelId="{9D05968D-9479-419E-BF1C-0089656665DE}" type="parTrans" cxnId="{BA49297E-9BC1-4C2D-A6B5-FCD5EEA2CFAC}">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E8E60F6E-3DDC-4B27-B03B-1DEDF50C3B0F}" srcId="{5AEF0E65-5AF2-49ED-A814-108E6A0168CC}" destId="{928DBF23-DDF2-4354-BB96-EB3EBE0011D4}" srcOrd="0" destOrd="0" parTransId="{E52F117F-B61D-4BC2-B056-43C97C5D9DD7}" sibTransId="{4EDD78EC-C1F2-40EA-8830-F43008AAF820}"/>
    <dgm:cxn modelId="{C07DCB4F-1DE6-4102-A607-CC068B8C3E5E}" srcId="{5AEF0E65-5AF2-49ED-A814-108E6A0168CC}" destId="{564F9AB0-2768-4621-83EA-9FB309A4AE89}" srcOrd="2" destOrd="0" parTransId="{48B73EBD-42D3-4C02-9A52-DC6E2B76FAD8}" sibTransId="{7E5E9A7C-6795-4D7C-8A6E-71DAA9844E04}"/>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144684"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endParaRPr lang="en-GB" sz="2700" kern="1200" dirty="0"/>
        </a:p>
        <a:p>
          <a:pPr marL="228600" lvl="1" indent="-228600" algn="l" defTabSz="933450">
            <a:lnSpc>
              <a:spcPct val="90000"/>
            </a:lnSpc>
            <a:spcBef>
              <a:spcPct val="0"/>
            </a:spcBef>
            <a:spcAft>
              <a:spcPct val="15000"/>
            </a:spcAft>
            <a:buChar char="•"/>
          </a:pPr>
          <a:r>
            <a:rPr lang="en-GB" sz="2100" kern="1200" dirty="0"/>
            <a:t>Domain names </a:t>
          </a:r>
        </a:p>
      </dsp:txBody>
      <dsp:txXfrm>
        <a:off x="144684" y="306031"/>
        <a:ext cx="3454899" cy="1079655"/>
      </dsp:txXfrm>
    </dsp:sp>
    <dsp:sp modelId="{2A880839-2BFC-4DF9-9C4B-BC185666A6A9}">
      <dsp:nvSpPr>
        <dsp:cNvPr id="0" name=""/>
        <dsp:cNvSpPr/>
      </dsp:nvSpPr>
      <dsp:spPr>
        <a:xfrm>
          <a:off x="730" y="150080"/>
          <a:ext cx="755759" cy="113363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3885457"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endParaRPr lang="en-GB" sz="2700" kern="1200" dirty="0"/>
        </a:p>
        <a:p>
          <a:pPr marL="228600" lvl="1" indent="-228600" algn="l" defTabSz="933450">
            <a:lnSpc>
              <a:spcPct val="90000"/>
            </a:lnSpc>
            <a:spcBef>
              <a:spcPct val="0"/>
            </a:spcBef>
            <a:spcAft>
              <a:spcPct val="15000"/>
            </a:spcAft>
            <a:buChar char="•"/>
          </a:pPr>
          <a:r>
            <a:rPr lang="en-GB" sz="2100" kern="1200" dirty="0"/>
            <a:t>Checking websites</a:t>
          </a:r>
        </a:p>
      </dsp:txBody>
      <dsp:txXfrm>
        <a:off x="3885457" y="306031"/>
        <a:ext cx="3454899" cy="1079655"/>
      </dsp:txXfrm>
    </dsp:sp>
    <dsp:sp modelId="{885388FB-0A6B-4982-9EB0-EB8E4B5CADB2}">
      <dsp:nvSpPr>
        <dsp:cNvPr id="0" name=""/>
        <dsp:cNvSpPr/>
      </dsp:nvSpPr>
      <dsp:spPr>
        <a:xfrm>
          <a:off x="3741503" y="150080"/>
          <a:ext cx="755759" cy="113363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2015071" y="1665198"/>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endParaRPr lang="en-GB" sz="2700" kern="1200" dirty="0"/>
        </a:p>
        <a:p>
          <a:pPr marL="228600" lvl="1" indent="-228600" algn="l" defTabSz="933450">
            <a:lnSpc>
              <a:spcPct val="90000"/>
            </a:lnSpc>
            <a:spcBef>
              <a:spcPct val="0"/>
            </a:spcBef>
            <a:spcAft>
              <a:spcPct val="15000"/>
            </a:spcAft>
            <a:buChar char="•"/>
          </a:pPr>
          <a:r>
            <a:rPr lang="en-GB" sz="2100" kern="1200" dirty="0"/>
            <a:t>Spot misinformation</a:t>
          </a:r>
        </a:p>
      </dsp:txBody>
      <dsp:txXfrm>
        <a:off x="2015071" y="1665198"/>
        <a:ext cx="3454899" cy="1079655"/>
      </dsp:txXfrm>
    </dsp:sp>
    <dsp:sp modelId="{40AADB0B-2A81-4E5D-8356-E8BEDCF60534}">
      <dsp:nvSpPr>
        <dsp:cNvPr id="0" name=""/>
        <dsp:cNvSpPr/>
      </dsp:nvSpPr>
      <dsp:spPr>
        <a:xfrm>
          <a:off x="1871116" y="1509247"/>
          <a:ext cx="755759" cy="11336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15130341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https://www.internetlivestats.com/ is a site which monitors internet usage live.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2</a:t>
            </a:fld>
            <a:endParaRPr lang="en-GB"/>
          </a:p>
        </p:txBody>
      </p:sp>
    </p:spTree>
    <p:extLst>
      <p:ext uri="{BB962C8B-B14F-4D97-AF65-F5344CB8AC3E}">
        <p14:creationId xmlns:p14="http://schemas.microsoft.com/office/powerpoint/2010/main" val="424058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https://www.internetlivestats.com/ </a:t>
            </a:r>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41134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4176249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5</a:t>
            </a:fld>
            <a:endParaRPr lang="en-GB"/>
          </a:p>
        </p:txBody>
      </p:sp>
    </p:spTree>
    <p:extLst>
      <p:ext uri="{BB962C8B-B14F-4D97-AF65-F5344CB8AC3E}">
        <p14:creationId xmlns:p14="http://schemas.microsoft.com/office/powerpoint/2010/main" val="3791521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676433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8</a:t>
            </a:fld>
            <a:endParaRPr lang="en-GB"/>
          </a:p>
        </p:txBody>
      </p:sp>
    </p:spTree>
    <p:extLst>
      <p:ext uri="{BB962C8B-B14F-4D97-AF65-F5344CB8AC3E}">
        <p14:creationId xmlns:p14="http://schemas.microsoft.com/office/powerpoint/2010/main" val="1027709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9</a:t>
            </a:fld>
            <a:endParaRPr lang="en-GB"/>
          </a:p>
        </p:txBody>
      </p:sp>
    </p:spTree>
    <p:extLst>
      <p:ext uri="{BB962C8B-B14F-4D97-AF65-F5344CB8AC3E}">
        <p14:creationId xmlns:p14="http://schemas.microsoft.com/office/powerpoint/2010/main" val="4052296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2272458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11</a:t>
            </a:fld>
            <a:endParaRPr lang="en-GB"/>
          </a:p>
        </p:txBody>
      </p:sp>
    </p:spTree>
    <p:extLst>
      <p:ext uri="{BB962C8B-B14F-4D97-AF65-F5344CB8AC3E}">
        <p14:creationId xmlns:p14="http://schemas.microsoft.com/office/powerpoint/2010/main" val="2318699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12</a:t>
            </a:fld>
            <a:endParaRPr lang="en-GB"/>
          </a:p>
        </p:txBody>
      </p:sp>
    </p:spTree>
    <p:extLst>
      <p:ext uri="{BB962C8B-B14F-4D97-AF65-F5344CB8AC3E}">
        <p14:creationId xmlns:p14="http://schemas.microsoft.com/office/powerpoint/2010/main" val="1342698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296582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366832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will take between 30mins to 60 mins depending on ability of group and time available. </a:t>
            </a:r>
          </a:p>
          <a:p>
            <a:endParaRPr lang="en-GB" dirty="0"/>
          </a:p>
          <a:p>
            <a:r>
              <a:rPr lang="en-GB" dirty="0"/>
              <a:t>Use the activity to identify issues with knowledge and technical skill.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94022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5" Type="http://schemas.openxmlformats.org/officeDocument/2006/relationships/hyperlink" Target="https://www.cifas.org.uk/services/identity-protection"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215206" y="980728"/>
            <a:ext cx="7772400" cy="1512888"/>
          </a:xfrm>
        </p:spPr>
        <p:txBody>
          <a:bodyPr/>
          <a:lstStyle/>
          <a:p>
            <a:pPr eaLnBrk="1" hangingPunct="1"/>
            <a:r>
              <a:rPr lang="en-GB" altLang="en-US" dirty="0"/>
              <a:t>Software Solutions for Business</a:t>
            </a:r>
          </a:p>
        </p:txBody>
      </p:sp>
      <p:sp>
        <p:nvSpPr>
          <p:cNvPr id="6147" name="Subtitle 4"/>
          <p:cNvSpPr>
            <a:spLocks noGrp="1"/>
          </p:cNvSpPr>
          <p:nvPr>
            <p:ph type="subTitle" idx="1"/>
          </p:nvPr>
        </p:nvSpPr>
        <p:spPr>
          <a:xfrm>
            <a:off x="2915816" y="2513359"/>
            <a:ext cx="5112568" cy="3363913"/>
          </a:xfrm>
        </p:spPr>
        <p:txBody>
          <a:bodyPr/>
          <a:lstStyle/>
          <a:p>
            <a:pPr eaLnBrk="1" hangingPunct="1"/>
            <a:r>
              <a:rPr lang="en-GB" altLang="en-US" dirty="0">
                <a:solidFill>
                  <a:schemeClr val="tx1"/>
                </a:solidFill>
              </a:rPr>
              <a:t>Title: </a:t>
            </a:r>
          </a:p>
          <a:p>
            <a:pPr eaLnBrk="1" hangingPunct="1"/>
            <a:r>
              <a:rPr lang="en-GB" altLang="en-US" b="1" dirty="0">
                <a:solidFill>
                  <a:srgbClr val="FFFF00"/>
                </a:solidFill>
              </a:rPr>
              <a:t>Digital Safety,</a:t>
            </a:r>
          </a:p>
          <a:p>
            <a:pPr eaLnBrk="1" hangingPunct="1"/>
            <a:r>
              <a:rPr lang="en-GB" b="1" dirty="0">
                <a:solidFill>
                  <a:srgbClr val="FFFF00"/>
                </a:solidFill>
              </a:rPr>
              <a:t>Privacy, Ethics and legal aspects for computing</a:t>
            </a:r>
            <a:endParaRPr lang="en-GB" altLang="en-US"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p:txBody>
          <a:bodyPr/>
          <a:lstStyle/>
          <a:p>
            <a:r>
              <a:rPr lang="en-GB" dirty="0"/>
              <a:t>How busy is the internet? </a:t>
            </a:r>
          </a:p>
        </p:txBody>
      </p:sp>
      <p:pic>
        <p:nvPicPr>
          <p:cNvPr id="5" name="Content Placeholder 4">
            <a:extLst>
              <a:ext uri="{FF2B5EF4-FFF2-40B4-BE49-F238E27FC236}">
                <a16:creationId xmlns:a16="http://schemas.microsoft.com/office/drawing/2014/main" id="{118DFC09-9F6B-4919-A7E3-74E7178AFFB2}"/>
              </a:ext>
            </a:extLst>
          </p:cNvPr>
          <p:cNvPicPr>
            <a:picLocks noGrp="1" noChangeAspect="1"/>
          </p:cNvPicPr>
          <p:nvPr>
            <p:ph idx="1"/>
          </p:nvPr>
        </p:nvPicPr>
        <p:blipFill>
          <a:blip r:embed="rId3"/>
          <a:stretch>
            <a:fillRect/>
          </a:stretch>
        </p:blipFill>
        <p:spPr>
          <a:xfrm>
            <a:off x="3291390" y="2400300"/>
            <a:ext cx="5400464" cy="2820591"/>
          </a:xfrm>
        </p:spPr>
      </p:pic>
      <p:sp>
        <p:nvSpPr>
          <p:cNvPr id="6" name="TextBox 5">
            <a:extLst>
              <a:ext uri="{FF2B5EF4-FFF2-40B4-BE49-F238E27FC236}">
                <a16:creationId xmlns:a16="http://schemas.microsoft.com/office/drawing/2014/main" id="{FCA7D7E1-6EE3-4666-8831-8C20466828F5}"/>
              </a:ext>
            </a:extLst>
          </p:cNvPr>
          <p:cNvSpPr txBox="1"/>
          <p:nvPr/>
        </p:nvSpPr>
        <p:spPr>
          <a:xfrm>
            <a:off x="657436" y="2523600"/>
            <a:ext cx="2633954" cy="2862322"/>
          </a:xfrm>
          <a:prstGeom prst="rect">
            <a:avLst/>
          </a:prstGeom>
          <a:noFill/>
        </p:spPr>
        <p:txBody>
          <a:bodyPr wrap="square" rtlCol="0">
            <a:spAutoFit/>
          </a:bodyPr>
          <a:lstStyle/>
          <a:p>
            <a:r>
              <a:rPr lang="en-GB" sz="1500" dirty="0"/>
              <a:t>Everyday, billions of people worldwide access the internet. </a:t>
            </a:r>
          </a:p>
          <a:p>
            <a:endParaRPr lang="en-GB" sz="1500" dirty="0"/>
          </a:p>
          <a:p>
            <a:r>
              <a:rPr lang="en-GB" sz="1500" dirty="0"/>
              <a:t>Every user, every click, every post, every download leaves a digital footprint that can be tracked. </a:t>
            </a:r>
          </a:p>
          <a:p>
            <a:endParaRPr lang="en-GB" sz="1500" dirty="0"/>
          </a:p>
          <a:p>
            <a:r>
              <a:rPr lang="en-GB" sz="1500" dirty="0"/>
              <a:t>Have you ever thought that your activity was being monitored? </a:t>
            </a:r>
          </a:p>
        </p:txBody>
      </p:sp>
    </p:spTree>
    <p:extLst>
      <p:ext uri="{BB962C8B-B14F-4D97-AF65-F5344CB8AC3E}">
        <p14:creationId xmlns:p14="http://schemas.microsoft.com/office/powerpoint/2010/main" val="107925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p:txBody>
          <a:bodyPr/>
          <a:lstStyle/>
          <a:p>
            <a:r>
              <a:rPr lang="en-GB"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2365743" y="1949209"/>
            <a:ext cx="3798974" cy="3798974"/>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grpSp>
        <p:nvGrpSpPr>
          <p:cNvPr id="13" name="Group 12">
            <a:extLst>
              <a:ext uri="{FF2B5EF4-FFF2-40B4-BE49-F238E27FC236}">
                <a16:creationId xmlns:a16="http://schemas.microsoft.com/office/drawing/2014/main" id="{4DE0D317-EB10-48AA-BFAA-4472F7B33EA3}"/>
              </a:ext>
            </a:extLst>
          </p:cNvPr>
          <p:cNvGrpSpPr/>
          <p:nvPr/>
        </p:nvGrpSpPr>
        <p:grpSpPr>
          <a:xfrm>
            <a:off x="862773" y="2649945"/>
            <a:ext cx="7465951" cy="705148"/>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4" name="Group 13">
            <a:extLst>
              <a:ext uri="{FF2B5EF4-FFF2-40B4-BE49-F238E27FC236}">
                <a16:creationId xmlns:a16="http://schemas.microsoft.com/office/drawing/2014/main" id="{A5A10664-1230-489D-A625-D223ED5FD7F5}"/>
              </a:ext>
            </a:extLst>
          </p:cNvPr>
          <p:cNvGrpSpPr/>
          <p:nvPr/>
        </p:nvGrpSpPr>
        <p:grpSpPr>
          <a:xfrm>
            <a:off x="1067829" y="3496122"/>
            <a:ext cx="7260894" cy="705148"/>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E716D630-B415-44B1-915C-78AA1EC03BE9}"/>
              </a:ext>
            </a:extLst>
          </p:cNvPr>
          <p:cNvGrpSpPr/>
          <p:nvPr/>
        </p:nvGrpSpPr>
        <p:grpSpPr>
          <a:xfrm>
            <a:off x="862773" y="4342299"/>
            <a:ext cx="7465951" cy="705148"/>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85642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659573" y="1843894"/>
            <a:ext cx="7543800" cy="1088068"/>
          </a:xfrm>
        </p:spPr>
        <p:txBody>
          <a:bodyPr/>
          <a:lstStyle/>
          <a:p>
            <a:r>
              <a:rPr lang="en-GB"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822723" y="3194420"/>
            <a:ext cx="7543799" cy="47952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822723" y="3762500"/>
            <a:ext cx="7543799" cy="47952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822723" y="4434435"/>
            <a:ext cx="7543799" cy="47952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Hackers </a:t>
              </a:r>
            </a:p>
          </p:txBody>
        </p:sp>
      </p:grpSp>
      <p:grpSp>
        <p:nvGrpSpPr>
          <p:cNvPr id="21" name="Group 20">
            <a:extLst>
              <a:ext uri="{FF2B5EF4-FFF2-40B4-BE49-F238E27FC236}">
                <a16:creationId xmlns:a16="http://schemas.microsoft.com/office/drawing/2014/main" id="{A082B6F6-9769-4652-A7CB-CCF47092F065}"/>
              </a:ext>
            </a:extLst>
          </p:cNvPr>
          <p:cNvGrpSpPr/>
          <p:nvPr/>
        </p:nvGrpSpPr>
        <p:grpSpPr>
          <a:xfrm>
            <a:off x="430973" y="1443405"/>
            <a:ext cx="7465951" cy="705148"/>
            <a:chOff x="1150363" y="2390259"/>
            <a:chExt cx="9954601" cy="940197"/>
          </a:xfrm>
        </p:grpSpPr>
        <p:sp>
          <p:nvSpPr>
            <p:cNvPr id="22" name="Freeform: Shape 21">
              <a:extLst>
                <a:ext uri="{FF2B5EF4-FFF2-40B4-BE49-F238E27FC236}">
                  <a16:creationId xmlns:a16="http://schemas.microsoft.com/office/drawing/2014/main" id="{4D70DD2C-CFBF-4D8A-99C9-6D4D8CD55FF1}"/>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23" name="Oval 22">
              <a:extLst>
                <a:ext uri="{FF2B5EF4-FFF2-40B4-BE49-F238E27FC236}">
                  <a16:creationId xmlns:a16="http://schemas.microsoft.com/office/drawing/2014/main" id="{6E00D0F9-EB8B-413A-B15C-5CB26A7ACAEF}"/>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81061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777240" y="1263662"/>
            <a:ext cx="7465951" cy="705148"/>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1882014" y="2354813"/>
            <a:ext cx="5608975" cy="3169011"/>
          </a:xfrm>
          <a:prstGeom prst="rect">
            <a:avLst/>
          </a:prstGeom>
        </p:spPr>
      </p:pic>
    </p:spTree>
    <p:extLst>
      <p:ext uri="{BB962C8B-B14F-4D97-AF65-F5344CB8AC3E}">
        <p14:creationId xmlns:p14="http://schemas.microsoft.com/office/powerpoint/2010/main" val="761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5AB17-D938-40B2-BEEF-A1428851346A}"/>
              </a:ext>
            </a:extLst>
          </p:cNvPr>
          <p:cNvSpPr>
            <a:spLocks noGrp="1"/>
          </p:cNvSpPr>
          <p:nvPr>
            <p:ph type="title"/>
          </p:nvPr>
        </p:nvSpPr>
        <p:spPr>
          <a:xfrm>
            <a:off x="822960" y="1072203"/>
            <a:ext cx="7543800" cy="1088068"/>
          </a:xfrm>
        </p:spPr>
        <p:txBody>
          <a:bodyPr>
            <a:normAutofit/>
          </a:bodyPr>
          <a:lstStyle/>
          <a:p>
            <a:r>
              <a:rPr lang="en-GB"/>
              <a:t>Your thoughts.. </a:t>
            </a:r>
            <a:endParaRPr lang="en-GB" dirty="0"/>
          </a:p>
        </p:txBody>
      </p:sp>
      <p:cxnSp>
        <p:nvCxnSpPr>
          <p:cNvPr id="12"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280285"/>
            <a:ext cx="74752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1D074-CB36-4EBF-A7AF-E45D3EE773A9}"/>
              </a:ext>
            </a:extLst>
          </p:cNvPr>
          <p:cNvSpPr>
            <a:spLocks noGrp="1"/>
          </p:cNvSpPr>
          <p:nvPr>
            <p:ph idx="1"/>
          </p:nvPr>
        </p:nvSpPr>
        <p:spPr>
          <a:xfrm>
            <a:off x="822961" y="2438401"/>
            <a:ext cx="7421447" cy="2820668"/>
          </a:xfrm>
        </p:spPr>
        <p:txBody>
          <a:bodyPr>
            <a:normAutofit/>
          </a:bodyPr>
          <a:lstStyle/>
          <a:p>
            <a:r>
              <a:rPr lang="en-GB" dirty="0"/>
              <a:t>Where or when do you think you are most vulnerable to being hacked? </a:t>
            </a:r>
          </a:p>
          <a:p>
            <a:pPr marL="0" indent="0">
              <a:buNone/>
            </a:pPr>
            <a:endParaRPr lang="en-GB" dirty="0"/>
          </a:p>
        </p:txBody>
      </p:sp>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2163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35497" y="1339851"/>
            <a:ext cx="2752268" cy="3844652"/>
          </a:xfrm>
        </p:spPr>
        <p:txBody>
          <a:bodyPr anchor="ctr">
            <a:normAutofit/>
          </a:bodyPr>
          <a:lstStyle/>
          <a:p>
            <a:pPr algn="r"/>
            <a:r>
              <a:rPr lang="en-GB" dirty="0"/>
              <a:t>Virus Protection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31539" y="2191123"/>
            <a:ext cx="0" cy="24003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3272839" y="1323523"/>
            <a:ext cx="5093921" cy="3860980"/>
          </a:xfrm>
        </p:spPr>
        <p:txBody>
          <a:bodyPr anchor="ctr">
            <a:normAutofit fontScale="70000" lnSpcReduction="20000"/>
          </a:bodyPr>
          <a:lstStyle/>
          <a:p>
            <a:r>
              <a:rPr lang="en-GB" dirty="0">
                <a:latin typeface="Arial" panose="020B0604020202020204" pitchFamily="34" charset="0"/>
                <a:cs typeface="Arial" panose="020B0604020202020204" pitchFamily="34" charset="0"/>
              </a:rPr>
              <a:t>A virus is an </a:t>
            </a:r>
            <a:r>
              <a:rPr lang="en-GB" dirty="0">
                <a:solidFill>
                  <a:schemeClr val="accent1">
                    <a:lumMod val="50000"/>
                  </a:schemeClr>
                </a:solidFill>
                <a:latin typeface="Arial" panose="020B0604020202020204" pitchFamily="34" charset="0"/>
                <a:cs typeface="Arial" panose="020B0604020202020204" pitchFamily="34" charset="0"/>
              </a:rPr>
              <a:t>unwanted program </a:t>
            </a:r>
            <a:r>
              <a:rPr lang="en-GB" dirty="0">
                <a:latin typeface="Arial" panose="020B0604020202020204" pitchFamily="34" charset="0"/>
                <a:cs typeface="Arial" panose="020B0604020202020204" pitchFamily="34" charset="0"/>
              </a:rPr>
              <a:t>that can </a:t>
            </a:r>
            <a:r>
              <a:rPr lang="en-GB" dirty="0">
                <a:solidFill>
                  <a:srgbClr val="7030A0"/>
                </a:solidFill>
                <a:latin typeface="Arial" panose="020B0604020202020204" pitchFamily="34" charset="0"/>
                <a:cs typeface="Arial" panose="020B0604020202020204" pitchFamily="34" charset="0"/>
              </a:rPr>
              <a:t>delete</a:t>
            </a:r>
            <a:r>
              <a:rPr lang="en-GB" dirty="0">
                <a:latin typeface="Arial" panose="020B0604020202020204" pitchFamily="34" charset="0"/>
                <a:cs typeface="Arial" panose="020B0604020202020204" pitchFamily="34" charset="0"/>
              </a:rPr>
              <a:t> files or </a:t>
            </a:r>
            <a:r>
              <a:rPr lang="en-GB" dirty="0">
                <a:solidFill>
                  <a:srgbClr val="7030A0"/>
                </a:solidFill>
                <a:latin typeface="Arial" panose="020B0604020202020204" pitchFamily="34" charset="0"/>
                <a:cs typeface="Arial" panose="020B0604020202020204" pitchFamily="34" charset="0"/>
              </a:rPr>
              <a:t>slow down </a:t>
            </a:r>
            <a:r>
              <a:rPr lang="en-GB" dirty="0">
                <a:latin typeface="Arial" panose="020B0604020202020204" pitchFamily="34" charset="0"/>
                <a:cs typeface="Arial" panose="020B0604020202020204" pitchFamily="34" charset="0"/>
              </a:rPr>
              <a:t>your computer, it could even </a:t>
            </a:r>
            <a:r>
              <a:rPr lang="en-GB" dirty="0">
                <a:solidFill>
                  <a:srgbClr val="7030A0"/>
                </a:solidFill>
                <a:latin typeface="Arial" panose="020B0604020202020204" pitchFamily="34" charset="0"/>
                <a:cs typeface="Arial" panose="020B0604020202020204" pitchFamily="34" charset="0"/>
              </a:rPr>
              <a:t>stop it </a:t>
            </a:r>
            <a:r>
              <a:rPr lang="en-GB" dirty="0">
                <a:latin typeface="Arial" panose="020B0604020202020204" pitchFamily="34" charset="0"/>
                <a:cs typeface="Arial" panose="020B0604020202020204" pitchFamily="34" charset="0"/>
              </a:rPr>
              <a:t>working completely. </a:t>
            </a:r>
          </a:p>
          <a:p>
            <a:r>
              <a:rPr lang="en-GB" dirty="0">
                <a:latin typeface="Arial" panose="020B0604020202020204" pitchFamily="34" charset="0"/>
                <a:cs typeface="Arial" panose="020B0604020202020204" pitchFamily="34" charset="0"/>
              </a:rPr>
              <a:t>An </a:t>
            </a:r>
            <a:r>
              <a:rPr lang="en-GB" dirty="0">
                <a:solidFill>
                  <a:srgbClr val="7030A0"/>
                </a:solidFill>
                <a:latin typeface="Arial" panose="020B0604020202020204" pitchFamily="34" charset="0"/>
                <a:cs typeface="Arial" panose="020B0604020202020204" pitchFamily="34" charset="0"/>
              </a:rPr>
              <a:t>anti-virus</a:t>
            </a:r>
            <a:r>
              <a:rPr lang="en-GB" dirty="0">
                <a:latin typeface="Arial" panose="020B0604020202020204" pitchFamily="34" charset="0"/>
                <a:cs typeface="Arial" panose="020B0604020202020204" pitchFamily="34" charset="0"/>
              </a:rPr>
              <a:t> or security software program can prevent your computer being affected by malware, (E.g. viruses Spyware, </a:t>
            </a:r>
            <a:r>
              <a:rPr lang="en-GB" dirty="0" err="1">
                <a:latin typeface="Arial" panose="020B0604020202020204" pitchFamily="34" charset="0"/>
                <a:cs typeface="Arial" panose="020B0604020202020204" pitchFamily="34" charset="0"/>
              </a:rPr>
              <a:t>trojan</a:t>
            </a:r>
            <a:r>
              <a:rPr lang="en-GB" dirty="0">
                <a:latin typeface="Arial" panose="020B0604020202020204" pitchFamily="34" charset="0"/>
                <a:cs typeface="Arial" panose="020B0604020202020204" pitchFamily="34" charset="0"/>
              </a:rPr>
              <a:t> programs) </a:t>
            </a:r>
          </a:p>
          <a:p>
            <a:r>
              <a:rPr lang="en-GB" dirty="0">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411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1754361" y="2264593"/>
            <a:ext cx="4992290" cy="2820591"/>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746817" y="1241614"/>
            <a:ext cx="7260894" cy="705148"/>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7" name="Group 6">
            <a:extLst>
              <a:ext uri="{FF2B5EF4-FFF2-40B4-BE49-F238E27FC236}">
                <a16:creationId xmlns:a16="http://schemas.microsoft.com/office/drawing/2014/main" id="{43FC146A-65DA-483F-BD7A-0BC344662764}"/>
              </a:ext>
            </a:extLst>
          </p:cNvPr>
          <p:cNvGrpSpPr/>
          <p:nvPr/>
        </p:nvGrpSpPr>
        <p:grpSpPr>
          <a:xfrm>
            <a:off x="306242" y="5136866"/>
            <a:ext cx="4247309" cy="47952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7300741" y="2336248"/>
            <a:ext cx="1587500" cy="3139321"/>
          </a:xfrm>
          <a:prstGeom prst="rect">
            <a:avLst/>
          </a:prstGeom>
          <a:noFill/>
        </p:spPr>
        <p:txBody>
          <a:bodyPr wrap="square" rtlCol="0">
            <a:spAutoFit/>
          </a:bodyPr>
          <a:lstStyle/>
          <a:p>
            <a:r>
              <a:rPr lang="en-GB" b="1" dirty="0"/>
              <a:t>Point of reflection</a:t>
            </a:r>
          </a:p>
          <a:p>
            <a:r>
              <a:rPr lang="en-GB" dirty="0"/>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58839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p:txBody>
          <a:bodyPr/>
          <a:lstStyle/>
          <a:p>
            <a:r>
              <a:rPr lang="en-GB"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2099073" y="2438400"/>
            <a:ext cx="4992290" cy="2820591"/>
          </a:xfrm>
          <a:prstGeom prst="rect">
            <a:avLst/>
          </a:prstGeom>
        </p:spPr>
      </p:pic>
      <p:sp>
        <p:nvSpPr>
          <p:cNvPr id="6" name="TextBox 5">
            <a:extLst>
              <a:ext uri="{FF2B5EF4-FFF2-40B4-BE49-F238E27FC236}">
                <a16:creationId xmlns:a16="http://schemas.microsoft.com/office/drawing/2014/main" id="{5EECABF6-1962-41EC-B09F-7E872B91F725}"/>
              </a:ext>
            </a:extLst>
          </p:cNvPr>
          <p:cNvSpPr txBox="1"/>
          <p:nvPr/>
        </p:nvSpPr>
        <p:spPr>
          <a:xfrm>
            <a:off x="107504" y="5230267"/>
            <a:ext cx="4279900" cy="369332"/>
          </a:xfrm>
          <a:prstGeom prst="rect">
            <a:avLst/>
          </a:prstGeom>
          <a:noFill/>
        </p:spPr>
        <p:txBody>
          <a:bodyPr wrap="square" rtlCol="0">
            <a:spAutoFit/>
          </a:bodyPr>
          <a:lstStyle/>
          <a:p>
            <a:r>
              <a:rPr lang="en-GB" dirty="0">
                <a:hlinkClick r:id="rId5"/>
              </a:rPr>
              <a:t>Identity Fraud Website </a:t>
            </a:r>
            <a:r>
              <a:rPr lang="en-GB" dirty="0"/>
              <a:t>-</a:t>
            </a:r>
          </a:p>
        </p:txBody>
      </p:sp>
    </p:spTree>
    <p:extLst>
      <p:ext uri="{BB962C8B-B14F-4D97-AF65-F5344CB8AC3E}">
        <p14:creationId xmlns:p14="http://schemas.microsoft.com/office/powerpoint/2010/main" val="22174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p:txBody>
          <a:bodyPr/>
          <a:lstStyle/>
          <a:p>
            <a:r>
              <a:rPr lang="en-GB"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1933973" y="2438400"/>
            <a:ext cx="4992290" cy="2820591"/>
          </a:xfrm>
          <a:prstGeom prst="rect">
            <a:avLst/>
          </a:prstGeom>
        </p:spPr>
      </p:pic>
    </p:spTree>
    <p:extLst>
      <p:ext uri="{BB962C8B-B14F-4D97-AF65-F5344CB8AC3E}">
        <p14:creationId xmlns:p14="http://schemas.microsoft.com/office/powerpoint/2010/main" val="212498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675640" y="1346201"/>
            <a:ext cx="7465951" cy="705148"/>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342859772"/>
              </p:ext>
            </p:extLst>
          </p:nvPr>
        </p:nvGraphicFramePr>
        <p:xfrm>
          <a:off x="1028213" y="2546350"/>
          <a:ext cx="7341087" cy="2894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699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p:txBody>
          <a:bodyPr/>
          <a:lstStyle/>
          <a:p>
            <a:r>
              <a:rPr lang="en-GB"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822960" y="3244057"/>
            <a:ext cx="7698740"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7A599122-836C-4BB8-BA2E-70B2AD1BC288}"/>
              </a:ext>
            </a:extLst>
          </p:cNvPr>
          <p:cNvSpPr/>
          <p:nvPr/>
        </p:nvSpPr>
        <p:spPr>
          <a:xfrm>
            <a:off x="2824628" y="2415111"/>
            <a:ext cx="5697068" cy="445762"/>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non-profit organisation - </a:t>
            </a:r>
            <a:r>
              <a:rPr lang="en-GB" sz="15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622301" y="2415110"/>
            <a:ext cx="2202331" cy="4195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sz="1125" dirty="0"/>
              <a:t>.</a:t>
            </a:r>
            <a:r>
              <a:rPr lang="en-GB" dirty="0">
                <a:latin typeface="Arial" panose="020B0604020202020204" pitchFamily="34" charset="0"/>
                <a:cs typeface="Arial" panose="020B0604020202020204" pitchFamily="34" charset="0"/>
              </a:rPr>
              <a:t>org</a:t>
            </a:r>
            <a:endParaRPr lang="en-GB" sz="1125"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2824631" y="303939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622300" y="2994048"/>
            <a:ext cx="2202331" cy="389603"/>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2824631" y="3561348"/>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622299" y="3480932"/>
            <a:ext cx="2202331" cy="389598"/>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2824631" y="4124099"/>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622299" y="3988620"/>
            <a:ext cx="2202331" cy="38960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2824631" y="461926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5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622298" y="4473854"/>
            <a:ext cx="2202330" cy="41526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2824631" y="5312793"/>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622298" y="5022292"/>
            <a:ext cx="2202331" cy="4152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err="1">
                <a:latin typeface="Arial" panose="020B0604020202020204" pitchFamily="34" charset="0"/>
                <a:cs typeface="Arial" panose="020B0604020202020204" pitchFamily="34" charset="0"/>
              </a:rPr>
              <a:t>.net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26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animBg="1"/>
      <p:bldP spid="21" grpId="0"/>
      <p:bldP spid="22" grpId="0" animBg="1"/>
      <p:bldP spid="24" grpId="0"/>
      <p:bldP spid="25" grpId="0" animBg="1"/>
      <p:bldP spid="27" grpId="0"/>
      <p:bldP spid="28" grpId="0" animBg="1"/>
      <p:bldP spid="29" grpId="0"/>
      <p:bldP spid="30" grpId="0" animBg="1"/>
      <p:bldP spid="32" grpId="0"/>
      <p:bldP spid="3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p:txBody>
          <a:bodyPr/>
          <a:lstStyle/>
          <a:p>
            <a:r>
              <a:rPr lang="en-GB"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03200" y="2438401"/>
            <a:ext cx="2755901" cy="2820668"/>
          </a:xfrm>
        </p:spPr>
        <p:txBody>
          <a:bodyPr>
            <a:normAutofit fontScale="47500" lnSpcReduction="20000"/>
          </a:bodyPr>
          <a:lstStyle/>
          <a:p>
            <a:r>
              <a:rPr lang="en-GB"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r>
              <a:rPr lang="en-GB" dirty="0">
                <a:hlinkClick r:id="rId3"/>
              </a:rPr>
              <a:t>https://check.getsafeonline.org/ </a:t>
            </a:r>
            <a:endParaRPr lang="en-GB" dirty="0"/>
          </a:p>
          <a:p>
            <a:endParaRPr lang="en-GB" dirty="0"/>
          </a:p>
          <a:p>
            <a:r>
              <a:rPr lang="en-GB"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3225801" y="2134155"/>
            <a:ext cx="5140960" cy="3429159"/>
          </a:xfrm>
          <a:prstGeom prst="rect">
            <a:avLst/>
          </a:prstGeom>
        </p:spPr>
      </p:pic>
    </p:spTree>
    <p:extLst>
      <p:ext uri="{BB962C8B-B14F-4D97-AF65-F5344CB8AC3E}">
        <p14:creationId xmlns:p14="http://schemas.microsoft.com/office/powerpoint/2010/main" val="1830051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p:txBody>
          <a:bodyPr/>
          <a:lstStyle/>
          <a:p>
            <a:r>
              <a:rPr lang="en-GB"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3572273" y="2438400"/>
            <a:ext cx="4992290" cy="2820591"/>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579438" y="2412490"/>
            <a:ext cx="2504440" cy="2308324"/>
          </a:xfrm>
          <a:prstGeom prst="rect">
            <a:avLst/>
          </a:prstGeom>
          <a:noFill/>
        </p:spPr>
        <p:txBody>
          <a:bodyPr wrap="square" rtlCol="0">
            <a:spAutoFit/>
          </a:bodyPr>
          <a:lstStyle/>
          <a:p>
            <a:r>
              <a:rPr lang="en-GB" dirty="0"/>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320544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2F37-EE2C-49ED-B5CF-CA3087010DFE}"/>
              </a:ext>
            </a:extLst>
          </p:cNvPr>
          <p:cNvSpPr>
            <a:spLocks noGrp="1"/>
          </p:cNvSpPr>
          <p:nvPr>
            <p:ph type="title"/>
          </p:nvPr>
        </p:nvSpPr>
        <p:spPr/>
        <p:txBody>
          <a:bodyPr/>
          <a:lstStyle/>
          <a:p>
            <a:r>
              <a:rPr lang="en-GB" dirty="0"/>
              <a:t>Group activity </a:t>
            </a:r>
          </a:p>
        </p:txBody>
      </p:sp>
      <p:sp>
        <p:nvSpPr>
          <p:cNvPr id="3" name="Content Placeholder 2">
            <a:extLst>
              <a:ext uri="{FF2B5EF4-FFF2-40B4-BE49-F238E27FC236}">
                <a16:creationId xmlns:a16="http://schemas.microsoft.com/office/drawing/2014/main" id="{D37A22BF-3F55-42B8-846C-A896C6DC9AFA}"/>
              </a:ext>
            </a:extLst>
          </p:cNvPr>
          <p:cNvSpPr>
            <a:spLocks noGrp="1"/>
          </p:cNvSpPr>
          <p:nvPr>
            <p:ph idx="1"/>
          </p:nvPr>
        </p:nvSpPr>
        <p:spPr>
          <a:xfrm>
            <a:off x="279400" y="2393950"/>
            <a:ext cx="8087360" cy="2865119"/>
          </a:xfrm>
        </p:spPr>
        <p:txBody>
          <a:bodyPr>
            <a:normAutofit fontScale="55000" lnSpcReduction="20000"/>
          </a:bodyPr>
          <a:lstStyle/>
          <a:p>
            <a:pPr marL="0" indent="0">
              <a:buNone/>
            </a:pPr>
            <a:r>
              <a:rPr lang="en-GB" b="1" dirty="0">
                <a:latin typeface="Arial" panose="020B0604020202020204" pitchFamily="34" charset="0"/>
                <a:cs typeface="Arial" panose="020B0604020202020204" pitchFamily="34" charset="0"/>
              </a:rPr>
              <a:t>Work together </a:t>
            </a:r>
            <a:r>
              <a:rPr lang="en-GB" dirty="0">
                <a:latin typeface="Arial" panose="020B0604020202020204" pitchFamily="34" charset="0"/>
                <a:cs typeface="Arial" panose="020B0604020202020204" pitchFamily="34" charset="0"/>
              </a:rPr>
              <a:t>in small groups, </a:t>
            </a:r>
            <a:r>
              <a:rPr lang="en-GB" b="1" dirty="0">
                <a:latin typeface="Arial" panose="020B0604020202020204" pitchFamily="34" charset="0"/>
                <a:cs typeface="Arial" panose="020B0604020202020204" pitchFamily="34" charset="0"/>
              </a:rPr>
              <a:t>choose one </a:t>
            </a:r>
            <a:r>
              <a:rPr lang="en-GB" dirty="0">
                <a:latin typeface="Arial" panose="020B0604020202020204" pitchFamily="34" charset="0"/>
                <a:cs typeface="Arial" panose="020B0604020202020204" pitchFamily="34" charset="0"/>
              </a:rPr>
              <a:t>task from list below to complete. </a:t>
            </a:r>
          </a:p>
          <a:p>
            <a:r>
              <a:rPr lang="en-GB" b="1" dirty="0">
                <a:latin typeface="Arial" panose="020B0604020202020204" pitchFamily="34" charset="0"/>
                <a:cs typeface="Arial" panose="020B0604020202020204" pitchFamily="34" charset="0"/>
              </a:rPr>
              <a:t>Task A </a:t>
            </a:r>
            <a:r>
              <a:rPr lang="en-GB" dirty="0">
                <a:latin typeface="Arial" panose="020B0604020202020204" pitchFamily="34" charset="0"/>
                <a:cs typeface="Arial" panose="020B0604020202020204" pitchFamily="34" charset="0"/>
              </a:rPr>
              <a:t>– Create a brief poster to highlight the risk of sharing personal information on social media. </a:t>
            </a:r>
          </a:p>
          <a:p>
            <a:r>
              <a:rPr lang="en-GB" b="1" dirty="0">
                <a:latin typeface="Arial" panose="020B0604020202020204" pitchFamily="34" charset="0"/>
                <a:cs typeface="Arial" panose="020B0604020202020204" pitchFamily="34" charset="0"/>
              </a:rPr>
              <a:t>Task B </a:t>
            </a:r>
            <a:r>
              <a:rPr lang="en-GB" dirty="0">
                <a:latin typeface="Arial" panose="020B0604020202020204" pitchFamily="34" charset="0"/>
                <a:cs typeface="Arial" panose="020B0604020202020204" pitchFamily="34" charset="0"/>
              </a:rPr>
              <a:t>– Create a brief poster about the importance of looking at domain names and checking websites. </a:t>
            </a:r>
          </a:p>
          <a:p>
            <a:r>
              <a:rPr lang="en-GB" b="1" dirty="0">
                <a:latin typeface="Arial" panose="020B0604020202020204" pitchFamily="34" charset="0"/>
                <a:cs typeface="Arial" panose="020B0604020202020204" pitchFamily="34" charset="0"/>
              </a:rPr>
              <a:t>Task C </a:t>
            </a:r>
            <a:r>
              <a:rPr lang="en-GB" dirty="0">
                <a:latin typeface="Arial" panose="020B0604020202020204" pitchFamily="34" charset="0"/>
                <a:cs typeface="Arial" panose="020B0604020202020204" pitchFamily="34" charset="0"/>
              </a:rPr>
              <a:t>– Create a brief poster about how hacking can potentially occur.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posters should include the use of text boxes and images. </a:t>
            </a:r>
          </a:p>
          <a:p>
            <a:pPr marL="0" indent="0">
              <a:buNone/>
            </a:pPr>
            <a:r>
              <a:rPr lang="en-GB" dirty="0">
                <a:latin typeface="Arial" panose="020B0604020202020204" pitchFamily="34" charset="0"/>
                <a:cs typeface="Arial" panose="020B0604020202020204" pitchFamily="34" charset="0"/>
              </a:rPr>
              <a:t>Share your posters with your lecturer. </a:t>
            </a:r>
          </a:p>
        </p:txBody>
      </p:sp>
    </p:spTree>
    <p:extLst>
      <p:ext uri="{BB962C8B-B14F-4D97-AF65-F5344CB8AC3E}">
        <p14:creationId xmlns:p14="http://schemas.microsoft.com/office/powerpoint/2010/main" val="187667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81148"/>
            <a:ext cx="2290763"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43" dirty="0">
                <a:latin typeface="Arial"/>
                <a:cs typeface="Arial"/>
              </a:rPr>
              <a:t>Defining</a:t>
            </a:r>
            <a:r>
              <a:rPr sz="2400" spc="109" dirty="0">
                <a:latin typeface="Arial"/>
                <a:cs typeface="Arial"/>
              </a:rPr>
              <a:t> </a:t>
            </a:r>
            <a:r>
              <a:rPr sz="2400" spc="-278" dirty="0">
                <a:latin typeface="Arial"/>
                <a:cs typeface="Arial"/>
              </a:rPr>
              <a:t>T</a:t>
            </a:r>
            <a:r>
              <a:rPr sz="2400" spc="127" dirty="0">
                <a:latin typeface="Arial"/>
                <a:cs typeface="Arial"/>
              </a:rPr>
              <a:t>e</a:t>
            </a:r>
            <a:r>
              <a:rPr sz="2400" spc="90" dirty="0">
                <a:latin typeface="Arial"/>
                <a:cs typeface="Arial"/>
              </a:rPr>
              <a:t>r</a:t>
            </a:r>
            <a:r>
              <a:rPr sz="2400" spc="127" dirty="0">
                <a:latin typeface="Arial"/>
                <a:cs typeface="Arial"/>
              </a:rPr>
              <a:t>ms</a:t>
            </a:r>
            <a:endParaRPr sz="2400" dirty="0">
              <a:latin typeface="Arial"/>
              <a:cs typeface="Arial"/>
            </a:endParaRPr>
          </a:p>
        </p:txBody>
      </p:sp>
      <p:sp>
        <p:nvSpPr>
          <p:cNvPr id="3" name="object 3"/>
          <p:cNvSpPr txBox="1"/>
          <p:nvPr/>
        </p:nvSpPr>
        <p:spPr>
          <a:xfrm>
            <a:off x="906779" y="1628800"/>
            <a:ext cx="7409637" cy="3144931"/>
          </a:xfrm>
          <a:prstGeom prst="rect">
            <a:avLst/>
          </a:prstGeom>
        </p:spPr>
        <p:txBody>
          <a:bodyPr vert="horz" wrap="square" lIns="0" tIns="61436" rIns="0" bIns="0" rtlCol="0">
            <a:spAutoFit/>
          </a:bodyPr>
          <a:lstStyle/>
          <a:p>
            <a:pPr marL="174308" indent="-164783">
              <a:spcBef>
                <a:spcPts val="484"/>
              </a:spcBef>
              <a:buClr>
                <a:srgbClr val="405487"/>
              </a:buClr>
              <a:buChar char="•"/>
              <a:tabLst>
                <a:tab pos="173831" algn="l"/>
                <a:tab pos="174308" algn="l"/>
              </a:tabLst>
            </a:pPr>
            <a:r>
              <a:rPr dirty="0"/>
              <a:t>Society:</a:t>
            </a:r>
          </a:p>
          <a:p>
            <a:pPr marL="502920" lvl="1" indent="-163830">
              <a:spcBef>
                <a:spcPts val="382"/>
              </a:spcBef>
              <a:buClr>
                <a:srgbClr val="405487"/>
              </a:buClr>
              <a:buChar char="•"/>
              <a:tabLst>
                <a:tab pos="502444" algn="l"/>
                <a:tab pos="502920" algn="l"/>
              </a:tabLst>
            </a:pPr>
            <a:r>
              <a:rPr dirty="0"/>
              <a:t>Association of people organized under a system of rules</a:t>
            </a:r>
          </a:p>
          <a:p>
            <a:pPr marL="502920" lvl="1" indent="-163830">
              <a:spcBef>
                <a:spcPts val="375"/>
              </a:spcBef>
              <a:buClr>
                <a:srgbClr val="405487"/>
              </a:buClr>
              <a:buChar char="•"/>
              <a:tabLst>
                <a:tab pos="502444" algn="l"/>
                <a:tab pos="502920" algn="l"/>
              </a:tabLst>
            </a:pPr>
            <a:r>
              <a:rPr dirty="0"/>
              <a:t>Rules: advance the good of members over time</a:t>
            </a:r>
          </a:p>
          <a:p>
            <a:pPr marL="174308" indent="-164783">
              <a:spcBef>
                <a:spcPts val="1088"/>
              </a:spcBef>
              <a:buClr>
                <a:srgbClr val="405487"/>
              </a:buClr>
              <a:buChar char="•"/>
              <a:tabLst>
                <a:tab pos="173831" algn="l"/>
                <a:tab pos="174308" algn="l"/>
              </a:tabLst>
            </a:pPr>
            <a:r>
              <a:rPr dirty="0"/>
              <a:t>Morality</a:t>
            </a:r>
          </a:p>
          <a:p>
            <a:pPr marL="502920" lvl="1" indent="-163830">
              <a:spcBef>
                <a:spcPts val="375"/>
              </a:spcBef>
              <a:buClr>
                <a:srgbClr val="405487"/>
              </a:buClr>
              <a:buChar char="•"/>
              <a:tabLst>
                <a:tab pos="502444" algn="l"/>
                <a:tab pos="502920" algn="l"/>
              </a:tabLst>
            </a:pPr>
            <a:r>
              <a:rPr dirty="0"/>
              <a:t>A society’s rules of conduct</a:t>
            </a:r>
          </a:p>
          <a:p>
            <a:pPr marL="502920" lvl="1" indent="-163830">
              <a:spcBef>
                <a:spcPts val="382"/>
              </a:spcBef>
              <a:buClr>
                <a:srgbClr val="405487"/>
              </a:buClr>
              <a:buChar char="•"/>
              <a:tabLst>
                <a:tab pos="502444" algn="l"/>
                <a:tab pos="502920" algn="l"/>
              </a:tabLst>
            </a:pPr>
            <a:r>
              <a:rPr dirty="0"/>
              <a:t>What people ought / ought not to do in various situations</a:t>
            </a:r>
          </a:p>
          <a:p>
            <a:pPr marL="174308" indent="-164783">
              <a:spcBef>
                <a:spcPts val="1080"/>
              </a:spcBef>
              <a:buClr>
                <a:srgbClr val="405487"/>
              </a:buClr>
              <a:buChar char="•"/>
              <a:tabLst>
                <a:tab pos="173831" algn="l"/>
                <a:tab pos="174308" algn="l"/>
              </a:tabLst>
            </a:pPr>
            <a:r>
              <a:rPr dirty="0"/>
              <a:t>Ethics</a:t>
            </a:r>
          </a:p>
          <a:p>
            <a:pPr marL="502920" lvl="1" indent="-163830">
              <a:spcBef>
                <a:spcPts val="375"/>
              </a:spcBef>
              <a:buClr>
                <a:srgbClr val="405487"/>
              </a:buClr>
              <a:buChar char="•"/>
              <a:tabLst>
                <a:tab pos="502444" algn="l"/>
                <a:tab pos="502920" algn="l"/>
              </a:tabLst>
            </a:pPr>
            <a:r>
              <a:rPr dirty="0"/>
              <a:t>Rational examination of morality</a:t>
            </a:r>
          </a:p>
          <a:p>
            <a:pPr marL="502920" lvl="1" indent="-163830">
              <a:spcBef>
                <a:spcPts val="382"/>
              </a:spcBef>
              <a:buClr>
                <a:srgbClr val="405487"/>
              </a:buClr>
              <a:buChar char="•"/>
              <a:tabLst>
                <a:tab pos="502444" algn="l"/>
                <a:tab pos="502920" algn="l"/>
              </a:tabLst>
            </a:pPr>
            <a:r>
              <a:rPr dirty="0"/>
              <a:t>Evaluation of people’s behavior</a:t>
            </a:r>
          </a:p>
        </p:txBody>
      </p:sp>
    </p:spTree>
    <p:extLst>
      <p:ext uri="{BB962C8B-B14F-4D97-AF65-F5344CB8AC3E}">
        <p14:creationId xmlns:p14="http://schemas.microsoft.com/office/powerpoint/2010/main" val="2410918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81148"/>
            <a:ext cx="2335530"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What</a:t>
            </a:r>
            <a:r>
              <a:rPr sz="2400" spc="101" dirty="0">
                <a:latin typeface="Arial"/>
                <a:cs typeface="Arial"/>
              </a:rPr>
              <a:t> </a:t>
            </a:r>
            <a:r>
              <a:rPr sz="2400" spc="86" dirty="0">
                <a:latin typeface="Arial"/>
                <a:cs typeface="Arial"/>
              </a:rPr>
              <a:t>is</a:t>
            </a:r>
            <a:r>
              <a:rPr sz="2400" spc="98" dirty="0">
                <a:latin typeface="Arial"/>
                <a:cs typeface="Arial"/>
              </a:rPr>
              <a:t> </a:t>
            </a:r>
            <a:r>
              <a:rPr sz="2400" spc="71" dirty="0">
                <a:latin typeface="Arial"/>
                <a:cs typeface="Arial"/>
              </a:rPr>
              <a:t>Ethics?</a:t>
            </a:r>
            <a:endParaRPr sz="2400">
              <a:latin typeface="Arial"/>
              <a:cs typeface="Arial"/>
            </a:endParaRPr>
          </a:p>
        </p:txBody>
      </p:sp>
      <p:sp>
        <p:nvSpPr>
          <p:cNvPr id="3" name="object 3"/>
          <p:cNvSpPr txBox="1"/>
          <p:nvPr/>
        </p:nvSpPr>
        <p:spPr>
          <a:xfrm>
            <a:off x="906780" y="1535430"/>
            <a:ext cx="6845141" cy="2737929"/>
          </a:xfrm>
          <a:prstGeom prst="rect">
            <a:avLst/>
          </a:prstGeom>
        </p:spPr>
        <p:txBody>
          <a:bodyPr vert="horz" wrap="square" lIns="0" tIns="57150" rIns="0" bIns="0" rtlCol="0">
            <a:spAutoFit/>
          </a:bodyPr>
          <a:lstStyle/>
          <a:p>
            <a:pPr marL="180975" indent="-171450">
              <a:spcBef>
                <a:spcPts val="450"/>
              </a:spcBef>
              <a:buClr>
                <a:srgbClr val="405487"/>
              </a:buClr>
              <a:buChar char="•"/>
              <a:tabLst>
                <a:tab pos="180499" algn="l"/>
                <a:tab pos="180975" algn="l"/>
              </a:tabLst>
            </a:pPr>
            <a:r>
              <a:rPr sz="1500" spc="64" dirty="0">
                <a:latin typeface="Arial"/>
                <a:cs typeface="Arial"/>
              </a:rPr>
              <a:t>Ethics </a:t>
            </a:r>
            <a:r>
              <a:rPr sz="1500" spc="53" dirty="0">
                <a:latin typeface="Arial"/>
                <a:cs typeface="Arial"/>
              </a:rPr>
              <a:t>is</a:t>
            </a:r>
            <a:r>
              <a:rPr sz="1500" spc="71" dirty="0">
                <a:latin typeface="Arial"/>
                <a:cs typeface="Arial"/>
              </a:rPr>
              <a:t> </a:t>
            </a:r>
            <a:r>
              <a:rPr sz="1500" spc="101" dirty="0">
                <a:latin typeface="Arial"/>
                <a:cs typeface="Arial"/>
              </a:rPr>
              <a:t>founded</a:t>
            </a:r>
            <a:r>
              <a:rPr sz="1500" spc="68" dirty="0">
                <a:latin typeface="Arial"/>
                <a:cs typeface="Arial"/>
              </a:rPr>
              <a:t> </a:t>
            </a:r>
            <a:r>
              <a:rPr sz="1500" spc="90" dirty="0">
                <a:latin typeface="Arial"/>
                <a:cs typeface="Arial"/>
              </a:rPr>
              <a:t>in</a:t>
            </a:r>
            <a:r>
              <a:rPr sz="1500" spc="71" dirty="0">
                <a:latin typeface="Arial"/>
                <a:cs typeface="Arial"/>
              </a:rPr>
              <a:t> </a:t>
            </a:r>
            <a:r>
              <a:rPr sz="1500" spc="83" dirty="0">
                <a:latin typeface="Arial"/>
                <a:cs typeface="Arial"/>
              </a:rPr>
              <a:t>a</a:t>
            </a:r>
            <a:r>
              <a:rPr sz="1500" spc="68" dirty="0">
                <a:latin typeface="Arial"/>
                <a:cs typeface="Arial"/>
              </a:rPr>
              <a:t> </a:t>
            </a:r>
            <a:r>
              <a:rPr sz="1500" spc="86" dirty="0">
                <a:latin typeface="Arial"/>
                <a:cs typeface="Arial"/>
              </a:rPr>
              <a:t>society’s</a:t>
            </a:r>
            <a:r>
              <a:rPr sz="1500" spc="68" dirty="0">
                <a:latin typeface="Arial"/>
                <a:cs typeface="Arial"/>
              </a:rPr>
              <a:t> </a:t>
            </a:r>
            <a:r>
              <a:rPr sz="1500" spc="113" dirty="0">
                <a:latin typeface="Arial"/>
                <a:cs typeface="Arial"/>
              </a:rPr>
              <a:t>moral</a:t>
            </a:r>
            <a:r>
              <a:rPr sz="1500" spc="68" dirty="0">
                <a:latin typeface="Arial"/>
                <a:cs typeface="Arial"/>
              </a:rPr>
              <a:t> code</a:t>
            </a:r>
            <a:endParaRPr sz="1500" dirty="0">
              <a:latin typeface="Arial"/>
              <a:cs typeface="Arial"/>
            </a:endParaRPr>
          </a:p>
          <a:p>
            <a:pPr marL="523399" marR="217170" lvl="1" indent="-171450">
              <a:spcBef>
                <a:spcPts val="375"/>
              </a:spcBef>
              <a:buClr>
                <a:srgbClr val="405487"/>
              </a:buClr>
              <a:buChar char="•"/>
              <a:tabLst>
                <a:tab pos="523399" algn="l"/>
                <a:tab pos="523875" algn="l"/>
              </a:tabLst>
            </a:pPr>
            <a:r>
              <a:rPr sz="1500" spc="64" dirty="0">
                <a:latin typeface="Arial"/>
                <a:cs typeface="Arial"/>
              </a:rPr>
              <a:t>The</a:t>
            </a:r>
            <a:r>
              <a:rPr sz="1500" spc="68" dirty="0">
                <a:latin typeface="Arial"/>
                <a:cs typeface="Arial"/>
              </a:rPr>
              <a:t> </a:t>
            </a:r>
            <a:r>
              <a:rPr sz="1500" spc="83" dirty="0">
                <a:latin typeface="Arial"/>
                <a:cs typeface="Arial"/>
              </a:rPr>
              <a:t>rules</a:t>
            </a:r>
            <a:r>
              <a:rPr sz="1500" spc="68" dirty="0">
                <a:latin typeface="Arial"/>
                <a:cs typeface="Arial"/>
              </a:rPr>
              <a:t> </a:t>
            </a:r>
            <a:r>
              <a:rPr sz="1500" spc="90" dirty="0">
                <a:latin typeface="Arial"/>
                <a:cs typeface="Arial"/>
              </a:rPr>
              <a:t>(conventions)</a:t>
            </a:r>
            <a:r>
              <a:rPr sz="1500" spc="64" dirty="0">
                <a:latin typeface="Arial"/>
                <a:cs typeface="Arial"/>
              </a:rPr>
              <a:t> </a:t>
            </a:r>
            <a:r>
              <a:rPr sz="1500" spc="124" dirty="0">
                <a:latin typeface="Arial"/>
                <a:cs typeface="Arial"/>
              </a:rPr>
              <a:t>by</a:t>
            </a:r>
            <a:r>
              <a:rPr sz="1500" spc="75" dirty="0">
                <a:latin typeface="Arial"/>
                <a:cs typeface="Arial"/>
              </a:rPr>
              <a:t> </a:t>
            </a:r>
            <a:r>
              <a:rPr sz="1500" spc="98" dirty="0">
                <a:latin typeface="Arial"/>
                <a:cs typeface="Arial"/>
              </a:rPr>
              <a:t>which</a:t>
            </a:r>
            <a:r>
              <a:rPr sz="1500" spc="71" dirty="0">
                <a:latin typeface="Arial"/>
                <a:cs typeface="Arial"/>
              </a:rPr>
              <a:t> </a:t>
            </a:r>
            <a:r>
              <a:rPr sz="1500" spc="83" dirty="0">
                <a:latin typeface="Arial"/>
                <a:cs typeface="Arial"/>
              </a:rPr>
              <a:t>a</a:t>
            </a:r>
            <a:r>
              <a:rPr sz="1500" spc="64" dirty="0">
                <a:latin typeface="Arial"/>
                <a:cs typeface="Arial"/>
              </a:rPr>
              <a:t> </a:t>
            </a:r>
            <a:r>
              <a:rPr sz="1500" spc="90" dirty="0">
                <a:latin typeface="Arial"/>
                <a:cs typeface="Arial"/>
              </a:rPr>
              <a:t>society</a:t>
            </a:r>
            <a:r>
              <a:rPr sz="1500" spc="68" dirty="0">
                <a:latin typeface="Arial"/>
                <a:cs typeface="Arial"/>
              </a:rPr>
              <a:t> </a:t>
            </a:r>
            <a:r>
              <a:rPr sz="1500" spc="79" dirty="0">
                <a:latin typeface="Arial"/>
                <a:cs typeface="Arial"/>
              </a:rPr>
              <a:t>lives</a:t>
            </a:r>
            <a:r>
              <a:rPr sz="1500" spc="68" dirty="0">
                <a:latin typeface="Arial"/>
                <a:cs typeface="Arial"/>
              </a:rPr>
              <a:t> </a:t>
            </a:r>
            <a:r>
              <a:rPr sz="1500" spc="86" dirty="0">
                <a:latin typeface="Arial"/>
                <a:cs typeface="Arial"/>
              </a:rPr>
              <a:t>(an</a:t>
            </a:r>
            <a:r>
              <a:rPr sz="1500" spc="68" dirty="0">
                <a:latin typeface="Arial"/>
                <a:cs typeface="Arial"/>
              </a:rPr>
              <a:t> </a:t>
            </a:r>
            <a:r>
              <a:rPr sz="1500" spc="79" dirty="0">
                <a:latin typeface="Arial"/>
                <a:cs typeface="Arial"/>
              </a:rPr>
              <a:t>established </a:t>
            </a:r>
            <a:r>
              <a:rPr sz="1500" spc="64" dirty="0">
                <a:latin typeface="Arial"/>
                <a:cs typeface="Arial"/>
              </a:rPr>
              <a:t>consensus)</a:t>
            </a:r>
            <a:endParaRPr sz="1500" dirty="0">
              <a:latin typeface="Arial"/>
              <a:cs typeface="Arial"/>
            </a:endParaRPr>
          </a:p>
          <a:p>
            <a:pPr marL="523875" lvl="1" indent="-171926">
              <a:spcBef>
                <a:spcPts val="375"/>
              </a:spcBef>
              <a:buClr>
                <a:srgbClr val="405487"/>
              </a:buClr>
              <a:buChar char="•"/>
              <a:tabLst>
                <a:tab pos="523399" algn="l"/>
                <a:tab pos="523875" algn="l"/>
              </a:tabLst>
            </a:pPr>
            <a:r>
              <a:rPr sz="1500" spc="131" dirty="0">
                <a:latin typeface="Arial"/>
                <a:cs typeface="Arial"/>
              </a:rPr>
              <a:t>but</a:t>
            </a:r>
            <a:r>
              <a:rPr sz="1500" spc="60" dirty="0">
                <a:latin typeface="Arial"/>
                <a:cs typeface="Arial"/>
              </a:rPr>
              <a:t> </a:t>
            </a:r>
            <a:r>
              <a:rPr sz="1500" spc="105" dirty="0">
                <a:latin typeface="Arial"/>
                <a:cs typeface="Arial"/>
              </a:rPr>
              <a:t>there</a:t>
            </a:r>
            <a:r>
              <a:rPr sz="1500" spc="64" dirty="0">
                <a:latin typeface="Arial"/>
                <a:cs typeface="Arial"/>
              </a:rPr>
              <a:t> </a:t>
            </a:r>
            <a:r>
              <a:rPr sz="1500" spc="79" dirty="0">
                <a:latin typeface="Arial"/>
                <a:cs typeface="Arial"/>
              </a:rPr>
              <a:t>are</a:t>
            </a:r>
            <a:r>
              <a:rPr sz="1500" spc="68" dirty="0">
                <a:latin typeface="Arial"/>
                <a:cs typeface="Arial"/>
              </a:rPr>
              <a:t> conflicts...</a:t>
            </a:r>
            <a:endParaRPr sz="1500" dirty="0">
              <a:latin typeface="Arial"/>
              <a:cs typeface="Arial"/>
            </a:endParaRPr>
          </a:p>
          <a:p>
            <a:pPr lvl="1">
              <a:lnSpc>
                <a:spcPct val="100000"/>
              </a:lnSpc>
              <a:buClr>
                <a:srgbClr val="405487"/>
              </a:buClr>
              <a:buFont typeface="Arial"/>
              <a:buChar char="•"/>
            </a:pPr>
            <a:endParaRPr dirty="0">
              <a:latin typeface="Arial"/>
              <a:cs typeface="Arial"/>
            </a:endParaRPr>
          </a:p>
          <a:p>
            <a:pPr lvl="1">
              <a:spcBef>
                <a:spcPts val="23"/>
              </a:spcBef>
              <a:buClr>
                <a:srgbClr val="405487"/>
              </a:buClr>
            </a:pPr>
            <a:endParaRPr sz="1950" dirty="0">
              <a:latin typeface="Arial"/>
              <a:cs typeface="Arial"/>
            </a:endParaRPr>
          </a:p>
          <a:p>
            <a:pPr marL="180975" indent="-171450">
              <a:buClr>
                <a:srgbClr val="405487"/>
              </a:buClr>
              <a:buChar char="•"/>
              <a:tabLst>
                <a:tab pos="180499" algn="l"/>
                <a:tab pos="180975" algn="l"/>
              </a:tabLst>
            </a:pPr>
            <a:r>
              <a:rPr sz="1500" spc="79" dirty="0">
                <a:latin typeface="Arial"/>
                <a:cs typeface="Arial"/>
              </a:rPr>
              <a:t>Moral</a:t>
            </a:r>
            <a:r>
              <a:rPr sz="1500" spc="64" dirty="0">
                <a:latin typeface="Arial"/>
                <a:cs typeface="Arial"/>
              </a:rPr>
              <a:t> </a:t>
            </a:r>
            <a:r>
              <a:rPr sz="1500" spc="86" dirty="0">
                <a:latin typeface="Arial"/>
                <a:cs typeface="Arial"/>
              </a:rPr>
              <a:t>code</a:t>
            </a:r>
            <a:r>
              <a:rPr sz="1500" spc="75" dirty="0">
                <a:latin typeface="Arial"/>
                <a:cs typeface="Arial"/>
              </a:rPr>
              <a:t> </a:t>
            </a:r>
            <a:r>
              <a:rPr sz="1500" spc="90" dirty="0">
                <a:latin typeface="Arial"/>
                <a:cs typeface="Arial"/>
              </a:rPr>
              <a:t>depends</a:t>
            </a:r>
            <a:r>
              <a:rPr sz="1500" spc="64" dirty="0">
                <a:latin typeface="Arial"/>
                <a:cs typeface="Arial"/>
              </a:rPr>
              <a:t> </a:t>
            </a:r>
            <a:r>
              <a:rPr sz="1500" spc="94" dirty="0">
                <a:latin typeface="Arial"/>
                <a:cs typeface="Arial"/>
              </a:rPr>
              <a:t>on</a:t>
            </a:r>
            <a:r>
              <a:rPr sz="1500" spc="71" dirty="0">
                <a:latin typeface="Arial"/>
                <a:cs typeface="Arial"/>
              </a:rPr>
              <a:t> </a:t>
            </a:r>
            <a:r>
              <a:rPr sz="1500" spc="83" dirty="0">
                <a:latin typeface="Arial"/>
                <a:cs typeface="Arial"/>
              </a:rPr>
              <a:t>personal</a:t>
            </a:r>
            <a:r>
              <a:rPr sz="1500" spc="60" dirty="0">
                <a:latin typeface="Arial"/>
                <a:cs typeface="Arial"/>
              </a:rPr>
              <a:t> </a:t>
            </a:r>
            <a:r>
              <a:rPr sz="1500" spc="90" dirty="0">
                <a:latin typeface="Arial"/>
                <a:cs typeface="Arial"/>
              </a:rPr>
              <a:t>background</a:t>
            </a:r>
            <a:endParaRPr sz="1500" dirty="0">
              <a:latin typeface="Arial"/>
              <a:cs typeface="Arial"/>
            </a:endParaRPr>
          </a:p>
          <a:p>
            <a:pPr marL="523875" lvl="1" indent="-171926">
              <a:spcBef>
                <a:spcPts val="375"/>
              </a:spcBef>
              <a:buClr>
                <a:srgbClr val="405487"/>
              </a:buClr>
              <a:buChar char="•"/>
              <a:tabLst>
                <a:tab pos="523399" algn="l"/>
                <a:tab pos="523875" algn="l"/>
              </a:tabLst>
            </a:pPr>
            <a:r>
              <a:rPr sz="1500" spc="90" dirty="0">
                <a:latin typeface="Arial"/>
                <a:cs typeface="Arial"/>
              </a:rPr>
              <a:t>age</a:t>
            </a:r>
            <a:r>
              <a:rPr sz="1500" spc="68" dirty="0">
                <a:latin typeface="Arial"/>
                <a:cs typeface="Arial"/>
              </a:rPr>
              <a:t> </a:t>
            </a:r>
            <a:r>
              <a:rPr sz="1500" spc="90" dirty="0">
                <a:latin typeface="Arial"/>
                <a:cs typeface="Arial"/>
              </a:rPr>
              <a:t>group,</a:t>
            </a:r>
            <a:r>
              <a:rPr sz="1500" spc="71" dirty="0">
                <a:latin typeface="Arial"/>
                <a:cs typeface="Arial"/>
              </a:rPr>
              <a:t> </a:t>
            </a:r>
            <a:r>
              <a:rPr sz="1500" spc="101" dirty="0">
                <a:latin typeface="Arial"/>
                <a:cs typeface="Arial"/>
              </a:rPr>
              <a:t>ethnic</a:t>
            </a:r>
            <a:r>
              <a:rPr sz="1500" spc="71" dirty="0">
                <a:latin typeface="Arial"/>
                <a:cs typeface="Arial"/>
              </a:rPr>
              <a:t> </a:t>
            </a:r>
            <a:r>
              <a:rPr sz="1500" spc="101" dirty="0">
                <a:latin typeface="Arial"/>
                <a:cs typeface="Arial"/>
              </a:rPr>
              <a:t>and</a:t>
            </a:r>
            <a:r>
              <a:rPr sz="1500" spc="71" dirty="0">
                <a:latin typeface="Arial"/>
                <a:cs typeface="Arial"/>
              </a:rPr>
              <a:t> </a:t>
            </a:r>
            <a:r>
              <a:rPr sz="1500" spc="101" dirty="0">
                <a:latin typeface="Arial"/>
                <a:cs typeface="Arial"/>
              </a:rPr>
              <a:t>cultural</a:t>
            </a:r>
            <a:r>
              <a:rPr sz="1500" spc="68" dirty="0">
                <a:latin typeface="Arial"/>
                <a:cs typeface="Arial"/>
              </a:rPr>
              <a:t> </a:t>
            </a:r>
            <a:r>
              <a:rPr sz="1500" spc="90" dirty="0">
                <a:latin typeface="Arial"/>
                <a:cs typeface="Arial"/>
              </a:rPr>
              <a:t>background,</a:t>
            </a:r>
            <a:r>
              <a:rPr sz="1500" spc="75" dirty="0">
                <a:latin typeface="Arial"/>
                <a:cs typeface="Arial"/>
              </a:rPr>
              <a:t> </a:t>
            </a:r>
            <a:r>
              <a:rPr sz="1500" spc="83" dirty="0">
                <a:latin typeface="Arial"/>
                <a:cs typeface="Arial"/>
              </a:rPr>
              <a:t>religion,</a:t>
            </a:r>
            <a:r>
              <a:rPr sz="1500" spc="75" dirty="0">
                <a:latin typeface="Arial"/>
                <a:cs typeface="Arial"/>
              </a:rPr>
              <a:t> </a:t>
            </a:r>
            <a:r>
              <a:rPr sz="1500" spc="71" dirty="0">
                <a:latin typeface="Arial"/>
                <a:cs typeface="Arial"/>
              </a:rPr>
              <a:t>gender,...</a:t>
            </a:r>
            <a:endParaRPr sz="1500" dirty="0">
              <a:latin typeface="Arial"/>
              <a:cs typeface="Arial"/>
            </a:endParaRPr>
          </a:p>
          <a:p>
            <a:pPr marL="523875" lvl="1" indent="-171926">
              <a:spcBef>
                <a:spcPts val="375"/>
              </a:spcBef>
              <a:buClr>
                <a:srgbClr val="405487"/>
              </a:buClr>
              <a:buChar char="•"/>
              <a:tabLst>
                <a:tab pos="523399" algn="l"/>
                <a:tab pos="523875" algn="l"/>
              </a:tabLst>
            </a:pPr>
            <a:r>
              <a:rPr sz="1500" spc="101" dirty="0">
                <a:latin typeface="Arial"/>
                <a:cs typeface="Arial"/>
              </a:rPr>
              <a:t>example:</a:t>
            </a:r>
            <a:r>
              <a:rPr sz="1500" spc="68" dirty="0">
                <a:latin typeface="Arial"/>
                <a:cs typeface="Arial"/>
              </a:rPr>
              <a:t> </a:t>
            </a:r>
            <a:r>
              <a:rPr sz="1500" spc="101" dirty="0">
                <a:latin typeface="Arial"/>
                <a:cs typeface="Arial"/>
              </a:rPr>
              <a:t>“Should</a:t>
            </a:r>
            <a:r>
              <a:rPr sz="1500" spc="68" dirty="0">
                <a:latin typeface="Arial"/>
                <a:cs typeface="Arial"/>
              </a:rPr>
              <a:t> </a:t>
            </a:r>
            <a:r>
              <a:rPr sz="1500" dirty="0">
                <a:latin typeface="Arial"/>
                <a:cs typeface="Arial"/>
              </a:rPr>
              <a:t>I</a:t>
            </a:r>
            <a:r>
              <a:rPr sz="1500" spc="68" dirty="0">
                <a:latin typeface="Arial"/>
                <a:cs typeface="Arial"/>
              </a:rPr>
              <a:t> </a:t>
            </a:r>
            <a:r>
              <a:rPr sz="1500" spc="131" dirty="0">
                <a:latin typeface="Arial"/>
                <a:cs typeface="Arial"/>
              </a:rPr>
              <a:t>put</a:t>
            </a:r>
            <a:r>
              <a:rPr sz="1500" spc="64" dirty="0">
                <a:latin typeface="Arial"/>
                <a:cs typeface="Arial"/>
              </a:rPr>
              <a:t> </a:t>
            </a:r>
            <a:r>
              <a:rPr sz="1500" spc="98" dirty="0">
                <a:latin typeface="Arial"/>
                <a:cs typeface="Arial"/>
              </a:rPr>
              <a:t>Grandma</a:t>
            </a:r>
            <a:r>
              <a:rPr sz="1500" spc="71" dirty="0">
                <a:latin typeface="Arial"/>
                <a:cs typeface="Arial"/>
              </a:rPr>
              <a:t> </a:t>
            </a:r>
            <a:r>
              <a:rPr sz="1500" spc="105" dirty="0">
                <a:latin typeface="Arial"/>
                <a:cs typeface="Arial"/>
              </a:rPr>
              <a:t>into</a:t>
            </a:r>
            <a:r>
              <a:rPr sz="1500" spc="68" dirty="0">
                <a:latin typeface="Arial"/>
                <a:cs typeface="Arial"/>
              </a:rPr>
              <a:t> </a:t>
            </a:r>
            <a:r>
              <a:rPr sz="1500" spc="83" dirty="0">
                <a:latin typeface="Arial"/>
                <a:cs typeface="Arial"/>
              </a:rPr>
              <a:t>a</a:t>
            </a:r>
            <a:r>
              <a:rPr sz="1500" spc="71" dirty="0">
                <a:latin typeface="Arial"/>
                <a:cs typeface="Arial"/>
              </a:rPr>
              <a:t> </a:t>
            </a:r>
            <a:r>
              <a:rPr sz="1500" spc="113" dirty="0">
                <a:latin typeface="Arial"/>
                <a:cs typeface="Arial"/>
              </a:rPr>
              <a:t>retirement</a:t>
            </a:r>
            <a:r>
              <a:rPr sz="1500" spc="64" dirty="0">
                <a:latin typeface="Arial"/>
                <a:cs typeface="Arial"/>
              </a:rPr>
              <a:t> </a:t>
            </a:r>
            <a:r>
              <a:rPr sz="1500" spc="113" dirty="0">
                <a:latin typeface="Arial"/>
                <a:cs typeface="Arial"/>
              </a:rPr>
              <a:t>home?”</a:t>
            </a:r>
            <a:endParaRPr sz="1500" dirty="0">
              <a:latin typeface="Arial"/>
              <a:cs typeface="Arial"/>
            </a:endParaRPr>
          </a:p>
          <a:p>
            <a:pPr marL="523875" lvl="1" indent="-171926">
              <a:spcBef>
                <a:spcPts val="375"/>
              </a:spcBef>
              <a:buClr>
                <a:srgbClr val="405487"/>
              </a:buClr>
              <a:buChar char="•"/>
              <a:tabLst>
                <a:tab pos="523399" algn="l"/>
                <a:tab pos="523875" algn="l"/>
              </a:tabLst>
            </a:pPr>
            <a:r>
              <a:rPr sz="1500" spc="101" dirty="0">
                <a:latin typeface="Arial"/>
                <a:cs typeface="Arial"/>
              </a:rPr>
              <a:t>example:</a:t>
            </a:r>
            <a:r>
              <a:rPr sz="1500" spc="79" dirty="0">
                <a:latin typeface="Arial"/>
                <a:cs typeface="Arial"/>
              </a:rPr>
              <a:t> </a:t>
            </a:r>
            <a:r>
              <a:rPr sz="1500" spc="101" dirty="0">
                <a:latin typeface="Arial"/>
                <a:cs typeface="Arial"/>
              </a:rPr>
              <a:t>“Should</a:t>
            </a:r>
            <a:r>
              <a:rPr sz="1500" spc="79" dirty="0">
                <a:latin typeface="Arial"/>
                <a:cs typeface="Arial"/>
              </a:rPr>
              <a:t> </a:t>
            </a:r>
            <a:r>
              <a:rPr sz="1500" dirty="0">
                <a:latin typeface="Arial"/>
                <a:cs typeface="Arial"/>
              </a:rPr>
              <a:t>I</a:t>
            </a:r>
            <a:r>
              <a:rPr sz="1500" spc="75" dirty="0">
                <a:latin typeface="Arial"/>
                <a:cs typeface="Arial"/>
              </a:rPr>
              <a:t> </a:t>
            </a:r>
            <a:r>
              <a:rPr sz="1500" spc="105" dirty="0">
                <a:latin typeface="Arial"/>
                <a:cs typeface="Arial"/>
              </a:rPr>
              <a:t>buy/manufacture/distribute</a:t>
            </a:r>
            <a:r>
              <a:rPr sz="1500" spc="83" dirty="0">
                <a:latin typeface="Arial"/>
                <a:cs typeface="Arial"/>
              </a:rPr>
              <a:t> </a:t>
            </a:r>
            <a:r>
              <a:rPr sz="1500" spc="109" dirty="0">
                <a:latin typeface="Arial"/>
                <a:cs typeface="Arial"/>
              </a:rPr>
              <a:t>pirated</a:t>
            </a:r>
            <a:r>
              <a:rPr sz="1500" spc="75" dirty="0">
                <a:latin typeface="Arial"/>
                <a:cs typeface="Arial"/>
              </a:rPr>
              <a:t> </a:t>
            </a:r>
            <a:r>
              <a:rPr sz="1500" spc="90" dirty="0">
                <a:latin typeface="Arial"/>
                <a:cs typeface="Arial"/>
              </a:rPr>
              <a:t>software?”</a:t>
            </a:r>
            <a:endParaRPr sz="1500" dirty="0">
              <a:latin typeface="Arial"/>
              <a:cs typeface="Arial"/>
            </a:endParaRPr>
          </a:p>
        </p:txBody>
      </p:sp>
    </p:spTree>
    <p:extLst>
      <p:ext uri="{BB962C8B-B14F-4D97-AF65-F5344CB8AC3E}">
        <p14:creationId xmlns:p14="http://schemas.microsoft.com/office/powerpoint/2010/main" val="2003825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81148"/>
            <a:ext cx="4509135"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50" dirty="0">
                <a:latin typeface="Arial"/>
                <a:cs typeface="Arial"/>
              </a:rPr>
              <a:t>Definition</a:t>
            </a:r>
            <a:r>
              <a:rPr sz="2400" spc="98" dirty="0">
                <a:latin typeface="Arial"/>
                <a:cs typeface="Arial"/>
              </a:rPr>
              <a:t> </a:t>
            </a:r>
            <a:r>
              <a:rPr sz="2400" spc="150" dirty="0">
                <a:latin typeface="Arial"/>
                <a:cs typeface="Arial"/>
              </a:rPr>
              <a:t>of</a:t>
            </a:r>
            <a:r>
              <a:rPr sz="2400" spc="105" dirty="0">
                <a:latin typeface="Arial"/>
                <a:cs typeface="Arial"/>
              </a:rPr>
              <a:t> </a:t>
            </a:r>
            <a:r>
              <a:rPr sz="2400" spc="165" dirty="0">
                <a:latin typeface="Arial"/>
                <a:cs typeface="Arial"/>
              </a:rPr>
              <a:t>Computer</a:t>
            </a:r>
            <a:r>
              <a:rPr sz="2400" spc="113" dirty="0">
                <a:latin typeface="Arial"/>
                <a:cs typeface="Arial"/>
              </a:rPr>
              <a:t> </a:t>
            </a:r>
            <a:r>
              <a:rPr sz="2400" spc="98" dirty="0">
                <a:latin typeface="Arial"/>
                <a:cs typeface="Arial"/>
              </a:rPr>
              <a:t>Ethics</a:t>
            </a:r>
            <a:endParaRPr sz="2400" dirty="0">
              <a:latin typeface="Arial"/>
              <a:cs typeface="Arial"/>
            </a:endParaRPr>
          </a:p>
        </p:txBody>
      </p:sp>
      <p:sp>
        <p:nvSpPr>
          <p:cNvPr id="3" name="object 3"/>
          <p:cNvSpPr txBox="1"/>
          <p:nvPr/>
        </p:nvSpPr>
        <p:spPr>
          <a:xfrm>
            <a:off x="906780" y="1565910"/>
            <a:ext cx="6893719" cy="2130840"/>
          </a:xfrm>
          <a:prstGeom prst="rect">
            <a:avLst/>
          </a:prstGeom>
        </p:spPr>
        <p:txBody>
          <a:bodyPr vert="horz" wrap="square" lIns="0" tIns="9525" rIns="0" bIns="0" rtlCol="0">
            <a:spAutoFit/>
          </a:bodyPr>
          <a:lstStyle/>
          <a:p>
            <a:pPr marL="180975" marR="979646" indent="-171450">
              <a:lnSpc>
                <a:spcPct val="120400"/>
              </a:lnSpc>
              <a:spcBef>
                <a:spcPts val="75"/>
              </a:spcBef>
              <a:buClr>
                <a:srgbClr val="405487"/>
              </a:buClr>
              <a:buChar char="•"/>
              <a:tabLst>
                <a:tab pos="180499" algn="l"/>
                <a:tab pos="180975" algn="l"/>
              </a:tabLst>
            </a:pPr>
            <a:r>
              <a:rPr sz="1500" spc="83" dirty="0">
                <a:solidFill>
                  <a:srgbClr val="FF0000"/>
                </a:solidFill>
                <a:latin typeface="Arial"/>
                <a:cs typeface="Arial"/>
              </a:rPr>
              <a:t>Maner’s</a:t>
            </a:r>
            <a:r>
              <a:rPr sz="1500" spc="68" dirty="0">
                <a:solidFill>
                  <a:srgbClr val="FF0000"/>
                </a:solidFill>
                <a:latin typeface="Arial"/>
                <a:cs typeface="Arial"/>
              </a:rPr>
              <a:t> </a:t>
            </a:r>
            <a:r>
              <a:rPr sz="1500" spc="98" dirty="0">
                <a:solidFill>
                  <a:srgbClr val="FF0000"/>
                </a:solidFill>
                <a:latin typeface="Arial"/>
                <a:cs typeface="Arial"/>
              </a:rPr>
              <a:t>definition:</a:t>
            </a:r>
            <a:r>
              <a:rPr sz="1500" spc="90" dirty="0">
                <a:solidFill>
                  <a:srgbClr val="FF0000"/>
                </a:solidFill>
                <a:latin typeface="Arial"/>
                <a:cs typeface="Arial"/>
              </a:rPr>
              <a:t> </a:t>
            </a:r>
            <a:r>
              <a:rPr sz="1500" spc="94" dirty="0">
                <a:latin typeface="Arial"/>
                <a:cs typeface="Arial"/>
              </a:rPr>
              <a:t>examines</a:t>
            </a:r>
            <a:r>
              <a:rPr sz="1500" spc="79" dirty="0">
                <a:latin typeface="Arial"/>
                <a:cs typeface="Arial"/>
              </a:rPr>
              <a:t> </a:t>
            </a:r>
            <a:r>
              <a:rPr sz="1500" spc="116" dirty="0">
                <a:latin typeface="Arial"/>
                <a:cs typeface="Arial"/>
              </a:rPr>
              <a:t>“ethical</a:t>
            </a:r>
            <a:r>
              <a:rPr sz="1500" spc="71" dirty="0">
                <a:latin typeface="Arial"/>
                <a:cs typeface="Arial"/>
              </a:rPr>
              <a:t> </a:t>
            </a:r>
            <a:r>
              <a:rPr sz="1500" spc="98" dirty="0">
                <a:latin typeface="Arial"/>
                <a:cs typeface="Arial"/>
              </a:rPr>
              <a:t>problems</a:t>
            </a:r>
            <a:r>
              <a:rPr sz="1500" spc="79" dirty="0">
                <a:latin typeface="Arial"/>
                <a:cs typeface="Arial"/>
              </a:rPr>
              <a:t> </a:t>
            </a:r>
            <a:r>
              <a:rPr sz="1500" spc="94" dirty="0">
                <a:latin typeface="Arial"/>
                <a:cs typeface="Arial"/>
              </a:rPr>
              <a:t>aggravated, </a:t>
            </a:r>
            <a:r>
              <a:rPr sz="1500" spc="105" dirty="0">
                <a:latin typeface="Arial"/>
                <a:cs typeface="Arial"/>
              </a:rPr>
              <a:t>transformed</a:t>
            </a:r>
            <a:r>
              <a:rPr sz="1500" spc="71" dirty="0">
                <a:latin typeface="Arial"/>
                <a:cs typeface="Arial"/>
              </a:rPr>
              <a:t> </a:t>
            </a:r>
            <a:r>
              <a:rPr sz="1500" spc="98" dirty="0">
                <a:latin typeface="Arial"/>
                <a:cs typeface="Arial"/>
              </a:rPr>
              <a:t>or</a:t>
            </a:r>
            <a:r>
              <a:rPr sz="1500" spc="71" dirty="0">
                <a:latin typeface="Arial"/>
                <a:cs typeface="Arial"/>
              </a:rPr>
              <a:t> </a:t>
            </a:r>
            <a:r>
              <a:rPr sz="1500" spc="98" dirty="0">
                <a:latin typeface="Arial"/>
                <a:cs typeface="Arial"/>
              </a:rPr>
              <a:t>created</a:t>
            </a:r>
            <a:r>
              <a:rPr sz="1500" spc="68" dirty="0">
                <a:latin typeface="Arial"/>
                <a:cs typeface="Arial"/>
              </a:rPr>
              <a:t> </a:t>
            </a:r>
            <a:r>
              <a:rPr sz="1500" spc="124" dirty="0">
                <a:latin typeface="Arial"/>
                <a:cs typeface="Arial"/>
              </a:rPr>
              <a:t>by</a:t>
            </a:r>
            <a:r>
              <a:rPr sz="1500" spc="68" dirty="0">
                <a:latin typeface="Arial"/>
                <a:cs typeface="Arial"/>
              </a:rPr>
              <a:t> </a:t>
            </a:r>
            <a:r>
              <a:rPr sz="1500" spc="116" dirty="0">
                <a:latin typeface="Arial"/>
                <a:cs typeface="Arial"/>
              </a:rPr>
              <a:t>computer</a:t>
            </a:r>
            <a:r>
              <a:rPr sz="1500" spc="71" dirty="0">
                <a:latin typeface="Arial"/>
                <a:cs typeface="Arial"/>
              </a:rPr>
              <a:t> </a:t>
            </a:r>
            <a:r>
              <a:rPr sz="1500" spc="113" dirty="0">
                <a:latin typeface="Arial"/>
                <a:cs typeface="Arial"/>
              </a:rPr>
              <a:t>technology”</a:t>
            </a:r>
            <a:endParaRPr sz="1500" dirty="0">
              <a:latin typeface="Arial"/>
              <a:cs typeface="Arial"/>
            </a:endParaRPr>
          </a:p>
          <a:p>
            <a:pPr>
              <a:lnSpc>
                <a:spcPct val="100000"/>
              </a:lnSpc>
              <a:buClr>
                <a:srgbClr val="405487"/>
              </a:buClr>
              <a:buFont typeface="Arial"/>
              <a:buChar char="•"/>
            </a:pPr>
            <a:endParaRPr sz="1725" dirty="0">
              <a:latin typeface="Arial"/>
              <a:cs typeface="Arial"/>
            </a:endParaRPr>
          </a:p>
          <a:p>
            <a:pPr>
              <a:spcBef>
                <a:spcPts val="34"/>
              </a:spcBef>
              <a:buClr>
                <a:srgbClr val="405487"/>
              </a:buClr>
              <a:buFont typeface="Arial"/>
              <a:buChar char="•"/>
            </a:pPr>
            <a:endParaRPr sz="1425" dirty="0">
              <a:latin typeface="Arial"/>
              <a:cs typeface="Arial"/>
            </a:endParaRPr>
          </a:p>
          <a:p>
            <a:pPr marL="180975" marR="3810" indent="-171450">
              <a:lnSpc>
                <a:spcPct val="120100"/>
              </a:lnSpc>
              <a:buClr>
                <a:srgbClr val="405487"/>
              </a:buClr>
              <a:buChar char="•"/>
              <a:tabLst>
                <a:tab pos="180499" algn="l"/>
                <a:tab pos="180975" algn="l"/>
              </a:tabLst>
            </a:pPr>
            <a:r>
              <a:rPr sz="1500" spc="38" dirty="0">
                <a:solidFill>
                  <a:srgbClr val="FF0000"/>
                </a:solidFill>
                <a:latin typeface="Arial"/>
                <a:cs typeface="Arial"/>
              </a:rPr>
              <a:t>Johnson’s</a:t>
            </a:r>
            <a:r>
              <a:rPr sz="1500" spc="71" dirty="0">
                <a:solidFill>
                  <a:srgbClr val="FF0000"/>
                </a:solidFill>
                <a:latin typeface="Arial"/>
                <a:cs typeface="Arial"/>
              </a:rPr>
              <a:t> </a:t>
            </a:r>
            <a:r>
              <a:rPr sz="1500" spc="94" dirty="0">
                <a:solidFill>
                  <a:srgbClr val="FF0000"/>
                </a:solidFill>
                <a:latin typeface="Arial"/>
                <a:cs typeface="Arial"/>
              </a:rPr>
              <a:t>Definition: </a:t>
            </a:r>
            <a:r>
              <a:rPr sz="1500" spc="86" dirty="0">
                <a:latin typeface="Arial"/>
                <a:cs typeface="Arial"/>
              </a:rPr>
              <a:t>ethics</a:t>
            </a:r>
            <a:r>
              <a:rPr sz="1500" spc="68" dirty="0">
                <a:latin typeface="Arial"/>
                <a:cs typeface="Arial"/>
              </a:rPr>
              <a:t> </a:t>
            </a:r>
            <a:r>
              <a:rPr sz="1500" spc="86" dirty="0">
                <a:latin typeface="Arial"/>
                <a:cs typeface="Arial"/>
              </a:rPr>
              <a:t>studies</a:t>
            </a:r>
            <a:r>
              <a:rPr sz="1500" spc="71" dirty="0">
                <a:latin typeface="Arial"/>
                <a:cs typeface="Arial"/>
              </a:rPr>
              <a:t> </a:t>
            </a:r>
            <a:r>
              <a:rPr sz="1500" spc="116" dirty="0">
                <a:latin typeface="Arial"/>
                <a:cs typeface="Arial"/>
              </a:rPr>
              <a:t>the</a:t>
            </a:r>
            <a:r>
              <a:rPr sz="1500" spc="71" dirty="0">
                <a:latin typeface="Arial"/>
                <a:cs typeface="Arial"/>
              </a:rPr>
              <a:t> </a:t>
            </a:r>
            <a:r>
              <a:rPr sz="1500" spc="116" dirty="0">
                <a:latin typeface="Arial"/>
                <a:cs typeface="Arial"/>
              </a:rPr>
              <a:t>way</a:t>
            </a:r>
            <a:r>
              <a:rPr sz="1500" spc="71" dirty="0">
                <a:latin typeface="Arial"/>
                <a:cs typeface="Arial"/>
              </a:rPr>
              <a:t> </a:t>
            </a:r>
            <a:r>
              <a:rPr sz="1500" spc="90" dirty="0">
                <a:latin typeface="Arial"/>
                <a:cs typeface="Arial"/>
              </a:rPr>
              <a:t>in</a:t>
            </a:r>
            <a:r>
              <a:rPr sz="1500" spc="79" dirty="0">
                <a:latin typeface="Arial"/>
                <a:cs typeface="Arial"/>
              </a:rPr>
              <a:t> </a:t>
            </a:r>
            <a:r>
              <a:rPr sz="1500" spc="101" dirty="0">
                <a:latin typeface="Arial"/>
                <a:cs typeface="Arial"/>
              </a:rPr>
              <a:t>which</a:t>
            </a:r>
            <a:r>
              <a:rPr sz="1500" spc="83" dirty="0">
                <a:latin typeface="Arial"/>
                <a:cs typeface="Arial"/>
              </a:rPr>
              <a:t> </a:t>
            </a:r>
            <a:r>
              <a:rPr sz="1500" spc="105" dirty="0">
                <a:latin typeface="Arial"/>
                <a:cs typeface="Arial"/>
              </a:rPr>
              <a:t>computers</a:t>
            </a:r>
            <a:r>
              <a:rPr sz="1500" spc="68" dirty="0">
                <a:latin typeface="Arial"/>
                <a:cs typeface="Arial"/>
              </a:rPr>
              <a:t> </a:t>
            </a:r>
            <a:r>
              <a:rPr sz="1500" spc="105" dirty="0">
                <a:latin typeface="Arial"/>
                <a:cs typeface="Arial"/>
              </a:rPr>
              <a:t>“pose </a:t>
            </a:r>
            <a:r>
              <a:rPr sz="1500" spc="109" dirty="0">
                <a:latin typeface="Arial"/>
                <a:cs typeface="Arial"/>
              </a:rPr>
              <a:t>new</a:t>
            </a:r>
            <a:r>
              <a:rPr sz="1500" spc="64" dirty="0">
                <a:latin typeface="Arial"/>
                <a:cs typeface="Arial"/>
              </a:rPr>
              <a:t> </a:t>
            </a:r>
            <a:r>
              <a:rPr sz="1500" spc="83" dirty="0">
                <a:latin typeface="Arial"/>
                <a:cs typeface="Arial"/>
              </a:rPr>
              <a:t>versions</a:t>
            </a:r>
            <a:r>
              <a:rPr sz="1500" spc="68" dirty="0">
                <a:latin typeface="Arial"/>
                <a:cs typeface="Arial"/>
              </a:rPr>
              <a:t> </a:t>
            </a:r>
            <a:r>
              <a:rPr sz="1500" spc="94" dirty="0">
                <a:latin typeface="Arial"/>
                <a:cs typeface="Arial"/>
              </a:rPr>
              <a:t>of</a:t>
            </a:r>
            <a:r>
              <a:rPr sz="1500" spc="60" dirty="0">
                <a:latin typeface="Arial"/>
                <a:cs typeface="Arial"/>
              </a:rPr>
              <a:t> </a:t>
            </a:r>
            <a:r>
              <a:rPr sz="1500" spc="98" dirty="0">
                <a:latin typeface="Arial"/>
                <a:cs typeface="Arial"/>
              </a:rPr>
              <a:t>standard</a:t>
            </a:r>
            <a:r>
              <a:rPr sz="1500" spc="64" dirty="0">
                <a:latin typeface="Arial"/>
                <a:cs typeface="Arial"/>
              </a:rPr>
              <a:t> </a:t>
            </a:r>
            <a:r>
              <a:rPr sz="1500" spc="113" dirty="0">
                <a:latin typeface="Arial"/>
                <a:cs typeface="Arial"/>
              </a:rPr>
              <a:t>moral</a:t>
            </a:r>
            <a:r>
              <a:rPr sz="1500" spc="64" dirty="0">
                <a:latin typeface="Arial"/>
                <a:cs typeface="Arial"/>
              </a:rPr>
              <a:t> </a:t>
            </a:r>
            <a:r>
              <a:rPr sz="1500" spc="98" dirty="0">
                <a:latin typeface="Arial"/>
                <a:cs typeface="Arial"/>
              </a:rPr>
              <a:t>problems</a:t>
            </a:r>
            <a:r>
              <a:rPr sz="1500" spc="60" dirty="0">
                <a:latin typeface="Arial"/>
                <a:cs typeface="Arial"/>
              </a:rPr>
              <a:t> </a:t>
            </a:r>
            <a:r>
              <a:rPr sz="1500" spc="101" dirty="0">
                <a:latin typeface="Arial"/>
                <a:cs typeface="Arial"/>
              </a:rPr>
              <a:t>and</a:t>
            </a:r>
            <a:r>
              <a:rPr sz="1500" spc="60" dirty="0">
                <a:latin typeface="Arial"/>
                <a:cs typeface="Arial"/>
              </a:rPr>
              <a:t> </a:t>
            </a:r>
            <a:r>
              <a:rPr sz="1500" spc="113" dirty="0">
                <a:latin typeface="Arial"/>
                <a:cs typeface="Arial"/>
              </a:rPr>
              <a:t>moral</a:t>
            </a:r>
            <a:r>
              <a:rPr sz="1500" spc="56" dirty="0">
                <a:latin typeface="Arial"/>
                <a:cs typeface="Arial"/>
              </a:rPr>
              <a:t> </a:t>
            </a:r>
            <a:r>
              <a:rPr sz="1500" spc="94" dirty="0">
                <a:latin typeface="Arial"/>
                <a:cs typeface="Arial"/>
              </a:rPr>
              <a:t>dilemmas, </a:t>
            </a:r>
            <a:r>
              <a:rPr sz="1500" spc="98" dirty="0">
                <a:latin typeface="Arial"/>
                <a:cs typeface="Arial"/>
              </a:rPr>
              <a:t>exacerbating</a:t>
            </a:r>
            <a:r>
              <a:rPr sz="1500" spc="68" dirty="0">
                <a:latin typeface="Arial"/>
                <a:cs typeface="Arial"/>
              </a:rPr>
              <a:t> </a:t>
            </a:r>
            <a:r>
              <a:rPr sz="1500" spc="116" dirty="0">
                <a:latin typeface="Arial"/>
                <a:cs typeface="Arial"/>
              </a:rPr>
              <a:t>the</a:t>
            </a:r>
            <a:r>
              <a:rPr sz="1500" spc="75" dirty="0">
                <a:latin typeface="Arial"/>
                <a:cs typeface="Arial"/>
              </a:rPr>
              <a:t> </a:t>
            </a:r>
            <a:r>
              <a:rPr sz="1500" spc="90" dirty="0">
                <a:latin typeface="Arial"/>
                <a:cs typeface="Arial"/>
              </a:rPr>
              <a:t>old</a:t>
            </a:r>
            <a:r>
              <a:rPr sz="1500" spc="68" dirty="0">
                <a:latin typeface="Arial"/>
                <a:cs typeface="Arial"/>
              </a:rPr>
              <a:t> </a:t>
            </a:r>
            <a:r>
              <a:rPr sz="1500" spc="90" dirty="0">
                <a:latin typeface="Arial"/>
                <a:cs typeface="Arial"/>
              </a:rPr>
              <a:t>problems,</a:t>
            </a:r>
            <a:r>
              <a:rPr sz="1500" spc="71" dirty="0">
                <a:latin typeface="Arial"/>
                <a:cs typeface="Arial"/>
              </a:rPr>
              <a:t> </a:t>
            </a:r>
            <a:r>
              <a:rPr sz="1500" spc="101" dirty="0">
                <a:latin typeface="Arial"/>
                <a:cs typeface="Arial"/>
              </a:rPr>
              <a:t>and</a:t>
            </a:r>
            <a:r>
              <a:rPr sz="1500" spc="71" dirty="0">
                <a:latin typeface="Arial"/>
                <a:cs typeface="Arial"/>
              </a:rPr>
              <a:t> </a:t>
            </a:r>
            <a:r>
              <a:rPr sz="1500" spc="90" dirty="0">
                <a:latin typeface="Arial"/>
                <a:cs typeface="Arial"/>
              </a:rPr>
              <a:t>forcing</a:t>
            </a:r>
            <a:r>
              <a:rPr sz="1500" spc="68" dirty="0">
                <a:latin typeface="Arial"/>
                <a:cs typeface="Arial"/>
              </a:rPr>
              <a:t> us</a:t>
            </a:r>
            <a:r>
              <a:rPr sz="1500" spc="71" dirty="0">
                <a:latin typeface="Arial"/>
                <a:cs typeface="Arial"/>
              </a:rPr>
              <a:t> </a:t>
            </a:r>
            <a:r>
              <a:rPr sz="1500" spc="124" dirty="0">
                <a:latin typeface="Arial"/>
                <a:cs typeface="Arial"/>
              </a:rPr>
              <a:t>to</a:t>
            </a:r>
            <a:r>
              <a:rPr sz="1500" spc="71" dirty="0">
                <a:latin typeface="Arial"/>
                <a:cs typeface="Arial"/>
              </a:rPr>
              <a:t> </a:t>
            </a:r>
            <a:r>
              <a:rPr sz="1500" spc="101" dirty="0">
                <a:latin typeface="Arial"/>
                <a:cs typeface="Arial"/>
              </a:rPr>
              <a:t>apply</a:t>
            </a:r>
            <a:r>
              <a:rPr sz="1500" spc="68" dirty="0">
                <a:latin typeface="Arial"/>
                <a:cs typeface="Arial"/>
              </a:rPr>
              <a:t> </a:t>
            </a:r>
            <a:r>
              <a:rPr sz="1500" spc="98" dirty="0">
                <a:latin typeface="Arial"/>
                <a:cs typeface="Arial"/>
              </a:rPr>
              <a:t>ordinary</a:t>
            </a:r>
            <a:r>
              <a:rPr sz="1500" spc="71" dirty="0">
                <a:latin typeface="Arial"/>
                <a:cs typeface="Arial"/>
              </a:rPr>
              <a:t> </a:t>
            </a:r>
            <a:r>
              <a:rPr sz="1500" spc="101" dirty="0">
                <a:latin typeface="Arial"/>
                <a:cs typeface="Arial"/>
              </a:rPr>
              <a:t>moral norms</a:t>
            </a:r>
            <a:r>
              <a:rPr sz="1500" spc="83" dirty="0">
                <a:latin typeface="Arial"/>
                <a:cs typeface="Arial"/>
              </a:rPr>
              <a:t> </a:t>
            </a:r>
            <a:r>
              <a:rPr sz="1500" spc="90" dirty="0">
                <a:latin typeface="Arial"/>
                <a:cs typeface="Arial"/>
              </a:rPr>
              <a:t>in</a:t>
            </a:r>
            <a:r>
              <a:rPr sz="1500" spc="68" dirty="0">
                <a:latin typeface="Arial"/>
                <a:cs typeface="Arial"/>
              </a:rPr>
              <a:t> </a:t>
            </a:r>
            <a:r>
              <a:rPr sz="1500" spc="105" dirty="0">
                <a:latin typeface="Arial"/>
                <a:cs typeface="Arial"/>
              </a:rPr>
              <a:t>uncharted</a:t>
            </a:r>
            <a:r>
              <a:rPr sz="1500" spc="75" dirty="0">
                <a:latin typeface="Arial"/>
                <a:cs typeface="Arial"/>
              </a:rPr>
              <a:t> </a:t>
            </a:r>
            <a:r>
              <a:rPr sz="1500" spc="101" dirty="0">
                <a:latin typeface="Arial"/>
                <a:cs typeface="Arial"/>
              </a:rPr>
              <a:t>realms.”</a:t>
            </a:r>
            <a:endParaRPr sz="1500" dirty="0">
              <a:latin typeface="Arial"/>
              <a:cs typeface="Arial"/>
            </a:endParaRPr>
          </a:p>
        </p:txBody>
      </p:sp>
    </p:spTree>
    <p:extLst>
      <p:ext uri="{BB962C8B-B14F-4D97-AF65-F5344CB8AC3E}">
        <p14:creationId xmlns:p14="http://schemas.microsoft.com/office/powerpoint/2010/main" val="317204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06779" y="1418272"/>
            <a:ext cx="6980873" cy="2830903"/>
          </a:xfrm>
          <a:prstGeom prst="rect">
            <a:avLst/>
          </a:prstGeom>
        </p:spPr>
        <p:txBody>
          <a:bodyPr vert="horz" wrap="square" lIns="0" tIns="9525" rIns="0" bIns="0" rtlCol="0">
            <a:spAutoFit/>
          </a:bodyPr>
          <a:lstStyle/>
          <a:p>
            <a:pPr marL="180975" marR="431483" indent="-171450" algn="just">
              <a:lnSpc>
                <a:spcPct val="120000"/>
              </a:lnSpc>
              <a:spcBef>
                <a:spcPts val="75"/>
              </a:spcBef>
              <a:buClr>
                <a:srgbClr val="405487"/>
              </a:buClr>
              <a:buChar char="•"/>
              <a:tabLst>
                <a:tab pos="180975" algn="l"/>
              </a:tabLst>
            </a:pPr>
            <a:r>
              <a:rPr sz="1500" spc="94" dirty="0">
                <a:solidFill>
                  <a:srgbClr val="FF0000"/>
                </a:solidFill>
                <a:latin typeface="Arial"/>
                <a:cs typeface="Arial"/>
              </a:rPr>
              <a:t>Gotterbarn’s</a:t>
            </a:r>
            <a:r>
              <a:rPr sz="1500" spc="68" dirty="0">
                <a:solidFill>
                  <a:srgbClr val="FF0000"/>
                </a:solidFill>
                <a:latin typeface="Arial"/>
                <a:cs typeface="Arial"/>
              </a:rPr>
              <a:t> </a:t>
            </a:r>
            <a:r>
              <a:rPr sz="1500" spc="94" dirty="0">
                <a:solidFill>
                  <a:srgbClr val="FF0000"/>
                </a:solidFill>
                <a:latin typeface="Arial"/>
                <a:cs typeface="Arial"/>
              </a:rPr>
              <a:t>Definition:</a:t>
            </a:r>
            <a:r>
              <a:rPr sz="1500" spc="86" dirty="0">
                <a:solidFill>
                  <a:srgbClr val="FF0000"/>
                </a:solidFill>
                <a:latin typeface="Arial"/>
                <a:cs typeface="Arial"/>
              </a:rPr>
              <a:t> </a:t>
            </a:r>
            <a:r>
              <a:rPr sz="1500" spc="83" dirty="0">
                <a:latin typeface="Arial"/>
                <a:cs typeface="Arial"/>
              </a:rPr>
              <a:t>a</a:t>
            </a:r>
            <a:r>
              <a:rPr sz="1500" spc="68" dirty="0">
                <a:latin typeface="Arial"/>
                <a:cs typeface="Arial"/>
              </a:rPr>
              <a:t> </a:t>
            </a:r>
            <a:r>
              <a:rPr sz="1500" spc="98" dirty="0">
                <a:latin typeface="Arial"/>
                <a:cs typeface="Arial"/>
              </a:rPr>
              <a:t>branch</a:t>
            </a:r>
            <a:r>
              <a:rPr sz="1500" spc="60" dirty="0">
                <a:latin typeface="Arial"/>
                <a:cs typeface="Arial"/>
              </a:rPr>
              <a:t> </a:t>
            </a:r>
            <a:r>
              <a:rPr sz="1500" spc="94" dirty="0">
                <a:latin typeface="Arial"/>
                <a:cs typeface="Arial"/>
              </a:rPr>
              <a:t>of</a:t>
            </a:r>
            <a:r>
              <a:rPr sz="1500" spc="68" dirty="0">
                <a:latin typeface="Arial"/>
                <a:cs typeface="Arial"/>
              </a:rPr>
              <a:t> </a:t>
            </a:r>
            <a:r>
              <a:rPr sz="1500" spc="79" dirty="0">
                <a:latin typeface="Arial"/>
                <a:cs typeface="Arial"/>
              </a:rPr>
              <a:t>professional</a:t>
            </a:r>
            <a:r>
              <a:rPr sz="1500" spc="64" dirty="0">
                <a:latin typeface="Arial"/>
                <a:cs typeface="Arial"/>
              </a:rPr>
              <a:t> </a:t>
            </a:r>
            <a:r>
              <a:rPr sz="1500" spc="83" dirty="0">
                <a:latin typeface="Arial"/>
                <a:cs typeface="Arial"/>
              </a:rPr>
              <a:t>ethics,</a:t>
            </a:r>
            <a:r>
              <a:rPr sz="1500" spc="68" dirty="0">
                <a:latin typeface="Arial"/>
                <a:cs typeface="Arial"/>
              </a:rPr>
              <a:t> </a:t>
            </a:r>
            <a:r>
              <a:rPr sz="1500" spc="79" dirty="0">
                <a:latin typeface="Arial"/>
                <a:cs typeface="Arial"/>
              </a:rPr>
              <a:t>concerned </a:t>
            </a:r>
            <a:r>
              <a:rPr sz="1500" spc="109" dirty="0">
                <a:latin typeface="Arial"/>
                <a:cs typeface="Arial"/>
              </a:rPr>
              <a:t>primarily</a:t>
            </a:r>
            <a:r>
              <a:rPr sz="1500" spc="71" dirty="0">
                <a:latin typeface="Arial"/>
                <a:cs typeface="Arial"/>
              </a:rPr>
              <a:t> </a:t>
            </a:r>
            <a:r>
              <a:rPr sz="1500" spc="120" dirty="0">
                <a:latin typeface="Arial"/>
                <a:cs typeface="Arial"/>
              </a:rPr>
              <a:t>with</a:t>
            </a:r>
            <a:r>
              <a:rPr sz="1500" spc="71" dirty="0">
                <a:latin typeface="Arial"/>
                <a:cs typeface="Arial"/>
              </a:rPr>
              <a:t> </a:t>
            </a:r>
            <a:r>
              <a:rPr sz="1500" spc="86" dirty="0">
                <a:latin typeface="Arial"/>
                <a:cs typeface="Arial"/>
              </a:rPr>
              <a:t>standards</a:t>
            </a:r>
            <a:r>
              <a:rPr sz="1500" spc="71" dirty="0">
                <a:latin typeface="Arial"/>
                <a:cs typeface="Arial"/>
              </a:rPr>
              <a:t> </a:t>
            </a:r>
            <a:r>
              <a:rPr sz="1500" spc="94" dirty="0">
                <a:latin typeface="Arial"/>
                <a:cs typeface="Arial"/>
              </a:rPr>
              <a:t>of</a:t>
            </a:r>
            <a:r>
              <a:rPr sz="1500" spc="64" dirty="0">
                <a:latin typeface="Arial"/>
                <a:cs typeface="Arial"/>
              </a:rPr>
              <a:t> </a:t>
            </a:r>
            <a:r>
              <a:rPr sz="1500" spc="98" dirty="0">
                <a:latin typeface="Arial"/>
                <a:cs typeface="Arial"/>
              </a:rPr>
              <a:t>good</a:t>
            </a:r>
            <a:r>
              <a:rPr sz="1500" spc="68" dirty="0">
                <a:latin typeface="Arial"/>
                <a:cs typeface="Arial"/>
              </a:rPr>
              <a:t> </a:t>
            </a:r>
            <a:r>
              <a:rPr sz="1500" spc="94" dirty="0">
                <a:latin typeface="Arial"/>
                <a:cs typeface="Arial"/>
              </a:rPr>
              <a:t>practice</a:t>
            </a:r>
            <a:r>
              <a:rPr sz="1500" spc="71" dirty="0">
                <a:latin typeface="Arial"/>
                <a:cs typeface="Arial"/>
              </a:rPr>
              <a:t> </a:t>
            </a:r>
            <a:r>
              <a:rPr sz="1500" spc="101" dirty="0">
                <a:latin typeface="Arial"/>
                <a:cs typeface="Arial"/>
              </a:rPr>
              <a:t>and</a:t>
            </a:r>
            <a:r>
              <a:rPr sz="1500" spc="64" dirty="0">
                <a:latin typeface="Arial"/>
                <a:cs typeface="Arial"/>
              </a:rPr>
              <a:t> </a:t>
            </a:r>
            <a:r>
              <a:rPr sz="1500" spc="71" dirty="0">
                <a:latin typeface="Arial"/>
                <a:cs typeface="Arial"/>
              </a:rPr>
              <a:t>codes</a:t>
            </a:r>
            <a:r>
              <a:rPr sz="1500" spc="64" dirty="0">
                <a:latin typeface="Arial"/>
                <a:cs typeface="Arial"/>
              </a:rPr>
              <a:t> </a:t>
            </a:r>
            <a:r>
              <a:rPr sz="1500" spc="94" dirty="0">
                <a:latin typeface="Arial"/>
                <a:cs typeface="Arial"/>
              </a:rPr>
              <a:t>of</a:t>
            </a:r>
            <a:r>
              <a:rPr sz="1500" spc="68" dirty="0">
                <a:latin typeface="Arial"/>
                <a:cs typeface="Arial"/>
              </a:rPr>
              <a:t> </a:t>
            </a:r>
            <a:r>
              <a:rPr sz="1500" spc="105" dirty="0">
                <a:latin typeface="Arial"/>
                <a:cs typeface="Arial"/>
              </a:rPr>
              <a:t>conduct</a:t>
            </a:r>
            <a:r>
              <a:rPr sz="1500" spc="64" dirty="0">
                <a:latin typeface="Arial"/>
                <a:cs typeface="Arial"/>
              </a:rPr>
              <a:t> </a:t>
            </a:r>
            <a:r>
              <a:rPr sz="1500" spc="79" dirty="0">
                <a:latin typeface="Arial"/>
                <a:cs typeface="Arial"/>
              </a:rPr>
              <a:t>for </a:t>
            </a:r>
            <a:r>
              <a:rPr sz="1500" spc="113" dirty="0">
                <a:latin typeface="Arial"/>
                <a:cs typeface="Arial"/>
              </a:rPr>
              <a:t>computing</a:t>
            </a:r>
            <a:r>
              <a:rPr sz="1500" spc="71" dirty="0">
                <a:latin typeface="Arial"/>
                <a:cs typeface="Arial"/>
              </a:rPr>
              <a:t> </a:t>
            </a:r>
            <a:r>
              <a:rPr sz="1500" spc="68" dirty="0">
                <a:latin typeface="Arial"/>
                <a:cs typeface="Arial"/>
              </a:rPr>
              <a:t>professionals</a:t>
            </a:r>
            <a:endParaRPr sz="1500" dirty="0">
              <a:latin typeface="Arial"/>
              <a:cs typeface="Arial"/>
            </a:endParaRPr>
          </a:p>
          <a:p>
            <a:pPr>
              <a:lnSpc>
                <a:spcPct val="100000"/>
              </a:lnSpc>
              <a:buClr>
                <a:srgbClr val="405487"/>
              </a:buClr>
              <a:buFont typeface="Arial"/>
              <a:buChar char="•"/>
            </a:pPr>
            <a:endParaRPr sz="1725" dirty="0">
              <a:latin typeface="Arial"/>
              <a:cs typeface="Arial"/>
            </a:endParaRPr>
          </a:p>
          <a:p>
            <a:pPr>
              <a:spcBef>
                <a:spcPts val="41"/>
              </a:spcBef>
              <a:buClr>
                <a:srgbClr val="405487"/>
              </a:buClr>
              <a:buFont typeface="Arial"/>
              <a:buChar char="•"/>
            </a:pPr>
            <a:endParaRPr sz="1425" dirty="0">
              <a:latin typeface="Arial"/>
              <a:cs typeface="Arial"/>
            </a:endParaRPr>
          </a:p>
          <a:p>
            <a:pPr marL="180975" marR="775335" indent="-171450">
              <a:lnSpc>
                <a:spcPct val="120200"/>
              </a:lnSpc>
              <a:buClr>
                <a:srgbClr val="405487"/>
              </a:buClr>
              <a:buChar char="•"/>
              <a:tabLst>
                <a:tab pos="180499" algn="l"/>
                <a:tab pos="180975" algn="l"/>
              </a:tabLst>
            </a:pPr>
            <a:r>
              <a:rPr sz="1500" spc="79" dirty="0">
                <a:solidFill>
                  <a:srgbClr val="FF0000"/>
                </a:solidFill>
                <a:latin typeface="Arial"/>
                <a:cs typeface="Arial"/>
              </a:rPr>
              <a:t>Moor’s</a:t>
            </a:r>
            <a:r>
              <a:rPr sz="1500" spc="68" dirty="0">
                <a:solidFill>
                  <a:srgbClr val="FF0000"/>
                </a:solidFill>
                <a:latin typeface="Arial"/>
                <a:cs typeface="Arial"/>
              </a:rPr>
              <a:t> </a:t>
            </a:r>
            <a:r>
              <a:rPr sz="1500" spc="94" dirty="0">
                <a:solidFill>
                  <a:srgbClr val="FF0000"/>
                </a:solidFill>
                <a:latin typeface="Arial"/>
                <a:cs typeface="Arial"/>
              </a:rPr>
              <a:t>Definition:</a:t>
            </a:r>
            <a:r>
              <a:rPr sz="1500" spc="75" dirty="0">
                <a:solidFill>
                  <a:srgbClr val="FF0000"/>
                </a:solidFill>
                <a:latin typeface="Arial"/>
                <a:cs typeface="Arial"/>
              </a:rPr>
              <a:t> </a:t>
            </a:r>
            <a:r>
              <a:rPr sz="1500" spc="83" dirty="0">
                <a:latin typeface="Arial"/>
                <a:cs typeface="Arial"/>
              </a:rPr>
              <a:t>a</a:t>
            </a:r>
            <a:r>
              <a:rPr sz="1500" spc="68" dirty="0">
                <a:latin typeface="Arial"/>
                <a:cs typeface="Arial"/>
              </a:rPr>
              <a:t> </a:t>
            </a:r>
            <a:r>
              <a:rPr sz="1500" spc="90" dirty="0">
                <a:latin typeface="Arial"/>
                <a:cs typeface="Arial"/>
              </a:rPr>
              <a:t>field</a:t>
            </a:r>
            <a:r>
              <a:rPr sz="1500" spc="68" dirty="0">
                <a:latin typeface="Arial"/>
                <a:cs typeface="Arial"/>
              </a:rPr>
              <a:t> </a:t>
            </a:r>
            <a:r>
              <a:rPr sz="1500" spc="86" dirty="0">
                <a:latin typeface="Arial"/>
                <a:cs typeface="Arial"/>
              </a:rPr>
              <a:t>concerned</a:t>
            </a:r>
            <a:r>
              <a:rPr sz="1500" spc="68" dirty="0">
                <a:latin typeface="Arial"/>
                <a:cs typeface="Arial"/>
              </a:rPr>
              <a:t> </a:t>
            </a:r>
            <a:r>
              <a:rPr sz="1500" spc="120" dirty="0">
                <a:latin typeface="Arial"/>
                <a:cs typeface="Arial"/>
              </a:rPr>
              <a:t>with</a:t>
            </a:r>
            <a:r>
              <a:rPr sz="1500" spc="71" dirty="0">
                <a:latin typeface="Arial"/>
                <a:cs typeface="Arial"/>
              </a:rPr>
              <a:t> </a:t>
            </a:r>
            <a:r>
              <a:rPr sz="1500" spc="120" dirty="0">
                <a:latin typeface="Arial"/>
                <a:cs typeface="Arial"/>
              </a:rPr>
              <a:t>“policy</a:t>
            </a:r>
            <a:r>
              <a:rPr sz="1500" spc="75" dirty="0">
                <a:latin typeface="Arial"/>
                <a:cs typeface="Arial"/>
              </a:rPr>
              <a:t> </a:t>
            </a:r>
            <a:r>
              <a:rPr sz="1500" spc="124" dirty="0">
                <a:latin typeface="Arial"/>
                <a:cs typeface="Arial"/>
              </a:rPr>
              <a:t>vacuums”</a:t>
            </a:r>
            <a:r>
              <a:rPr sz="1500" spc="75" dirty="0">
                <a:latin typeface="Arial"/>
                <a:cs typeface="Arial"/>
              </a:rPr>
              <a:t> </a:t>
            </a:r>
            <a:r>
              <a:rPr sz="1500" spc="83" dirty="0">
                <a:latin typeface="Arial"/>
                <a:cs typeface="Arial"/>
              </a:rPr>
              <a:t>and </a:t>
            </a:r>
            <a:r>
              <a:rPr sz="1500" spc="109" dirty="0">
                <a:latin typeface="Arial"/>
                <a:cs typeface="Arial"/>
              </a:rPr>
              <a:t>“conceptual</a:t>
            </a:r>
            <a:r>
              <a:rPr sz="1500" spc="68" dirty="0">
                <a:latin typeface="Arial"/>
                <a:cs typeface="Arial"/>
              </a:rPr>
              <a:t> </a:t>
            </a:r>
            <a:r>
              <a:rPr sz="1500" spc="124" dirty="0">
                <a:latin typeface="Arial"/>
                <a:cs typeface="Arial"/>
              </a:rPr>
              <a:t>muddles”</a:t>
            </a:r>
            <a:r>
              <a:rPr sz="1500" spc="71" dirty="0">
                <a:latin typeface="Arial"/>
                <a:cs typeface="Arial"/>
              </a:rPr>
              <a:t> </a:t>
            </a:r>
            <a:r>
              <a:rPr sz="1500" spc="94" dirty="0">
                <a:latin typeface="Arial"/>
                <a:cs typeface="Arial"/>
              </a:rPr>
              <a:t>regarding</a:t>
            </a:r>
            <a:r>
              <a:rPr sz="1500" spc="68" dirty="0">
                <a:latin typeface="Arial"/>
                <a:cs typeface="Arial"/>
              </a:rPr>
              <a:t> </a:t>
            </a:r>
            <a:r>
              <a:rPr sz="1500" spc="120" dirty="0">
                <a:latin typeface="Arial"/>
                <a:cs typeface="Arial"/>
              </a:rPr>
              <a:t>the</a:t>
            </a:r>
            <a:r>
              <a:rPr sz="1500" spc="75" dirty="0">
                <a:latin typeface="Arial"/>
                <a:cs typeface="Arial"/>
              </a:rPr>
              <a:t> </a:t>
            </a:r>
            <a:r>
              <a:rPr sz="1500" spc="68" dirty="0">
                <a:latin typeface="Arial"/>
                <a:cs typeface="Arial"/>
              </a:rPr>
              <a:t>social</a:t>
            </a:r>
            <a:r>
              <a:rPr sz="1500" spc="71" dirty="0">
                <a:latin typeface="Arial"/>
                <a:cs typeface="Arial"/>
              </a:rPr>
              <a:t> </a:t>
            </a:r>
            <a:r>
              <a:rPr sz="1500" spc="101" dirty="0">
                <a:latin typeface="Arial"/>
                <a:cs typeface="Arial"/>
              </a:rPr>
              <a:t>and</a:t>
            </a:r>
            <a:r>
              <a:rPr sz="1500" spc="71" dirty="0">
                <a:latin typeface="Arial"/>
                <a:cs typeface="Arial"/>
              </a:rPr>
              <a:t> </a:t>
            </a:r>
            <a:r>
              <a:rPr sz="1500" spc="94" dirty="0">
                <a:latin typeface="Arial"/>
                <a:cs typeface="Arial"/>
              </a:rPr>
              <a:t>ethical</a:t>
            </a:r>
            <a:r>
              <a:rPr sz="1500" spc="60" dirty="0">
                <a:latin typeface="Arial"/>
                <a:cs typeface="Arial"/>
              </a:rPr>
              <a:t> </a:t>
            </a:r>
            <a:r>
              <a:rPr sz="1500" spc="71" dirty="0">
                <a:latin typeface="Arial"/>
                <a:cs typeface="Arial"/>
              </a:rPr>
              <a:t>use </a:t>
            </a:r>
            <a:r>
              <a:rPr sz="1500" spc="75" dirty="0">
                <a:latin typeface="Arial"/>
                <a:cs typeface="Arial"/>
              </a:rPr>
              <a:t>of </a:t>
            </a:r>
            <a:r>
              <a:rPr sz="1500" spc="105" dirty="0">
                <a:latin typeface="Arial"/>
                <a:cs typeface="Arial"/>
              </a:rPr>
              <a:t>information</a:t>
            </a:r>
            <a:r>
              <a:rPr sz="1500" spc="86" dirty="0">
                <a:latin typeface="Arial"/>
                <a:cs typeface="Arial"/>
              </a:rPr>
              <a:t> </a:t>
            </a:r>
            <a:r>
              <a:rPr sz="1500" spc="71" dirty="0">
                <a:latin typeface="Arial"/>
                <a:cs typeface="Arial"/>
              </a:rPr>
              <a:t>technology.</a:t>
            </a:r>
            <a:endParaRPr sz="1500" dirty="0">
              <a:latin typeface="Arial"/>
              <a:cs typeface="Arial"/>
            </a:endParaRPr>
          </a:p>
          <a:p>
            <a:pPr marL="523399" marR="3810" lvl="1" indent="-171450">
              <a:spcBef>
                <a:spcPts val="368"/>
              </a:spcBef>
              <a:buClr>
                <a:srgbClr val="405487"/>
              </a:buClr>
              <a:buChar char="•"/>
              <a:tabLst>
                <a:tab pos="523399" algn="l"/>
                <a:tab pos="523875" algn="l"/>
              </a:tabLst>
            </a:pPr>
            <a:r>
              <a:rPr sz="1350" spc="60" dirty="0">
                <a:latin typeface="Arial"/>
                <a:cs typeface="Arial"/>
              </a:rPr>
              <a:t>Analysis</a:t>
            </a:r>
            <a:r>
              <a:rPr sz="1350" spc="64" dirty="0">
                <a:latin typeface="Arial"/>
                <a:cs typeface="Arial"/>
              </a:rPr>
              <a:t> </a:t>
            </a:r>
            <a:r>
              <a:rPr sz="1350" spc="83" dirty="0">
                <a:latin typeface="Arial"/>
                <a:cs typeface="Arial"/>
              </a:rPr>
              <a:t>of</a:t>
            </a:r>
            <a:r>
              <a:rPr sz="1350" spc="60" dirty="0">
                <a:latin typeface="Arial"/>
                <a:cs typeface="Arial"/>
              </a:rPr>
              <a:t> </a:t>
            </a:r>
            <a:r>
              <a:rPr sz="1350" spc="109" dirty="0">
                <a:latin typeface="Arial"/>
                <a:cs typeface="Arial"/>
              </a:rPr>
              <a:t>the</a:t>
            </a:r>
            <a:r>
              <a:rPr sz="1350" spc="56" dirty="0">
                <a:latin typeface="Arial"/>
                <a:cs typeface="Arial"/>
              </a:rPr>
              <a:t> </a:t>
            </a:r>
            <a:r>
              <a:rPr sz="1350" spc="94" dirty="0">
                <a:latin typeface="Arial"/>
                <a:cs typeface="Arial"/>
              </a:rPr>
              <a:t>nature</a:t>
            </a:r>
            <a:r>
              <a:rPr sz="1350" spc="64" dirty="0">
                <a:latin typeface="Arial"/>
                <a:cs typeface="Arial"/>
              </a:rPr>
              <a:t> </a:t>
            </a:r>
            <a:r>
              <a:rPr sz="1350" spc="90" dirty="0">
                <a:latin typeface="Arial"/>
                <a:cs typeface="Arial"/>
              </a:rPr>
              <a:t>and</a:t>
            </a:r>
            <a:r>
              <a:rPr sz="1350" spc="60" dirty="0">
                <a:latin typeface="Arial"/>
                <a:cs typeface="Arial"/>
              </a:rPr>
              <a:t> social </a:t>
            </a:r>
            <a:r>
              <a:rPr sz="1350" spc="101" dirty="0">
                <a:latin typeface="Arial"/>
                <a:cs typeface="Arial"/>
              </a:rPr>
              <a:t>impact</a:t>
            </a:r>
            <a:r>
              <a:rPr sz="1350" spc="64" dirty="0">
                <a:latin typeface="Arial"/>
                <a:cs typeface="Arial"/>
              </a:rPr>
              <a:t> </a:t>
            </a:r>
            <a:r>
              <a:rPr sz="1350" spc="83" dirty="0">
                <a:latin typeface="Arial"/>
                <a:cs typeface="Arial"/>
              </a:rPr>
              <a:t>of</a:t>
            </a:r>
            <a:r>
              <a:rPr sz="1350" spc="64" dirty="0">
                <a:latin typeface="Arial"/>
                <a:cs typeface="Arial"/>
              </a:rPr>
              <a:t> </a:t>
            </a:r>
            <a:r>
              <a:rPr sz="1350" spc="105" dirty="0">
                <a:latin typeface="Arial"/>
                <a:cs typeface="Arial"/>
              </a:rPr>
              <a:t>computer</a:t>
            </a:r>
            <a:r>
              <a:rPr sz="1350" spc="71" dirty="0">
                <a:latin typeface="Arial"/>
                <a:cs typeface="Arial"/>
              </a:rPr>
              <a:t> </a:t>
            </a:r>
            <a:r>
              <a:rPr sz="1350" spc="90" dirty="0">
                <a:latin typeface="Arial"/>
                <a:cs typeface="Arial"/>
              </a:rPr>
              <a:t>technology</a:t>
            </a:r>
            <a:r>
              <a:rPr sz="1350" spc="64" dirty="0">
                <a:latin typeface="Arial"/>
                <a:cs typeface="Arial"/>
              </a:rPr>
              <a:t> </a:t>
            </a:r>
            <a:r>
              <a:rPr sz="1350" spc="90" dirty="0">
                <a:latin typeface="Arial"/>
                <a:cs typeface="Arial"/>
              </a:rPr>
              <a:t>and</a:t>
            </a:r>
            <a:r>
              <a:rPr sz="1350" spc="60" dirty="0">
                <a:latin typeface="Arial"/>
                <a:cs typeface="Arial"/>
              </a:rPr>
              <a:t> </a:t>
            </a:r>
            <a:r>
              <a:rPr sz="1350" spc="86" dirty="0">
                <a:latin typeface="Arial"/>
                <a:cs typeface="Arial"/>
              </a:rPr>
              <a:t>the </a:t>
            </a:r>
            <a:r>
              <a:rPr sz="1350" spc="75" dirty="0">
                <a:latin typeface="Arial"/>
                <a:cs typeface="Arial"/>
              </a:rPr>
              <a:t>corresponding</a:t>
            </a:r>
            <a:r>
              <a:rPr sz="1350" spc="68" dirty="0">
                <a:latin typeface="Arial"/>
                <a:cs typeface="Arial"/>
              </a:rPr>
              <a:t> </a:t>
            </a:r>
            <a:r>
              <a:rPr sz="1350" spc="94" dirty="0">
                <a:latin typeface="Arial"/>
                <a:cs typeface="Arial"/>
              </a:rPr>
              <a:t>formulation</a:t>
            </a:r>
            <a:r>
              <a:rPr sz="1350" spc="71" dirty="0">
                <a:latin typeface="Arial"/>
                <a:cs typeface="Arial"/>
              </a:rPr>
              <a:t> </a:t>
            </a:r>
            <a:r>
              <a:rPr sz="1350" spc="90" dirty="0">
                <a:latin typeface="Arial"/>
                <a:cs typeface="Arial"/>
              </a:rPr>
              <a:t>and</a:t>
            </a:r>
            <a:r>
              <a:rPr sz="1350" spc="68" dirty="0">
                <a:latin typeface="Arial"/>
                <a:cs typeface="Arial"/>
              </a:rPr>
              <a:t> </a:t>
            </a:r>
            <a:r>
              <a:rPr sz="1350" spc="83" dirty="0">
                <a:latin typeface="Arial"/>
                <a:cs typeface="Arial"/>
              </a:rPr>
              <a:t>justification</a:t>
            </a:r>
            <a:r>
              <a:rPr sz="1350" spc="71" dirty="0">
                <a:latin typeface="Arial"/>
                <a:cs typeface="Arial"/>
              </a:rPr>
              <a:t> </a:t>
            </a:r>
            <a:r>
              <a:rPr sz="1350" spc="83" dirty="0">
                <a:latin typeface="Arial"/>
                <a:cs typeface="Arial"/>
              </a:rPr>
              <a:t>of</a:t>
            </a:r>
            <a:r>
              <a:rPr sz="1350" spc="71" dirty="0">
                <a:latin typeface="Arial"/>
                <a:cs typeface="Arial"/>
              </a:rPr>
              <a:t> </a:t>
            </a:r>
            <a:r>
              <a:rPr sz="1350" spc="68" dirty="0">
                <a:latin typeface="Arial"/>
                <a:cs typeface="Arial"/>
              </a:rPr>
              <a:t>policies </a:t>
            </a:r>
            <a:r>
              <a:rPr sz="1350" spc="90" dirty="0">
                <a:latin typeface="Arial"/>
                <a:cs typeface="Arial"/>
              </a:rPr>
              <a:t>for</a:t>
            </a:r>
            <a:r>
              <a:rPr sz="1350" spc="75" dirty="0">
                <a:latin typeface="Arial"/>
                <a:cs typeface="Arial"/>
              </a:rPr>
              <a:t> </a:t>
            </a:r>
            <a:r>
              <a:rPr sz="1350" spc="109" dirty="0">
                <a:latin typeface="Arial"/>
                <a:cs typeface="Arial"/>
              </a:rPr>
              <a:t>the</a:t>
            </a:r>
            <a:r>
              <a:rPr sz="1350" spc="68" dirty="0">
                <a:latin typeface="Arial"/>
                <a:cs typeface="Arial"/>
              </a:rPr>
              <a:t> </a:t>
            </a:r>
            <a:r>
              <a:rPr sz="1350" spc="83" dirty="0">
                <a:latin typeface="Arial"/>
                <a:cs typeface="Arial"/>
              </a:rPr>
              <a:t>ethical</a:t>
            </a:r>
            <a:r>
              <a:rPr sz="1350" spc="71" dirty="0">
                <a:latin typeface="Arial"/>
                <a:cs typeface="Arial"/>
              </a:rPr>
              <a:t> </a:t>
            </a:r>
            <a:r>
              <a:rPr sz="1350" spc="64" dirty="0">
                <a:latin typeface="Arial"/>
                <a:cs typeface="Arial"/>
              </a:rPr>
              <a:t>use</a:t>
            </a:r>
            <a:r>
              <a:rPr sz="1350" spc="71" dirty="0">
                <a:latin typeface="Arial"/>
                <a:cs typeface="Arial"/>
              </a:rPr>
              <a:t> </a:t>
            </a:r>
            <a:r>
              <a:rPr sz="1350" spc="60" dirty="0">
                <a:latin typeface="Arial"/>
                <a:cs typeface="Arial"/>
              </a:rPr>
              <a:t>of </a:t>
            </a:r>
            <a:r>
              <a:rPr sz="1350" spc="68" dirty="0">
                <a:latin typeface="Arial"/>
                <a:cs typeface="Arial"/>
              </a:rPr>
              <a:t>such</a:t>
            </a:r>
            <a:r>
              <a:rPr sz="1350" spc="60" dirty="0">
                <a:latin typeface="Arial"/>
                <a:cs typeface="Arial"/>
              </a:rPr>
              <a:t> </a:t>
            </a:r>
            <a:r>
              <a:rPr sz="1350" spc="83" dirty="0">
                <a:latin typeface="Arial"/>
                <a:cs typeface="Arial"/>
              </a:rPr>
              <a:t>technology</a:t>
            </a:r>
            <a:endParaRPr sz="1350" dirty="0">
              <a:latin typeface="Arial"/>
              <a:cs typeface="Arial"/>
            </a:endParaRPr>
          </a:p>
        </p:txBody>
      </p:sp>
      <p:sp>
        <p:nvSpPr>
          <p:cNvPr id="3" name="object 3"/>
          <p:cNvSpPr txBox="1"/>
          <p:nvPr/>
        </p:nvSpPr>
        <p:spPr>
          <a:xfrm>
            <a:off x="1592580" y="4187190"/>
            <a:ext cx="72866" cy="477375"/>
          </a:xfrm>
          <a:prstGeom prst="rect">
            <a:avLst/>
          </a:prstGeom>
        </p:spPr>
        <p:txBody>
          <a:bodyPr vert="horz" wrap="square" lIns="0" tIns="56198" rIns="0" bIns="0" rtlCol="0">
            <a:spAutoFit/>
          </a:bodyPr>
          <a:lstStyle/>
          <a:p>
            <a:pPr marL="9525">
              <a:spcBef>
                <a:spcPts val="443"/>
              </a:spcBef>
            </a:pPr>
            <a:r>
              <a:rPr sz="1200" dirty="0">
                <a:solidFill>
                  <a:srgbClr val="405487"/>
                </a:solidFill>
                <a:latin typeface="Arial"/>
                <a:cs typeface="Arial"/>
              </a:rPr>
              <a:t>•</a:t>
            </a:r>
            <a:endParaRPr sz="1200">
              <a:latin typeface="Arial"/>
              <a:cs typeface="Arial"/>
            </a:endParaRPr>
          </a:p>
          <a:p>
            <a:pPr marL="9525">
              <a:spcBef>
                <a:spcPts val="368"/>
              </a:spcBef>
            </a:pPr>
            <a:r>
              <a:rPr sz="1200" dirty="0">
                <a:solidFill>
                  <a:srgbClr val="405487"/>
                </a:solidFill>
                <a:latin typeface="Arial"/>
                <a:cs typeface="Arial"/>
              </a:rPr>
              <a:t>•</a:t>
            </a:r>
            <a:endParaRPr sz="1200">
              <a:latin typeface="Arial"/>
              <a:cs typeface="Arial"/>
            </a:endParaRPr>
          </a:p>
        </p:txBody>
      </p:sp>
      <p:sp>
        <p:nvSpPr>
          <p:cNvPr id="4" name="object 4"/>
          <p:cNvSpPr txBox="1"/>
          <p:nvPr/>
        </p:nvSpPr>
        <p:spPr>
          <a:xfrm>
            <a:off x="1764029" y="4195762"/>
            <a:ext cx="5514975" cy="477375"/>
          </a:xfrm>
          <a:prstGeom prst="rect">
            <a:avLst/>
          </a:prstGeom>
        </p:spPr>
        <p:txBody>
          <a:bodyPr vert="horz" wrap="square" lIns="0" tIns="56198" rIns="0" bIns="0" rtlCol="0">
            <a:spAutoFit/>
          </a:bodyPr>
          <a:lstStyle/>
          <a:p>
            <a:pPr marL="9525">
              <a:spcBef>
                <a:spcPts val="443"/>
              </a:spcBef>
            </a:pPr>
            <a:r>
              <a:rPr sz="1200" spc="79" dirty="0">
                <a:latin typeface="Arial"/>
                <a:cs typeface="Arial"/>
              </a:rPr>
              <a:t>independent</a:t>
            </a:r>
            <a:r>
              <a:rPr sz="1200" spc="45" dirty="0">
                <a:latin typeface="Arial"/>
                <a:cs typeface="Arial"/>
              </a:rPr>
              <a:t> </a:t>
            </a:r>
            <a:r>
              <a:rPr sz="1200" spc="71" dirty="0">
                <a:latin typeface="Arial"/>
                <a:cs typeface="Arial"/>
              </a:rPr>
              <a:t>of</a:t>
            </a:r>
            <a:r>
              <a:rPr sz="1200" spc="56" dirty="0">
                <a:latin typeface="Arial"/>
                <a:cs typeface="Arial"/>
              </a:rPr>
              <a:t> </a:t>
            </a:r>
            <a:r>
              <a:rPr sz="1200" spc="83" dirty="0">
                <a:latin typeface="Arial"/>
                <a:cs typeface="Arial"/>
              </a:rPr>
              <a:t>any</a:t>
            </a:r>
            <a:r>
              <a:rPr sz="1200" spc="60" dirty="0">
                <a:latin typeface="Arial"/>
                <a:cs typeface="Arial"/>
              </a:rPr>
              <a:t> </a:t>
            </a:r>
            <a:r>
              <a:rPr sz="1200" spc="56" dirty="0">
                <a:latin typeface="Arial"/>
                <a:cs typeface="Arial"/>
              </a:rPr>
              <a:t>specific</a:t>
            </a:r>
            <a:r>
              <a:rPr sz="1200" spc="53" dirty="0">
                <a:latin typeface="Arial"/>
                <a:cs typeface="Arial"/>
              </a:rPr>
              <a:t> </a:t>
            </a:r>
            <a:r>
              <a:rPr sz="1200" spc="68" dirty="0">
                <a:latin typeface="Arial"/>
                <a:cs typeface="Arial"/>
              </a:rPr>
              <a:t>philosopher’s</a:t>
            </a:r>
            <a:r>
              <a:rPr sz="1200" spc="60" dirty="0">
                <a:latin typeface="Arial"/>
                <a:cs typeface="Arial"/>
              </a:rPr>
              <a:t> </a:t>
            </a:r>
            <a:r>
              <a:rPr sz="1200" spc="79" dirty="0">
                <a:latin typeface="Arial"/>
                <a:cs typeface="Arial"/>
              </a:rPr>
              <a:t>theory</a:t>
            </a:r>
            <a:endParaRPr sz="1200">
              <a:latin typeface="Arial"/>
              <a:cs typeface="Arial"/>
            </a:endParaRPr>
          </a:p>
          <a:p>
            <a:pPr marL="9525">
              <a:spcBef>
                <a:spcPts val="368"/>
              </a:spcBef>
            </a:pPr>
            <a:r>
              <a:rPr sz="1200" spc="79" dirty="0">
                <a:latin typeface="Arial"/>
                <a:cs typeface="Arial"/>
              </a:rPr>
              <a:t>compatible</a:t>
            </a:r>
            <a:r>
              <a:rPr sz="1200" spc="49" dirty="0">
                <a:latin typeface="Arial"/>
                <a:cs typeface="Arial"/>
              </a:rPr>
              <a:t> </a:t>
            </a:r>
            <a:r>
              <a:rPr sz="1200" spc="98" dirty="0">
                <a:latin typeface="Arial"/>
                <a:cs typeface="Arial"/>
              </a:rPr>
              <a:t>with</a:t>
            </a:r>
            <a:r>
              <a:rPr sz="1200" spc="53" dirty="0">
                <a:latin typeface="Arial"/>
                <a:cs typeface="Arial"/>
              </a:rPr>
              <a:t> </a:t>
            </a:r>
            <a:r>
              <a:rPr sz="1200" spc="64" dirty="0">
                <a:latin typeface="Arial"/>
                <a:cs typeface="Arial"/>
              </a:rPr>
              <a:t>a</a:t>
            </a:r>
            <a:r>
              <a:rPr sz="1200" spc="45" dirty="0">
                <a:latin typeface="Arial"/>
                <a:cs typeface="Arial"/>
              </a:rPr>
              <a:t> </a:t>
            </a:r>
            <a:r>
              <a:rPr sz="1200" spc="79" dirty="0">
                <a:latin typeface="Arial"/>
                <a:cs typeface="Arial"/>
              </a:rPr>
              <a:t>wide</a:t>
            </a:r>
            <a:r>
              <a:rPr sz="1200" spc="53" dirty="0">
                <a:latin typeface="Arial"/>
                <a:cs typeface="Arial"/>
              </a:rPr>
              <a:t> </a:t>
            </a:r>
            <a:r>
              <a:rPr sz="1200" spc="90" dirty="0">
                <a:latin typeface="Arial"/>
                <a:cs typeface="Arial"/>
              </a:rPr>
              <a:t>variety</a:t>
            </a:r>
            <a:r>
              <a:rPr sz="1200" spc="49" dirty="0">
                <a:latin typeface="Arial"/>
                <a:cs typeface="Arial"/>
              </a:rPr>
              <a:t> </a:t>
            </a:r>
            <a:r>
              <a:rPr sz="1200" spc="71" dirty="0">
                <a:latin typeface="Arial"/>
                <a:cs typeface="Arial"/>
              </a:rPr>
              <a:t>of</a:t>
            </a:r>
            <a:r>
              <a:rPr sz="1200" spc="56" dirty="0">
                <a:latin typeface="Arial"/>
                <a:cs typeface="Arial"/>
              </a:rPr>
              <a:t> </a:t>
            </a:r>
            <a:r>
              <a:rPr sz="1200" spc="64" dirty="0">
                <a:latin typeface="Arial"/>
                <a:cs typeface="Arial"/>
              </a:rPr>
              <a:t>approaches</a:t>
            </a:r>
            <a:r>
              <a:rPr sz="1200" spc="45" dirty="0">
                <a:latin typeface="Arial"/>
                <a:cs typeface="Arial"/>
              </a:rPr>
              <a:t> </a:t>
            </a:r>
            <a:r>
              <a:rPr sz="1200" spc="98" dirty="0">
                <a:latin typeface="Arial"/>
                <a:cs typeface="Arial"/>
              </a:rPr>
              <a:t>to</a:t>
            </a:r>
            <a:r>
              <a:rPr sz="1200" spc="53" dirty="0">
                <a:latin typeface="Arial"/>
                <a:cs typeface="Arial"/>
              </a:rPr>
              <a:t> </a:t>
            </a:r>
            <a:r>
              <a:rPr sz="1200" spc="71" dirty="0">
                <a:latin typeface="Arial"/>
                <a:cs typeface="Arial"/>
              </a:rPr>
              <a:t>ethical</a:t>
            </a:r>
            <a:r>
              <a:rPr sz="1200" spc="49" dirty="0">
                <a:latin typeface="Arial"/>
                <a:cs typeface="Arial"/>
              </a:rPr>
              <a:t> </a:t>
            </a:r>
            <a:r>
              <a:rPr sz="1200" spc="75" dirty="0">
                <a:latin typeface="Arial"/>
                <a:cs typeface="Arial"/>
              </a:rPr>
              <a:t>problem-</a:t>
            </a:r>
            <a:r>
              <a:rPr sz="1200" spc="60" dirty="0">
                <a:latin typeface="Arial"/>
                <a:cs typeface="Arial"/>
              </a:rPr>
              <a:t>solving</a:t>
            </a:r>
            <a:endParaRPr sz="1200">
              <a:latin typeface="Arial"/>
              <a:cs typeface="Arial"/>
            </a:endParaRPr>
          </a:p>
        </p:txBody>
      </p:sp>
    </p:spTree>
    <p:extLst>
      <p:ext uri="{BB962C8B-B14F-4D97-AF65-F5344CB8AC3E}">
        <p14:creationId xmlns:p14="http://schemas.microsoft.com/office/powerpoint/2010/main" val="2229144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06779" y="1988840"/>
            <a:ext cx="6917055" cy="1584408"/>
          </a:xfrm>
          <a:prstGeom prst="rect">
            <a:avLst/>
          </a:prstGeom>
        </p:spPr>
        <p:txBody>
          <a:bodyPr vert="horz" wrap="square" lIns="0" tIns="9525" rIns="0" bIns="0" rtlCol="0">
            <a:spAutoFit/>
          </a:bodyPr>
          <a:lstStyle/>
          <a:p>
            <a:pPr marL="180975" marR="3810" indent="-171450">
              <a:lnSpc>
                <a:spcPct val="120000"/>
              </a:lnSpc>
              <a:spcBef>
                <a:spcPts val="75"/>
              </a:spcBef>
              <a:buClr>
                <a:srgbClr val="405487"/>
              </a:buClr>
              <a:buChar char="•"/>
              <a:tabLst>
                <a:tab pos="180499" algn="l"/>
                <a:tab pos="180975" algn="l"/>
              </a:tabLst>
            </a:pPr>
            <a:r>
              <a:rPr sz="1500" spc="105" dirty="0">
                <a:solidFill>
                  <a:srgbClr val="FF0000"/>
                </a:solidFill>
                <a:latin typeface="Arial"/>
                <a:cs typeface="Arial"/>
              </a:rPr>
              <a:t>Bynum’s</a:t>
            </a:r>
            <a:r>
              <a:rPr sz="1500" spc="64" dirty="0">
                <a:solidFill>
                  <a:srgbClr val="FF0000"/>
                </a:solidFill>
                <a:latin typeface="Arial"/>
                <a:cs typeface="Arial"/>
              </a:rPr>
              <a:t> </a:t>
            </a:r>
            <a:r>
              <a:rPr sz="1500" spc="94" dirty="0">
                <a:solidFill>
                  <a:srgbClr val="FF0000"/>
                </a:solidFill>
                <a:latin typeface="Arial"/>
                <a:cs typeface="Arial"/>
              </a:rPr>
              <a:t>Definition:</a:t>
            </a:r>
            <a:r>
              <a:rPr sz="1500" spc="90" dirty="0">
                <a:solidFill>
                  <a:srgbClr val="FF0000"/>
                </a:solidFill>
                <a:latin typeface="Arial"/>
                <a:cs typeface="Arial"/>
              </a:rPr>
              <a:t> </a:t>
            </a:r>
            <a:r>
              <a:rPr sz="1500" spc="90" dirty="0">
                <a:latin typeface="Arial"/>
                <a:cs typeface="Arial"/>
              </a:rPr>
              <a:t>identifies</a:t>
            </a:r>
            <a:r>
              <a:rPr sz="1500" spc="68" dirty="0">
                <a:latin typeface="Arial"/>
                <a:cs typeface="Arial"/>
              </a:rPr>
              <a:t> </a:t>
            </a:r>
            <a:r>
              <a:rPr sz="1500" spc="98" dirty="0">
                <a:latin typeface="Arial"/>
                <a:cs typeface="Arial"/>
              </a:rPr>
              <a:t>and</a:t>
            </a:r>
            <a:r>
              <a:rPr sz="1500" spc="71" dirty="0">
                <a:latin typeface="Arial"/>
                <a:cs typeface="Arial"/>
              </a:rPr>
              <a:t> </a:t>
            </a:r>
            <a:r>
              <a:rPr sz="1500" spc="75" dirty="0">
                <a:latin typeface="Arial"/>
                <a:cs typeface="Arial"/>
              </a:rPr>
              <a:t>analyzes </a:t>
            </a:r>
            <a:r>
              <a:rPr sz="1500" spc="116" dirty="0">
                <a:latin typeface="Arial"/>
                <a:cs typeface="Arial"/>
              </a:rPr>
              <a:t>the</a:t>
            </a:r>
            <a:r>
              <a:rPr sz="1500" spc="75" dirty="0">
                <a:latin typeface="Arial"/>
                <a:cs typeface="Arial"/>
              </a:rPr>
              <a:t> </a:t>
            </a:r>
            <a:r>
              <a:rPr sz="1500" spc="105" dirty="0">
                <a:latin typeface="Arial"/>
                <a:cs typeface="Arial"/>
              </a:rPr>
              <a:t>impacts</a:t>
            </a:r>
            <a:r>
              <a:rPr sz="1500" spc="64" dirty="0">
                <a:latin typeface="Arial"/>
                <a:cs typeface="Arial"/>
              </a:rPr>
              <a:t> </a:t>
            </a:r>
            <a:r>
              <a:rPr sz="1500" spc="94" dirty="0">
                <a:latin typeface="Arial"/>
                <a:cs typeface="Arial"/>
              </a:rPr>
              <a:t>of</a:t>
            </a:r>
            <a:r>
              <a:rPr sz="1500" spc="68" dirty="0">
                <a:latin typeface="Arial"/>
                <a:cs typeface="Arial"/>
              </a:rPr>
              <a:t> </a:t>
            </a:r>
            <a:r>
              <a:rPr sz="1500" spc="98" dirty="0">
                <a:latin typeface="Arial"/>
                <a:cs typeface="Arial"/>
              </a:rPr>
              <a:t>information </a:t>
            </a:r>
            <a:r>
              <a:rPr sz="1500" spc="101" dirty="0">
                <a:latin typeface="Arial"/>
                <a:cs typeface="Arial"/>
              </a:rPr>
              <a:t>technology</a:t>
            </a:r>
            <a:r>
              <a:rPr sz="1500" spc="64" dirty="0">
                <a:latin typeface="Arial"/>
                <a:cs typeface="Arial"/>
              </a:rPr>
              <a:t> </a:t>
            </a:r>
            <a:r>
              <a:rPr sz="1500" spc="94" dirty="0">
                <a:latin typeface="Arial"/>
                <a:cs typeface="Arial"/>
              </a:rPr>
              <a:t>on</a:t>
            </a:r>
            <a:r>
              <a:rPr sz="1500" spc="71" dirty="0">
                <a:latin typeface="Arial"/>
                <a:cs typeface="Arial"/>
              </a:rPr>
              <a:t> </a:t>
            </a:r>
            <a:r>
              <a:rPr sz="1500" spc="79" dirty="0">
                <a:latin typeface="Arial"/>
                <a:cs typeface="Arial"/>
              </a:rPr>
              <a:t>such</a:t>
            </a:r>
            <a:r>
              <a:rPr sz="1500" spc="71" dirty="0">
                <a:latin typeface="Arial"/>
                <a:cs typeface="Arial"/>
              </a:rPr>
              <a:t> </a:t>
            </a:r>
            <a:r>
              <a:rPr sz="1500" spc="68" dirty="0">
                <a:latin typeface="Arial"/>
                <a:cs typeface="Arial"/>
              </a:rPr>
              <a:t>social</a:t>
            </a:r>
            <a:r>
              <a:rPr sz="1500" spc="64" dirty="0">
                <a:latin typeface="Arial"/>
                <a:cs typeface="Arial"/>
              </a:rPr>
              <a:t> </a:t>
            </a:r>
            <a:r>
              <a:rPr sz="1500" spc="98" dirty="0">
                <a:latin typeface="Arial"/>
                <a:cs typeface="Arial"/>
              </a:rPr>
              <a:t>and</a:t>
            </a:r>
            <a:r>
              <a:rPr sz="1500" spc="71" dirty="0">
                <a:latin typeface="Arial"/>
                <a:cs typeface="Arial"/>
              </a:rPr>
              <a:t> </a:t>
            </a:r>
            <a:r>
              <a:rPr sz="1500" spc="120" dirty="0">
                <a:latin typeface="Arial"/>
                <a:cs typeface="Arial"/>
              </a:rPr>
              <a:t>human</a:t>
            </a:r>
            <a:r>
              <a:rPr sz="1500" spc="71" dirty="0">
                <a:latin typeface="Arial"/>
                <a:cs typeface="Arial"/>
              </a:rPr>
              <a:t> </a:t>
            </a:r>
            <a:r>
              <a:rPr sz="1500" spc="86" dirty="0">
                <a:latin typeface="Arial"/>
                <a:cs typeface="Arial"/>
              </a:rPr>
              <a:t>values</a:t>
            </a:r>
            <a:r>
              <a:rPr sz="1500" spc="60" dirty="0">
                <a:latin typeface="Arial"/>
                <a:cs typeface="Arial"/>
              </a:rPr>
              <a:t> </a:t>
            </a:r>
            <a:r>
              <a:rPr sz="1500" spc="56" dirty="0">
                <a:latin typeface="Arial"/>
                <a:cs typeface="Arial"/>
              </a:rPr>
              <a:t>as</a:t>
            </a:r>
            <a:r>
              <a:rPr sz="1500" spc="68" dirty="0">
                <a:latin typeface="Arial"/>
                <a:cs typeface="Arial"/>
              </a:rPr>
              <a:t> </a:t>
            </a:r>
            <a:r>
              <a:rPr sz="1500" spc="94" dirty="0">
                <a:latin typeface="Arial"/>
                <a:cs typeface="Arial"/>
              </a:rPr>
              <a:t>health,</a:t>
            </a:r>
            <a:r>
              <a:rPr sz="1500" spc="71" dirty="0">
                <a:latin typeface="Arial"/>
                <a:cs typeface="Arial"/>
              </a:rPr>
              <a:t> </a:t>
            </a:r>
            <a:r>
              <a:rPr sz="1500" spc="101" dirty="0">
                <a:latin typeface="Arial"/>
                <a:cs typeface="Arial"/>
              </a:rPr>
              <a:t>wealth,</a:t>
            </a:r>
            <a:r>
              <a:rPr sz="1500" spc="71" dirty="0">
                <a:latin typeface="Arial"/>
                <a:cs typeface="Arial"/>
              </a:rPr>
              <a:t> </a:t>
            </a:r>
            <a:r>
              <a:rPr sz="1500" spc="94" dirty="0">
                <a:latin typeface="Arial"/>
                <a:cs typeface="Arial"/>
              </a:rPr>
              <a:t>work, </a:t>
            </a:r>
            <a:r>
              <a:rPr sz="1500" spc="109" dirty="0">
                <a:latin typeface="Arial"/>
                <a:cs typeface="Arial"/>
              </a:rPr>
              <a:t>opportunity,</a:t>
            </a:r>
            <a:r>
              <a:rPr sz="1500" spc="64" dirty="0">
                <a:latin typeface="Arial"/>
                <a:cs typeface="Arial"/>
              </a:rPr>
              <a:t> </a:t>
            </a:r>
            <a:r>
              <a:rPr sz="1500" spc="101" dirty="0">
                <a:latin typeface="Arial"/>
                <a:cs typeface="Arial"/>
              </a:rPr>
              <a:t>freedom,</a:t>
            </a:r>
            <a:r>
              <a:rPr sz="1500" spc="64" dirty="0">
                <a:latin typeface="Arial"/>
                <a:cs typeface="Arial"/>
              </a:rPr>
              <a:t> </a:t>
            </a:r>
            <a:r>
              <a:rPr sz="1500" spc="101" dirty="0">
                <a:latin typeface="Arial"/>
                <a:cs typeface="Arial"/>
              </a:rPr>
              <a:t>democracy,</a:t>
            </a:r>
            <a:r>
              <a:rPr sz="1500" spc="64" dirty="0">
                <a:latin typeface="Arial"/>
                <a:cs typeface="Arial"/>
              </a:rPr>
              <a:t> </a:t>
            </a:r>
            <a:r>
              <a:rPr sz="1500" spc="94" dirty="0">
                <a:latin typeface="Arial"/>
                <a:cs typeface="Arial"/>
              </a:rPr>
              <a:t>knowledge,</a:t>
            </a:r>
            <a:r>
              <a:rPr sz="1500" spc="68" dirty="0">
                <a:latin typeface="Arial"/>
                <a:cs typeface="Arial"/>
              </a:rPr>
              <a:t> </a:t>
            </a:r>
            <a:r>
              <a:rPr sz="1500" spc="98" dirty="0">
                <a:latin typeface="Arial"/>
                <a:cs typeface="Arial"/>
              </a:rPr>
              <a:t>privacy,</a:t>
            </a:r>
            <a:r>
              <a:rPr sz="1500" spc="64" dirty="0">
                <a:latin typeface="Arial"/>
                <a:cs typeface="Arial"/>
              </a:rPr>
              <a:t> </a:t>
            </a:r>
            <a:r>
              <a:rPr sz="1500" spc="94" dirty="0">
                <a:latin typeface="Arial"/>
                <a:cs typeface="Arial"/>
              </a:rPr>
              <a:t>security,</a:t>
            </a:r>
            <a:r>
              <a:rPr sz="1500" spc="64" dirty="0">
                <a:latin typeface="Arial"/>
                <a:cs typeface="Arial"/>
              </a:rPr>
              <a:t> </a:t>
            </a:r>
            <a:r>
              <a:rPr sz="1500" spc="41" dirty="0">
                <a:latin typeface="Arial"/>
                <a:cs typeface="Arial"/>
              </a:rPr>
              <a:t>self- </a:t>
            </a:r>
            <a:r>
              <a:rPr sz="1500" spc="101" dirty="0">
                <a:latin typeface="Arial"/>
                <a:cs typeface="Arial"/>
              </a:rPr>
              <a:t>fulfillment,</a:t>
            </a:r>
            <a:r>
              <a:rPr sz="1500" spc="98" dirty="0">
                <a:latin typeface="Arial"/>
                <a:cs typeface="Arial"/>
              </a:rPr>
              <a:t> </a:t>
            </a:r>
            <a:r>
              <a:rPr sz="1500" spc="79" dirty="0">
                <a:latin typeface="Arial"/>
                <a:cs typeface="Arial"/>
              </a:rPr>
              <a:t>etc.</a:t>
            </a:r>
            <a:endParaRPr sz="1500" dirty="0">
              <a:latin typeface="Arial"/>
              <a:cs typeface="Arial"/>
            </a:endParaRPr>
          </a:p>
          <a:p>
            <a:pPr marL="523399" marR="120968" lvl="1" indent="-171450">
              <a:spcBef>
                <a:spcPts val="375"/>
              </a:spcBef>
              <a:buClr>
                <a:srgbClr val="405487"/>
              </a:buClr>
              <a:buChar char="•"/>
              <a:tabLst>
                <a:tab pos="523399" algn="l"/>
                <a:tab pos="523875" algn="l"/>
              </a:tabLst>
            </a:pPr>
            <a:r>
              <a:rPr sz="1350" spc="71" dirty="0">
                <a:latin typeface="Arial"/>
                <a:cs typeface="Arial"/>
              </a:rPr>
              <a:t>Employs</a:t>
            </a:r>
            <a:r>
              <a:rPr sz="1350" spc="64" dirty="0">
                <a:latin typeface="Arial"/>
                <a:cs typeface="Arial"/>
              </a:rPr>
              <a:t> </a:t>
            </a:r>
            <a:r>
              <a:rPr sz="1350" spc="86" dirty="0">
                <a:latin typeface="Arial"/>
                <a:cs typeface="Arial"/>
              </a:rPr>
              <a:t>applied</a:t>
            </a:r>
            <a:r>
              <a:rPr sz="1350" spc="60" dirty="0">
                <a:latin typeface="Arial"/>
                <a:cs typeface="Arial"/>
              </a:rPr>
              <a:t> </a:t>
            </a:r>
            <a:r>
              <a:rPr sz="1350" spc="75" dirty="0">
                <a:latin typeface="Arial"/>
                <a:cs typeface="Arial"/>
              </a:rPr>
              <a:t>ethics,</a:t>
            </a:r>
            <a:r>
              <a:rPr sz="1350" spc="68" dirty="0">
                <a:latin typeface="Arial"/>
                <a:cs typeface="Arial"/>
              </a:rPr>
              <a:t> </a:t>
            </a:r>
            <a:r>
              <a:rPr sz="1350" spc="71" dirty="0">
                <a:latin typeface="Arial"/>
                <a:cs typeface="Arial"/>
              </a:rPr>
              <a:t>sociology</a:t>
            </a:r>
            <a:r>
              <a:rPr sz="1350" spc="64" dirty="0">
                <a:latin typeface="Arial"/>
                <a:cs typeface="Arial"/>
              </a:rPr>
              <a:t> </a:t>
            </a:r>
            <a:r>
              <a:rPr sz="1350" spc="86" dirty="0">
                <a:latin typeface="Arial"/>
                <a:cs typeface="Arial"/>
              </a:rPr>
              <a:t>of</a:t>
            </a:r>
            <a:r>
              <a:rPr sz="1350" spc="64" dirty="0">
                <a:latin typeface="Arial"/>
                <a:cs typeface="Arial"/>
              </a:rPr>
              <a:t> </a:t>
            </a:r>
            <a:r>
              <a:rPr sz="1350" spc="98" dirty="0">
                <a:latin typeface="Arial"/>
                <a:cs typeface="Arial"/>
              </a:rPr>
              <a:t>computing,</a:t>
            </a:r>
            <a:r>
              <a:rPr sz="1350" spc="71" dirty="0">
                <a:latin typeface="Arial"/>
                <a:cs typeface="Arial"/>
              </a:rPr>
              <a:t> </a:t>
            </a:r>
            <a:r>
              <a:rPr sz="1350" spc="90" dirty="0">
                <a:latin typeface="Arial"/>
                <a:cs typeface="Arial"/>
              </a:rPr>
              <a:t>technology</a:t>
            </a:r>
            <a:r>
              <a:rPr sz="1350" spc="71" dirty="0">
                <a:latin typeface="Arial"/>
                <a:cs typeface="Arial"/>
              </a:rPr>
              <a:t> </a:t>
            </a:r>
            <a:r>
              <a:rPr sz="1350" spc="64" dirty="0">
                <a:latin typeface="Arial"/>
                <a:cs typeface="Arial"/>
              </a:rPr>
              <a:t>assessment, </a:t>
            </a:r>
            <a:r>
              <a:rPr sz="1350" spc="101" dirty="0">
                <a:latin typeface="Arial"/>
                <a:cs typeface="Arial"/>
              </a:rPr>
              <a:t>computer</a:t>
            </a:r>
            <a:r>
              <a:rPr sz="1350" spc="64" dirty="0">
                <a:latin typeface="Arial"/>
                <a:cs typeface="Arial"/>
              </a:rPr>
              <a:t> </a:t>
            </a:r>
            <a:r>
              <a:rPr sz="1350" spc="83" dirty="0">
                <a:latin typeface="Arial"/>
                <a:cs typeface="Arial"/>
              </a:rPr>
              <a:t>law,</a:t>
            </a:r>
            <a:r>
              <a:rPr sz="1350" spc="64" dirty="0">
                <a:latin typeface="Arial"/>
                <a:cs typeface="Arial"/>
              </a:rPr>
              <a:t> </a:t>
            </a:r>
            <a:r>
              <a:rPr sz="1350" spc="90" dirty="0">
                <a:latin typeface="Arial"/>
                <a:cs typeface="Arial"/>
              </a:rPr>
              <a:t>and</a:t>
            </a:r>
            <a:r>
              <a:rPr sz="1350" spc="64" dirty="0">
                <a:latin typeface="Arial"/>
                <a:cs typeface="Arial"/>
              </a:rPr>
              <a:t> </a:t>
            </a:r>
            <a:r>
              <a:rPr sz="1350" spc="86" dirty="0">
                <a:latin typeface="Arial"/>
                <a:cs typeface="Arial"/>
              </a:rPr>
              <a:t>related</a:t>
            </a:r>
            <a:r>
              <a:rPr sz="1350" spc="60" dirty="0">
                <a:latin typeface="Arial"/>
                <a:cs typeface="Arial"/>
              </a:rPr>
              <a:t> fields.</a:t>
            </a:r>
            <a:endParaRPr sz="1350" dirty="0">
              <a:latin typeface="Arial"/>
              <a:cs typeface="Arial"/>
            </a:endParaRPr>
          </a:p>
        </p:txBody>
      </p:sp>
    </p:spTree>
    <p:extLst>
      <p:ext uri="{BB962C8B-B14F-4D97-AF65-F5344CB8AC3E}">
        <p14:creationId xmlns:p14="http://schemas.microsoft.com/office/powerpoint/2010/main" val="449377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73527"/>
            <a:ext cx="3947160"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What</a:t>
            </a:r>
            <a:r>
              <a:rPr sz="2400" spc="105" dirty="0">
                <a:latin typeface="Arial"/>
                <a:cs typeface="Arial"/>
              </a:rPr>
              <a:t> </a:t>
            </a:r>
            <a:r>
              <a:rPr sz="2400" spc="86" dirty="0">
                <a:latin typeface="Arial"/>
                <a:cs typeface="Arial"/>
              </a:rPr>
              <a:t>is</a:t>
            </a:r>
            <a:r>
              <a:rPr sz="2400" spc="101" dirty="0">
                <a:latin typeface="Arial"/>
                <a:cs typeface="Arial"/>
              </a:rPr>
              <a:t> </a:t>
            </a:r>
            <a:r>
              <a:rPr sz="2400" spc="165" dirty="0">
                <a:latin typeface="Arial"/>
                <a:cs typeface="Arial"/>
              </a:rPr>
              <a:t>Computer</a:t>
            </a:r>
            <a:r>
              <a:rPr sz="2400" spc="105" dirty="0">
                <a:latin typeface="Arial"/>
                <a:cs typeface="Arial"/>
              </a:rPr>
              <a:t> </a:t>
            </a:r>
            <a:r>
              <a:rPr sz="2400" spc="71" dirty="0">
                <a:latin typeface="Arial"/>
                <a:cs typeface="Arial"/>
              </a:rPr>
              <a:t>Ethics?</a:t>
            </a:r>
            <a:endParaRPr sz="2400">
              <a:latin typeface="Arial"/>
              <a:cs typeface="Arial"/>
            </a:endParaRPr>
          </a:p>
        </p:txBody>
      </p:sp>
      <p:sp>
        <p:nvSpPr>
          <p:cNvPr id="3" name="object 3"/>
          <p:cNvSpPr txBox="1"/>
          <p:nvPr/>
        </p:nvSpPr>
        <p:spPr>
          <a:xfrm>
            <a:off x="906780" y="1507808"/>
            <a:ext cx="7066121" cy="2484078"/>
          </a:xfrm>
          <a:prstGeom prst="rect">
            <a:avLst/>
          </a:prstGeom>
        </p:spPr>
        <p:txBody>
          <a:bodyPr vert="horz" wrap="square" lIns="0" tIns="9525" rIns="0" bIns="0" rtlCol="0">
            <a:spAutoFit/>
          </a:bodyPr>
          <a:lstStyle/>
          <a:p>
            <a:pPr marL="180975" marR="362426" indent="-171450">
              <a:lnSpc>
                <a:spcPct val="120000"/>
              </a:lnSpc>
              <a:spcBef>
                <a:spcPts val="75"/>
              </a:spcBef>
              <a:buClr>
                <a:srgbClr val="405487"/>
              </a:buClr>
              <a:buChar char="•"/>
              <a:tabLst>
                <a:tab pos="180499" algn="l"/>
                <a:tab pos="180975" algn="l"/>
              </a:tabLst>
            </a:pPr>
            <a:r>
              <a:rPr sz="1500" spc="83" dirty="0">
                <a:latin typeface="Arial"/>
                <a:cs typeface="Arial"/>
              </a:rPr>
              <a:t>Branch</a:t>
            </a:r>
            <a:r>
              <a:rPr sz="1500" spc="68" dirty="0">
                <a:latin typeface="Arial"/>
                <a:cs typeface="Arial"/>
              </a:rPr>
              <a:t> </a:t>
            </a:r>
            <a:r>
              <a:rPr sz="1500" spc="94" dirty="0">
                <a:latin typeface="Arial"/>
                <a:cs typeface="Arial"/>
              </a:rPr>
              <a:t>of</a:t>
            </a:r>
            <a:r>
              <a:rPr sz="1500" spc="68" dirty="0">
                <a:latin typeface="Arial"/>
                <a:cs typeface="Arial"/>
              </a:rPr>
              <a:t> </a:t>
            </a:r>
            <a:r>
              <a:rPr sz="1500" spc="90" dirty="0">
                <a:latin typeface="Arial"/>
                <a:cs typeface="Arial"/>
              </a:rPr>
              <a:t>applied</a:t>
            </a:r>
            <a:r>
              <a:rPr sz="1500" spc="71" dirty="0">
                <a:latin typeface="Arial"/>
                <a:cs typeface="Arial"/>
              </a:rPr>
              <a:t> </a:t>
            </a:r>
            <a:r>
              <a:rPr sz="1500" spc="90" dirty="0">
                <a:latin typeface="Arial"/>
                <a:cs typeface="Arial"/>
              </a:rPr>
              <a:t>ethics</a:t>
            </a:r>
            <a:r>
              <a:rPr sz="1500" spc="71" dirty="0">
                <a:latin typeface="Arial"/>
                <a:cs typeface="Arial"/>
              </a:rPr>
              <a:t> </a:t>
            </a:r>
            <a:r>
              <a:rPr sz="1500" spc="98" dirty="0">
                <a:latin typeface="Arial"/>
                <a:cs typeface="Arial"/>
              </a:rPr>
              <a:t>which</a:t>
            </a:r>
            <a:r>
              <a:rPr sz="1500" spc="71" dirty="0">
                <a:latin typeface="Arial"/>
                <a:cs typeface="Arial"/>
              </a:rPr>
              <a:t> </a:t>
            </a:r>
            <a:r>
              <a:rPr sz="1500" spc="83" dirty="0">
                <a:latin typeface="Arial"/>
                <a:cs typeface="Arial"/>
              </a:rPr>
              <a:t>studies</a:t>
            </a:r>
            <a:r>
              <a:rPr sz="1500" spc="71" dirty="0">
                <a:latin typeface="Arial"/>
                <a:cs typeface="Arial"/>
              </a:rPr>
              <a:t> </a:t>
            </a:r>
            <a:r>
              <a:rPr sz="1500" spc="101" dirty="0">
                <a:latin typeface="Arial"/>
                <a:cs typeface="Arial"/>
              </a:rPr>
              <a:t>and</a:t>
            </a:r>
            <a:r>
              <a:rPr sz="1500" spc="68" dirty="0">
                <a:latin typeface="Arial"/>
                <a:cs typeface="Arial"/>
              </a:rPr>
              <a:t> </a:t>
            </a:r>
            <a:r>
              <a:rPr sz="1500" spc="75" dirty="0">
                <a:latin typeface="Arial"/>
                <a:cs typeface="Arial"/>
              </a:rPr>
              <a:t>analyzes</a:t>
            </a:r>
            <a:r>
              <a:rPr sz="1500" spc="64" dirty="0">
                <a:latin typeface="Arial"/>
                <a:cs typeface="Arial"/>
              </a:rPr>
              <a:t> </a:t>
            </a:r>
            <a:r>
              <a:rPr sz="1500" spc="79" dirty="0">
                <a:latin typeface="Arial"/>
                <a:cs typeface="Arial"/>
              </a:rPr>
              <a:t>such</a:t>
            </a:r>
            <a:r>
              <a:rPr sz="1500" spc="71" dirty="0">
                <a:latin typeface="Arial"/>
                <a:cs typeface="Arial"/>
              </a:rPr>
              <a:t> </a:t>
            </a:r>
            <a:r>
              <a:rPr sz="1500" spc="68" dirty="0">
                <a:latin typeface="Arial"/>
                <a:cs typeface="Arial"/>
              </a:rPr>
              <a:t>social </a:t>
            </a:r>
            <a:r>
              <a:rPr sz="1500" spc="83" dirty="0">
                <a:latin typeface="Arial"/>
                <a:cs typeface="Arial"/>
              </a:rPr>
              <a:t>and </a:t>
            </a:r>
            <a:r>
              <a:rPr sz="1500" spc="94" dirty="0">
                <a:latin typeface="Arial"/>
                <a:cs typeface="Arial"/>
              </a:rPr>
              <a:t>ethical</a:t>
            </a:r>
            <a:r>
              <a:rPr sz="1500" spc="68" dirty="0">
                <a:latin typeface="Arial"/>
                <a:cs typeface="Arial"/>
              </a:rPr>
              <a:t> </a:t>
            </a:r>
            <a:r>
              <a:rPr sz="1500" spc="101" dirty="0">
                <a:latin typeface="Arial"/>
                <a:cs typeface="Arial"/>
              </a:rPr>
              <a:t>impacts</a:t>
            </a:r>
            <a:r>
              <a:rPr sz="1500" spc="79" dirty="0">
                <a:latin typeface="Arial"/>
                <a:cs typeface="Arial"/>
              </a:rPr>
              <a:t> </a:t>
            </a:r>
            <a:r>
              <a:rPr sz="1500" spc="94" dirty="0">
                <a:latin typeface="Arial"/>
                <a:cs typeface="Arial"/>
              </a:rPr>
              <a:t>of</a:t>
            </a:r>
            <a:r>
              <a:rPr sz="1500" spc="71" dirty="0">
                <a:latin typeface="Arial"/>
                <a:cs typeface="Arial"/>
              </a:rPr>
              <a:t> </a:t>
            </a:r>
            <a:r>
              <a:rPr sz="1500" spc="-19" dirty="0">
                <a:latin typeface="Arial"/>
                <a:cs typeface="Arial"/>
              </a:rPr>
              <a:t>ICT</a:t>
            </a:r>
            <a:endParaRPr sz="1500">
              <a:latin typeface="Arial"/>
              <a:cs typeface="Arial"/>
            </a:endParaRPr>
          </a:p>
          <a:p>
            <a:pPr marL="523399" marR="183833" lvl="1" indent="-171450">
              <a:spcBef>
                <a:spcPts val="375"/>
              </a:spcBef>
              <a:buClr>
                <a:srgbClr val="405487"/>
              </a:buClr>
              <a:buChar char="•"/>
              <a:tabLst>
                <a:tab pos="523399" algn="l"/>
                <a:tab pos="523875" algn="l"/>
              </a:tabLst>
            </a:pPr>
            <a:r>
              <a:rPr sz="1350" spc="79" dirty="0">
                <a:latin typeface="Arial"/>
                <a:cs typeface="Arial"/>
              </a:rPr>
              <a:t>applications</a:t>
            </a:r>
            <a:r>
              <a:rPr sz="1350" spc="68" dirty="0">
                <a:latin typeface="Arial"/>
                <a:cs typeface="Arial"/>
              </a:rPr>
              <a:t> </a:t>
            </a:r>
            <a:r>
              <a:rPr sz="1350" spc="83" dirty="0">
                <a:latin typeface="Arial"/>
                <a:cs typeface="Arial"/>
              </a:rPr>
              <a:t>of</a:t>
            </a:r>
            <a:r>
              <a:rPr sz="1350" spc="79" dirty="0">
                <a:latin typeface="Arial"/>
                <a:cs typeface="Arial"/>
              </a:rPr>
              <a:t> </a:t>
            </a:r>
            <a:r>
              <a:rPr sz="1350" spc="94" dirty="0">
                <a:latin typeface="Arial"/>
                <a:cs typeface="Arial"/>
              </a:rPr>
              <a:t>traditional</a:t>
            </a:r>
            <a:r>
              <a:rPr sz="1350" spc="71" dirty="0">
                <a:latin typeface="Arial"/>
                <a:cs typeface="Arial"/>
              </a:rPr>
              <a:t> </a:t>
            </a:r>
            <a:r>
              <a:rPr sz="1350" spc="64" dirty="0">
                <a:latin typeface="Arial"/>
                <a:cs typeface="Arial"/>
              </a:rPr>
              <a:t>Western</a:t>
            </a:r>
            <a:r>
              <a:rPr sz="1350" spc="71" dirty="0">
                <a:latin typeface="Arial"/>
                <a:cs typeface="Arial"/>
              </a:rPr>
              <a:t> </a:t>
            </a:r>
            <a:r>
              <a:rPr sz="1350" spc="83" dirty="0">
                <a:latin typeface="Arial"/>
                <a:cs typeface="Arial"/>
              </a:rPr>
              <a:t>theories</a:t>
            </a:r>
            <a:r>
              <a:rPr sz="1350" spc="68" dirty="0">
                <a:latin typeface="Arial"/>
                <a:cs typeface="Arial"/>
              </a:rPr>
              <a:t> like</a:t>
            </a:r>
            <a:r>
              <a:rPr sz="1350" spc="71" dirty="0">
                <a:latin typeface="Arial"/>
                <a:cs typeface="Arial"/>
              </a:rPr>
              <a:t> </a:t>
            </a:r>
            <a:r>
              <a:rPr sz="1350" spc="90" dirty="0">
                <a:latin typeface="Arial"/>
                <a:cs typeface="Arial"/>
              </a:rPr>
              <a:t>utilitarianism,</a:t>
            </a:r>
            <a:r>
              <a:rPr sz="1350" spc="71" dirty="0">
                <a:latin typeface="Arial"/>
                <a:cs typeface="Arial"/>
              </a:rPr>
              <a:t> </a:t>
            </a:r>
            <a:r>
              <a:rPr sz="1350" spc="68" dirty="0">
                <a:latin typeface="Arial"/>
                <a:cs typeface="Arial"/>
              </a:rPr>
              <a:t>Kantianism, </a:t>
            </a:r>
            <a:r>
              <a:rPr sz="1350" spc="86" dirty="0">
                <a:latin typeface="Arial"/>
                <a:cs typeface="Arial"/>
              </a:rPr>
              <a:t>or</a:t>
            </a:r>
            <a:r>
              <a:rPr sz="1350" spc="64" dirty="0">
                <a:latin typeface="Arial"/>
                <a:cs typeface="Arial"/>
              </a:rPr>
              <a:t> </a:t>
            </a:r>
            <a:r>
              <a:rPr sz="1350" spc="101" dirty="0">
                <a:latin typeface="Arial"/>
                <a:cs typeface="Arial"/>
              </a:rPr>
              <a:t>virtue</a:t>
            </a:r>
            <a:r>
              <a:rPr sz="1350" spc="60" dirty="0">
                <a:latin typeface="Arial"/>
                <a:cs typeface="Arial"/>
              </a:rPr>
              <a:t> </a:t>
            </a:r>
            <a:r>
              <a:rPr sz="1350" spc="71" dirty="0">
                <a:latin typeface="Arial"/>
                <a:cs typeface="Arial"/>
              </a:rPr>
              <a:t>ethics, </a:t>
            </a:r>
            <a:r>
              <a:rPr sz="1350" spc="109" dirty="0">
                <a:latin typeface="Arial"/>
                <a:cs typeface="Arial"/>
              </a:rPr>
              <a:t>to</a:t>
            </a:r>
            <a:r>
              <a:rPr sz="1350" spc="68" dirty="0">
                <a:latin typeface="Arial"/>
                <a:cs typeface="Arial"/>
              </a:rPr>
              <a:t> </a:t>
            </a:r>
            <a:r>
              <a:rPr sz="1350" spc="86" dirty="0">
                <a:latin typeface="Arial"/>
                <a:cs typeface="Arial"/>
              </a:rPr>
              <a:t>ethical</a:t>
            </a:r>
            <a:r>
              <a:rPr sz="1350" spc="64" dirty="0">
                <a:latin typeface="Arial"/>
                <a:cs typeface="Arial"/>
              </a:rPr>
              <a:t> </a:t>
            </a:r>
            <a:r>
              <a:rPr sz="1350" spc="49" dirty="0">
                <a:latin typeface="Arial"/>
                <a:cs typeface="Arial"/>
              </a:rPr>
              <a:t>cases</a:t>
            </a:r>
            <a:r>
              <a:rPr sz="1350" spc="64" dirty="0">
                <a:latin typeface="Arial"/>
                <a:cs typeface="Arial"/>
              </a:rPr>
              <a:t> </a:t>
            </a:r>
            <a:r>
              <a:rPr sz="1350" spc="120" dirty="0">
                <a:latin typeface="Arial"/>
                <a:cs typeface="Arial"/>
              </a:rPr>
              <a:t>that</a:t>
            </a:r>
            <a:r>
              <a:rPr sz="1350" spc="64" dirty="0">
                <a:latin typeface="Arial"/>
                <a:cs typeface="Arial"/>
              </a:rPr>
              <a:t> </a:t>
            </a:r>
            <a:r>
              <a:rPr sz="1350" spc="83" dirty="0">
                <a:latin typeface="Arial"/>
                <a:cs typeface="Arial"/>
              </a:rPr>
              <a:t>significantly</a:t>
            </a:r>
            <a:r>
              <a:rPr sz="1350" spc="64" dirty="0">
                <a:latin typeface="Arial"/>
                <a:cs typeface="Arial"/>
              </a:rPr>
              <a:t> </a:t>
            </a:r>
            <a:r>
              <a:rPr sz="1350" spc="90" dirty="0">
                <a:latin typeface="Arial"/>
                <a:cs typeface="Arial"/>
              </a:rPr>
              <a:t>involve</a:t>
            </a:r>
            <a:r>
              <a:rPr sz="1350" spc="64" dirty="0">
                <a:latin typeface="Arial"/>
                <a:cs typeface="Arial"/>
              </a:rPr>
              <a:t> </a:t>
            </a:r>
            <a:r>
              <a:rPr sz="1350" spc="94" dirty="0">
                <a:latin typeface="Arial"/>
                <a:cs typeface="Arial"/>
              </a:rPr>
              <a:t>computers</a:t>
            </a:r>
            <a:r>
              <a:rPr sz="1350" spc="68" dirty="0">
                <a:latin typeface="Arial"/>
                <a:cs typeface="Arial"/>
              </a:rPr>
              <a:t> </a:t>
            </a:r>
            <a:r>
              <a:rPr sz="1350" spc="71" dirty="0">
                <a:latin typeface="Arial"/>
                <a:cs typeface="Arial"/>
              </a:rPr>
              <a:t>and </a:t>
            </a:r>
            <a:r>
              <a:rPr sz="1350" spc="101" dirty="0">
                <a:latin typeface="Arial"/>
                <a:cs typeface="Arial"/>
              </a:rPr>
              <a:t>computer</a:t>
            </a:r>
            <a:r>
              <a:rPr sz="1350" spc="75" dirty="0">
                <a:latin typeface="Arial"/>
                <a:cs typeface="Arial"/>
              </a:rPr>
              <a:t> </a:t>
            </a:r>
            <a:r>
              <a:rPr sz="1350" spc="86" dirty="0">
                <a:latin typeface="Arial"/>
                <a:cs typeface="Arial"/>
              </a:rPr>
              <a:t>networks</a:t>
            </a:r>
            <a:endParaRPr sz="1350">
              <a:latin typeface="Arial"/>
              <a:cs typeface="Arial"/>
            </a:endParaRPr>
          </a:p>
          <a:p>
            <a:pPr marL="523399" marR="3810" lvl="1" indent="-171450">
              <a:spcBef>
                <a:spcPts val="375"/>
              </a:spcBef>
              <a:buClr>
                <a:srgbClr val="405487"/>
              </a:buClr>
              <a:buChar char="•"/>
              <a:tabLst>
                <a:tab pos="523399" algn="l"/>
                <a:tab pos="523875" algn="l"/>
              </a:tabLst>
            </a:pPr>
            <a:r>
              <a:rPr sz="1350" spc="75" dirty="0">
                <a:latin typeface="Arial"/>
                <a:cs typeface="Arial"/>
              </a:rPr>
              <a:t>a</a:t>
            </a:r>
            <a:r>
              <a:rPr sz="1350" spc="64" dirty="0">
                <a:latin typeface="Arial"/>
                <a:cs typeface="Arial"/>
              </a:rPr>
              <a:t> </a:t>
            </a:r>
            <a:r>
              <a:rPr sz="1350" spc="94" dirty="0">
                <a:latin typeface="Arial"/>
                <a:cs typeface="Arial"/>
              </a:rPr>
              <a:t>kind</a:t>
            </a:r>
            <a:r>
              <a:rPr sz="1350" spc="60" dirty="0">
                <a:latin typeface="Arial"/>
                <a:cs typeface="Arial"/>
              </a:rPr>
              <a:t> </a:t>
            </a:r>
            <a:r>
              <a:rPr sz="1350" spc="86" dirty="0">
                <a:latin typeface="Arial"/>
                <a:cs typeface="Arial"/>
              </a:rPr>
              <a:t>of</a:t>
            </a:r>
            <a:r>
              <a:rPr sz="1350" spc="64" dirty="0">
                <a:latin typeface="Arial"/>
                <a:cs typeface="Arial"/>
              </a:rPr>
              <a:t> </a:t>
            </a:r>
            <a:r>
              <a:rPr sz="1350" spc="68" dirty="0">
                <a:latin typeface="Arial"/>
                <a:cs typeface="Arial"/>
              </a:rPr>
              <a:t>professional</a:t>
            </a:r>
            <a:r>
              <a:rPr sz="1350" spc="64" dirty="0">
                <a:latin typeface="Arial"/>
                <a:cs typeface="Arial"/>
              </a:rPr>
              <a:t> </a:t>
            </a:r>
            <a:r>
              <a:rPr sz="1350" spc="75" dirty="0">
                <a:latin typeface="Arial"/>
                <a:cs typeface="Arial"/>
              </a:rPr>
              <a:t>ethics</a:t>
            </a:r>
            <a:r>
              <a:rPr sz="1350" spc="68" dirty="0">
                <a:latin typeface="Arial"/>
                <a:cs typeface="Arial"/>
              </a:rPr>
              <a:t> </a:t>
            </a:r>
            <a:r>
              <a:rPr sz="1350" spc="86" dirty="0">
                <a:latin typeface="Arial"/>
                <a:cs typeface="Arial"/>
              </a:rPr>
              <a:t>in</a:t>
            </a:r>
            <a:r>
              <a:rPr sz="1350" spc="64" dirty="0">
                <a:latin typeface="Arial"/>
                <a:cs typeface="Arial"/>
              </a:rPr>
              <a:t> </a:t>
            </a:r>
            <a:r>
              <a:rPr sz="1350" spc="86" dirty="0">
                <a:latin typeface="Arial"/>
                <a:cs typeface="Arial"/>
              </a:rPr>
              <a:t>which</a:t>
            </a:r>
            <a:r>
              <a:rPr sz="1350" spc="64" dirty="0">
                <a:latin typeface="Arial"/>
                <a:cs typeface="Arial"/>
              </a:rPr>
              <a:t> </a:t>
            </a:r>
            <a:r>
              <a:rPr sz="1350" spc="101" dirty="0">
                <a:latin typeface="Arial"/>
                <a:cs typeface="Arial"/>
              </a:rPr>
              <a:t>computer</a:t>
            </a:r>
            <a:r>
              <a:rPr sz="1350" spc="71" dirty="0">
                <a:latin typeface="Arial"/>
                <a:cs typeface="Arial"/>
              </a:rPr>
              <a:t> </a:t>
            </a:r>
            <a:r>
              <a:rPr sz="1350" spc="68" dirty="0">
                <a:latin typeface="Arial"/>
                <a:cs typeface="Arial"/>
              </a:rPr>
              <a:t>professionals</a:t>
            </a:r>
            <a:r>
              <a:rPr sz="1350" spc="64" dirty="0">
                <a:latin typeface="Arial"/>
                <a:cs typeface="Arial"/>
              </a:rPr>
              <a:t> </a:t>
            </a:r>
            <a:r>
              <a:rPr sz="1350" spc="94" dirty="0">
                <a:latin typeface="Arial"/>
                <a:cs typeface="Arial"/>
              </a:rPr>
              <a:t>apply</a:t>
            </a:r>
            <a:r>
              <a:rPr sz="1350" spc="64" dirty="0">
                <a:latin typeface="Arial"/>
                <a:cs typeface="Arial"/>
              </a:rPr>
              <a:t> codes </a:t>
            </a:r>
            <a:r>
              <a:rPr sz="1350" spc="68" dirty="0">
                <a:latin typeface="Arial"/>
                <a:cs typeface="Arial"/>
              </a:rPr>
              <a:t>of </a:t>
            </a:r>
            <a:r>
              <a:rPr sz="1350" spc="79" dirty="0">
                <a:latin typeface="Arial"/>
                <a:cs typeface="Arial"/>
              </a:rPr>
              <a:t>ethics</a:t>
            </a:r>
            <a:r>
              <a:rPr sz="1350" spc="64" dirty="0">
                <a:latin typeface="Arial"/>
                <a:cs typeface="Arial"/>
              </a:rPr>
              <a:t> </a:t>
            </a:r>
            <a:r>
              <a:rPr sz="1350" spc="94" dirty="0">
                <a:latin typeface="Arial"/>
                <a:cs typeface="Arial"/>
              </a:rPr>
              <a:t>and</a:t>
            </a:r>
            <a:r>
              <a:rPr sz="1350" spc="64" dirty="0">
                <a:latin typeface="Arial"/>
                <a:cs typeface="Arial"/>
              </a:rPr>
              <a:t> </a:t>
            </a:r>
            <a:r>
              <a:rPr sz="1350" spc="79" dirty="0">
                <a:latin typeface="Arial"/>
                <a:cs typeface="Arial"/>
              </a:rPr>
              <a:t>standards</a:t>
            </a:r>
            <a:r>
              <a:rPr sz="1350" spc="64" dirty="0">
                <a:latin typeface="Arial"/>
                <a:cs typeface="Arial"/>
              </a:rPr>
              <a:t> </a:t>
            </a:r>
            <a:r>
              <a:rPr sz="1350" spc="86" dirty="0">
                <a:latin typeface="Arial"/>
                <a:cs typeface="Arial"/>
              </a:rPr>
              <a:t>of</a:t>
            </a:r>
            <a:r>
              <a:rPr sz="1350" spc="68" dirty="0">
                <a:latin typeface="Arial"/>
                <a:cs typeface="Arial"/>
              </a:rPr>
              <a:t> </a:t>
            </a:r>
            <a:r>
              <a:rPr sz="1350" spc="86" dirty="0">
                <a:latin typeface="Arial"/>
                <a:cs typeface="Arial"/>
              </a:rPr>
              <a:t>good</a:t>
            </a:r>
            <a:r>
              <a:rPr sz="1350" spc="64" dirty="0">
                <a:latin typeface="Arial"/>
                <a:cs typeface="Arial"/>
              </a:rPr>
              <a:t> </a:t>
            </a:r>
            <a:r>
              <a:rPr sz="1350" spc="83" dirty="0">
                <a:latin typeface="Arial"/>
                <a:cs typeface="Arial"/>
              </a:rPr>
              <a:t>practice</a:t>
            </a:r>
            <a:r>
              <a:rPr sz="1350" spc="68" dirty="0">
                <a:latin typeface="Arial"/>
                <a:cs typeface="Arial"/>
              </a:rPr>
              <a:t> </a:t>
            </a:r>
            <a:r>
              <a:rPr sz="1350" spc="101" dirty="0">
                <a:latin typeface="Arial"/>
                <a:cs typeface="Arial"/>
              </a:rPr>
              <a:t>within</a:t>
            </a:r>
            <a:r>
              <a:rPr sz="1350" spc="64" dirty="0">
                <a:latin typeface="Arial"/>
                <a:cs typeface="Arial"/>
              </a:rPr>
              <a:t> </a:t>
            </a:r>
            <a:r>
              <a:rPr sz="1350" spc="98" dirty="0">
                <a:latin typeface="Arial"/>
                <a:cs typeface="Arial"/>
              </a:rPr>
              <a:t>their</a:t>
            </a:r>
            <a:r>
              <a:rPr sz="1350" spc="68" dirty="0">
                <a:latin typeface="Arial"/>
                <a:cs typeface="Arial"/>
              </a:rPr>
              <a:t> </a:t>
            </a:r>
            <a:r>
              <a:rPr sz="1350" spc="60" dirty="0">
                <a:latin typeface="Arial"/>
                <a:cs typeface="Arial"/>
              </a:rPr>
              <a:t>profession</a:t>
            </a:r>
            <a:endParaRPr sz="1350">
              <a:latin typeface="Arial"/>
              <a:cs typeface="Arial"/>
            </a:endParaRPr>
          </a:p>
          <a:p>
            <a:pPr lvl="1">
              <a:lnSpc>
                <a:spcPct val="100000"/>
              </a:lnSpc>
              <a:buClr>
                <a:srgbClr val="405487"/>
              </a:buClr>
              <a:buFont typeface="Arial"/>
              <a:buChar char="•"/>
            </a:pPr>
            <a:endParaRPr sz="1575">
              <a:latin typeface="Arial"/>
              <a:cs typeface="Arial"/>
            </a:endParaRPr>
          </a:p>
          <a:p>
            <a:pPr lvl="1">
              <a:spcBef>
                <a:spcPts val="19"/>
              </a:spcBef>
              <a:buClr>
                <a:srgbClr val="405487"/>
              </a:buClr>
              <a:buFont typeface="Arial"/>
              <a:buChar char="•"/>
            </a:pPr>
            <a:endParaRPr sz="1988">
              <a:latin typeface="Arial"/>
              <a:cs typeface="Arial"/>
            </a:endParaRPr>
          </a:p>
          <a:p>
            <a:pPr marL="180975" indent="-171450">
              <a:buClr>
                <a:srgbClr val="405487"/>
              </a:buClr>
              <a:buChar char="•"/>
              <a:tabLst>
                <a:tab pos="180499" algn="l"/>
                <a:tab pos="180975" algn="l"/>
              </a:tabLst>
            </a:pPr>
            <a:r>
              <a:rPr sz="1500" spc="79" dirty="0">
                <a:latin typeface="Arial"/>
                <a:cs typeface="Arial"/>
              </a:rPr>
              <a:t>Cyberethics,</a:t>
            </a:r>
            <a:r>
              <a:rPr sz="1500" spc="75" dirty="0">
                <a:latin typeface="Arial"/>
                <a:cs typeface="Arial"/>
              </a:rPr>
              <a:t> </a:t>
            </a:r>
            <a:r>
              <a:rPr sz="1500" spc="105" dirty="0">
                <a:latin typeface="Arial"/>
                <a:cs typeface="Arial"/>
              </a:rPr>
              <a:t>Internet</a:t>
            </a:r>
            <a:r>
              <a:rPr sz="1500" spc="71" dirty="0">
                <a:latin typeface="Arial"/>
                <a:cs typeface="Arial"/>
              </a:rPr>
              <a:t> </a:t>
            </a:r>
            <a:r>
              <a:rPr sz="1500" spc="83" dirty="0">
                <a:latin typeface="Arial"/>
                <a:cs typeface="Arial"/>
              </a:rPr>
              <a:t>ethics,</a:t>
            </a:r>
            <a:r>
              <a:rPr sz="1500" spc="75" dirty="0">
                <a:latin typeface="Arial"/>
                <a:cs typeface="Arial"/>
              </a:rPr>
              <a:t> </a:t>
            </a:r>
            <a:r>
              <a:rPr sz="1500" dirty="0">
                <a:latin typeface="Arial"/>
                <a:cs typeface="Arial"/>
              </a:rPr>
              <a:t>AI</a:t>
            </a:r>
            <a:r>
              <a:rPr sz="1500" spc="71" dirty="0">
                <a:latin typeface="Arial"/>
                <a:cs typeface="Arial"/>
              </a:rPr>
              <a:t> </a:t>
            </a:r>
            <a:r>
              <a:rPr sz="1500" spc="83" dirty="0">
                <a:latin typeface="Arial"/>
                <a:cs typeface="Arial"/>
              </a:rPr>
              <a:t>ethics,</a:t>
            </a:r>
            <a:r>
              <a:rPr sz="1500" spc="75" dirty="0">
                <a:latin typeface="Arial"/>
                <a:cs typeface="Arial"/>
              </a:rPr>
              <a:t> </a:t>
            </a:r>
            <a:r>
              <a:rPr sz="1500" spc="79" dirty="0">
                <a:latin typeface="Arial"/>
                <a:cs typeface="Arial"/>
              </a:rPr>
              <a:t>Cryptocurrency….</a:t>
            </a:r>
            <a:endParaRPr sz="1500">
              <a:latin typeface="Arial"/>
              <a:cs typeface="Arial"/>
            </a:endParaRPr>
          </a:p>
        </p:txBody>
      </p:sp>
    </p:spTree>
    <p:extLst>
      <p:ext uri="{BB962C8B-B14F-4D97-AF65-F5344CB8AC3E}">
        <p14:creationId xmlns:p14="http://schemas.microsoft.com/office/powerpoint/2010/main" val="3454480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81148"/>
            <a:ext cx="2468403"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Information</a:t>
            </a:r>
            <a:r>
              <a:rPr sz="2400" spc="113" dirty="0">
                <a:latin typeface="Arial"/>
                <a:cs typeface="Arial"/>
              </a:rPr>
              <a:t> </a:t>
            </a:r>
            <a:r>
              <a:rPr sz="2400" spc="94" dirty="0">
                <a:latin typeface="Arial"/>
                <a:cs typeface="Arial"/>
              </a:rPr>
              <a:t>Age</a:t>
            </a:r>
            <a:endParaRPr sz="2400">
              <a:latin typeface="Arial"/>
              <a:cs typeface="Arial"/>
            </a:endParaRPr>
          </a:p>
        </p:txBody>
      </p:sp>
      <p:sp>
        <p:nvSpPr>
          <p:cNvPr id="3" name="object 3"/>
          <p:cNvSpPr txBox="1"/>
          <p:nvPr/>
        </p:nvSpPr>
        <p:spPr>
          <a:xfrm>
            <a:off x="830579" y="1549718"/>
            <a:ext cx="5721668" cy="2317462"/>
          </a:xfrm>
          <a:prstGeom prst="rect">
            <a:avLst/>
          </a:prstGeom>
        </p:spPr>
        <p:txBody>
          <a:bodyPr vert="horz" wrap="square" lIns="0" tIns="9049" rIns="0" bIns="0" rtlCol="0">
            <a:spAutoFit/>
          </a:bodyPr>
          <a:lstStyle/>
          <a:p>
            <a:pPr marL="180975" marR="3810" indent="-171450">
              <a:lnSpc>
                <a:spcPct val="149700"/>
              </a:lnSpc>
              <a:spcBef>
                <a:spcPts val="71"/>
              </a:spcBef>
              <a:buClr>
                <a:srgbClr val="405487"/>
              </a:buClr>
              <a:buChar char="•"/>
              <a:tabLst>
                <a:tab pos="180975" algn="l"/>
              </a:tabLst>
            </a:pPr>
            <a:r>
              <a:rPr sz="1875" spc="53" dirty="0">
                <a:latin typeface="Arial"/>
                <a:cs typeface="Arial"/>
              </a:rPr>
              <a:t>Era</a:t>
            </a:r>
            <a:r>
              <a:rPr sz="1875" spc="86" dirty="0">
                <a:latin typeface="Arial"/>
                <a:cs typeface="Arial"/>
              </a:rPr>
              <a:t> </a:t>
            </a:r>
            <a:r>
              <a:rPr sz="1875" spc="109" dirty="0">
                <a:latin typeface="Arial"/>
                <a:cs typeface="Arial"/>
              </a:rPr>
              <a:t>characterized</a:t>
            </a:r>
            <a:r>
              <a:rPr sz="1875" spc="94" dirty="0">
                <a:latin typeface="Arial"/>
                <a:cs typeface="Arial"/>
              </a:rPr>
              <a:t> </a:t>
            </a:r>
            <a:r>
              <a:rPr sz="1875" spc="150" dirty="0">
                <a:latin typeface="Arial"/>
                <a:cs typeface="Arial"/>
              </a:rPr>
              <a:t>by</a:t>
            </a:r>
            <a:r>
              <a:rPr sz="1875" spc="86" dirty="0">
                <a:latin typeface="Arial"/>
                <a:cs typeface="Arial"/>
              </a:rPr>
              <a:t> </a:t>
            </a:r>
            <a:r>
              <a:rPr sz="1875" spc="124" dirty="0">
                <a:latin typeface="Arial"/>
                <a:cs typeface="Arial"/>
              </a:rPr>
              <a:t>unprecedented</a:t>
            </a:r>
            <a:r>
              <a:rPr sz="1875" spc="90" dirty="0">
                <a:latin typeface="Arial"/>
                <a:cs typeface="Arial"/>
              </a:rPr>
              <a:t> </a:t>
            </a:r>
            <a:r>
              <a:rPr sz="1875" spc="68" dirty="0">
                <a:latin typeface="Arial"/>
                <a:cs typeface="Arial"/>
              </a:rPr>
              <a:t>access</a:t>
            </a:r>
            <a:r>
              <a:rPr sz="1875" spc="86" dirty="0">
                <a:latin typeface="Arial"/>
                <a:cs typeface="Arial"/>
              </a:rPr>
              <a:t> </a:t>
            </a:r>
            <a:r>
              <a:rPr sz="1875" spc="139" dirty="0">
                <a:latin typeface="Arial"/>
                <a:cs typeface="Arial"/>
              </a:rPr>
              <a:t>to </a:t>
            </a:r>
            <a:r>
              <a:rPr sz="1875" spc="124" dirty="0">
                <a:latin typeface="Arial"/>
                <a:cs typeface="Arial"/>
              </a:rPr>
              <a:t>information</a:t>
            </a:r>
            <a:endParaRPr sz="1875" dirty="0">
              <a:latin typeface="Arial"/>
              <a:cs typeface="Arial"/>
            </a:endParaRPr>
          </a:p>
          <a:p>
            <a:pPr marL="523875" lvl="1" indent="-171450">
              <a:spcBef>
                <a:spcPts val="1492"/>
              </a:spcBef>
              <a:buClr>
                <a:srgbClr val="405487"/>
              </a:buClr>
              <a:buChar char="•"/>
              <a:tabLst>
                <a:tab pos="523875" algn="l"/>
              </a:tabLst>
            </a:pPr>
            <a:r>
              <a:rPr sz="1875" spc="90" dirty="0">
                <a:latin typeface="Arial"/>
                <a:cs typeface="Arial"/>
              </a:rPr>
              <a:t>Catalysts</a:t>
            </a:r>
            <a:endParaRPr sz="1875" dirty="0">
              <a:latin typeface="Arial"/>
              <a:cs typeface="Arial"/>
            </a:endParaRPr>
          </a:p>
          <a:p>
            <a:pPr marL="523875" lvl="1" indent="-171450">
              <a:spcBef>
                <a:spcPts val="1492"/>
              </a:spcBef>
              <a:buClr>
                <a:srgbClr val="405487"/>
              </a:buClr>
              <a:buChar char="•"/>
              <a:tabLst>
                <a:tab pos="523875" algn="l"/>
              </a:tabLst>
            </a:pPr>
            <a:r>
              <a:rPr sz="1875" spc="64" dirty="0">
                <a:latin typeface="Arial"/>
                <a:cs typeface="Arial"/>
              </a:rPr>
              <a:t>Low-</a:t>
            </a:r>
            <a:r>
              <a:rPr sz="1875" spc="101" dirty="0">
                <a:latin typeface="Arial"/>
                <a:cs typeface="Arial"/>
              </a:rPr>
              <a:t>cost</a:t>
            </a:r>
            <a:r>
              <a:rPr sz="1875" spc="98" dirty="0">
                <a:latin typeface="Arial"/>
                <a:cs typeface="Arial"/>
              </a:rPr>
              <a:t> </a:t>
            </a:r>
            <a:r>
              <a:rPr sz="1875" spc="124" dirty="0">
                <a:latin typeface="Arial"/>
                <a:cs typeface="Arial"/>
              </a:rPr>
              <a:t>computers</a:t>
            </a:r>
            <a:endParaRPr sz="1875" dirty="0">
              <a:latin typeface="Arial"/>
              <a:cs typeface="Arial"/>
            </a:endParaRPr>
          </a:p>
          <a:p>
            <a:pPr marL="523875" lvl="1" indent="-171450">
              <a:spcBef>
                <a:spcPts val="1500"/>
              </a:spcBef>
              <a:buClr>
                <a:srgbClr val="405487"/>
              </a:buClr>
              <a:buChar char="•"/>
              <a:tabLst>
                <a:tab pos="523875" algn="l"/>
              </a:tabLst>
            </a:pPr>
            <a:r>
              <a:rPr sz="1875" spc="90" dirty="0">
                <a:latin typeface="Arial"/>
                <a:cs typeface="Arial"/>
              </a:rPr>
              <a:t>High-</a:t>
            </a:r>
            <a:r>
              <a:rPr sz="1875" spc="98" dirty="0">
                <a:latin typeface="Arial"/>
                <a:cs typeface="Arial"/>
              </a:rPr>
              <a:t>speed</a:t>
            </a:r>
            <a:r>
              <a:rPr sz="1875" spc="79" dirty="0">
                <a:latin typeface="Arial"/>
                <a:cs typeface="Arial"/>
              </a:rPr>
              <a:t> </a:t>
            </a:r>
            <a:r>
              <a:rPr sz="1875" spc="135" dirty="0">
                <a:latin typeface="Arial"/>
                <a:cs typeface="Arial"/>
              </a:rPr>
              <a:t>communication</a:t>
            </a:r>
            <a:r>
              <a:rPr sz="1875" spc="86" dirty="0">
                <a:latin typeface="Arial"/>
                <a:cs typeface="Arial"/>
              </a:rPr>
              <a:t> </a:t>
            </a:r>
            <a:r>
              <a:rPr sz="1875" spc="120" dirty="0">
                <a:latin typeface="Arial"/>
                <a:cs typeface="Arial"/>
              </a:rPr>
              <a:t>networks</a:t>
            </a:r>
            <a:endParaRPr sz="1875" dirty="0">
              <a:latin typeface="Arial"/>
              <a:cs typeface="Arial"/>
            </a:endParaRPr>
          </a:p>
        </p:txBody>
      </p:sp>
      <p:pic>
        <p:nvPicPr>
          <p:cNvPr id="4" name="object 4"/>
          <p:cNvPicPr/>
          <p:nvPr/>
        </p:nvPicPr>
        <p:blipFill>
          <a:blip r:embed="rId2" cstate="print"/>
          <a:stretch>
            <a:fillRect/>
          </a:stretch>
        </p:blipFill>
        <p:spPr>
          <a:xfrm>
            <a:off x="6474143" y="3609022"/>
            <a:ext cx="1822132" cy="1581150"/>
          </a:xfrm>
          <a:prstGeom prst="rect">
            <a:avLst/>
          </a:prstGeom>
        </p:spPr>
      </p:pic>
    </p:spTree>
    <p:extLst>
      <p:ext uri="{BB962C8B-B14F-4D97-AF65-F5344CB8AC3E}">
        <p14:creationId xmlns:p14="http://schemas.microsoft.com/office/powerpoint/2010/main" val="3661872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80" y="948762"/>
            <a:ext cx="3487579"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259" dirty="0">
                <a:latin typeface="Arial"/>
                <a:cs typeface="Arial"/>
              </a:rPr>
              <a:t>T</a:t>
            </a:r>
            <a:r>
              <a:rPr sz="2400" spc="139" dirty="0">
                <a:latin typeface="Arial"/>
                <a:cs typeface="Arial"/>
              </a:rPr>
              <a:t>ech</a:t>
            </a:r>
            <a:r>
              <a:rPr sz="2400" spc="135" dirty="0">
                <a:latin typeface="Arial"/>
                <a:cs typeface="Arial"/>
              </a:rPr>
              <a:t>n</a:t>
            </a:r>
            <a:r>
              <a:rPr sz="2400" spc="143" dirty="0">
                <a:latin typeface="Arial"/>
                <a:cs typeface="Arial"/>
              </a:rPr>
              <a:t>o</a:t>
            </a:r>
            <a:r>
              <a:rPr sz="2400" spc="139" dirty="0">
                <a:latin typeface="Arial"/>
                <a:cs typeface="Arial"/>
              </a:rPr>
              <a:t>l</a:t>
            </a:r>
            <a:r>
              <a:rPr sz="2400" spc="135" dirty="0">
                <a:latin typeface="Arial"/>
                <a:cs typeface="Arial"/>
              </a:rPr>
              <a:t>o</a:t>
            </a:r>
            <a:r>
              <a:rPr sz="2400" spc="139" dirty="0">
                <a:latin typeface="Arial"/>
                <a:cs typeface="Arial"/>
              </a:rPr>
              <a:t>g</a:t>
            </a:r>
            <a:r>
              <a:rPr sz="2400" spc="143" dirty="0">
                <a:latin typeface="Arial"/>
                <a:cs typeface="Arial"/>
              </a:rPr>
              <a:t>y</a:t>
            </a:r>
            <a:r>
              <a:rPr sz="2400" spc="98" dirty="0">
                <a:latin typeface="Arial"/>
                <a:cs typeface="Arial"/>
              </a:rPr>
              <a:t> </a:t>
            </a:r>
            <a:r>
              <a:rPr sz="2400" spc="161" dirty="0">
                <a:latin typeface="Arial"/>
                <a:cs typeface="Arial"/>
              </a:rPr>
              <a:t>and</a:t>
            </a:r>
            <a:r>
              <a:rPr sz="2400" spc="94" dirty="0">
                <a:latin typeface="Arial"/>
                <a:cs typeface="Arial"/>
              </a:rPr>
              <a:t> </a:t>
            </a:r>
            <a:r>
              <a:rPr sz="2400" spc="68" dirty="0">
                <a:latin typeface="Arial"/>
                <a:cs typeface="Arial"/>
              </a:rPr>
              <a:t>Values</a:t>
            </a:r>
            <a:endParaRPr sz="2400">
              <a:latin typeface="Arial"/>
              <a:cs typeface="Arial"/>
            </a:endParaRPr>
          </a:p>
        </p:txBody>
      </p:sp>
      <p:sp>
        <p:nvSpPr>
          <p:cNvPr id="3" name="object 3"/>
          <p:cNvSpPr txBox="1"/>
          <p:nvPr/>
        </p:nvSpPr>
        <p:spPr>
          <a:xfrm>
            <a:off x="906780" y="1532996"/>
            <a:ext cx="5457349" cy="3543438"/>
          </a:xfrm>
          <a:prstGeom prst="rect">
            <a:avLst/>
          </a:prstGeom>
        </p:spPr>
        <p:txBody>
          <a:bodyPr vert="horz" wrap="square" lIns="0" tIns="62389" rIns="0" bIns="0" rtlCol="0">
            <a:spAutoFit/>
          </a:bodyPr>
          <a:lstStyle/>
          <a:p>
            <a:pPr marL="180975" indent="-171450">
              <a:spcBef>
                <a:spcPts val="491"/>
              </a:spcBef>
              <a:buClr>
                <a:srgbClr val="405487"/>
              </a:buClr>
              <a:buChar char="•"/>
              <a:tabLst>
                <a:tab pos="180499" algn="l"/>
                <a:tab pos="180975" algn="l"/>
              </a:tabLst>
            </a:pPr>
            <a:r>
              <a:rPr sz="1500" spc="105" dirty="0">
                <a:latin typeface="Arial"/>
                <a:cs typeface="Arial"/>
              </a:rPr>
              <a:t>Dynamic</a:t>
            </a:r>
            <a:r>
              <a:rPr sz="1500" spc="56" dirty="0">
                <a:latin typeface="Arial"/>
                <a:cs typeface="Arial"/>
              </a:rPr>
              <a:t> </a:t>
            </a:r>
            <a:r>
              <a:rPr sz="1500" spc="113" dirty="0">
                <a:latin typeface="Arial"/>
                <a:cs typeface="Arial"/>
              </a:rPr>
              <a:t>between</a:t>
            </a:r>
            <a:r>
              <a:rPr sz="1500" spc="68" dirty="0">
                <a:latin typeface="Arial"/>
                <a:cs typeface="Arial"/>
              </a:rPr>
              <a:t> </a:t>
            </a:r>
            <a:r>
              <a:rPr sz="1500" spc="86" dirty="0">
                <a:latin typeface="Arial"/>
                <a:cs typeface="Arial"/>
              </a:rPr>
              <a:t>people,</a:t>
            </a:r>
            <a:r>
              <a:rPr sz="1500" spc="68" dirty="0">
                <a:latin typeface="Arial"/>
                <a:cs typeface="Arial"/>
              </a:rPr>
              <a:t> </a:t>
            </a:r>
            <a:r>
              <a:rPr sz="1500" spc="94" dirty="0">
                <a:latin typeface="Arial"/>
                <a:cs typeface="Arial"/>
              </a:rPr>
              <a:t>technology</a:t>
            </a:r>
            <a:endParaRPr sz="1500" dirty="0">
              <a:latin typeface="Arial"/>
              <a:cs typeface="Arial"/>
            </a:endParaRPr>
          </a:p>
          <a:p>
            <a:pPr marL="523875" lvl="1" indent="-171926">
              <a:spcBef>
                <a:spcPts val="375"/>
              </a:spcBef>
              <a:buClr>
                <a:srgbClr val="405487"/>
              </a:buClr>
              <a:buChar char="•"/>
              <a:tabLst>
                <a:tab pos="523399" algn="l"/>
                <a:tab pos="523875" algn="l"/>
              </a:tabLst>
            </a:pPr>
            <a:r>
              <a:rPr sz="1350" spc="41" dirty="0">
                <a:latin typeface="Arial"/>
                <a:cs typeface="Arial"/>
              </a:rPr>
              <a:t>People</a:t>
            </a:r>
            <a:r>
              <a:rPr sz="1350" spc="53" dirty="0">
                <a:latin typeface="Arial"/>
                <a:cs typeface="Arial"/>
              </a:rPr>
              <a:t> </a:t>
            </a:r>
            <a:r>
              <a:rPr sz="1350" spc="101" dirty="0">
                <a:latin typeface="Arial"/>
                <a:cs typeface="Arial"/>
              </a:rPr>
              <a:t>adopt</a:t>
            </a:r>
            <a:r>
              <a:rPr sz="1350" spc="60" dirty="0">
                <a:latin typeface="Arial"/>
                <a:cs typeface="Arial"/>
              </a:rPr>
              <a:t> </a:t>
            </a:r>
            <a:r>
              <a:rPr sz="1350" spc="83" dirty="0">
                <a:latin typeface="Arial"/>
                <a:cs typeface="Arial"/>
              </a:rPr>
              <a:t>technology</a:t>
            </a:r>
            <a:endParaRPr sz="1350" dirty="0">
              <a:latin typeface="Arial"/>
              <a:cs typeface="Arial"/>
            </a:endParaRPr>
          </a:p>
          <a:p>
            <a:pPr marL="523875" lvl="1" indent="-171926">
              <a:spcBef>
                <a:spcPts val="375"/>
              </a:spcBef>
              <a:buClr>
                <a:srgbClr val="405487"/>
              </a:buClr>
              <a:buChar char="•"/>
              <a:tabLst>
                <a:tab pos="523399" algn="l"/>
                <a:tab pos="523875" algn="l"/>
              </a:tabLst>
            </a:pPr>
            <a:r>
              <a:rPr sz="1350" spc="49" dirty="0">
                <a:latin typeface="Arial"/>
                <a:cs typeface="Arial"/>
              </a:rPr>
              <a:t>Technology</a:t>
            </a:r>
            <a:r>
              <a:rPr sz="1350" spc="71" dirty="0">
                <a:latin typeface="Arial"/>
                <a:cs typeface="Arial"/>
              </a:rPr>
              <a:t> </a:t>
            </a:r>
            <a:r>
              <a:rPr sz="1350" spc="75" dirty="0">
                <a:latin typeface="Arial"/>
                <a:cs typeface="Arial"/>
              </a:rPr>
              <a:t>changes</a:t>
            </a:r>
            <a:r>
              <a:rPr sz="1350" spc="71" dirty="0">
                <a:latin typeface="Arial"/>
                <a:cs typeface="Arial"/>
              </a:rPr>
              <a:t> society</a:t>
            </a:r>
            <a:endParaRPr sz="1350" dirty="0">
              <a:latin typeface="Arial"/>
              <a:cs typeface="Arial"/>
            </a:endParaRPr>
          </a:p>
          <a:p>
            <a:pPr lvl="1">
              <a:spcBef>
                <a:spcPts val="41"/>
              </a:spcBef>
              <a:buClr>
                <a:srgbClr val="405487"/>
              </a:buClr>
              <a:buFont typeface="Arial"/>
              <a:buChar char="•"/>
            </a:pPr>
            <a:endParaRPr sz="2325" dirty="0">
              <a:latin typeface="Arial"/>
              <a:cs typeface="Arial"/>
            </a:endParaRPr>
          </a:p>
          <a:p>
            <a:pPr marL="180975" indent="-171450">
              <a:buClr>
                <a:srgbClr val="405487"/>
              </a:buClr>
              <a:buChar char="•"/>
              <a:tabLst>
                <a:tab pos="180499" algn="l"/>
                <a:tab pos="180975" algn="l"/>
              </a:tabLst>
            </a:pPr>
            <a:r>
              <a:rPr sz="1500" spc="98" dirty="0">
                <a:latin typeface="Arial"/>
                <a:cs typeface="Arial"/>
              </a:rPr>
              <a:t>Different</a:t>
            </a:r>
            <a:r>
              <a:rPr sz="1500" spc="60" dirty="0">
                <a:latin typeface="Arial"/>
                <a:cs typeface="Arial"/>
              </a:rPr>
              <a:t> </a:t>
            </a:r>
            <a:r>
              <a:rPr sz="1500" spc="94" dirty="0">
                <a:latin typeface="Arial"/>
                <a:cs typeface="Arial"/>
              </a:rPr>
              <a:t>ways</a:t>
            </a:r>
            <a:r>
              <a:rPr sz="1500" spc="64" dirty="0">
                <a:latin typeface="Arial"/>
                <a:cs typeface="Arial"/>
              </a:rPr>
              <a:t> </a:t>
            </a:r>
            <a:r>
              <a:rPr sz="1500" spc="86" dirty="0">
                <a:latin typeface="Arial"/>
                <a:cs typeface="Arial"/>
              </a:rPr>
              <a:t>people</a:t>
            </a:r>
            <a:r>
              <a:rPr sz="1500" spc="68" dirty="0">
                <a:latin typeface="Arial"/>
                <a:cs typeface="Arial"/>
              </a:rPr>
              <a:t> </a:t>
            </a:r>
            <a:r>
              <a:rPr sz="1500" spc="83" dirty="0">
                <a:latin typeface="Arial"/>
                <a:cs typeface="Arial"/>
              </a:rPr>
              <a:t>are</a:t>
            </a:r>
            <a:r>
              <a:rPr sz="1500" spc="68" dirty="0">
                <a:latin typeface="Arial"/>
                <a:cs typeface="Arial"/>
              </a:rPr>
              <a:t> </a:t>
            </a:r>
            <a:r>
              <a:rPr sz="1500" spc="98" dirty="0">
                <a:latin typeface="Arial"/>
                <a:cs typeface="Arial"/>
              </a:rPr>
              <a:t>affected</a:t>
            </a:r>
            <a:r>
              <a:rPr sz="1500" spc="71" dirty="0">
                <a:latin typeface="Arial"/>
                <a:cs typeface="Arial"/>
              </a:rPr>
              <a:t> </a:t>
            </a:r>
            <a:r>
              <a:rPr sz="1500" spc="124" dirty="0">
                <a:latin typeface="Arial"/>
                <a:cs typeface="Arial"/>
              </a:rPr>
              <a:t>by</a:t>
            </a:r>
            <a:r>
              <a:rPr sz="1500" spc="64" dirty="0">
                <a:latin typeface="Arial"/>
                <a:cs typeface="Arial"/>
              </a:rPr>
              <a:t> </a:t>
            </a:r>
            <a:r>
              <a:rPr sz="1500" spc="94" dirty="0">
                <a:latin typeface="Arial"/>
                <a:cs typeface="Arial"/>
              </a:rPr>
              <a:t>technology</a:t>
            </a:r>
            <a:endParaRPr sz="1500" dirty="0">
              <a:latin typeface="Arial"/>
              <a:cs typeface="Arial"/>
            </a:endParaRPr>
          </a:p>
          <a:p>
            <a:pPr marL="523875" lvl="1" indent="-171926">
              <a:spcBef>
                <a:spcPts val="375"/>
              </a:spcBef>
              <a:buClr>
                <a:srgbClr val="405487"/>
              </a:buClr>
              <a:buChar char="•"/>
              <a:tabLst>
                <a:tab pos="523399" algn="l"/>
                <a:tab pos="523875" algn="l"/>
              </a:tabLst>
            </a:pPr>
            <a:r>
              <a:rPr sz="1350" spc="53" dirty="0">
                <a:latin typeface="Arial"/>
                <a:cs typeface="Arial"/>
              </a:rPr>
              <a:t>Physical</a:t>
            </a:r>
            <a:r>
              <a:rPr sz="1350" spc="56" dirty="0">
                <a:latin typeface="Arial"/>
                <a:cs typeface="Arial"/>
              </a:rPr>
              <a:t> </a:t>
            </a:r>
            <a:r>
              <a:rPr sz="1350" spc="75" dirty="0">
                <a:latin typeface="Arial"/>
                <a:cs typeface="Arial"/>
              </a:rPr>
              <a:t>changes</a:t>
            </a:r>
            <a:r>
              <a:rPr sz="1350" spc="56" dirty="0">
                <a:latin typeface="Arial"/>
                <a:cs typeface="Arial"/>
              </a:rPr>
              <a:t> </a:t>
            </a:r>
            <a:r>
              <a:rPr sz="1350" spc="68" dirty="0">
                <a:latin typeface="Arial"/>
                <a:cs typeface="Arial"/>
              </a:rPr>
              <a:t>(e.g.,</a:t>
            </a:r>
            <a:r>
              <a:rPr sz="1350" spc="64" dirty="0">
                <a:latin typeface="Arial"/>
                <a:cs typeface="Arial"/>
              </a:rPr>
              <a:t> </a:t>
            </a:r>
            <a:r>
              <a:rPr sz="1350" spc="86" dirty="0">
                <a:latin typeface="Arial"/>
                <a:cs typeface="Arial"/>
              </a:rPr>
              <a:t>smartphone)</a:t>
            </a:r>
            <a:endParaRPr sz="1350" dirty="0">
              <a:latin typeface="Arial"/>
              <a:cs typeface="Arial"/>
            </a:endParaRPr>
          </a:p>
          <a:p>
            <a:pPr marL="523875" lvl="1" indent="-171926">
              <a:spcBef>
                <a:spcPts val="375"/>
              </a:spcBef>
              <a:buClr>
                <a:srgbClr val="405487"/>
              </a:buClr>
              <a:buChar char="•"/>
              <a:tabLst>
                <a:tab pos="523399" algn="l"/>
                <a:tab pos="523875" algn="l"/>
              </a:tabLst>
            </a:pPr>
            <a:r>
              <a:rPr sz="1350" spc="56" dirty="0">
                <a:latin typeface="Arial"/>
                <a:cs typeface="Arial"/>
              </a:rPr>
              <a:t>Psychological </a:t>
            </a:r>
            <a:r>
              <a:rPr sz="1350" spc="75" dirty="0">
                <a:latin typeface="Arial"/>
                <a:cs typeface="Arial"/>
              </a:rPr>
              <a:t>changes</a:t>
            </a:r>
            <a:r>
              <a:rPr sz="1350" spc="60" dirty="0">
                <a:latin typeface="Arial"/>
                <a:cs typeface="Arial"/>
              </a:rPr>
              <a:t> </a:t>
            </a:r>
            <a:r>
              <a:rPr sz="1350" spc="68" dirty="0">
                <a:latin typeface="Arial"/>
                <a:cs typeface="Arial"/>
              </a:rPr>
              <a:t>(e.g.,</a:t>
            </a:r>
            <a:r>
              <a:rPr sz="1350" spc="60" dirty="0">
                <a:latin typeface="Arial"/>
                <a:cs typeface="Arial"/>
              </a:rPr>
              <a:t> </a:t>
            </a:r>
            <a:r>
              <a:rPr sz="1350" spc="94" dirty="0">
                <a:latin typeface="Arial"/>
                <a:cs typeface="Arial"/>
              </a:rPr>
              <a:t>wtsapp</a:t>
            </a:r>
            <a:r>
              <a:rPr sz="1350" spc="60" dirty="0">
                <a:latin typeface="Arial"/>
                <a:cs typeface="Arial"/>
              </a:rPr>
              <a:t> </a:t>
            </a:r>
            <a:r>
              <a:rPr sz="1350" dirty="0">
                <a:latin typeface="Arial"/>
                <a:cs typeface="Arial"/>
              </a:rPr>
              <a:t>VS</a:t>
            </a:r>
            <a:r>
              <a:rPr sz="1350" spc="60" dirty="0">
                <a:latin typeface="Arial"/>
                <a:cs typeface="Arial"/>
              </a:rPr>
              <a:t> </a:t>
            </a:r>
            <a:r>
              <a:rPr sz="1350" spc="83" dirty="0">
                <a:latin typeface="Arial"/>
                <a:cs typeface="Arial"/>
              </a:rPr>
              <a:t>email)</a:t>
            </a:r>
            <a:endParaRPr sz="1350" dirty="0">
              <a:latin typeface="Arial"/>
              <a:cs typeface="Arial"/>
            </a:endParaRPr>
          </a:p>
          <a:p>
            <a:pPr lvl="1">
              <a:spcBef>
                <a:spcPts val="41"/>
              </a:spcBef>
              <a:buClr>
                <a:srgbClr val="405487"/>
              </a:buClr>
              <a:buFont typeface="Arial"/>
              <a:buChar char="•"/>
            </a:pPr>
            <a:endParaRPr sz="2325" dirty="0">
              <a:latin typeface="Arial"/>
              <a:cs typeface="Arial"/>
            </a:endParaRPr>
          </a:p>
          <a:p>
            <a:pPr marL="180975" indent="-171450">
              <a:buClr>
                <a:srgbClr val="405487"/>
              </a:buClr>
              <a:buChar char="•"/>
              <a:tabLst>
                <a:tab pos="180499" algn="l"/>
                <a:tab pos="180975" algn="l"/>
              </a:tabLst>
            </a:pPr>
            <a:r>
              <a:rPr sz="1500" spc="53" dirty="0">
                <a:latin typeface="Arial"/>
                <a:cs typeface="Arial"/>
              </a:rPr>
              <a:t>Technologies</a:t>
            </a:r>
            <a:r>
              <a:rPr sz="1500" spc="71" dirty="0">
                <a:latin typeface="Arial"/>
                <a:cs typeface="Arial"/>
              </a:rPr>
              <a:t> </a:t>
            </a:r>
            <a:r>
              <a:rPr sz="1500" spc="83" dirty="0">
                <a:latin typeface="Arial"/>
                <a:cs typeface="Arial"/>
              </a:rPr>
              <a:t>can</a:t>
            </a:r>
            <a:r>
              <a:rPr sz="1500" spc="75" dirty="0">
                <a:latin typeface="Arial"/>
                <a:cs typeface="Arial"/>
              </a:rPr>
              <a:t> </a:t>
            </a:r>
            <a:r>
              <a:rPr sz="1500" spc="79" dirty="0">
                <a:latin typeface="Arial"/>
                <a:cs typeface="Arial"/>
              </a:rPr>
              <a:t>solve</a:t>
            </a:r>
            <a:r>
              <a:rPr sz="1500" spc="75" dirty="0">
                <a:latin typeface="Arial"/>
                <a:cs typeface="Arial"/>
              </a:rPr>
              <a:t> </a:t>
            </a:r>
            <a:r>
              <a:rPr sz="1500" spc="90" dirty="0">
                <a:latin typeface="Arial"/>
                <a:cs typeface="Arial"/>
              </a:rPr>
              <a:t>problems,</a:t>
            </a:r>
            <a:r>
              <a:rPr sz="1500" spc="79" dirty="0">
                <a:latin typeface="Arial"/>
                <a:cs typeface="Arial"/>
              </a:rPr>
              <a:t> </a:t>
            </a:r>
            <a:r>
              <a:rPr sz="1500" spc="94" dirty="0">
                <a:latin typeface="Arial"/>
                <a:cs typeface="Arial"/>
              </a:rPr>
              <a:t>create</a:t>
            </a:r>
            <a:r>
              <a:rPr sz="1500" spc="75" dirty="0">
                <a:latin typeface="Arial"/>
                <a:cs typeface="Arial"/>
              </a:rPr>
              <a:t> </a:t>
            </a:r>
            <a:r>
              <a:rPr sz="1500" spc="109" dirty="0">
                <a:latin typeface="Arial"/>
                <a:cs typeface="Arial"/>
              </a:rPr>
              <a:t>new</a:t>
            </a:r>
            <a:r>
              <a:rPr sz="1500" spc="75" dirty="0">
                <a:latin typeface="Arial"/>
                <a:cs typeface="Arial"/>
              </a:rPr>
              <a:t> </a:t>
            </a:r>
            <a:r>
              <a:rPr sz="1500" spc="86" dirty="0">
                <a:latin typeface="Arial"/>
                <a:cs typeface="Arial"/>
              </a:rPr>
              <a:t>problems</a:t>
            </a:r>
            <a:endParaRPr sz="1500" dirty="0">
              <a:latin typeface="Arial"/>
              <a:cs typeface="Arial"/>
            </a:endParaRPr>
          </a:p>
          <a:p>
            <a:pPr marL="523875" lvl="1" indent="-171926">
              <a:spcBef>
                <a:spcPts val="375"/>
              </a:spcBef>
              <a:buClr>
                <a:srgbClr val="405487"/>
              </a:buClr>
              <a:buChar char="•"/>
              <a:tabLst>
                <a:tab pos="523399" algn="l"/>
                <a:tab pos="523875" algn="l"/>
              </a:tabLst>
            </a:pPr>
            <a:r>
              <a:rPr sz="1350" spc="83" dirty="0">
                <a:latin typeface="Arial"/>
                <a:cs typeface="Arial"/>
              </a:rPr>
              <a:t>Automobile</a:t>
            </a:r>
            <a:endParaRPr sz="1350" dirty="0">
              <a:latin typeface="Arial"/>
              <a:cs typeface="Arial"/>
            </a:endParaRPr>
          </a:p>
          <a:p>
            <a:pPr marL="523875" lvl="1" indent="-171926">
              <a:spcBef>
                <a:spcPts val="375"/>
              </a:spcBef>
              <a:buClr>
                <a:srgbClr val="405487"/>
              </a:buClr>
              <a:buChar char="•"/>
              <a:tabLst>
                <a:tab pos="523399" algn="l"/>
                <a:tab pos="523875" algn="l"/>
              </a:tabLst>
            </a:pPr>
            <a:r>
              <a:rPr sz="1350" spc="68" dirty="0">
                <a:latin typeface="Arial"/>
                <a:cs typeface="Arial"/>
              </a:rPr>
              <a:t>Refrigerator</a:t>
            </a:r>
            <a:endParaRPr sz="1350" dirty="0">
              <a:latin typeface="Arial"/>
              <a:cs typeface="Arial"/>
            </a:endParaRPr>
          </a:p>
          <a:p>
            <a:pPr marL="523875" lvl="1" indent="-171926">
              <a:spcBef>
                <a:spcPts val="375"/>
              </a:spcBef>
              <a:buClr>
                <a:srgbClr val="405487"/>
              </a:buClr>
              <a:buChar char="•"/>
              <a:tabLst>
                <a:tab pos="523399" algn="l"/>
                <a:tab pos="523875" algn="l"/>
              </a:tabLst>
            </a:pPr>
            <a:r>
              <a:rPr sz="1350" spc="41" dirty="0">
                <a:latin typeface="Arial"/>
                <a:cs typeface="Arial"/>
              </a:rPr>
              <a:t>Low-</a:t>
            </a:r>
            <a:r>
              <a:rPr sz="1350" spc="79" dirty="0">
                <a:latin typeface="Arial"/>
                <a:cs typeface="Arial"/>
              </a:rPr>
              <a:t>cost</a:t>
            </a:r>
            <a:r>
              <a:rPr sz="1350" spc="68" dirty="0">
                <a:latin typeface="Arial"/>
                <a:cs typeface="Arial"/>
              </a:rPr>
              <a:t> </a:t>
            </a:r>
            <a:r>
              <a:rPr sz="1350" spc="90" dirty="0">
                <a:latin typeface="Arial"/>
                <a:cs typeface="Arial"/>
              </a:rPr>
              <a:t>international</a:t>
            </a:r>
            <a:r>
              <a:rPr sz="1350" spc="68" dirty="0">
                <a:latin typeface="Arial"/>
                <a:cs typeface="Arial"/>
              </a:rPr>
              <a:t> </a:t>
            </a:r>
            <a:r>
              <a:rPr sz="1350" spc="90" dirty="0">
                <a:latin typeface="Arial"/>
                <a:cs typeface="Arial"/>
              </a:rPr>
              <a:t>communication</a:t>
            </a:r>
            <a:endParaRPr sz="1350" dirty="0">
              <a:latin typeface="Arial"/>
              <a:cs typeface="Arial"/>
            </a:endParaRPr>
          </a:p>
          <a:p>
            <a:pPr marL="523875" lvl="1" indent="-171926">
              <a:spcBef>
                <a:spcPts val="375"/>
              </a:spcBef>
              <a:buClr>
                <a:srgbClr val="405487"/>
              </a:buClr>
              <a:buChar char="•"/>
              <a:tabLst>
                <a:tab pos="523399" algn="l"/>
                <a:tab pos="523875" algn="l"/>
              </a:tabLst>
            </a:pPr>
            <a:r>
              <a:rPr sz="1350" dirty="0">
                <a:latin typeface="Arial"/>
                <a:cs typeface="Arial"/>
              </a:rPr>
              <a:t>AI</a:t>
            </a:r>
            <a:r>
              <a:rPr sz="1350" spc="75" dirty="0">
                <a:latin typeface="Arial"/>
                <a:cs typeface="Arial"/>
              </a:rPr>
              <a:t> </a:t>
            </a:r>
            <a:r>
              <a:rPr sz="1350" spc="94" dirty="0">
                <a:latin typeface="Arial"/>
                <a:cs typeface="Arial"/>
              </a:rPr>
              <a:t>generated</a:t>
            </a:r>
            <a:r>
              <a:rPr sz="1350" spc="71" dirty="0">
                <a:latin typeface="Arial"/>
                <a:cs typeface="Arial"/>
              </a:rPr>
              <a:t> </a:t>
            </a:r>
            <a:r>
              <a:rPr sz="1350" spc="90" dirty="0">
                <a:latin typeface="Arial"/>
                <a:cs typeface="Arial"/>
              </a:rPr>
              <a:t>content</a:t>
            </a:r>
            <a:endParaRPr sz="1350" dirty="0">
              <a:latin typeface="Arial"/>
              <a:cs typeface="Arial"/>
            </a:endParaRPr>
          </a:p>
        </p:txBody>
      </p:sp>
    </p:spTree>
    <p:extLst>
      <p:ext uri="{BB962C8B-B14F-4D97-AF65-F5344CB8AC3E}">
        <p14:creationId xmlns:p14="http://schemas.microsoft.com/office/powerpoint/2010/main" val="1936298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80" y="1600273"/>
            <a:ext cx="3774281"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98" dirty="0">
                <a:latin typeface="Arial"/>
                <a:cs typeface="Arial"/>
              </a:rPr>
              <a:t>The </a:t>
            </a:r>
            <a:r>
              <a:rPr sz="2400" spc="124" dirty="0">
                <a:latin typeface="Arial"/>
                <a:cs typeface="Arial"/>
              </a:rPr>
              <a:t>Ethical</a:t>
            </a:r>
            <a:r>
              <a:rPr sz="2400" spc="98" dirty="0">
                <a:latin typeface="Arial"/>
                <a:cs typeface="Arial"/>
              </a:rPr>
              <a:t> </a:t>
            </a:r>
            <a:r>
              <a:rPr sz="2400" spc="90" dirty="0">
                <a:latin typeface="Arial"/>
                <a:cs typeface="Arial"/>
              </a:rPr>
              <a:t>Point</a:t>
            </a:r>
            <a:r>
              <a:rPr sz="2400" spc="98" dirty="0">
                <a:latin typeface="Arial"/>
                <a:cs typeface="Arial"/>
              </a:rPr>
              <a:t> </a:t>
            </a:r>
            <a:r>
              <a:rPr sz="2400" spc="150" dirty="0">
                <a:latin typeface="Arial"/>
                <a:cs typeface="Arial"/>
              </a:rPr>
              <a:t>of</a:t>
            </a:r>
            <a:r>
              <a:rPr sz="2400" spc="98" dirty="0">
                <a:latin typeface="Arial"/>
                <a:cs typeface="Arial"/>
              </a:rPr>
              <a:t> </a:t>
            </a:r>
            <a:r>
              <a:rPr sz="2400" spc="105" dirty="0">
                <a:latin typeface="Arial"/>
                <a:cs typeface="Arial"/>
              </a:rPr>
              <a:t>View</a:t>
            </a:r>
            <a:endParaRPr sz="2400">
              <a:latin typeface="Arial"/>
              <a:cs typeface="Arial"/>
            </a:endParaRPr>
          </a:p>
        </p:txBody>
      </p:sp>
      <p:sp>
        <p:nvSpPr>
          <p:cNvPr id="3" name="object 3"/>
          <p:cNvSpPr txBox="1"/>
          <p:nvPr/>
        </p:nvSpPr>
        <p:spPr>
          <a:xfrm>
            <a:off x="906780" y="2500313"/>
            <a:ext cx="86201" cy="240450"/>
          </a:xfrm>
          <a:prstGeom prst="rect">
            <a:avLst/>
          </a:prstGeom>
        </p:spPr>
        <p:txBody>
          <a:bodyPr vert="horz" wrap="square" lIns="0" tIns="9525" rIns="0" bIns="0" rtlCol="0">
            <a:spAutoFit/>
          </a:bodyPr>
          <a:lstStyle/>
          <a:p>
            <a:pPr marL="9525">
              <a:spcBef>
                <a:spcPts val="75"/>
              </a:spcBef>
            </a:pPr>
            <a:r>
              <a:rPr sz="1500" dirty="0">
                <a:solidFill>
                  <a:srgbClr val="405487"/>
                </a:solidFill>
                <a:latin typeface="Arial"/>
                <a:cs typeface="Arial"/>
              </a:rPr>
              <a:t>•</a:t>
            </a:r>
            <a:endParaRPr sz="1500">
              <a:latin typeface="Arial"/>
              <a:cs typeface="Arial"/>
            </a:endParaRPr>
          </a:p>
        </p:txBody>
      </p:sp>
      <p:sp>
        <p:nvSpPr>
          <p:cNvPr id="4" name="object 4"/>
          <p:cNvSpPr txBox="1"/>
          <p:nvPr/>
        </p:nvSpPr>
        <p:spPr>
          <a:xfrm>
            <a:off x="1078230" y="2511743"/>
            <a:ext cx="4080034" cy="240450"/>
          </a:xfrm>
          <a:prstGeom prst="rect">
            <a:avLst/>
          </a:prstGeom>
        </p:spPr>
        <p:txBody>
          <a:bodyPr vert="horz" wrap="square" lIns="0" tIns="9525" rIns="0" bIns="0" rtlCol="0">
            <a:spAutoFit/>
          </a:bodyPr>
          <a:lstStyle/>
          <a:p>
            <a:pPr marL="169545" indent="-160496">
              <a:spcBef>
                <a:spcPts val="75"/>
              </a:spcBef>
              <a:buSzPct val="95000"/>
              <a:buChar char="•"/>
              <a:tabLst>
                <a:tab pos="170021" algn="l"/>
              </a:tabLst>
            </a:pPr>
            <a:r>
              <a:rPr sz="1500" spc="90" dirty="0">
                <a:latin typeface="Arial"/>
                <a:cs typeface="Arial"/>
              </a:rPr>
              <a:t>Virtually</a:t>
            </a:r>
            <a:r>
              <a:rPr sz="1500" spc="79" dirty="0">
                <a:latin typeface="Arial"/>
                <a:cs typeface="Arial"/>
              </a:rPr>
              <a:t> </a:t>
            </a:r>
            <a:r>
              <a:rPr sz="1500" spc="109" dirty="0">
                <a:latin typeface="Arial"/>
                <a:cs typeface="Arial"/>
              </a:rPr>
              <a:t>everybody</a:t>
            </a:r>
            <a:r>
              <a:rPr sz="1500" spc="71" dirty="0">
                <a:latin typeface="Arial"/>
                <a:cs typeface="Arial"/>
              </a:rPr>
              <a:t> </a:t>
            </a:r>
            <a:r>
              <a:rPr sz="1500" spc="68" dirty="0">
                <a:latin typeface="Arial"/>
                <a:cs typeface="Arial"/>
              </a:rPr>
              <a:t>shares</a:t>
            </a:r>
            <a:r>
              <a:rPr sz="1500" spc="79" dirty="0">
                <a:latin typeface="Arial"/>
                <a:cs typeface="Arial"/>
              </a:rPr>
              <a:t> </a:t>
            </a:r>
            <a:r>
              <a:rPr sz="1500" spc="116" dirty="0">
                <a:latin typeface="Arial"/>
                <a:cs typeface="Arial"/>
              </a:rPr>
              <a:t>“core</a:t>
            </a:r>
            <a:r>
              <a:rPr sz="1500" spc="75" dirty="0">
                <a:latin typeface="Arial"/>
                <a:cs typeface="Arial"/>
              </a:rPr>
              <a:t> </a:t>
            </a:r>
            <a:r>
              <a:rPr sz="1500" spc="101" dirty="0">
                <a:latin typeface="Arial"/>
                <a:cs typeface="Arial"/>
              </a:rPr>
              <a:t>values”</a:t>
            </a:r>
            <a:endParaRPr sz="1500" dirty="0">
              <a:latin typeface="Arial"/>
              <a:cs typeface="Arial"/>
            </a:endParaRPr>
          </a:p>
        </p:txBody>
      </p:sp>
      <p:sp>
        <p:nvSpPr>
          <p:cNvPr id="5" name="object 5"/>
          <p:cNvSpPr txBox="1"/>
          <p:nvPr/>
        </p:nvSpPr>
        <p:spPr>
          <a:xfrm>
            <a:off x="1249680" y="2729865"/>
            <a:ext cx="79534" cy="783548"/>
          </a:xfrm>
          <a:prstGeom prst="rect">
            <a:avLst/>
          </a:prstGeom>
        </p:spPr>
        <p:txBody>
          <a:bodyPr vert="horz" wrap="square" lIns="0" tIns="57150" rIns="0" bIns="0" rtlCol="0">
            <a:spAutoFit/>
          </a:bodyPr>
          <a:lstStyle/>
          <a:p>
            <a:pPr marL="9525">
              <a:spcBef>
                <a:spcPts val="450"/>
              </a:spcBef>
            </a:pPr>
            <a:r>
              <a:rPr sz="1350" dirty="0">
                <a:solidFill>
                  <a:srgbClr val="405487"/>
                </a:solidFill>
                <a:latin typeface="Arial"/>
                <a:cs typeface="Arial"/>
              </a:rPr>
              <a:t>•</a:t>
            </a:r>
            <a:endParaRPr sz="1350">
              <a:latin typeface="Arial"/>
              <a:cs typeface="Arial"/>
            </a:endParaRPr>
          </a:p>
          <a:p>
            <a:pPr marL="9525">
              <a:spcBef>
                <a:spcPts val="375"/>
              </a:spcBef>
            </a:pPr>
            <a:r>
              <a:rPr sz="1350" dirty="0">
                <a:solidFill>
                  <a:srgbClr val="405487"/>
                </a:solidFill>
                <a:latin typeface="Arial"/>
                <a:cs typeface="Arial"/>
              </a:rPr>
              <a:t>•</a:t>
            </a:r>
            <a:endParaRPr sz="1350">
              <a:latin typeface="Arial"/>
              <a:cs typeface="Arial"/>
            </a:endParaRPr>
          </a:p>
          <a:p>
            <a:pPr marL="9525">
              <a:spcBef>
                <a:spcPts val="375"/>
              </a:spcBef>
            </a:pPr>
            <a:r>
              <a:rPr sz="1350" dirty="0">
                <a:solidFill>
                  <a:srgbClr val="405487"/>
                </a:solidFill>
                <a:latin typeface="Arial"/>
                <a:cs typeface="Arial"/>
              </a:rPr>
              <a:t>•</a:t>
            </a:r>
            <a:endParaRPr sz="1350">
              <a:latin typeface="Arial"/>
              <a:cs typeface="Arial"/>
            </a:endParaRPr>
          </a:p>
        </p:txBody>
      </p:sp>
      <p:sp>
        <p:nvSpPr>
          <p:cNvPr id="6" name="object 6"/>
          <p:cNvSpPr txBox="1"/>
          <p:nvPr/>
        </p:nvSpPr>
        <p:spPr>
          <a:xfrm>
            <a:off x="1421130" y="2739390"/>
            <a:ext cx="2459831" cy="783548"/>
          </a:xfrm>
          <a:prstGeom prst="rect">
            <a:avLst/>
          </a:prstGeom>
        </p:spPr>
        <p:txBody>
          <a:bodyPr vert="horz" wrap="square" lIns="0" tIns="57150" rIns="0" bIns="0" rtlCol="0">
            <a:spAutoFit/>
          </a:bodyPr>
          <a:lstStyle/>
          <a:p>
            <a:pPr marL="153353" indent="-144304">
              <a:spcBef>
                <a:spcPts val="450"/>
              </a:spcBef>
              <a:buSzPct val="94444"/>
              <a:buChar char="•"/>
              <a:tabLst>
                <a:tab pos="153828" algn="l"/>
              </a:tabLst>
            </a:pPr>
            <a:r>
              <a:rPr sz="1350" spc="45" dirty="0">
                <a:latin typeface="Arial"/>
                <a:cs typeface="Arial"/>
              </a:rPr>
              <a:t>Life</a:t>
            </a:r>
            <a:endParaRPr sz="1350" dirty="0">
              <a:latin typeface="Arial"/>
              <a:cs typeface="Arial"/>
            </a:endParaRPr>
          </a:p>
          <a:p>
            <a:pPr marL="153353" indent="-144304">
              <a:spcBef>
                <a:spcPts val="375"/>
              </a:spcBef>
              <a:buSzPct val="94444"/>
              <a:buChar char="•"/>
              <a:tabLst>
                <a:tab pos="153828" algn="l"/>
              </a:tabLst>
            </a:pPr>
            <a:r>
              <a:rPr sz="1350" spc="60" dirty="0">
                <a:latin typeface="Arial"/>
                <a:cs typeface="Arial"/>
              </a:rPr>
              <a:t>Happiness</a:t>
            </a:r>
            <a:endParaRPr sz="1350" dirty="0">
              <a:latin typeface="Arial"/>
              <a:cs typeface="Arial"/>
            </a:endParaRPr>
          </a:p>
          <a:p>
            <a:pPr marL="153353" indent="-144304">
              <a:spcBef>
                <a:spcPts val="375"/>
              </a:spcBef>
              <a:buSzPct val="94444"/>
              <a:buChar char="•"/>
              <a:tabLst>
                <a:tab pos="153828" algn="l"/>
              </a:tabLst>
            </a:pPr>
            <a:r>
              <a:rPr sz="1350" spc="86" dirty="0">
                <a:latin typeface="Arial"/>
                <a:cs typeface="Arial"/>
              </a:rPr>
              <a:t>Ability</a:t>
            </a:r>
            <a:r>
              <a:rPr sz="1350" spc="60" dirty="0">
                <a:latin typeface="Arial"/>
                <a:cs typeface="Arial"/>
              </a:rPr>
              <a:t> </a:t>
            </a:r>
            <a:r>
              <a:rPr sz="1350" spc="113" dirty="0">
                <a:latin typeface="Arial"/>
                <a:cs typeface="Arial"/>
              </a:rPr>
              <a:t>to</a:t>
            </a:r>
            <a:r>
              <a:rPr sz="1350" spc="60" dirty="0">
                <a:latin typeface="Arial"/>
                <a:cs typeface="Arial"/>
              </a:rPr>
              <a:t> </a:t>
            </a:r>
            <a:r>
              <a:rPr sz="1350" spc="79" dirty="0">
                <a:latin typeface="Arial"/>
                <a:cs typeface="Arial"/>
              </a:rPr>
              <a:t>accomplish</a:t>
            </a:r>
            <a:r>
              <a:rPr sz="1350" spc="64" dirty="0">
                <a:latin typeface="Arial"/>
                <a:cs typeface="Arial"/>
              </a:rPr>
              <a:t> </a:t>
            </a:r>
            <a:r>
              <a:rPr sz="1350" spc="60" dirty="0">
                <a:latin typeface="Arial"/>
                <a:cs typeface="Arial"/>
              </a:rPr>
              <a:t>goals</a:t>
            </a:r>
            <a:endParaRPr sz="1350" dirty="0">
              <a:latin typeface="Arial"/>
              <a:cs typeface="Arial"/>
            </a:endParaRPr>
          </a:p>
        </p:txBody>
      </p:sp>
      <p:sp>
        <p:nvSpPr>
          <p:cNvPr id="7" name="object 7"/>
          <p:cNvSpPr txBox="1"/>
          <p:nvPr/>
        </p:nvSpPr>
        <p:spPr>
          <a:xfrm>
            <a:off x="906780" y="3630930"/>
            <a:ext cx="86201" cy="240450"/>
          </a:xfrm>
          <a:prstGeom prst="rect">
            <a:avLst/>
          </a:prstGeom>
        </p:spPr>
        <p:txBody>
          <a:bodyPr vert="horz" wrap="square" lIns="0" tIns="9525" rIns="0" bIns="0" rtlCol="0">
            <a:spAutoFit/>
          </a:bodyPr>
          <a:lstStyle/>
          <a:p>
            <a:pPr marL="9525">
              <a:spcBef>
                <a:spcPts val="75"/>
              </a:spcBef>
            </a:pPr>
            <a:r>
              <a:rPr sz="1500" dirty="0">
                <a:solidFill>
                  <a:srgbClr val="405487"/>
                </a:solidFill>
                <a:latin typeface="Arial"/>
                <a:cs typeface="Arial"/>
              </a:rPr>
              <a:t>•</a:t>
            </a:r>
            <a:endParaRPr sz="1500">
              <a:latin typeface="Arial"/>
              <a:cs typeface="Arial"/>
            </a:endParaRPr>
          </a:p>
        </p:txBody>
      </p:sp>
      <p:sp>
        <p:nvSpPr>
          <p:cNvPr id="8" name="object 8"/>
          <p:cNvSpPr txBox="1"/>
          <p:nvPr/>
        </p:nvSpPr>
        <p:spPr>
          <a:xfrm>
            <a:off x="1078229" y="3641407"/>
            <a:ext cx="2419350" cy="240450"/>
          </a:xfrm>
          <a:prstGeom prst="rect">
            <a:avLst/>
          </a:prstGeom>
        </p:spPr>
        <p:txBody>
          <a:bodyPr vert="horz" wrap="square" lIns="0" tIns="9525" rIns="0" bIns="0" rtlCol="0">
            <a:spAutoFit/>
          </a:bodyPr>
          <a:lstStyle/>
          <a:p>
            <a:pPr marL="169545" indent="-160496">
              <a:spcBef>
                <a:spcPts val="75"/>
              </a:spcBef>
              <a:buSzPct val="95000"/>
              <a:buChar char="•"/>
              <a:tabLst>
                <a:tab pos="170021" algn="l"/>
              </a:tabLst>
            </a:pPr>
            <a:r>
              <a:rPr sz="1500" dirty="0">
                <a:latin typeface="Arial"/>
                <a:cs typeface="Arial"/>
              </a:rPr>
              <a:t>Two</a:t>
            </a:r>
            <a:r>
              <a:rPr sz="1500" spc="53" dirty="0">
                <a:latin typeface="Arial"/>
                <a:cs typeface="Arial"/>
              </a:rPr>
              <a:t> </a:t>
            </a:r>
            <a:r>
              <a:rPr sz="1500" spc="94" dirty="0">
                <a:latin typeface="Arial"/>
                <a:cs typeface="Arial"/>
              </a:rPr>
              <a:t>ways</a:t>
            </a:r>
            <a:r>
              <a:rPr sz="1500" spc="56" dirty="0">
                <a:latin typeface="Arial"/>
                <a:cs typeface="Arial"/>
              </a:rPr>
              <a:t> </a:t>
            </a:r>
            <a:r>
              <a:rPr sz="1500" spc="124" dirty="0">
                <a:latin typeface="Arial"/>
                <a:cs typeface="Arial"/>
              </a:rPr>
              <a:t>to</a:t>
            </a:r>
            <a:r>
              <a:rPr sz="1500" spc="53" dirty="0">
                <a:latin typeface="Arial"/>
                <a:cs typeface="Arial"/>
              </a:rPr>
              <a:t> </a:t>
            </a:r>
            <a:r>
              <a:rPr sz="1500" spc="109" dirty="0">
                <a:latin typeface="Arial"/>
                <a:cs typeface="Arial"/>
              </a:rPr>
              <a:t>view</a:t>
            </a:r>
            <a:r>
              <a:rPr sz="1500" spc="56" dirty="0">
                <a:latin typeface="Arial"/>
                <a:cs typeface="Arial"/>
              </a:rPr>
              <a:t> </a:t>
            </a:r>
            <a:r>
              <a:rPr sz="1500" spc="90" dirty="0">
                <a:latin typeface="Arial"/>
                <a:cs typeface="Arial"/>
              </a:rPr>
              <a:t>world</a:t>
            </a:r>
            <a:endParaRPr sz="1500">
              <a:latin typeface="Arial"/>
              <a:cs typeface="Arial"/>
            </a:endParaRPr>
          </a:p>
        </p:txBody>
      </p:sp>
      <p:sp>
        <p:nvSpPr>
          <p:cNvPr id="9" name="object 9"/>
          <p:cNvSpPr txBox="1"/>
          <p:nvPr/>
        </p:nvSpPr>
        <p:spPr>
          <a:xfrm>
            <a:off x="1249680" y="3859530"/>
            <a:ext cx="79534" cy="524503"/>
          </a:xfrm>
          <a:prstGeom prst="rect">
            <a:avLst/>
          </a:prstGeom>
        </p:spPr>
        <p:txBody>
          <a:bodyPr vert="horz" wrap="square" lIns="0" tIns="57150" rIns="0" bIns="0" rtlCol="0">
            <a:spAutoFit/>
          </a:bodyPr>
          <a:lstStyle/>
          <a:p>
            <a:pPr marL="9525">
              <a:spcBef>
                <a:spcPts val="450"/>
              </a:spcBef>
            </a:pPr>
            <a:r>
              <a:rPr sz="1350" dirty="0">
                <a:solidFill>
                  <a:srgbClr val="405487"/>
                </a:solidFill>
                <a:latin typeface="Arial"/>
                <a:cs typeface="Arial"/>
              </a:rPr>
              <a:t>•</a:t>
            </a:r>
            <a:endParaRPr sz="1350">
              <a:latin typeface="Arial"/>
              <a:cs typeface="Arial"/>
            </a:endParaRPr>
          </a:p>
          <a:p>
            <a:pPr marL="9525">
              <a:spcBef>
                <a:spcPts val="375"/>
              </a:spcBef>
            </a:pPr>
            <a:r>
              <a:rPr sz="1350" dirty="0">
                <a:solidFill>
                  <a:srgbClr val="405487"/>
                </a:solidFill>
                <a:latin typeface="Arial"/>
                <a:cs typeface="Arial"/>
              </a:rPr>
              <a:t>•</a:t>
            </a:r>
            <a:endParaRPr sz="1350">
              <a:latin typeface="Arial"/>
              <a:cs typeface="Arial"/>
            </a:endParaRPr>
          </a:p>
        </p:txBody>
      </p:sp>
      <p:sp>
        <p:nvSpPr>
          <p:cNvPr id="10" name="object 10"/>
          <p:cNvSpPr txBox="1"/>
          <p:nvPr/>
        </p:nvSpPr>
        <p:spPr>
          <a:xfrm>
            <a:off x="1421130" y="3869055"/>
            <a:ext cx="5655469" cy="524503"/>
          </a:xfrm>
          <a:prstGeom prst="rect">
            <a:avLst/>
          </a:prstGeom>
        </p:spPr>
        <p:txBody>
          <a:bodyPr vert="horz" wrap="square" lIns="0" tIns="57150" rIns="0" bIns="0" rtlCol="0">
            <a:spAutoFit/>
          </a:bodyPr>
          <a:lstStyle/>
          <a:p>
            <a:pPr marL="153353" indent="-144304">
              <a:spcBef>
                <a:spcPts val="450"/>
              </a:spcBef>
              <a:buSzPct val="94444"/>
              <a:buChar char="•"/>
              <a:tabLst>
                <a:tab pos="153828" algn="l"/>
              </a:tabLst>
            </a:pPr>
            <a:r>
              <a:rPr sz="1350" spc="53" dirty="0">
                <a:latin typeface="Arial"/>
                <a:cs typeface="Arial"/>
              </a:rPr>
              <a:t>Selfish</a:t>
            </a:r>
            <a:r>
              <a:rPr sz="1350" spc="60" dirty="0">
                <a:latin typeface="Arial"/>
                <a:cs typeface="Arial"/>
              </a:rPr>
              <a:t> </a:t>
            </a:r>
            <a:r>
              <a:rPr sz="1350" spc="98" dirty="0">
                <a:latin typeface="Arial"/>
                <a:cs typeface="Arial"/>
              </a:rPr>
              <a:t>point</a:t>
            </a:r>
            <a:r>
              <a:rPr sz="1350" spc="60" dirty="0">
                <a:latin typeface="Arial"/>
                <a:cs typeface="Arial"/>
              </a:rPr>
              <a:t> </a:t>
            </a:r>
            <a:r>
              <a:rPr sz="1350" spc="86" dirty="0">
                <a:latin typeface="Arial"/>
                <a:cs typeface="Arial"/>
              </a:rPr>
              <a:t>of</a:t>
            </a:r>
            <a:r>
              <a:rPr sz="1350" spc="64" dirty="0">
                <a:latin typeface="Arial"/>
                <a:cs typeface="Arial"/>
              </a:rPr>
              <a:t> </a:t>
            </a:r>
            <a:r>
              <a:rPr sz="1350" spc="75" dirty="0">
                <a:latin typeface="Arial"/>
                <a:cs typeface="Arial"/>
              </a:rPr>
              <a:t>view:</a:t>
            </a:r>
            <a:r>
              <a:rPr sz="1350" spc="64" dirty="0">
                <a:latin typeface="Arial"/>
                <a:cs typeface="Arial"/>
              </a:rPr>
              <a:t> </a:t>
            </a:r>
            <a:r>
              <a:rPr sz="1350" spc="71" dirty="0">
                <a:latin typeface="Arial"/>
                <a:cs typeface="Arial"/>
              </a:rPr>
              <a:t>consider</a:t>
            </a:r>
            <a:r>
              <a:rPr sz="1350" spc="68" dirty="0">
                <a:latin typeface="Arial"/>
                <a:cs typeface="Arial"/>
              </a:rPr>
              <a:t> </a:t>
            </a:r>
            <a:r>
              <a:rPr sz="1350" spc="90" dirty="0">
                <a:latin typeface="Arial"/>
                <a:cs typeface="Arial"/>
              </a:rPr>
              <a:t>only</a:t>
            </a:r>
            <a:r>
              <a:rPr sz="1350" spc="60" dirty="0">
                <a:latin typeface="Arial"/>
                <a:cs typeface="Arial"/>
              </a:rPr>
              <a:t> </a:t>
            </a:r>
            <a:r>
              <a:rPr sz="1350" spc="98" dirty="0">
                <a:latin typeface="Arial"/>
                <a:cs typeface="Arial"/>
              </a:rPr>
              <a:t>own</a:t>
            </a:r>
            <a:r>
              <a:rPr sz="1350" spc="64" dirty="0">
                <a:latin typeface="Arial"/>
                <a:cs typeface="Arial"/>
              </a:rPr>
              <a:t> self</a:t>
            </a:r>
            <a:r>
              <a:rPr sz="1350" spc="60" dirty="0">
                <a:latin typeface="Arial"/>
                <a:cs typeface="Arial"/>
              </a:rPr>
              <a:t> </a:t>
            </a:r>
            <a:r>
              <a:rPr sz="1350" spc="94" dirty="0">
                <a:latin typeface="Arial"/>
                <a:cs typeface="Arial"/>
              </a:rPr>
              <a:t>and</a:t>
            </a:r>
            <a:r>
              <a:rPr sz="1350" spc="60" dirty="0">
                <a:latin typeface="Arial"/>
                <a:cs typeface="Arial"/>
              </a:rPr>
              <a:t> </a:t>
            </a:r>
            <a:r>
              <a:rPr sz="1350" spc="86" dirty="0">
                <a:latin typeface="Arial"/>
                <a:cs typeface="Arial"/>
              </a:rPr>
              <a:t>its</a:t>
            </a:r>
            <a:r>
              <a:rPr sz="1350" spc="60" dirty="0">
                <a:latin typeface="Arial"/>
                <a:cs typeface="Arial"/>
              </a:rPr>
              <a:t> </a:t>
            </a:r>
            <a:r>
              <a:rPr sz="1350" spc="64" dirty="0">
                <a:latin typeface="Arial"/>
                <a:cs typeface="Arial"/>
              </a:rPr>
              <a:t>core </a:t>
            </a:r>
            <a:r>
              <a:rPr sz="1350" spc="68" dirty="0">
                <a:latin typeface="Arial"/>
                <a:cs typeface="Arial"/>
              </a:rPr>
              <a:t>values</a:t>
            </a:r>
            <a:endParaRPr sz="1350">
              <a:latin typeface="Arial"/>
              <a:cs typeface="Arial"/>
            </a:endParaRPr>
          </a:p>
          <a:p>
            <a:pPr marL="153353" indent="-144304">
              <a:spcBef>
                <a:spcPts val="375"/>
              </a:spcBef>
              <a:buSzPct val="94444"/>
              <a:buChar char="•"/>
              <a:tabLst>
                <a:tab pos="153828" algn="l"/>
              </a:tabLst>
            </a:pPr>
            <a:r>
              <a:rPr sz="1350" spc="68" dirty="0">
                <a:latin typeface="Arial"/>
                <a:cs typeface="Arial"/>
              </a:rPr>
              <a:t>Ethical</a:t>
            </a:r>
            <a:r>
              <a:rPr sz="1350" spc="60" dirty="0">
                <a:latin typeface="Arial"/>
                <a:cs typeface="Arial"/>
              </a:rPr>
              <a:t> </a:t>
            </a:r>
            <a:r>
              <a:rPr sz="1350" spc="98" dirty="0">
                <a:latin typeface="Arial"/>
                <a:cs typeface="Arial"/>
              </a:rPr>
              <a:t>point</a:t>
            </a:r>
            <a:r>
              <a:rPr sz="1350" spc="60" dirty="0">
                <a:latin typeface="Arial"/>
                <a:cs typeface="Arial"/>
              </a:rPr>
              <a:t> </a:t>
            </a:r>
            <a:r>
              <a:rPr sz="1350" spc="86" dirty="0">
                <a:latin typeface="Arial"/>
                <a:cs typeface="Arial"/>
              </a:rPr>
              <a:t>of</a:t>
            </a:r>
            <a:r>
              <a:rPr sz="1350" spc="60" dirty="0">
                <a:latin typeface="Arial"/>
                <a:cs typeface="Arial"/>
              </a:rPr>
              <a:t> </a:t>
            </a:r>
            <a:r>
              <a:rPr sz="1350" spc="75" dirty="0">
                <a:latin typeface="Arial"/>
                <a:cs typeface="Arial"/>
              </a:rPr>
              <a:t>view:</a:t>
            </a:r>
            <a:r>
              <a:rPr sz="1350" spc="71" dirty="0">
                <a:latin typeface="Arial"/>
                <a:cs typeface="Arial"/>
              </a:rPr>
              <a:t> </a:t>
            </a:r>
            <a:r>
              <a:rPr sz="1350" spc="79" dirty="0">
                <a:latin typeface="Arial"/>
                <a:cs typeface="Arial"/>
              </a:rPr>
              <a:t>respect</a:t>
            </a:r>
            <a:r>
              <a:rPr sz="1350" spc="60" dirty="0">
                <a:latin typeface="Arial"/>
                <a:cs typeface="Arial"/>
              </a:rPr>
              <a:t> </a:t>
            </a:r>
            <a:r>
              <a:rPr sz="1350" spc="98" dirty="0">
                <a:latin typeface="Arial"/>
                <a:cs typeface="Arial"/>
              </a:rPr>
              <a:t>other</a:t>
            </a:r>
            <a:r>
              <a:rPr sz="1350" spc="60" dirty="0">
                <a:latin typeface="Arial"/>
                <a:cs typeface="Arial"/>
              </a:rPr>
              <a:t> </a:t>
            </a:r>
            <a:r>
              <a:rPr sz="1350" spc="83" dirty="0">
                <a:latin typeface="Arial"/>
                <a:cs typeface="Arial"/>
              </a:rPr>
              <a:t>people</a:t>
            </a:r>
            <a:r>
              <a:rPr sz="1350" spc="64" dirty="0">
                <a:latin typeface="Arial"/>
                <a:cs typeface="Arial"/>
              </a:rPr>
              <a:t> </a:t>
            </a:r>
            <a:r>
              <a:rPr sz="1350" spc="90" dirty="0">
                <a:latin typeface="Arial"/>
                <a:cs typeface="Arial"/>
              </a:rPr>
              <a:t>and</a:t>
            </a:r>
            <a:r>
              <a:rPr sz="1350" spc="60" dirty="0">
                <a:latin typeface="Arial"/>
                <a:cs typeface="Arial"/>
              </a:rPr>
              <a:t> </a:t>
            </a:r>
            <a:r>
              <a:rPr sz="1350" spc="98" dirty="0">
                <a:latin typeface="Arial"/>
                <a:cs typeface="Arial"/>
              </a:rPr>
              <a:t>their</a:t>
            </a:r>
            <a:r>
              <a:rPr sz="1350" spc="64" dirty="0">
                <a:latin typeface="Arial"/>
                <a:cs typeface="Arial"/>
              </a:rPr>
              <a:t> </a:t>
            </a:r>
            <a:r>
              <a:rPr sz="1350" spc="68" dirty="0">
                <a:latin typeface="Arial"/>
                <a:cs typeface="Arial"/>
              </a:rPr>
              <a:t>core</a:t>
            </a:r>
            <a:r>
              <a:rPr sz="1350" spc="60" dirty="0">
                <a:latin typeface="Arial"/>
                <a:cs typeface="Arial"/>
              </a:rPr>
              <a:t> </a:t>
            </a:r>
            <a:r>
              <a:rPr sz="1350" spc="68" dirty="0">
                <a:latin typeface="Arial"/>
                <a:cs typeface="Arial"/>
              </a:rPr>
              <a:t>values</a:t>
            </a:r>
            <a:endParaRPr sz="1350">
              <a:latin typeface="Arial"/>
              <a:cs typeface="Arial"/>
            </a:endParaRPr>
          </a:p>
        </p:txBody>
      </p:sp>
    </p:spTree>
    <p:extLst>
      <p:ext uri="{BB962C8B-B14F-4D97-AF65-F5344CB8AC3E}">
        <p14:creationId xmlns:p14="http://schemas.microsoft.com/office/powerpoint/2010/main" val="2290123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71623"/>
            <a:ext cx="2844165"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Why</a:t>
            </a:r>
            <a:r>
              <a:rPr sz="2400" spc="98" dirty="0">
                <a:latin typeface="Arial"/>
                <a:cs typeface="Arial"/>
              </a:rPr>
              <a:t> </a:t>
            </a:r>
            <a:r>
              <a:rPr sz="2400" spc="146" dirty="0">
                <a:latin typeface="Arial"/>
                <a:cs typeface="Arial"/>
              </a:rPr>
              <a:t>Study</a:t>
            </a:r>
            <a:r>
              <a:rPr sz="2400" spc="98" dirty="0">
                <a:latin typeface="Arial"/>
                <a:cs typeface="Arial"/>
              </a:rPr>
              <a:t> </a:t>
            </a:r>
            <a:r>
              <a:rPr sz="2400" spc="71" dirty="0">
                <a:latin typeface="Arial"/>
                <a:cs typeface="Arial"/>
              </a:rPr>
              <a:t>Ethics?</a:t>
            </a:r>
            <a:endParaRPr sz="2400">
              <a:latin typeface="Arial"/>
              <a:cs typeface="Arial"/>
            </a:endParaRPr>
          </a:p>
        </p:txBody>
      </p:sp>
      <p:sp>
        <p:nvSpPr>
          <p:cNvPr id="3" name="object 3"/>
          <p:cNvSpPr txBox="1"/>
          <p:nvPr/>
        </p:nvSpPr>
        <p:spPr>
          <a:xfrm>
            <a:off x="906779" y="1603057"/>
            <a:ext cx="7259003" cy="2901435"/>
          </a:xfrm>
          <a:prstGeom prst="rect">
            <a:avLst/>
          </a:prstGeom>
        </p:spPr>
        <p:txBody>
          <a:bodyPr vert="horz" wrap="square" lIns="0" tIns="161925" rIns="0" bIns="0" rtlCol="0">
            <a:spAutoFit/>
          </a:bodyPr>
          <a:lstStyle/>
          <a:p>
            <a:pPr marL="180975" indent="-171450">
              <a:spcBef>
                <a:spcPts val="1275"/>
              </a:spcBef>
              <a:buClr>
                <a:srgbClr val="405487"/>
              </a:buClr>
              <a:buChar char="•"/>
              <a:tabLst>
                <a:tab pos="180975" algn="l"/>
              </a:tabLst>
            </a:pPr>
            <a:r>
              <a:rPr sz="1875" spc="113" dirty="0">
                <a:latin typeface="Arial"/>
                <a:cs typeface="Arial"/>
              </a:rPr>
              <a:t>Not</a:t>
            </a:r>
            <a:r>
              <a:rPr sz="1875" spc="75" dirty="0">
                <a:latin typeface="Arial"/>
                <a:cs typeface="Arial"/>
              </a:rPr>
              <a:t> </a:t>
            </a:r>
            <a:r>
              <a:rPr sz="1875" spc="124" dirty="0">
                <a:latin typeface="Arial"/>
                <a:cs typeface="Arial"/>
              </a:rPr>
              <a:t>everyone</a:t>
            </a:r>
            <a:r>
              <a:rPr sz="1875" spc="71" dirty="0">
                <a:latin typeface="Arial"/>
                <a:cs typeface="Arial"/>
              </a:rPr>
              <a:t> </a:t>
            </a:r>
            <a:r>
              <a:rPr sz="1875" spc="109" dirty="0">
                <a:latin typeface="Arial"/>
                <a:cs typeface="Arial"/>
              </a:rPr>
              <a:t>can</a:t>
            </a:r>
            <a:r>
              <a:rPr sz="1875" spc="75" dirty="0">
                <a:latin typeface="Arial"/>
                <a:cs typeface="Arial"/>
              </a:rPr>
              <a:t> </a:t>
            </a:r>
            <a:r>
              <a:rPr sz="1875" spc="124" dirty="0">
                <a:latin typeface="Arial"/>
                <a:cs typeface="Arial"/>
              </a:rPr>
              <a:t>do</a:t>
            </a:r>
            <a:r>
              <a:rPr sz="1875" spc="71" dirty="0">
                <a:latin typeface="Arial"/>
                <a:cs typeface="Arial"/>
              </a:rPr>
              <a:t> </a:t>
            </a:r>
            <a:r>
              <a:rPr sz="1875" spc="150" dirty="0">
                <a:latin typeface="Arial"/>
                <a:cs typeface="Arial"/>
              </a:rPr>
              <a:t>what</a:t>
            </a:r>
            <a:r>
              <a:rPr sz="1875" spc="83" dirty="0">
                <a:latin typeface="Arial"/>
                <a:cs typeface="Arial"/>
              </a:rPr>
              <a:t> </a:t>
            </a:r>
            <a:r>
              <a:rPr sz="1875" spc="153" dirty="0">
                <a:latin typeface="Arial"/>
                <a:cs typeface="Arial"/>
              </a:rPr>
              <a:t>they</a:t>
            </a:r>
            <a:r>
              <a:rPr sz="1875" spc="75" dirty="0">
                <a:latin typeface="Arial"/>
                <a:cs typeface="Arial"/>
              </a:rPr>
              <a:t> </a:t>
            </a:r>
            <a:r>
              <a:rPr sz="1875" spc="135" dirty="0">
                <a:latin typeface="Arial"/>
                <a:cs typeface="Arial"/>
              </a:rPr>
              <a:t>want</a:t>
            </a:r>
            <a:endParaRPr sz="1875" dirty="0">
              <a:latin typeface="Arial"/>
              <a:cs typeface="Arial"/>
            </a:endParaRPr>
          </a:p>
          <a:p>
            <a:pPr marL="180975" indent="-171450">
              <a:spcBef>
                <a:spcPts val="1200"/>
              </a:spcBef>
              <a:buClr>
                <a:srgbClr val="405487"/>
              </a:buClr>
              <a:buChar char="•"/>
              <a:tabLst>
                <a:tab pos="180975" algn="l"/>
              </a:tabLst>
            </a:pPr>
            <a:r>
              <a:rPr sz="1875" spc="83" dirty="0">
                <a:latin typeface="Arial"/>
                <a:cs typeface="Arial"/>
              </a:rPr>
              <a:t>Ethics:</a:t>
            </a:r>
            <a:r>
              <a:rPr sz="1875" spc="71" dirty="0">
                <a:latin typeface="Arial"/>
                <a:cs typeface="Arial"/>
              </a:rPr>
              <a:t> </a:t>
            </a:r>
            <a:r>
              <a:rPr sz="1875" dirty="0">
                <a:latin typeface="Arial"/>
                <a:cs typeface="Arial"/>
              </a:rPr>
              <a:t>A</a:t>
            </a:r>
            <a:r>
              <a:rPr sz="1875" spc="79" dirty="0">
                <a:latin typeface="Arial"/>
                <a:cs typeface="Arial"/>
              </a:rPr>
              <a:t> </a:t>
            </a:r>
            <a:r>
              <a:rPr sz="1875" spc="143" dirty="0">
                <a:latin typeface="Arial"/>
                <a:cs typeface="Arial"/>
              </a:rPr>
              <a:t>way</a:t>
            </a:r>
            <a:r>
              <a:rPr sz="1875" spc="75" dirty="0">
                <a:latin typeface="Arial"/>
                <a:cs typeface="Arial"/>
              </a:rPr>
              <a:t> </a:t>
            </a:r>
            <a:r>
              <a:rPr sz="1875" spc="158" dirty="0">
                <a:latin typeface="Arial"/>
                <a:cs typeface="Arial"/>
              </a:rPr>
              <a:t>to</a:t>
            </a:r>
            <a:r>
              <a:rPr sz="1875" spc="71" dirty="0">
                <a:latin typeface="Arial"/>
                <a:cs typeface="Arial"/>
              </a:rPr>
              <a:t> </a:t>
            </a:r>
            <a:r>
              <a:rPr sz="1875" spc="113" dirty="0">
                <a:latin typeface="Arial"/>
                <a:cs typeface="Arial"/>
              </a:rPr>
              <a:t>decide</a:t>
            </a:r>
            <a:r>
              <a:rPr sz="1875" spc="75" dirty="0">
                <a:latin typeface="Arial"/>
                <a:cs typeface="Arial"/>
              </a:rPr>
              <a:t> </a:t>
            </a:r>
            <a:r>
              <a:rPr sz="1875" spc="150" dirty="0">
                <a:latin typeface="Arial"/>
                <a:cs typeface="Arial"/>
              </a:rPr>
              <a:t>the</a:t>
            </a:r>
            <a:r>
              <a:rPr sz="1875" spc="75" dirty="0">
                <a:latin typeface="Arial"/>
                <a:cs typeface="Arial"/>
              </a:rPr>
              <a:t> </a:t>
            </a:r>
            <a:r>
              <a:rPr sz="1875" spc="120" dirty="0">
                <a:latin typeface="Arial"/>
                <a:cs typeface="Arial"/>
              </a:rPr>
              <a:t>best</a:t>
            </a:r>
            <a:r>
              <a:rPr sz="1875" spc="75" dirty="0">
                <a:latin typeface="Arial"/>
                <a:cs typeface="Arial"/>
              </a:rPr>
              <a:t> </a:t>
            </a:r>
            <a:r>
              <a:rPr sz="1875" spc="146" dirty="0">
                <a:latin typeface="Arial"/>
                <a:cs typeface="Arial"/>
              </a:rPr>
              <a:t>thing</a:t>
            </a:r>
            <a:r>
              <a:rPr sz="1875" spc="79" dirty="0">
                <a:latin typeface="Arial"/>
                <a:cs typeface="Arial"/>
              </a:rPr>
              <a:t> </a:t>
            </a:r>
            <a:r>
              <a:rPr sz="1875" spc="153" dirty="0">
                <a:latin typeface="Arial"/>
                <a:cs typeface="Arial"/>
              </a:rPr>
              <a:t>to</a:t>
            </a:r>
            <a:r>
              <a:rPr sz="1875" spc="79" dirty="0">
                <a:latin typeface="Arial"/>
                <a:cs typeface="Arial"/>
              </a:rPr>
              <a:t> </a:t>
            </a:r>
            <a:r>
              <a:rPr sz="1875" spc="101" dirty="0">
                <a:latin typeface="Arial"/>
                <a:cs typeface="Arial"/>
              </a:rPr>
              <a:t>do</a:t>
            </a:r>
            <a:endParaRPr sz="1875" dirty="0">
              <a:latin typeface="Arial"/>
              <a:cs typeface="Arial"/>
            </a:endParaRPr>
          </a:p>
          <a:p>
            <a:pPr marL="180975" indent="-171450">
              <a:spcBef>
                <a:spcPts val="1193"/>
              </a:spcBef>
              <a:buClr>
                <a:srgbClr val="405487"/>
              </a:buClr>
              <a:buChar char="•"/>
              <a:tabLst>
                <a:tab pos="180975" algn="l"/>
              </a:tabLst>
            </a:pPr>
            <a:r>
              <a:rPr sz="1875" spc="109" dirty="0">
                <a:latin typeface="Arial"/>
                <a:cs typeface="Arial"/>
              </a:rPr>
              <a:t>New</a:t>
            </a:r>
            <a:r>
              <a:rPr sz="1875" spc="71" dirty="0">
                <a:latin typeface="Arial"/>
                <a:cs typeface="Arial"/>
              </a:rPr>
              <a:t> </a:t>
            </a:r>
            <a:r>
              <a:rPr sz="1875" spc="120" dirty="0">
                <a:latin typeface="Arial"/>
                <a:cs typeface="Arial"/>
              </a:rPr>
              <a:t>problems</a:t>
            </a:r>
            <a:r>
              <a:rPr sz="1875" spc="75" dirty="0">
                <a:latin typeface="Arial"/>
                <a:cs typeface="Arial"/>
              </a:rPr>
              <a:t> </a:t>
            </a:r>
            <a:r>
              <a:rPr sz="1875" spc="127" dirty="0">
                <a:latin typeface="Arial"/>
                <a:cs typeface="Arial"/>
              </a:rPr>
              <a:t>accompany</a:t>
            </a:r>
            <a:r>
              <a:rPr sz="1875" spc="75" dirty="0">
                <a:latin typeface="Arial"/>
                <a:cs typeface="Arial"/>
              </a:rPr>
              <a:t> </a:t>
            </a:r>
            <a:r>
              <a:rPr sz="1875" spc="135" dirty="0">
                <a:latin typeface="Arial"/>
                <a:cs typeface="Arial"/>
              </a:rPr>
              <a:t>new</a:t>
            </a:r>
            <a:r>
              <a:rPr sz="1875" spc="71" dirty="0">
                <a:latin typeface="Arial"/>
                <a:cs typeface="Arial"/>
              </a:rPr>
              <a:t> </a:t>
            </a:r>
            <a:r>
              <a:rPr sz="1875" spc="101" dirty="0">
                <a:latin typeface="Arial"/>
                <a:cs typeface="Arial"/>
              </a:rPr>
              <a:t>technologies</a:t>
            </a:r>
            <a:endParaRPr sz="1875" dirty="0">
              <a:latin typeface="Arial"/>
              <a:cs typeface="Arial"/>
            </a:endParaRPr>
          </a:p>
          <a:p>
            <a:pPr marL="180975" indent="-171450">
              <a:spcBef>
                <a:spcPts val="1200"/>
              </a:spcBef>
              <a:buClr>
                <a:srgbClr val="405487"/>
              </a:buClr>
              <a:buChar char="•"/>
              <a:tabLst>
                <a:tab pos="180975" algn="l"/>
              </a:tabLst>
            </a:pPr>
            <a:r>
              <a:rPr sz="1875" spc="153" dirty="0">
                <a:latin typeface="Arial"/>
                <a:cs typeface="Arial"/>
              </a:rPr>
              <a:t>“Common</a:t>
            </a:r>
            <a:r>
              <a:rPr sz="1875" spc="79" dirty="0">
                <a:latin typeface="Arial"/>
                <a:cs typeface="Arial"/>
              </a:rPr>
              <a:t> </a:t>
            </a:r>
            <a:r>
              <a:rPr sz="1875" spc="161" dirty="0">
                <a:latin typeface="Arial"/>
                <a:cs typeface="Arial"/>
              </a:rPr>
              <a:t>wisdom”</a:t>
            </a:r>
            <a:r>
              <a:rPr sz="1875" spc="83" dirty="0">
                <a:latin typeface="Arial"/>
                <a:cs typeface="Arial"/>
              </a:rPr>
              <a:t> </a:t>
            </a:r>
            <a:r>
              <a:rPr lang="en-GB" sz="1875" spc="83" dirty="0">
                <a:latin typeface="Arial"/>
                <a:cs typeface="Arial"/>
              </a:rPr>
              <a:t>is </a:t>
            </a:r>
            <a:r>
              <a:rPr sz="1875" spc="146" dirty="0">
                <a:latin typeface="Arial"/>
                <a:cs typeface="Arial"/>
              </a:rPr>
              <a:t>not</a:t>
            </a:r>
            <a:r>
              <a:rPr sz="1875" spc="86" dirty="0">
                <a:latin typeface="Arial"/>
                <a:cs typeface="Arial"/>
              </a:rPr>
              <a:t> </a:t>
            </a:r>
            <a:r>
              <a:rPr sz="1875" spc="109" dirty="0">
                <a:latin typeface="Arial"/>
                <a:cs typeface="Arial"/>
              </a:rPr>
              <a:t>always</a:t>
            </a:r>
            <a:r>
              <a:rPr sz="1875" spc="79" dirty="0">
                <a:latin typeface="Arial"/>
                <a:cs typeface="Arial"/>
              </a:rPr>
              <a:t> </a:t>
            </a:r>
            <a:r>
              <a:rPr sz="1875" spc="120" dirty="0">
                <a:latin typeface="Arial"/>
                <a:cs typeface="Arial"/>
              </a:rPr>
              <a:t>adequate</a:t>
            </a:r>
            <a:endParaRPr sz="1875" dirty="0">
              <a:latin typeface="Arial"/>
              <a:cs typeface="Arial"/>
            </a:endParaRPr>
          </a:p>
          <a:p>
            <a:pPr marL="180975" indent="-171450">
              <a:spcBef>
                <a:spcPts val="1200"/>
              </a:spcBef>
              <a:buClr>
                <a:srgbClr val="405487"/>
              </a:buClr>
              <a:buChar char="•"/>
              <a:tabLst>
                <a:tab pos="180975" algn="l"/>
              </a:tabLst>
            </a:pPr>
            <a:r>
              <a:rPr sz="1875" spc="116" dirty="0">
                <a:latin typeface="Arial"/>
                <a:cs typeface="Arial"/>
              </a:rPr>
              <a:t>It</a:t>
            </a:r>
            <a:r>
              <a:rPr sz="1875" spc="75" dirty="0">
                <a:latin typeface="Arial"/>
                <a:cs typeface="Arial"/>
              </a:rPr>
              <a:t> </a:t>
            </a:r>
            <a:r>
              <a:rPr sz="1875" spc="68" dirty="0">
                <a:latin typeface="Arial"/>
                <a:cs typeface="Arial"/>
              </a:rPr>
              <a:t>is</a:t>
            </a:r>
            <a:r>
              <a:rPr sz="1875" spc="71" dirty="0">
                <a:latin typeface="Arial"/>
                <a:cs typeface="Arial"/>
              </a:rPr>
              <a:t> </a:t>
            </a:r>
            <a:r>
              <a:rPr sz="1875" spc="83" dirty="0">
                <a:latin typeface="Arial"/>
                <a:cs typeface="Arial"/>
              </a:rPr>
              <a:t>also</a:t>
            </a:r>
            <a:r>
              <a:rPr sz="1875" spc="68" dirty="0">
                <a:latin typeface="Arial"/>
                <a:cs typeface="Arial"/>
              </a:rPr>
              <a:t> </a:t>
            </a:r>
            <a:r>
              <a:rPr sz="1875" spc="79" dirty="0">
                <a:latin typeface="Arial"/>
                <a:cs typeface="Arial"/>
              </a:rPr>
              <a:t>business</a:t>
            </a:r>
            <a:endParaRPr sz="1875" dirty="0">
              <a:latin typeface="Arial"/>
              <a:cs typeface="Arial"/>
            </a:endParaRPr>
          </a:p>
          <a:p>
            <a:pPr marL="523875" lvl="1" indent="-171926">
              <a:spcBef>
                <a:spcPts val="375"/>
              </a:spcBef>
              <a:buClr>
                <a:srgbClr val="405487"/>
              </a:buClr>
              <a:buChar char="•"/>
              <a:tabLst>
                <a:tab pos="523875" algn="l"/>
              </a:tabLst>
            </a:pPr>
            <a:r>
              <a:rPr sz="1875" spc="98" dirty="0">
                <a:latin typeface="Arial"/>
                <a:cs typeface="Arial"/>
              </a:rPr>
              <a:t>Machine</a:t>
            </a:r>
            <a:r>
              <a:rPr sz="1875" spc="86" dirty="0">
                <a:latin typeface="Arial"/>
                <a:cs typeface="Arial"/>
              </a:rPr>
              <a:t> </a:t>
            </a:r>
            <a:r>
              <a:rPr sz="1875" spc="120" dirty="0">
                <a:latin typeface="Arial"/>
                <a:cs typeface="Arial"/>
              </a:rPr>
              <a:t>behavior</a:t>
            </a:r>
            <a:r>
              <a:rPr sz="1875" spc="90" dirty="0">
                <a:latin typeface="Arial"/>
                <a:cs typeface="Arial"/>
              </a:rPr>
              <a:t> </a:t>
            </a:r>
            <a:r>
              <a:rPr sz="1875" dirty="0">
                <a:latin typeface="Arial"/>
                <a:cs typeface="Arial"/>
              </a:rPr>
              <a:t>MIT</a:t>
            </a:r>
            <a:r>
              <a:rPr sz="1875" spc="90" dirty="0">
                <a:latin typeface="Arial"/>
                <a:cs typeface="Arial"/>
              </a:rPr>
              <a:t> </a:t>
            </a:r>
            <a:r>
              <a:rPr sz="1875" spc="101" dirty="0">
                <a:latin typeface="Arial"/>
                <a:cs typeface="Arial"/>
              </a:rPr>
              <a:t>Connection</a:t>
            </a:r>
            <a:r>
              <a:rPr sz="1875" spc="90" dirty="0">
                <a:latin typeface="Arial"/>
                <a:cs typeface="Arial"/>
              </a:rPr>
              <a:t> </a:t>
            </a:r>
            <a:r>
              <a:rPr sz="1875" spc="75" dirty="0">
                <a:latin typeface="Arial"/>
                <a:cs typeface="Arial"/>
              </a:rPr>
              <a:t>Science</a:t>
            </a:r>
            <a:r>
              <a:rPr sz="1875" spc="90" dirty="0">
                <a:latin typeface="Arial"/>
                <a:cs typeface="Arial"/>
              </a:rPr>
              <a:t> </a:t>
            </a:r>
            <a:r>
              <a:rPr sz="1875" spc="113" dirty="0">
                <a:latin typeface="Arial"/>
                <a:cs typeface="Arial"/>
              </a:rPr>
              <a:t>Nature</a:t>
            </a:r>
            <a:r>
              <a:rPr sz="1875" spc="86" dirty="0">
                <a:latin typeface="Arial"/>
                <a:cs typeface="Arial"/>
              </a:rPr>
              <a:t> </a:t>
            </a:r>
            <a:r>
              <a:rPr sz="1875" spc="109" dirty="0">
                <a:latin typeface="Arial"/>
                <a:cs typeface="Arial"/>
              </a:rPr>
              <a:t>article</a:t>
            </a:r>
            <a:endParaRPr sz="1875" dirty="0">
              <a:latin typeface="Arial"/>
              <a:cs typeface="Arial"/>
            </a:endParaRPr>
          </a:p>
          <a:p>
            <a:pPr marL="523875" lvl="1" indent="-171926">
              <a:spcBef>
                <a:spcPts val="368"/>
              </a:spcBef>
              <a:buClr>
                <a:srgbClr val="405487"/>
              </a:buClr>
              <a:buChar char="•"/>
              <a:tabLst>
                <a:tab pos="523875" algn="l"/>
              </a:tabLst>
            </a:pPr>
            <a:r>
              <a:rPr sz="1875" dirty="0">
                <a:latin typeface="Arial"/>
                <a:cs typeface="Arial"/>
              </a:rPr>
              <a:t>AI</a:t>
            </a:r>
            <a:r>
              <a:rPr sz="1875" spc="83" dirty="0">
                <a:latin typeface="Arial"/>
                <a:cs typeface="Arial"/>
              </a:rPr>
              <a:t> </a:t>
            </a:r>
            <a:r>
              <a:rPr sz="1875" spc="124" dirty="0">
                <a:latin typeface="Arial"/>
                <a:cs typeface="Arial"/>
              </a:rPr>
              <a:t>and</a:t>
            </a:r>
            <a:r>
              <a:rPr sz="1875" spc="79" dirty="0">
                <a:latin typeface="Arial"/>
                <a:cs typeface="Arial"/>
              </a:rPr>
              <a:t> Fintech</a:t>
            </a:r>
            <a:r>
              <a:rPr sz="1875" spc="83" dirty="0">
                <a:latin typeface="Arial"/>
                <a:cs typeface="Arial"/>
              </a:rPr>
              <a:t> </a:t>
            </a:r>
            <a:r>
              <a:rPr sz="1875" spc="109" dirty="0">
                <a:latin typeface="Arial"/>
                <a:cs typeface="Arial"/>
              </a:rPr>
              <a:t>ethics</a:t>
            </a:r>
            <a:r>
              <a:rPr sz="1875" spc="83" dirty="0">
                <a:latin typeface="Arial"/>
                <a:cs typeface="Arial"/>
              </a:rPr>
              <a:t> </a:t>
            </a:r>
            <a:r>
              <a:rPr sz="1875" spc="127" dirty="0">
                <a:latin typeface="Arial"/>
                <a:cs typeface="Arial"/>
              </a:rPr>
              <a:t>and</a:t>
            </a:r>
            <a:r>
              <a:rPr sz="1875" spc="86" dirty="0">
                <a:latin typeface="Arial"/>
                <a:cs typeface="Arial"/>
              </a:rPr>
              <a:t> </a:t>
            </a:r>
            <a:r>
              <a:rPr sz="1875" spc="135" dirty="0">
                <a:latin typeface="Arial"/>
                <a:cs typeface="Arial"/>
              </a:rPr>
              <a:t>data</a:t>
            </a:r>
            <a:r>
              <a:rPr sz="1875" spc="79" dirty="0">
                <a:latin typeface="Arial"/>
                <a:cs typeface="Arial"/>
              </a:rPr>
              <a:t> </a:t>
            </a:r>
            <a:r>
              <a:rPr sz="1875" spc="105" dirty="0">
                <a:latin typeface="Arial"/>
                <a:cs typeface="Arial"/>
              </a:rPr>
              <a:t>analytics</a:t>
            </a:r>
            <a:endParaRPr sz="1875" dirty="0">
              <a:latin typeface="Arial"/>
              <a:cs typeface="Arial"/>
            </a:endParaRPr>
          </a:p>
        </p:txBody>
      </p:sp>
    </p:spTree>
    <p:extLst>
      <p:ext uri="{BB962C8B-B14F-4D97-AF65-F5344CB8AC3E}">
        <p14:creationId xmlns:p14="http://schemas.microsoft.com/office/powerpoint/2010/main" val="2924994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80" y="1597342"/>
            <a:ext cx="3036571" cy="748282"/>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What</a:t>
            </a:r>
            <a:r>
              <a:rPr sz="2400" spc="105" dirty="0">
                <a:latin typeface="Arial"/>
                <a:cs typeface="Arial"/>
              </a:rPr>
              <a:t> </a:t>
            </a:r>
            <a:r>
              <a:rPr sz="2400" spc="86" dirty="0">
                <a:latin typeface="Arial"/>
                <a:cs typeface="Arial"/>
              </a:rPr>
              <a:t>is</a:t>
            </a:r>
            <a:r>
              <a:rPr sz="2400" spc="101" dirty="0">
                <a:latin typeface="Arial"/>
                <a:cs typeface="Arial"/>
              </a:rPr>
              <a:t> </a:t>
            </a:r>
            <a:r>
              <a:rPr sz="2400" spc="165" dirty="0">
                <a:latin typeface="Arial"/>
                <a:cs typeface="Arial"/>
              </a:rPr>
              <a:t>Computer</a:t>
            </a:r>
            <a:r>
              <a:rPr sz="2400" spc="105" dirty="0">
                <a:latin typeface="Arial"/>
                <a:cs typeface="Arial"/>
              </a:rPr>
              <a:t> </a:t>
            </a:r>
            <a:r>
              <a:rPr sz="2400" spc="113" dirty="0">
                <a:latin typeface="Arial"/>
                <a:cs typeface="Arial"/>
              </a:rPr>
              <a:t>Related</a:t>
            </a:r>
            <a:r>
              <a:rPr sz="2400" spc="101" dirty="0">
                <a:latin typeface="Arial"/>
                <a:cs typeface="Arial"/>
              </a:rPr>
              <a:t> </a:t>
            </a:r>
            <a:r>
              <a:rPr sz="2400" spc="94" dirty="0">
                <a:latin typeface="Arial"/>
                <a:cs typeface="Arial"/>
              </a:rPr>
              <a:t>Crime?</a:t>
            </a:r>
            <a:endParaRPr sz="2400" dirty="0">
              <a:latin typeface="Arial"/>
              <a:cs typeface="Arial"/>
            </a:endParaRPr>
          </a:p>
        </p:txBody>
      </p:sp>
      <p:pic>
        <p:nvPicPr>
          <p:cNvPr id="3" name="object 3"/>
          <p:cNvPicPr/>
          <p:nvPr/>
        </p:nvPicPr>
        <p:blipFill>
          <a:blip r:embed="rId2" cstate="print"/>
          <a:stretch>
            <a:fillRect/>
          </a:stretch>
        </p:blipFill>
        <p:spPr>
          <a:xfrm>
            <a:off x="3829051" y="1597342"/>
            <a:ext cx="4921019" cy="3807143"/>
          </a:xfrm>
          <a:prstGeom prst="rect">
            <a:avLst/>
          </a:prstGeom>
        </p:spPr>
      </p:pic>
    </p:spTree>
    <p:extLst>
      <p:ext uri="{BB962C8B-B14F-4D97-AF65-F5344CB8AC3E}">
        <p14:creationId xmlns:p14="http://schemas.microsoft.com/office/powerpoint/2010/main" val="551432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1000198"/>
            <a:ext cx="5324475"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58" dirty="0">
                <a:latin typeface="Arial"/>
                <a:cs typeface="Arial"/>
              </a:rPr>
              <a:t>Impacts</a:t>
            </a:r>
            <a:r>
              <a:rPr sz="2400" spc="105" dirty="0">
                <a:latin typeface="Arial"/>
                <a:cs typeface="Arial"/>
              </a:rPr>
              <a:t> </a:t>
            </a:r>
            <a:r>
              <a:rPr sz="2400" spc="146" dirty="0">
                <a:latin typeface="Arial"/>
                <a:cs typeface="Arial"/>
              </a:rPr>
              <a:t>of</a:t>
            </a:r>
            <a:r>
              <a:rPr sz="2400" spc="109" dirty="0">
                <a:latin typeface="Arial"/>
                <a:cs typeface="Arial"/>
              </a:rPr>
              <a:t> </a:t>
            </a:r>
            <a:r>
              <a:rPr sz="2400" spc="184" dirty="0">
                <a:latin typeface="Arial"/>
                <a:cs typeface="Arial"/>
              </a:rPr>
              <a:t>computer</a:t>
            </a:r>
            <a:r>
              <a:rPr sz="2400" spc="120" dirty="0">
                <a:latin typeface="Arial"/>
                <a:cs typeface="Arial"/>
              </a:rPr>
              <a:t> </a:t>
            </a:r>
            <a:r>
              <a:rPr sz="2400" spc="153" dirty="0">
                <a:latin typeface="Arial"/>
                <a:cs typeface="Arial"/>
              </a:rPr>
              <a:t>related</a:t>
            </a:r>
            <a:r>
              <a:rPr sz="2400" spc="101" dirty="0">
                <a:latin typeface="Arial"/>
                <a:cs typeface="Arial"/>
              </a:rPr>
              <a:t> </a:t>
            </a:r>
            <a:r>
              <a:rPr sz="2400" spc="165" dirty="0">
                <a:latin typeface="Arial"/>
                <a:cs typeface="Arial"/>
              </a:rPr>
              <a:t>crime</a:t>
            </a:r>
            <a:endParaRPr sz="2400">
              <a:latin typeface="Arial"/>
              <a:cs typeface="Arial"/>
            </a:endParaRPr>
          </a:p>
        </p:txBody>
      </p:sp>
      <p:sp>
        <p:nvSpPr>
          <p:cNvPr id="3" name="object 3"/>
          <p:cNvSpPr txBox="1"/>
          <p:nvPr/>
        </p:nvSpPr>
        <p:spPr>
          <a:xfrm>
            <a:off x="906780" y="1483043"/>
            <a:ext cx="6988969" cy="3959417"/>
          </a:xfrm>
          <a:prstGeom prst="rect">
            <a:avLst/>
          </a:prstGeom>
        </p:spPr>
        <p:txBody>
          <a:bodyPr vert="horz" wrap="square" lIns="0" tIns="9525" rIns="0" bIns="0" rtlCol="0">
            <a:spAutoFit/>
          </a:bodyPr>
          <a:lstStyle/>
          <a:p>
            <a:pPr marL="180975" indent="-171450">
              <a:spcBef>
                <a:spcPts val="75"/>
              </a:spcBef>
              <a:buClr>
                <a:srgbClr val="405487"/>
              </a:buClr>
              <a:buChar char="•"/>
              <a:tabLst>
                <a:tab pos="180499" algn="l"/>
                <a:tab pos="180975" algn="l"/>
              </a:tabLst>
            </a:pPr>
            <a:r>
              <a:rPr sz="1500" dirty="0">
                <a:latin typeface="Arial"/>
                <a:cs typeface="Arial"/>
              </a:rPr>
              <a:t>Loss</a:t>
            </a:r>
            <a:r>
              <a:rPr sz="1500" spc="86" dirty="0">
                <a:latin typeface="Arial"/>
                <a:cs typeface="Arial"/>
              </a:rPr>
              <a:t> </a:t>
            </a:r>
            <a:r>
              <a:rPr sz="1500" spc="94" dirty="0">
                <a:latin typeface="Arial"/>
                <a:cs typeface="Arial"/>
              </a:rPr>
              <a:t>of </a:t>
            </a:r>
            <a:r>
              <a:rPr sz="1500" spc="109" dirty="0">
                <a:latin typeface="Arial"/>
                <a:cs typeface="Arial"/>
              </a:rPr>
              <a:t>data</a:t>
            </a:r>
            <a:r>
              <a:rPr sz="1500" spc="86" dirty="0">
                <a:latin typeface="Arial"/>
                <a:cs typeface="Arial"/>
              </a:rPr>
              <a:t> </a:t>
            </a:r>
            <a:r>
              <a:rPr sz="1500" spc="101" dirty="0">
                <a:latin typeface="Arial"/>
                <a:cs typeface="Arial"/>
              </a:rPr>
              <a:t>and</a:t>
            </a:r>
            <a:r>
              <a:rPr sz="1500" spc="86" dirty="0">
                <a:latin typeface="Arial"/>
                <a:cs typeface="Arial"/>
              </a:rPr>
              <a:t> </a:t>
            </a:r>
            <a:r>
              <a:rPr sz="1500" spc="98" dirty="0">
                <a:latin typeface="Arial"/>
                <a:cs typeface="Arial"/>
              </a:rPr>
              <a:t>information</a:t>
            </a:r>
            <a:endParaRPr sz="1500" dirty="0">
              <a:latin typeface="Arial"/>
              <a:cs typeface="Arial"/>
            </a:endParaRPr>
          </a:p>
          <a:p>
            <a:pPr marL="180975" indent="-171450">
              <a:spcBef>
                <a:spcPts val="1110"/>
              </a:spcBef>
              <a:buClr>
                <a:srgbClr val="405487"/>
              </a:buClr>
              <a:buChar char="•"/>
              <a:tabLst>
                <a:tab pos="180499" algn="l"/>
                <a:tab pos="180975" algn="l"/>
              </a:tabLst>
            </a:pPr>
            <a:r>
              <a:rPr sz="1500" spc="101" dirty="0">
                <a:latin typeface="Arial"/>
                <a:cs typeface="Arial"/>
              </a:rPr>
              <a:t>Damage</a:t>
            </a:r>
            <a:r>
              <a:rPr sz="1500" spc="71" dirty="0">
                <a:latin typeface="Arial"/>
                <a:cs typeface="Arial"/>
              </a:rPr>
              <a:t> </a:t>
            </a:r>
            <a:r>
              <a:rPr sz="1500" spc="94" dirty="0">
                <a:latin typeface="Arial"/>
                <a:cs typeface="Arial"/>
              </a:rPr>
              <a:t>of</a:t>
            </a:r>
            <a:r>
              <a:rPr sz="1500" spc="75" dirty="0">
                <a:latin typeface="Arial"/>
                <a:cs typeface="Arial"/>
              </a:rPr>
              <a:t> </a:t>
            </a:r>
            <a:r>
              <a:rPr sz="1500" dirty="0">
                <a:latin typeface="Arial"/>
                <a:cs typeface="Arial"/>
              </a:rPr>
              <a:t>IT</a:t>
            </a:r>
            <a:r>
              <a:rPr sz="1500" spc="71" dirty="0">
                <a:latin typeface="Arial"/>
                <a:cs typeface="Arial"/>
              </a:rPr>
              <a:t> </a:t>
            </a:r>
            <a:r>
              <a:rPr sz="1500" spc="64" dirty="0">
                <a:latin typeface="Arial"/>
                <a:cs typeface="Arial"/>
              </a:rPr>
              <a:t>resources</a:t>
            </a:r>
            <a:endParaRPr sz="1500" dirty="0">
              <a:latin typeface="Arial"/>
              <a:cs typeface="Arial"/>
            </a:endParaRPr>
          </a:p>
          <a:p>
            <a:pPr marL="241935" indent="-232410">
              <a:spcBef>
                <a:spcPts val="1110"/>
              </a:spcBef>
              <a:buClr>
                <a:srgbClr val="405487"/>
              </a:buClr>
              <a:buChar char="•"/>
              <a:tabLst>
                <a:tab pos="241459" algn="l"/>
                <a:tab pos="241935" algn="l"/>
              </a:tabLst>
            </a:pPr>
            <a:r>
              <a:rPr sz="1500" spc="75" dirty="0">
                <a:latin typeface="Arial"/>
                <a:cs typeface="Arial"/>
              </a:rPr>
              <a:t>Time</a:t>
            </a:r>
            <a:r>
              <a:rPr sz="1500" spc="71" dirty="0">
                <a:latin typeface="Arial"/>
                <a:cs typeface="Arial"/>
              </a:rPr>
              <a:t> </a:t>
            </a:r>
            <a:r>
              <a:rPr sz="1500" spc="101" dirty="0">
                <a:latin typeface="Arial"/>
                <a:cs typeface="Arial"/>
              </a:rPr>
              <a:t>wasting</a:t>
            </a:r>
            <a:r>
              <a:rPr sz="1500" spc="68" dirty="0">
                <a:latin typeface="Arial"/>
                <a:cs typeface="Arial"/>
              </a:rPr>
              <a:t> </a:t>
            </a:r>
            <a:r>
              <a:rPr sz="1500" spc="90" dirty="0">
                <a:latin typeface="Arial"/>
                <a:cs typeface="Arial"/>
              </a:rPr>
              <a:t>in</a:t>
            </a:r>
            <a:r>
              <a:rPr sz="1500" spc="75" dirty="0">
                <a:latin typeface="Arial"/>
                <a:cs typeface="Arial"/>
              </a:rPr>
              <a:t> </a:t>
            </a:r>
            <a:r>
              <a:rPr sz="1500" spc="90" dirty="0">
                <a:latin typeface="Arial"/>
                <a:cs typeface="Arial"/>
              </a:rPr>
              <a:t>reading,</a:t>
            </a:r>
            <a:r>
              <a:rPr sz="1500" spc="68" dirty="0">
                <a:latin typeface="Arial"/>
                <a:cs typeface="Arial"/>
              </a:rPr>
              <a:t> </a:t>
            </a:r>
            <a:r>
              <a:rPr sz="1500" spc="86" dirty="0">
                <a:latin typeface="Arial"/>
                <a:cs typeface="Arial"/>
              </a:rPr>
              <a:t>checking,</a:t>
            </a:r>
            <a:r>
              <a:rPr sz="1500" spc="71" dirty="0">
                <a:latin typeface="Arial"/>
                <a:cs typeface="Arial"/>
              </a:rPr>
              <a:t> </a:t>
            </a:r>
            <a:r>
              <a:rPr sz="1500" spc="101" dirty="0">
                <a:latin typeface="Arial"/>
                <a:cs typeface="Arial"/>
              </a:rPr>
              <a:t>verifying</a:t>
            </a:r>
            <a:r>
              <a:rPr sz="1500" spc="71" dirty="0">
                <a:latin typeface="Arial"/>
                <a:cs typeface="Arial"/>
              </a:rPr>
              <a:t> </a:t>
            </a:r>
            <a:r>
              <a:rPr sz="1500" spc="98" dirty="0">
                <a:latin typeface="Arial"/>
                <a:cs typeface="Arial"/>
              </a:rPr>
              <a:t>and</a:t>
            </a:r>
            <a:r>
              <a:rPr sz="1500" spc="68" dirty="0">
                <a:latin typeface="Arial"/>
                <a:cs typeface="Arial"/>
              </a:rPr>
              <a:t> </a:t>
            </a:r>
            <a:r>
              <a:rPr sz="1500" spc="64" dirty="0">
                <a:latin typeface="Arial"/>
                <a:cs typeface="Arial"/>
              </a:rPr>
              <a:t>re-</a:t>
            </a:r>
            <a:r>
              <a:rPr sz="1500" spc="105" dirty="0">
                <a:latin typeface="Arial"/>
                <a:cs typeface="Arial"/>
              </a:rPr>
              <a:t>setting</a:t>
            </a:r>
            <a:r>
              <a:rPr sz="1500" spc="71" dirty="0">
                <a:latin typeface="Arial"/>
                <a:cs typeface="Arial"/>
              </a:rPr>
              <a:t> </a:t>
            </a:r>
            <a:r>
              <a:rPr sz="1500" spc="116" dirty="0">
                <a:latin typeface="Arial"/>
                <a:cs typeface="Arial"/>
              </a:rPr>
              <a:t>the</a:t>
            </a:r>
            <a:r>
              <a:rPr sz="1500" spc="75" dirty="0">
                <a:latin typeface="Arial"/>
                <a:cs typeface="Arial"/>
              </a:rPr>
              <a:t> </a:t>
            </a:r>
            <a:r>
              <a:rPr sz="1500" spc="98" dirty="0">
                <a:latin typeface="Arial"/>
                <a:cs typeface="Arial"/>
              </a:rPr>
              <a:t>system</a:t>
            </a:r>
            <a:endParaRPr sz="1500" dirty="0">
              <a:latin typeface="Arial"/>
              <a:cs typeface="Arial"/>
            </a:endParaRPr>
          </a:p>
          <a:p>
            <a:pPr marL="180975" indent="-171450">
              <a:spcBef>
                <a:spcPts val="1118"/>
              </a:spcBef>
              <a:buClr>
                <a:srgbClr val="405487"/>
              </a:buClr>
              <a:buChar char="•"/>
              <a:tabLst>
                <a:tab pos="180499" algn="l"/>
                <a:tab pos="180975" algn="l"/>
              </a:tabLst>
            </a:pPr>
            <a:r>
              <a:rPr sz="1500" spc="75" dirty="0">
                <a:latin typeface="Arial"/>
                <a:cs typeface="Arial"/>
              </a:rPr>
              <a:t>Wasting</a:t>
            </a:r>
            <a:r>
              <a:rPr sz="1500" spc="68" dirty="0">
                <a:latin typeface="Arial"/>
                <a:cs typeface="Arial"/>
              </a:rPr>
              <a:t> </a:t>
            </a:r>
            <a:r>
              <a:rPr sz="1500" spc="105" dirty="0">
                <a:latin typeface="Arial"/>
                <a:cs typeface="Arial"/>
              </a:rPr>
              <a:t>bandwidth</a:t>
            </a:r>
            <a:endParaRPr sz="1500" dirty="0">
              <a:latin typeface="Arial"/>
              <a:cs typeface="Arial"/>
            </a:endParaRPr>
          </a:p>
          <a:p>
            <a:pPr marL="180975" indent="-171450">
              <a:spcBef>
                <a:spcPts val="1110"/>
              </a:spcBef>
              <a:buClr>
                <a:srgbClr val="405487"/>
              </a:buClr>
              <a:buChar char="•"/>
              <a:tabLst>
                <a:tab pos="180499" algn="l"/>
                <a:tab pos="180975" algn="l"/>
              </a:tabLst>
            </a:pPr>
            <a:r>
              <a:rPr sz="1500" spc="90" dirty="0">
                <a:latin typeface="Arial"/>
                <a:cs typeface="Arial"/>
              </a:rPr>
              <a:t>Unavailability</a:t>
            </a:r>
            <a:r>
              <a:rPr sz="1500" spc="75" dirty="0">
                <a:latin typeface="Arial"/>
                <a:cs typeface="Arial"/>
              </a:rPr>
              <a:t> </a:t>
            </a:r>
            <a:r>
              <a:rPr sz="1500" spc="94" dirty="0">
                <a:latin typeface="Arial"/>
                <a:cs typeface="Arial"/>
              </a:rPr>
              <a:t>of</a:t>
            </a:r>
            <a:r>
              <a:rPr sz="1500" spc="75" dirty="0">
                <a:latin typeface="Arial"/>
                <a:cs typeface="Arial"/>
              </a:rPr>
              <a:t> service</a:t>
            </a:r>
            <a:endParaRPr sz="1500" dirty="0">
              <a:latin typeface="Arial"/>
              <a:cs typeface="Arial"/>
            </a:endParaRPr>
          </a:p>
          <a:p>
            <a:pPr marL="180975" indent="-171450">
              <a:spcBef>
                <a:spcPts val="1110"/>
              </a:spcBef>
              <a:buClr>
                <a:srgbClr val="405487"/>
              </a:buClr>
              <a:buChar char="•"/>
              <a:tabLst>
                <a:tab pos="180499" algn="l"/>
                <a:tab pos="180975" algn="l"/>
              </a:tabLst>
            </a:pPr>
            <a:r>
              <a:rPr sz="1500" spc="90" dirty="0">
                <a:latin typeface="Arial"/>
                <a:cs typeface="Arial"/>
              </a:rPr>
              <a:t>Unauthorized</a:t>
            </a:r>
            <a:r>
              <a:rPr sz="1500" spc="68" dirty="0">
                <a:latin typeface="Arial"/>
                <a:cs typeface="Arial"/>
              </a:rPr>
              <a:t> </a:t>
            </a:r>
            <a:r>
              <a:rPr sz="1500" spc="71" dirty="0">
                <a:latin typeface="Arial"/>
                <a:cs typeface="Arial"/>
              </a:rPr>
              <a:t>use</a:t>
            </a:r>
            <a:r>
              <a:rPr sz="1500" spc="75" dirty="0">
                <a:latin typeface="Arial"/>
                <a:cs typeface="Arial"/>
              </a:rPr>
              <a:t> </a:t>
            </a:r>
            <a:r>
              <a:rPr sz="1500" spc="94" dirty="0">
                <a:latin typeface="Arial"/>
                <a:cs typeface="Arial"/>
              </a:rPr>
              <a:t>or</a:t>
            </a:r>
            <a:r>
              <a:rPr sz="1500" spc="75" dirty="0">
                <a:latin typeface="Arial"/>
                <a:cs typeface="Arial"/>
              </a:rPr>
              <a:t> </a:t>
            </a:r>
            <a:r>
              <a:rPr sz="1500" spc="86" dirty="0">
                <a:latin typeface="Arial"/>
                <a:cs typeface="Arial"/>
              </a:rPr>
              <a:t>misuse</a:t>
            </a:r>
            <a:r>
              <a:rPr sz="1500" spc="68" dirty="0">
                <a:latin typeface="Arial"/>
                <a:cs typeface="Arial"/>
              </a:rPr>
              <a:t> </a:t>
            </a:r>
            <a:r>
              <a:rPr sz="1500" spc="94" dirty="0">
                <a:latin typeface="Arial"/>
                <a:cs typeface="Arial"/>
              </a:rPr>
              <a:t>of</a:t>
            </a:r>
            <a:r>
              <a:rPr sz="1500" spc="68" dirty="0">
                <a:latin typeface="Arial"/>
                <a:cs typeface="Arial"/>
              </a:rPr>
              <a:t> </a:t>
            </a:r>
            <a:r>
              <a:rPr sz="1500" spc="116" dirty="0">
                <a:latin typeface="Arial"/>
                <a:cs typeface="Arial"/>
              </a:rPr>
              <a:t>computer</a:t>
            </a:r>
            <a:r>
              <a:rPr sz="1500" spc="71" dirty="0">
                <a:latin typeface="Arial"/>
                <a:cs typeface="Arial"/>
              </a:rPr>
              <a:t> </a:t>
            </a:r>
            <a:r>
              <a:rPr sz="1500" spc="90" dirty="0">
                <a:latin typeface="Arial"/>
                <a:cs typeface="Arial"/>
              </a:rPr>
              <a:t>systems</a:t>
            </a:r>
            <a:endParaRPr sz="1500" dirty="0">
              <a:latin typeface="Arial"/>
              <a:cs typeface="Arial"/>
            </a:endParaRPr>
          </a:p>
          <a:p>
            <a:pPr marL="180975" indent="-171450">
              <a:spcBef>
                <a:spcPts val="1118"/>
              </a:spcBef>
              <a:buClr>
                <a:srgbClr val="405487"/>
              </a:buClr>
              <a:buChar char="•"/>
              <a:tabLst>
                <a:tab pos="180499" algn="l"/>
                <a:tab pos="180975" algn="l"/>
              </a:tabLst>
            </a:pPr>
            <a:r>
              <a:rPr sz="1500" dirty="0">
                <a:latin typeface="Arial"/>
                <a:cs typeface="Arial"/>
              </a:rPr>
              <a:t>Loss</a:t>
            </a:r>
            <a:r>
              <a:rPr sz="1500" spc="101" dirty="0">
                <a:latin typeface="Arial"/>
                <a:cs typeface="Arial"/>
              </a:rPr>
              <a:t> </a:t>
            </a:r>
            <a:r>
              <a:rPr sz="1500" spc="94" dirty="0">
                <a:latin typeface="Arial"/>
                <a:cs typeface="Arial"/>
              </a:rPr>
              <a:t>of</a:t>
            </a:r>
            <a:r>
              <a:rPr sz="1500" spc="109" dirty="0">
                <a:latin typeface="Arial"/>
                <a:cs typeface="Arial"/>
              </a:rPr>
              <a:t> </a:t>
            </a:r>
            <a:r>
              <a:rPr sz="1500" spc="105" dirty="0">
                <a:latin typeface="Arial"/>
                <a:cs typeface="Arial"/>
              </a:rPr>
              <a:t>customer</a:t>
            </a:r>
            <a:r>
              <a:rPr sz="1500" spc="113" dirty="0">
                <a:latin typeface="Arial"/>
                <a:cs typeface="Arial"/>
              </a:rPr>
              <a:t> </a:t>
            </a:r>
            <a:r>
              <a:rPr sz="1500" spc="109" dirty="0">
                <a:latin typeface="Arial"/>
                <a:cs typeface="Arial"/>
              </a:rPr>
              <a:t>trust</a:t>
            </a:r>
            <a:endParaRPr sz="1500" dirty="0">
              <a:latin typeface="Arial"/>
              <a:cs typeface="Arial"/>
            </a:endParaRPr>
          </a:p>
          <a:p>
            <a:pPr marL="180975" indent="-171450">
              <a:spcBef>
                <a:spcPts val="1110"/>
              </a:spcBef>
              <a:buClr>
                <a:srgbClr val="405487"/>
              </a:buClr>
              <a:buChar char="•"/>
              <a:tabLst>
                <a:tab pos="180499" algn="l"/>
                <a:tab pos="180975" algn="l"/>
              </a:tabLst>
            </a:pPr>
            <a:r>
              <a:rPr sz="1500" dirty="0">
                <a:latin typeface="Arial"/>
                <a:cs typeface="Arial"/>
              </a:rPr>
              <a:t>Loss</a:t>
            </a:r>
            <a:r>
              <a:rPr sz="1500" spc="94" dirty="0">
                <a:latin typeface="Arial"/>
                <a:cs typeface="Arial"/>
              </a:rPr>
              <a:t> of</a:t>
            </a:r>
            <a:r>
              <a:rPr sz="1500" spc="105" dirty="0">
                <a:latin typeface="Arial"/>
                <a:cs typeface="Arial"/>
              </a:rPr>
              <a:t> </a:t>
            </a:r>
            <a:r>
              <a:rPr sz="1500" spc="94" dirty="0">
                <a:latin typeface="Arial"/>
                <a:cs typeface="Arial"/>
              </a:rPr>
              <a:t>public </a:t>
            </a:r>
            <a:r>
              <a:rPr sz="1500" spc="79" dirty="0">
                <a:latin typeface="Arial"/>
                <a:cs typeface="Arial"/>
              </a:rPr>
              <a:t>confidence</a:t>
            </a:r>
            <a:endParaRPr sz="1500" dirty="0">
              <a:latin typeface="Arial"/>
              <a:cs typeface="Arial"/>
            </a:endParaRPr>
          </a:p>
          <a:p>
            <a:pPr marL="180975" indent="-171450">
              <a:spcBef>
                <a:spcPts val="1110"/>
              </a:spcBef>
              <a:buClr>
                <a:srgbClr val="405487"/>
              </a:buClr>
              <a:buChar char="•"/>
              <a:tabLst>
                <a:tab pos="180499" algn="l"/>
                <a:tab pos="180975" algn="l"/>
              </a:tabLst>
            </a:pPr>
            <a:r>
              <a:rPr sz="1500" spc="94" dirty="0">
                <a:latin typeface="Arial"/>
                <a:cs typeface="Arial"/>
              </a:rPr>
              <a:t>Disruption</a:t>
            </a:r>
            <a:r>
              <a:rPr sz="1500" spc="60" dirty="0">
                <a:latin typeface="Arial"/>
                <a:cs typeface="Arial"/>
              </a:rPr>
              <a:t> </a:t>
            </a:r>
            <a:r>
              <a:rPr sz="1500" spc="94" dirty="0">
                <a:latin typeface="Arial"/>
                <a:cs typeface="Arial"/>
              </a:rPr>
              <a:t>of</a:t>
            </a:r>
            <a:r>
              <a:rPr sz="1500" spc="64" dirty="0">
                <a:latin typeface="Arial"/>
                <a:cs typeface="Arial"/>
              </a:rPr>
              <a:t> </a:t>
            </a:r>
            <a:r>
              <a:rPr sz="1500" spc="68" dirty="0">
                <a:latin typeface="Arial"/>
                <a:cs typeface="Arial"/>
              </a:rPr>
              <a:t>Production</a:t>
            </a:r>
            <a:endParaRPr sz="1500" dirty="0">
              <a:latin typeface="Arial"/>
              <a:cs typeface="Arial"/>
            </a:endParaRPr>
          </a:p>
          <a:p>
            <a:pPr marL="180975" indent="-171450">
              <a:spcBef>
                <a:spcPts val="1118"/>
              </a:spcBef>
              <a:buClr>
                <a:srgbClr val="405487"/>
              </a:buClr>
              <a:buChar char="•"/>
              <a:tabLst>
                <a:tab pos="180499" algn="l"/>
                <a:tab pos="180975" algn="l"/>
              </a:tabLst>
            </a:pPr>
            <a:r>
              <a:rPr sz="1500" spc="56" dirty="0">
                <a:latin typeface="Arial"/>
                <a:cs typeface="Arial"/>
              </a:rPr>
              <a:t>Financial</a:t>
            </a:r>
            <a:r>
              <a:rPr sz="1500" spc="68" dirty="0">
                <a:latin typeface="Arial"/>
                <a:cs typeface="Arial"/>
              </a:rPr>
              <a:t> </a:t>
            </a:r>
            <a:r>
              <a:rPr sz="1500" spc="-15" dirty="0">
                <a:latin typeface="Arial"/>
                <a:cs typeface="Arial"/>
              </a:rPr>
              <a:t>Loss</a:t>
            </a:r>
            <a:endParaRPr sz="1500" dirty="0">
              <a:latin typeface="Arial"/>
              <a:cs typeface="Arial"/>
            </a:endParaRPr>
          </a:p>
          <a:p>
            <a:pPr marL="180975" indent="-171450">
              <a:spcBef>
                <a:spcPts val="1110"/>
              </a:spcBef>
              <a:buClr>
                <a:srgbClr val="405487"/>
              </a:buClr>
              <a:buChar char="•"/>
              <a:tabLst>
                <a:tab pos="180499" algn="l"/>
                <a:tab pos="180975" algn="l"/>
              </a:tabLst>
            </a:pPr>
            <a:r>
              <a:rPr sz="1500" spc="86" dirty="0">
                <a:latin typeface="Arial"/>
                <a:cs typeface="Arial"/>
              </a:rPr>
              <a:t>Reputation</a:t>
            </a:r>
            <a:r>
              <a:rPr sz="1500" spc="71" dirty="0">
                <a:latin typeface="Arial"/>
                <a:cs typeface="Arial"/>
              </a:rPr>
              <a:t> </a:t>
            </a:r>
            <a:r>
              <a:rPr sz="1500" spc="94" dirty="0">
                <a:latin typeface="Arial"/>
                <a:cs typeface="Arial"/>
              </a:rPr>
              <a:t>of</a:t>
            </a:r>
            <a:r>
              <a:rPr sz="1500" spc="75" dirty="0">
                <a:latin typeface="Arial"/>
                <a:cs typeface="Arial"/>
              </a:rPr>
              <a:t> </a:t>
            </a:r>
            <a:r>
              <a:rPr sz="1500" spc="71" dirty="0">
                <a:latin typeface="Arial"/>
                <a:cs typeface="Arial"/>
              </a:rPr>
              <a:t>Companies</a:t>
            </a:r>
            <a:endParaRPr sz="1500" dirty="0">
              <a:latin typeface="Arial"/>
              <a:cs typeface="Arial"/>
            </a:endParaRPr>
          </a:p>
        </p:txBody>
      </p:sp>
    </p:spTree>
    <p:extLst>
      <p:ext uri="{BB962C8B-B14F-4D97-AF65-F5344CB8AC3E}">
        <p14:creationId xmlns:p14="http://schemas.microsoft.com/office/powerpoint/2010/main" val="22915124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55431"/>
            <a:ext cx="5340668"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61" dirty="0">
                <a:latin typeface="Arial"/>
                <a:cs typeface="Arial"/>
              </a:rPr>
              <a:t>Why</a:t>
            </a:r>
            <a:r>
              <a:rPr sz="2400" spc="98" dirty="0">
                <a:latin typeface="Arial"/>
                <a:cs typeface="Arial"/>
              </a:rPr>
              <a:t> </a:t>
            </a:r>
            <a:r>
              <a:rPr sz="2400" spc="158" dirty="0">
                <a:latin typeface="Arial"/>
                <a:cs typeface="Arial"/>
              </a:rPr>
              <a:t>do</a:t>
            </a:r>
            <a:r>
              <a:rPr sz="2400" spc="101" dirty="0">
                <a:latin typeface="Arial"/>
                <a:cs typeface="Arial"/>
              </a:rPr>
              <a:t> </a:t>
            </a:r>
            <a:r>
              <a:rPr sz="2400" spc="172" dirty="0">
                <a:latin typeface="Arial"/>
                <a:cs typeface="Arial"/>
              </a:rPr>
              <a:t>we</a:t>
            </a:r>
            <a:r>
              <a:rPr sz="2400" spc="101" dirty="0">
                <a:latin typeface="Arial"/>
                <a:cs typeface="Arial"/>
              </a:rPr>
              <a:t> </a:t>
            </a:r>
            <a:r>
              <a:rPr sz="2400" spc="150" dirty="0">
                <a:latin typeface="Arial"/>
                <a:cs typeface="Arial"/>
              </a:rPr>
              <a:t>need</a:t>
            </a:r>
            <a:r>
              <a:rPr sz="2400" spc="101" dirty="0">
                <a:latin typeface="Arial"/>
                <a:cs typeface="Arial"/>
              </a:rPr>
              <a:t> </a:t>
            </a:r>
            <a:r>
              <a:rPr sz="2400" spc="161" dirty="0">
                <a:latin typeface="Arial"/>
                <a:cs typeface="Arial"/>
              </a:rPr>
              <a:t>Computer</a:t>
            </a:r>
            <a:r>
              <a:rPr sz="2400" spc="105" dirty="0">
                <a:latin typeface="Arial"/>
                <a:cs typeface="Arial"/>
              </a:rPr>
              <a:t> ethics?</a:t>
            </a:r>
            <a:endParaRPr sz="2400">
              <a:latin typeface="Arial"/>
              <a:cs typeface="Arial"/>
            </a:endParaRPr>
          </a:p>
        </p:txBody>
      </p:sp>
      <p:sp>
        <p:nvSpPr>
          <p:cNvPr id="3" name="object 3"/>
          <p:cNvSpPr txBox="1"/>
          <p:nvPr/>
        </p:nvSpPr>
        <p:spPr>
          <a:xfrm>
            <a:off x="906780" y="1739265"/>
            <a:ext cx="6636544" cy="2241768"/>
          </a:xfrm>
          <a:prstGeom prst="rect">
            <a:avLst/>
          </a:prstGeom>
        </p:spPr>
        <p:txBody>
          <a:bodyPr vert="horz" wrap="square" lIns="0" tIns="9525" rIns="0" bIns="0" rtlCol="0">
            <a:spAutoFit/>
          </a:bodyPr>
          <a:lstStyle/>
          <a:p>
            <a:pPr marL="180975" indent="-171450">
              <a:spcBef>
                <a:spcPts val="75"/>
              </a:spcBef>
              <a:buClr>
                <a:srgbClr val="405487"/>
              </a:buClr>
              <a:buChar char="•"/>
              <a:tabLst>
                <a:tab pos="180499" algn="l"/>
                <a:tab pos="180975" algn="l"/>
              </a:tabLst>
            </a:pPr>
            <a:r>
              <a:rPr sz="1500" spc="113" dirty="0">
                <a:latin typeface="Arial"/>
                <a:cs typeface="Arial"/>
              </a:rPr>
              <a:t>“Value”</a:t>
            </a:r>
            <a:r>
              <a:rPr sz="1500" spc="68" dirty="0">
                <a:latin typeface="Arial"/>
                <a:cs typeface="Arial"/>
              </a:rPr>
              <a:t> </a:t>
            </a:r>
            <a:r>
              <a:rPr sz="1500" spc="94" dirty="0">
                <a:latin typeface="Arial"/>
                <a:cs typeface="Arial"/>
              </a:rPr>
              <a:t>on</a:t>
            </a:r>
            <a:r>
              <a:rPr sz="1500" spc="68" dirty="0">
                <a:latin typeface="Arial"/>
                <a:cs typeface="Arial"/>
              </a:rPr>
              <a:t> </a:t>
            </a:r>
            <a:r>
              <a:rPr sz="1500" spc="86" dirty="0">
                <a:latin typeface="Arial"/>
                <a:cs typeface="Arial"/>
              </a:rPr>
              <a:t>acts</a:t>
            </a:r>
            <a:r>
              <a:rPr sz="1500" spc="68" dirty="0">
                <a:latin typeface="Arial"/>
                <a:cs typeface="Arial"/>
              </a:rPr>
              <a:t> </a:t>
            </a:r>
            <a:r>
              <a:rPr sz="1500" spc="86" dirty="0">
                <a:latin typeface="Arial"/>
                <a:cs typeface="Arial"/>
              </a:rPr>
              <a:t>according</a:t>
            </a:r>
            <a:r>
              <a:rPr sz="1500" spc="64" dirty="0">
                <a:latin typeface="Arial"/>
                <a:cs typeface="Arial"/>
              </a:rPr>
              <a:t> </a:t>
            </a:r>
            <a:r>
              <a:rPr sz="1500" spc="124" dirty="0">
                <a:latin typeface="Arial"/>
                <a:cs typeface="Arial"/>
              </a:rPr>
              <a:t>to</a:t>
            </a:r>
            <a:r>
              <a:rPr sz="1500" spc="68" dirty="0">
                <a:latin typeface="Arial"/>
                <a:cs typeface="Arial"/>
              </a:rPr>
              <a:t> </a:t>
            </a:r>
            <a:r>
              <a:rPr sz="1500" spc="113" dirty="0">
                <a:latin typeface="Arial"/>
                <a:cs typeface="Arial"/>
              </a:rPr>
              <a:t>whether</a:t>
            </a:r>
            <a:r>
              <a:rPr sz="1500" spc="71" dirty="0">
                <a:latin typeface="Arial"/>
                <a:cs typeface="Arial"/>
              </a:rPr>
              <a:t> </a:t>
            </a:r>
            <a:r>
              <a:rPr sz="1500" spc="120" dirty="0">
                <a:latin typeface="Arial"/>
                <a:cs typeface="Arial"/>
              </a:rPr>
              <a:t>they</a:t>
            </a:r>
            <a:r>
              <a:rPr sz="1500" spc="75" dirty="0">
                <a:latin typeface="Arial"/>
                <a:cs typeface="Arial"/>
              </a:rPr>
              <a:t> </a:t>
            </a:r>
            <a:r>
              <a:rPr sz="1500" spc="79" dirty="0">
                <a:latin typeface="Arial"/>
                <a:cs typeface="Arial"/>
              </a:rPr>
              <a:t>are</a:t>
            </a:r>
            <a:r>
              <a:rPr sz="1500" spc="68" dirty="0">
                <a:latin typeface="Arial"/>
                <a:cs typeface="Arial"/>
              </a:rPr>
              <a:t> </a:t>
            </a:r>
            <a:r>
              <a:rPr sz="1500" spc="124" dirty="0">
                <a:latin typeface="Arial"/>
                <a:cs typeface="Arial"/>
              </a:rPr>
              <a:t>“Good”</a:t>
            </a:r>
            <a:r>
              <a:rPr sz="1500" spc="71" dirty="0">
                <a:latin typeface="Arial"/>
                <a:cs typeface="Arial"/>
              </a:rPr>
              <a:t> </a:t>
            </a:r>
            <a:r>
              <a:rPr sz="1500" spc="98" dirty="0">
                <a:latin typeface="Arial"/>
                <a:cs typeface="Arial"/>
              </a:rPr>
              <a:t>or</a:t>
            </a:r>
            <a:r>
              <a:rPr sz="1500" spc="68" dirty="0">
                <a:latin typeface="Arial"/>
                <a:cs typeface="Arial"/>
              </a:rPr>
              <a:t> </a:t>
            </a:r>
            <a:r>
              <a:rPr sz="1500" spc="131" dirty="0">
                <a:latin typeface="Arial"/>
                <a:cs typeface="Arial"/>
              </a:rPr>
              <a:t>“Bad”</a:t>
            </a:r>
            <a:endParaRPr sz="1500" dirty="0">
              <a:latin typeface="Arial"/>
              <a:cs typeface="Arial"/>
            </a:endParaRPr>
          </a:p>
          <a:p>
            <a:pPr>
              <a:spcBef>
                <a:spcPts val="19"/>
              </a:spcBef>
              <a:buClr>
                <a:srgbClr val="405487"/>
              </a:buClr>
              <a:buFont typeface="Arial"/>
              <a:buChar char="•"/>
            </a:pPr>
            <a:endParaRPr sz="1425" dirty="0">
              <a:latin typeface="Arial"/>
              <a:cs typeface="Arial"/>
            </a:endParaRPr>
          </a:p>
          <a:p>
            <a:pPr marL="180975" indent="-171450">
              <a:buClr>
                <a:srgbClr val="405487"/>
              </a:buClr>
              <a:buChar char="•"/>
              <a:tabLst>
                <a:tab pos="180499" algn="l"/>
                <a:tab pos="180975" algn="l"/>
              </a:tabLst>
            </a:pPr>
            <a:r>
              <a:rPr sz="1500" spc="79" dirty="0">
                <a:latin typeface="Arial"/>
                <a:cs typeface="Arial"/>
              </a:rPr>
              <a:t>Every</a:t>
            </a:r>
            <a:r>
              <a:rPr sz="1500" spc="71" dirty="0">
                <a:latin typeface="Arial"/>
                <a:cs typeface="Arial"/>
              </a:rPr>
              <a:t> </a:t>
            </a:r>
            <a:r>
              <a:rPr sz="1500" spc="90" dirty="0">
                <a:latin typeface="Arial"/>
                <a:cs typeface="Arial"/>
              </a:rPr>
              <a:t>society</a:t>
            </a:r>
            <a:r>
              <a:rPr sz="1500" spc="68" dirty="0">
                <a:latin typeface="Arial"/>
                <a:cs typeface="Arial"/>
              </a:rPr>
              <a:t> </a:t>
            </a:r>
            <a:r>
              <a:rPr sz="1500" spc="116" dirty="0">
                <a:latin typeface="Arial"/>
                <a:cs typeface="Arial"/>
              </a:rPr>
              <a:t>the</a:t>
            </a:r>
            <a:r>
              <a:rPr sz="1500" spc="75" dirty="0">
                <a:latin typeface="Arial"/>
                <a:cs typeface="Arial"/>
              </a:rPr>
              <a:t> </a:t>
            </a:r>
            <a:r>
              <a:rPr sz="1500" spc="56" dirty="0">
                <a:latin typeface="Arial"/>
                <a:cs typeface="Arial"/>
              </a:rPr>
              <a:t>same?</a:t>
            </a:r>
            <a:endParaRPr sz="1500" dirty="0">
              <a:latin typeface="Arial"/>
              <a:cs typeface="Arial"/>
            </a:endParaRPr>
          </a:p>
          <a:p>
            <a:pPr>
              <a:spcBef>
                <a:spcPts val="19"/>
              </a:spcBef>
              <a:buClr>
                <a:srgbClr val="405487"/>
              </a:buClr>
              <a:buFont typeface="Arial"/>
              <a:buChar char="•"/>
            </a:pPr>
            <a:endParaRPr sz="1425" dirty="0">
              <a:latin typeface="Arial"/>
              <a:cs typeface="Arial"/>
            </a:endParaRPr>
          </a:p>
          <a:p>
            <a:pPr marL="180975" indent="-171450">
              <a:buClr>
                <a:srgbClr val="405487"/>
              </a:buClr>
              <a:buChar char="•"/>
              <a:tabLst>
                <a:tab pos="180499" algn="l"/>
                <a:tab pos="180975" algn="l"/>
              </a:tabLst>
            </a:pPr>
            <a:r>
              <a:rPr sz="1500" spc="101" dirty="0">
                <a:latin typeface="Arial"/>
                <a:cs typeface="Arial"/>
              </a:rPr>
              <a:t>Written</a:t>
            </a:r>
            <a:r>
              <a:rPr sz="1500" spc="68" dirty="0">
                <a:latin typeface="Arial"/>
                <a:cs typeface="Arial"/>
              </a:rPr>
              <a:t> </a:t>
            </a:r>
            <a:r>
              <a:rPr sz="1500" spc="94" dirty="0">
                <a:latin typeface="Arial"/>
                <a:cs typeface="Arial"/>
              </a:rPr>
              <a:t>on</a:t>
            </a:r>
            <a:r>
              <a:rPr sz="1500" spc="68" dirty="0">
                <a:latin typeface="Arial"/>
                <a:cs typeface="Arial"/>
              </a:rPr>
              <a:t> </a:t>
            </a:r>
            <a:r>
              <a:rPr sz="1500" spc="49" dirty="0">
                <a:latin typeface="Arial"/>
                <a:cs typeface="Arial"/>
              </a:rPr>
              <a:t>laws?</a:t>
            </a:r>
            <a:endParaRPr sz="1500" dirty="0">
              <a:latin typeface="Arial"/>
              <a:cs typeface="Arial"/>
            </a:endParaRPr>
          </a:p>
          <a:p>
            <a:pPr marL="523875" lvl="1" indent="-171926">
              <a:spcBef>
                <a:spcPts val="1185"/>
              </a:spcBef>
              <a:buClr>
                <a:srgbClr val="405487"/>
              </a:buClr>
              <a:buChar char="•"/>
              <a:tabLst>
                <a:tab pos="523399" algn="l"/>
                <a:tab pos="523875" algn="l"/>
              </a:tabLst>
            </a:pPr>
            <a:r>
              <a:rPr sz="1350" spc="83" dirty="0">
                <a:latin typeface="Arial"/>
                <a:cs typeface="Arial"/>
              </a:rPr>
              <a:t>policy</a:t>
            </a:r>
            <a:r>
              <a:rPr sz="1350" spc="68" dirty="0">
                <a:latin typeface="Arial"/>
                <a:cs typeface="Arial"/>
              </a:rPr>
              <a:t> </a:t>
            </a:r>
            <a:r>
              <a:rPr sz="1350" spc="98" dirty="0">
                <a:latin typeface="Arial"/>
                <a:cs typeface="Arial"/>
              </a:rPr>
              <a:t>vacuum,</a:t>
            </a:r>
            <a:r>
              <a:rPr sz="1350" spc="71" dirty="0">
                <a:latin typeface="Arial"/>
                <a:cs typeface="Arial"/>
              </a:rPr>
              <a:t> </a:t>
            </a:r>
            <a:r>
              <a:rPr sz="1350" spc="83" dirty="0">
                <a:latin typeface="Arial"/>
                <a:cs typeface="Arial"/>
              </a:rPr>
              <a:t>conceptual</a:t>
            </a:r>
            <a:r>
              <a:rPr sz="1350" spc="71" dirty="0">
                <a:latin typeface="Arial"/>
                <a:cs typeface="Arial"/>
              </a:rPr>
              <a:t> </a:t>
            </a:r>
            <a:r>
              <a:rPr sz="1350" spc="101" dirty="0">
                <a:latin typeface="Arial"/>
                <a:cs typeface="Arial"/>
              </a:rPr>
              <a:t>vacuum</a:t>
            </a:r>
            <a:r>
              <a:rPr sz="1350" spc="68" dirty="0">
                <a:latin typeface="Arial"/>
                <a:cs typeface="Arial"/>
              </a:rPr>
              <a:t> </a:t>
            </a:r>
            <a:r>
              <a:rPr sz="1350" spc="90" dirty="0">
                <a:latin typeface="Arial"/>
                <a:cs typeface="Arial"/>
              </a:rPr>
              <a:t>(muddle)</a:t>
            </a:r>
            <a:endParaRPr sz="1350" dirty="0">
              <a:latin typeface="Arial"/>
              <a:cs typeface="Arial"/>
            </a:endParaRPr>
          </a:p>
          <a:p>
            <a:pPr marL="180975" marR="3810" indent="-171450">
              <a:lnSpc>
                <a:spcPct val="150400"/>
              </a:lnSpc>
              <a:spcBef>
                <a:spcPts val="743"/>
              </a:spcBef>
              <a:buClr>
                <a:srgbClr val="405487"/>
              </a:buClr>
              <a:buChar char="•"/>
              <a:tabLst>
                <a:tab pos="180499" algn="l"/>
                <a:tab pos="180975" algn="l"/>
              </a:tabLst>
            </a:pPr>
            <a:r>
              <a:rPr sz="1500" spc="101" dirty="0">
                <a:latin typeface="Arial"/>
                <a:cs typeface="Arial"/>
              </a:rPr>
              <a:t>What</a:t>
            </a:r>
            <a:r>
              <a:rPr sz="1500" spc="64" dirty="0">
                <a:latin typeface="Arial"/>
                <a:cs typeface="Arial"/>
              </a:rPr>
              <a:t> </a:t>
            </a:r>
            <a:r>
              <a:rPr sz="1500" spc="83" dirty="0">
                <a:latin typeface="Arial"/>
                <a:cs typeface="Arial"/>
              </a:rPr>
              <a:t>are</a:t>
            </a:r>
            <a:r>
              <a:rPr sz="1500" spc="75" dirty="0">
                <a:latin typeface="Arial"/>
                <a:cs typeface="Arial"/>
              </a:rPr>
              <a:t> </a:t>
            </a:r>
            <a:r>
              <a:rPr sz="1500" spc="116" dirty="0">
                <a:latin typeface="Arial"/>
                <a:cs typeface="Arial"/>
              </a:rPr>
              <a:t>the</a:t>
            </a:r>
            <a:r>
              <a:rPr sz="1500" spc="75" dirty="0">
                <a:latin typeface="Arial"/>
                <a:cs typeface="Arial"/>
              </a:rPr>
              <a:t> </a:t>
            </a:r>
            <a:r>
              <a:rPr sz="1500" spc="105" dirty="0">
                <a:latin typeface="Arial"/>
                <a:cs typeface="Arial"/>
              </a:rPr>
              <a:t>limits</a:t>
            </a:r>
            <a:r>
              <a:rPr sz="1500" spc="64" dirty="0">
                <a:latin typeface="Arial"/>
                <a:cs typeface="Arial"/>
              </a:rPr>
              <a:t> </a:t>
            </a:r>
            <a:r>
              <a:rPr sz="1500" spc="94" dirty="0">
                <a:latin typeface="Arial"/>
                <a:cs typeface="Arial"/>
              </a:rPr>
              <a:t>of</a:t>
            </a:r>
            <a:r>
              <a:rPr sz="1500" spc="71" dirty="0">
                <a:latin typeface="Arial"/>
                <a:cs typeface="Arial"/>
              </a:rPr>
              <a:t> </a:t>
            </a:r>
            <a:r>
              <a:rPr sz="1500" spc="83" dirty="0">
                <a:latin typeface="Arial"/>
                <a:cs typeface="Arial"/>
              </a:rPr>
              <a:t>a</a:t>
            </a:r>
            <a:r>
              <a:rPr sz="1500" spc="71" dirty="0">
                <a:latin typeface="Arial"/>
                <a:cs typeface="Arial"/>
              </a:rPr>
              <a:t> </a:t>
            </a:r>
            <a:r>
              <a:rPr sz="1500" spc="83" dirty="0">
                <a:latin typeface="Arial"/>
                <a:cs typeface="Arial"/>
              </a:rPr>
              <a:t>policy-</a:t>
            </a:r>
            <a:r>
              <a:rPr sz="1500" spc="101" dirty="0">
                <a:latin typeface="Arial"/>
                <a:cs typeface="Arial"/>
              </a:rPr>
              <a:t>oriented</a:t>
            </a:r>
            <a:r>
              <a:rPr sz="1500" spc="75" dirty="0">
                <a:latin typeface="Arial"/>
                <a:cs typeface="Arial"/>
              </a:rPr>
              <a:t> </a:t>
            </a:r>
            <a:r>
              <a:rPr sz="1500" spc="94" dirty="0">
                <a:latin typeface="Arial"/>
                <a:cs typeface="Arial"/>
              </a:rPr>
              <a:t>or</a:t>
            </a:r>
            <a:r>
              <a:rPr sz="1500" spc="75" dirty="0">
                <a:latin typeface="Arial"/>
                <a:cs typeface="Arial"/>
              </a:rPr>
              <a:t> </a:t>
            </a:r>
            <a:r>
              <a:rPr sz="1500" spc="86" dirty="0">
                <a:latin typeface="Arial"/>
                <a:cs typeface="Arial"/>
              </a:rPr>
              <a:t>law-</a:t>
            </a:r>
            <a:r>
              <a:rPr sz="1500" spc="101" dirty="0">
                <a:latin typeface="Arial"/>
                <a:cs typeface="Arial"/>
              </a:rPr>
              <a:t>oriented</a:t>
            </a:r>
            <a:r>
              <a:rPr sz="1500" spc="75" dirty="0">
                <a:latin typeface="Arial"/>
                <a:cs typeface="Arial"/>
              </a:rPr>
              <a:t> </a:t>
            </a:r>
            <a:r>
              <a:rPr sz="1500" spc="90" dirty="0">
                <a:latin typeface="Arial"/>
                <a:cs typeface="Arial"/>
              </a:rPr>
              <a:t>approach</a:t>
            </a:r>
            <a:r>
              <a:rPr sz="1500" spc="75" dirty="0">
                <a:latin typeface="Arial"/>
                <a:cs typeface="Arial"/>
              </a:rPr>
              <a:t> </a:t>
            </a:r>
            <a:r>
              <a:rPr sz="1500" spc="105" dirty="0">
                <a:latin typeface="Arial"/>
                <a:cs typeface="Arial"/>
              </a:rPr>
              <a:t>to </a:t>
            </a:r>
            <a:r>
              <a:rPr sz="1500" spc="113" dirty="0">
                <a:latin typeface="Arial"/>
                <a:cs typeface="Arial"/>
              </a:rPr>
              <a:t>computer</a:t>
            </a:r>
            <a:r>
              <a:rPr sz="1500" spc="86" dirty="0">
                <a:latin typeface="Arial"/>
                <a:cs typeface="Arial"/>
              </a:rPr>
              <a:t> </a:t>
            </a:r>
            <a:r>
              <a:rPr sz="1500" spc="60" dirty="0">
                <a:latin typeface="Arial"/>
                <a:cs typeface="Arial"/>
              </a:rPr>
              <a:t>ethics?</a:t>
            </a:r>
            <a:endParaRPr sz="1500" dirty="0">
              <a:latin typeface="Arial"/>
              <a:cs typeface="Arial"/>
            </a:endParaRPr>
          </a:p>
        </p:txBody>
      </p:sp>
    </p:spTree>
    <p:extLst>
      <p:ext uri="{BB962C8B-B14F-4D97-AF65-F5344CB8AC3E}">
        <p14:creationId xmlns:p14="http://schemas.microsoft.com/office/powerpoint/2010/main" val="4161149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6779" y="984958"/>
            <a:ext cx="1739265"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sz="2400" spc="127" dirty="0">
                <a:latin typeface="Arial"/>
                <a:cs typeface="Arial"/>
              </a:rPr>
              <a:t>Moor’s</a:t>
            </a:r>
            <a:r>
              <a:rPr sz="2400" spc="109" dirty="0">
                <a:latin typeface="Arial"/>
                <a:cs typeface="Arial"/>
              </a:rPr>
              <a:t> </a:t>
            </a:r>
            <a:r>
              <a:rPr sz="2400" spc="101" dirty="0">
                <a:latin typeface="Arial"/>
                <a:cs typeface="Arial"/>
              </a:rPr>
              <a:t>Law</a:t>
            </a:r>
            <a:endParaRPr sz="2400">
              <a:latin typeface="Arial"/>
              <a:cs typeface="Arial"/>
            </a:endParaRPr>
          </a:p>
        </p:txBody>
      </p:sp>
      <p:sp>
        <p:nvSpPr>
          <p:cNvPr id="3" name="object 3"/>
          <p:cNvSpPr txBox="1"/>
          <p:nvPr/>
        </p:nvSpPr>
        <p:spPr>
          <a:xfrm>
            <a:off x="443865" y="1558290"/>
            <a:ext cx="7867174" cy="3737562"/>
          </a:xfrm>
          <a:prstGeom prst="rect">
            <a:avLst/>
          </a:prstGeom>
        </p:spPr>
        <p:txBody>
          <a:bodyPr vert="horz" wrap="square" lIns="0" tIns="9525" rIns="0" bIns="0" rtlCol="0">
            <a:spAutoFit/>
          </a:bodyPr>
          <a:lstStyle/>
          <a:p>
            <a:pPr marL="643889" indent="-171450">
              <a:spcBef>
                <a:spcPts val="75"/>
              </a:spcBef>
              <a:buClr>
                <a:srgbClr val="405487"/>
              </a:buClr>
              <a:buChar char="•"/>
              <a:tabLst>
                <a:tab pos="643414" algn="l"/>
                <a:tab pos="643889" algn="l"/>
              </a:tabLst>
            </a:pPr>
            <a:r>
              <a:rPr sz="1500" spc="105" dirty="0">
                <a:latin typeface="Arial"/>
                <a:cs typeface="Arial"/>
              </a:rPr>
              <a:t>“As</a:t>
            </a:r>
            <a:r>
              <a:rPr sz="1500" spc="75" dirty="0">
                <a:latin typeface="Arial"/>
                <a:cs typeface="Arial"/>
              </a:rPr>
              <a:t> </a:t>
            </a:r>
            <a:r>
              <a:rPr sz="1500" spc="90" dirty="0">
                <a:latin typeface="Arial"/>
                <a:cs typeface="Arial"/>
              </a:rPr>
              <a:t>technological</a:t>
            </a:r>
            <a:r>
              <a:rPr sz="1500" spc="71" dirty="0">
                <a:latin typeface="Arial"/>
                <a:cs typeface="Arial"/>
              </a:rPr>
              <a:t> </a:t>
            </a:r>
            <a:r>
              <a:rPr sz="1500" spc="94" dirty="0">
                <a:latin typeface="Arial"/>
                <a:cs typeface="Arial"/>
              </a:rPr>
              <a:t>revolutions</a:t>
            </a:r>
            <a:r>
              <a:rPr sz="1500" spc="71" dirty="0">
                <a:latin typeface="Arial"/>
                <a:cs typeface="Arial"/>
              </a:rPr>
              <a:t> </a:t>
            </a:r>
            <a:r>
              <a:rPr sz="1500" spc="75" dirty="0">
                <a:latin typeface="Arial"/>
                <a:cs typeface="Arial"/>
              </a:rPr>
              <a:t>increase</a:t>
            </a:r>
            <a:r>
              <a:rPr sz="1500" spc="79" dirty="0">
                <a:latin typeface="Arial"/>
                <a:cs typeface="Arial"/>
              </a:rPr>
              <a:t> </a:t>
            </a:r>
            <a:r>
              <a:rPr sz="1500" spc="109" dirty="0">
                <a:latin typeface="Arial"/>
                <a:cs typeface="Arial"/>
              </a:rPr>
              <a:t>their</a:t>
            </a:r>
            <a:r>
              <a:rPr sz="1500" spc="75" dirty="0">
                <a:latin typeface="Arial"/>
                <a:cs typeface="Arial"/>
              </a:rPr>
              <a:t> </a:t>
            </a:r>
            <a:r>
              <a:rPr sz="1500" spc="68" dirty="0">
                <a:latin typeface="Arial"/>
                <a:cs typeface="Arial"/>
              </a:rPr>
              <a:t>social</a:t>
            </a:r>
            <a:r>
              <a:rPr sz="1500" spc="71" dirty="0">
                <a:latin typeface="Arial"/>
                <a:cs typeface="Arial"/>
              </a:rPr>
              <a:t> </a:t>
            </a:r>
            <a:r>
              <a:rPr sz="1500" spc="109" dirty="0">
                <a:latin typeface="Arial"/>
                <a:cs typeface="Arial"/>
              </a:rPr>
              <a:t>impact,</a:t>
            </a:r>
            <a:r>
              <a:rPr sz="1500" spc="75" dirty="0">
                <a:latin typeface="Arial"/>
                <a:cs typeface="Arial"/>
              </a:rPr>
              <a:t> </a:t>
            </a:r>
            <a:r>
              <a:rPr sz="1500" spc="86" dirty="0">
                <a:latin typeface="Arial"/>
                <a:cs typeface="Arial"/>
              </a:rPr>
              <a:t>ethical</a:t>
            </a:r>
            <a:endParaRPr sz="1500" dirty="0">
              <a:latin typeface="Arial"/>
              <a:cs typeface="Arial"/>
            </a:endParaRPr>
          </a:p>
          <a:p>
            <a:pPr marL="643889">
              <a:spcBef>
                <a:spcPts val="1088"/>
              </a:spcBef>
            </a:pPr>
            <a:r>
              <a:rPr sz="1500" spc="98" dirty="0">
                <a:latin typeface="Arial"/>
                <a:cs typeface="Arial"/>
              </a:rPr>
              <a:t>problems</a:t>
            </a:r>
            <a:r>
              <a:rPr sz="1500" spc="60" dirty="0">
                <a:latin typeface="Arial"/>
                <a:cs typeface="Arial"/>
              </a:rPr>
              <a:t> </a:t>
            </a:r>
            <a:r>
              <a:rPr sz="1500" spc="86" dirty="0">
                <a:latin typeface="Arial"/>
                <a:cs typeface="Arial"/>
              </a:rPr>
              <a:t>increase.”</a:t>
            </a:r>
            <a:endParaRPr sz="1500" dirty="0">
              <a:latin typeface="Arial"/>
              <a:cs typeface="Arial"/>
            </a:endParaRPr>
          </a:p>
          <a:p>
            <a:pPr marL="986790" lvl="1" indent="-171450">
              <a:spcBef>
                <a:spcPts val="1343"/>
              </a:spcBef>
              <a:buClr>
                <a:srgbClr val="405487"/>
              </a:buClr>
              <a:buChar char="•"/>
              <a:tabLst>
                <a:tab pos="986314" algn="l"/>
                <a:tab pos="986790" algn="l"/>
              </a:tabLst>
            </a:pPr>
            <a:r>
              <a:rPr sz="1350" spc="90" dirty="0">
                <a:latin typeface="Arial"/>
                <a:cs typeface="Arial"/>
              </a:rPr>
              <a:t>Derivative</a:t>
            </a:r>
            <a:r>
              <a:rPr sz="1350" spc="75" dirty="0">
                <a:latin typeface="Arial"/>
                <a:cs typeface="Arial"/>
              </a:rPr>
              <a:t> </a:t>
            </a:r>
            <a:r>
              <a:rPr sz="1350" spc="94" dirty="0">
                <a:latin typeface="Arial"/>
                <a:cs typeface="Arial"/>
              </a:rPr>
              <a:t>work</a:t>
            </a:r>
            <a:r>
              <a:rPr sz="1350" spc="79" dirty="0">
                <a:latin typeface="Arial"/>
                <a:cs typeface="Arial"/>
              </a:rPr>
              <a:t> </a:t>
            </a:r>
            <a:r>
              <a:rPr sz="1350" spc="90" dirty="0">
                <a:latin typeface="Arial"/>
                <a:cs typeface="Arial"/>
              </a:rPr>
              <a:t>[intellectual</a:t>
            </a:r>
            <a:r>
              <a:rPr sz="1350" spc="79" dirty="0">
                <a:latin typeface="Arial"/>
                <a:cs typeface="Arial"/>
              </a:rPr>
              <a:t> </a:t>
            </a:r>
            <a:r>
              <a:rPr sz="1350" spc="94" dirty="0">
                <a:latin typeface="Arial"/>
                <a:cs typeface="Arial"/>
              </a:rPr>
              <a:t>property,</a:t>
            </a:r>
            <a:r>
              <a:rPr sz="1350" spc="75" dirty="0">
                <a:latin typeface="Arial"/>
                <a:cs typeface="Arial"/>
              </a:rPr>
              <a:t> </a:t>
            </a:r>
            <a:r>
              <a:rPr sz="1350" spc="94" dirty="0">
                <a:latin typeface="Arial"/>
                <a:cs typeface="Arial"/>
              </a:rPr>
              <a:t>freedom]</a:t>
            </a:r>
            <a:endParaRPr sz="1350" dirty="0">
              <a:latin typeface="Arial"/>
              <a:cs typeface="Arial"/>
            </a:endParaRPr>
          </a:p>
          <a:p>
            <a:pPr marL="986790" lvl="1" indent="-171450">
              <a:spcBef>
                <a:spcPts val="1350"/>
              </a:spcBef>
              <a:buClr>
                <a:srgbClr val="405487"/>
              </a:buClr>
              <a:buChar char="•"/>
              <a:tabLst>
                <a:tab pos="986314" algn="l"/>
                <a:tab pos="986790" algn="l"/>
              </a:tabLst>
            </a:pPr>
            <a:r>
              <a:rPr sz="1350" spc="75" dirty="0">
                <a:latin typeface="Arial"/>
                <a:cs typeface="Arial"/>
              </a:rPr>
              <a:t>Wikipedia</a:t>
            </a:r>
            <a:r>
              <a:rPr sz="1350" spc="79" dirty="0">
                <a:latin typeface="Arial"/>
                <a:cs typeface="Arial"/>
              </a:rPr>
              <a:t> </a:t>
            </a:r>
            <a:r>
              <a:rPr sz="1350" spc="101" dirty="0">
                <a:latin typeface="Arial"/>
                <a:cs typeface="Arial"/>
              </a:rPr>
              <a:t>[authority,</a:t>
            </a:r>
            <a:r>
              <a:rPr sz="1350" spc="79" dirty="0">
                <a:latin typeface="Arial"/>
                <a:cs typeface="Arial"/>
              </a:rPr>
              <a:t> expertise,</a:t>
            </a:r>
            <a:r>
              <a:rPr sz="1350" spc="75" dirty="0">
                <a:latin typeface="Arial"/>
                <a:cs typeface="Arial"/>
              </a:rPr>
              <a:t> </a:t>
            </a:r>
            <a:r>
              <a:rPr sz="1350" spc="86" dirty="0">
                <a:latin typeface="Arial"/>
                <a:cs typeface="Arial"/>
              </a:rPr>
              <a:t>accountability]</a:t>
            </a:r>
            <a:endParaRPr sz="1350" dirty="0">
              <a:latin typeface="Arial"/>
              <a:cs typeface="Arial"/>
            </a:endParaRPr>
          </a:p>
          <a:p>
            <a:pPr marL="986790" lvl="1" indent="-171450">
              <a:spcBef>
                <a:spcPts val="1343"/>
              </a:spcBef>
              <a:buClr>
                <a:srgbClr val="405487"/>
              </a:buClr>
              <a:buChar char="•"/>
              <a:tabLst>
                <a:tab pos="986314" algn="l"/>
                <a:tab pos="986790" algn="l"/>
              </a:tabLst>
            </a:pPr>
            <a:r>
              <a:rPr sz="1350" spc="86" dirty="0">
                <a:latin typeface="Arial"/>
                <a:cs typeface="Arial"/>
              </a:rPr>
              <a:t>Digital</a:t>
            </a:r>
            <a:r>
              <a:rPr sz="1350" spc="60" dirty="0">
                <a:latin typeface="Arial"/>
                <a:cs typeface="Arial"/>
              </a:rPr>
              <a:t> </a:t>
            </a:r>
            <a:r>
              <a:rPr sz="1350" spc="98" dirty="0">
                <a:latin typeface="Arial"/>
                <a:cs typeface="Arial"/>
              </a:rPr>
              <a:t>photo</a:t>
            </a:r>
            <a:r>
              <a:rPr sz="1350" spc="53" dirty="0">
                <a:latin typeface="Arial"/>
                <a:cs typeface="Arial"/>
              </a:rPr>
              <a:t> </a:t>
            </a:r>
            <a:r>
              <a:rPr sz="1350" spc="94" dirty="0">
                <a:latin typeface="Arial"/>
                <a:cs typeface="Arial"/>
              </a:rPr>
              <a:t>editing</a:t>
            </a:r>
            <a:r>
              <a:rPr sz="1350" spc="64" dirty="0">
                <a:latin typeface="Arial"/>
                <a:cs typeface="Arial"/>
              </a:rPr>
              <a:t> </a:t>
            </a:r>
            <a:r>
              <a:rPr sz="1350" spc="116" dirty="0">
                <a:latin typeface="Arial"/>
                <a:cs typeface="Arial"/>
              </a:rPr>
              <a:t>[truth,</a:t>
            </a:r>
            <a:r>
              <a:rPr sz="1350" spc="56" dirty="0">
                <a:latin typeface="Arial"/>
                <a:cs typeface="Arial"/>
              </a:rPr>
              <a:t> </a:t>
            </a:r>
            <a:r>
              <a:rPr sz="1350" spc="94" dirty="0">
                <a:latin typeface="Arial"/>
                <a:cs typeface="Arial"/>
              </a:rPr>
              <a:t>trust,</a:t>
            </a:r>
            <a:r>
              <a:rPr sz="1350" spc="60" dirty="0">
                <a:latin typeface="Arial"/>
                <a:cs typeface="Arial"/>
              </a:rPr>
              <a:t> </a:t>
            </a:r>
            <a:r>
              <a:rPr sz="1350" spc="98" dirty="0">
                <a:latin typeface="Arial"/>
                <a:cs typeface="Arial"/>
              </a:rPr>
              <a:t>meaning]</a:t>
            </a:r>
            <a:endParaRPr sz="1350" dirty="0">
              <a:latin typeface="Arial"/>
              <a:cs typeface="Arial"/>
            </a:endParaRPr>
          </a:p>
          <a:p>
            <a:pPr marL="986790" lvl="1" indent="-171450">
              <a:spcBef>
                <a:spcPts val="1350"/>
              </a:spcBef>
              <a:buClr>
                <a:srgbClr val="405487"/>
              </a:buClr>
              <a:buChar char="•"/>
              <a:tabLst>
                <a:tab pos="986314" algn="l"/>
                <a:tab pos="986790" algn="l"/>
              </a:tabLst>
            </a:pPr>
            <a:r>
              <a:rPr sz="1350" spc="49" dirty="0">
                <a:latin typeface="Arial"/>
                <a:cs typeface="Arial"/>
              </a:rPr>
              <a:t>Social</a:t>
            </a:r>
            <a:r>
              <a:rPr sz="1350" spc="60" dirty="0">
                <a:latin typeface="Arial"/>
                <a:cs typeface="Arial"/>
              </a:rPr>
              <a:t> </a:t>
            </a:r>
            <a:r>
              <a:rPr sz="1350" spc="98" dirty="0">
                <a:latin typeface="Arial"/>
                <a:cs typeface="Arial"/>
              </a:rPr>
              <a:t>networking</a:t>
            </a:r>
            <a:r>
              <a:rPr sz="1350" spc="64" dirty="0">
                <a:latin typeface="Arial"/>
                <a:cs typeface="Arial"/>
              </a:rPr>
              <a:t> </a:t>
            </a:r>
            <a:r>
              <a:rPr sz="1350" spc="94" dirty="0">
                <a:latin typeface="Arial"/>
                <a:cs typeface="Arial"/>
              </a:rPr>
              <a:t>[privacy,</a:t>
            </a:r>
            <a:r>
              <a:rPr sz="1350" spc="64" dirty="0">
                <a:latin typeface="Arial"/>
                <a:cs typeface="Arial"/>
              </a:rPr>
              <a:t> </a:t>
            </a:r>
            <a:r>
              <a:rPr sz="1350" spc="101" dirty="0">
                <a:latin typeface="Arial"/>
                <a:cs typeface="Arial"/>
              </a:rPr>
              <a:t>manhunt,</a:t>
            </a:r>
            <a:r>
              <a:rPr sz="1350" spc="71" dirty="0">
                <a:latin typeface="Arial"/>
                <a:cs typeface="Arial"/>
              </a:rPr>
              <a:t> </a:t>
            </a:r>
            <a:r>
              <a:rPr sz="1350" spc="79" dirty="0">
                <a:latin typeface="Arial"/>
                <a:cs typeface="Arial"/>
              </a:rPr>
              <a:t>sharing]</a:t>
            </a:r>
            <a:endParaRPr sz="1350" dirty="0">
              <a:latin typeface="Arial"/>
              <a:cs typeface="Arial"/>
            </a:endParaRPr>
          </a:p>
          <a:p>
            <a:pPr marL="986790" lvl="1" indent="-171450">
              <a:spcBef>
                <a:spcPts val="1343"/>
              </a:spcBef>
              <a:buClr>
                <a:srgbClr val="405487"/>
              </a:buClr>
              <a:buChar char="•"/>
              <a:tabLst>
                <a:tab pos="986314" algn="l"/>
                <a:tab pos="986790" algn="l"/>
              </a:tabLst>
            </a:pPr>
            <a:r>
              <a:rPr sz="1350" spc="90" dirty="0">
                <a:latin typeface="Arial"/>
                <a:cs typeface="Arial"/>
              </a:rPr>
              <a:t>Information</a:t>
            </a:r>
            <a:r>
              <a:rPr sz="1350" spc="56" dirty="0">
                <a:latin typeface="Arial"/>
                <a:cs typeface="Arial"/>
              </a:rPr>
              <a:t> </a:t>
            </a:r>
            <a:r>
              <a:rPr sz="1350" spc="71" dirty="0">
                <a:latin typeface="Arial"/>
                <a:cs typeface="Arial"/>
              </a:rPr>
              <a:t>censor</a:t>
            </a:r>
            <a:r>
              <a:rPr sz="1350" spc="68" dirty="0">
                <a:latin typeface="Arial"/>
                <a:cs typeface="Arial"/>
              </a:rPr>
              <a:t> </a:t>
            </a:r>
            <a:r>
              <a:rPr sz="1350" spc="90" dirty="0">
                <a:latin typeface="Arial"/>
                <a:cs typeface="Arial"/>
              </a:rPr>
              <a:t>[public’s</a:t>
            </a:r>
            <a:r>
              <a:rPr sz="1350" spc="64" dirty="0">
                <a:latin typeface="Arial"/>
                <a:cs typeface="Arial"/>
              </a:rPr>
              <a:t> </a:t>
            </a:r>
            <a:r>
              <a:rPr sz="1350" spc="105" dirty="0">
                <a:latin typeface="Arial"/>
                <a:cs typeface="Arial"/>
              </a:rPr>
              <a:t>right</a:t>
            </a:r>
            <a:r>
              <a:rPr sz="1350" spc="60" dirty="0">
                <a:latin typeface="Arial"/>
                <a:cs typeface="Arial"/>
              </a:rPr>
              <a:t> </a:t>
            </a:r>
            <a:r>
              <a:rPr sz="1350" spc="113" dirty="0">
                <a:latin typeface="Arial"/>
                <a:cs typeface="Arial"/>
              </a:rPr>
              <a:t>to</a:t>
            </a:r>
            <a:r>
              <a:rPr sz="1350" spc="64" dirty="0">
                <a:latin typeface="Arial"/>
                <a:cs typeface="Arial"/>
              </a:rPr>
              <a:t> </a:t>
            </a:r>
            <a:r>
              <a:rPr sz="1350" spc="90" dirty="0">
                <a:latin typeface="Arial"/>
                <a:cs typeface="Arial"/>
              </a:rPr>
              <a:t>know]</a:t>
            </a:r>
            <a:endParaRPr sz="1350" dirty="0">
              <a:latin typeface="Arial"/>
              <a:cs typeface="Arial"/>
            </a:endParaRPr>
          </a:p>
          <a:p>
            <a:pPr>
              <a:lnSpc>
                <a:spcPct val="100000"/>
              </a:lnSpc>
            </a:pPr>
            <a:endParaRPr sz="1575" dirty="0">
              <a:latin typeface="Arial"/>
              <a:cs typeface="Arial"/>
            </a:endParaRPr>
          </a:p>
          <a:p>
            <a:pPr marL="9525" marR="3810">
              <a:spcBef>
                <a:spcPts val="1166"/>
              </a:spcBef>
            </a:pPr>
            <a:r>
              <a:rPr sz="1350" spc="113" dirty="0">
                <a:solidFill>
                  <a:srgbClr val="1057B8"/>
                </a:solidFill>
                <a:latin typeface="Times New Roman"/>
                <a:cs typeface="Times New Roman"/>
              </a:rPr>
              <a:t>“This</a:t>
            </a:r>
            <a:r>
              <a:rPr sz="1350" spc="56" dirty="0">
                <a:solidFill>
                  <a:srgbClr val="1057B8"/>
                </a:solidFill>
                <a:latin typeface="Times New Roman"/>
                <a:cs typeface="Times New Roman"/>
              </a:rPr>
              <a:t> </a:t>
            </a:r>
            <a:r>
              <a:rPr sz="1350" spc="180" dirty="0">
                <a:solidFill>
                  <a:srgbClr val="1057B8"/>
                </a:solidFill>
                <a:latin typeface="Times New Roman"/>
                <a:cs typeface="Times New Roman"/>
              </a:rPr>
              <a:t>phenomenon</a:t>
            </a:r>
            <a:r>
              <a:rPr sz="1350" spc="68" dirty="0">
                <a:solidFill>
                  <a:srgbClr val="1057B8"/>
                </a:solidFill>
                <a:latin typeface="Times New Roman"/>
                <a:cs typeface="Times New Roman"/>
              </a:rPr>
              <a:t> </a:t>
            </a:r>
            <a:r>
              <a:rPr sz="1350" spc="184" dirty="0">
                <a:solidFill>
                  <a:srgbClr val="1057B8"/>
                </a:solidFill>
                <a:latin typeface="Times New Roman"/>
                <a:cs typeface="Times New Roman"/>
              </a:rPr>
              <a:t>happens</a:t>
            </a:r>
            <a:r>
              <a:rPr sz="1350" spc="60" dirty="0">
                <a:solidFill>
                  <a:srgbClr val="1057B8"/>
                </a:solidFill>
                <a:latin typeface="Times New Roman"/>
                <a:cs typeface="Times New Roman"/>
              </a:rPr>
              <a:t> </a:t>
            </a:r>
            <a:r>
              <a:rPr sz="1350" dirty="0">
                <a:solidFill>
                  <a:srgbClr val="1057B8"/>
                </a:solidFill>
                <a:latin typeface="Times New Roman"/>
                <a:cs typeface="Times New Roman"/>
              </a:rPr>
              <a:t>…</a:t>
            </a:r>
            <a:r>
              <a:rPr sz="1350" spc="60" dirty="0">
                <a:solidFill>
                  <a:srgbClr val="1057B8"/>
                </a:solidFill>
                <a:latin typeface="Times New Roman"/>
                <a:cs typeface="Times New Roman"/>
              </a:rPr>
              <a:t> </a:t>
            </a:r>
            <a:r>
              <a:rPr sz="1350" spc="180" dirty="0">
                <a:solidFill>
                  <a:srgbClr val="1057B8"/>
                </a:solidFill>
                <a:latin typeface="Times New Roman"/>
                <a:cs typeface="Times New Roman"/>
              </a:rPr>
              <a:t>because</a:t>
            </a:r>
            <a:r>
              <a:rPr sz="1350" spc="56" dirty="0">
                <a:solidFill>
                  <a:srgbClr val="1057B8"/>
                </a:solidFill>
                <a:latin typeface="Times New Roman"/>
                <a:cs typeface="Times New Roman"/>
              </a:rPr>
              <a:t> </a:t>
            </a:r>
            <a:r>
              <a:rPr sz="1350" spc="124" dirty="0">
                <a:solidFill>
                  <a:srgbClr val="1057B8"/>
                </a:solidFill>
                <a:latin typeface="Times New Roman"/>
                <a:cs typeface="Times New Roman"/>
              </a:rPr>
              <a:t>inevitably</a:t>
            </a:r>
            <a:r>
              <a:rPr sz="1350" spc="68" dirty="0">
                <a:solidFill>
                  <a:srgbClr val="1057B8"/>
                </a:solidFill>
                <a:latin typeface="Times New Roman"/>
                <a:cs typeface="Times New Roman"/>
              </a:rPr>
              <a:t> </a:t>
            </a:r>
            <a:r>
              <a:rPr sz="1350" spc="143" dirty="0">
                <a:solidFill>
                  <a:srgbClr val="1057B8"/>
                </a:solidFill>
                <a:latin typeface="Times New Roman"/>
                <a:cs typeface="Times New Roman"/>
              </a:rPr>
              <a:t>revolutionary</a:t>
            </a:r>
            <a:r>
              <a:rPr sz="1350" spc="113" dirty="0">
                <a:solidFill>
                  <a:srgbClr val="1057B8"/>
                </a:solidFill>
                <a:latin typeface="Times New Roman"/>
                <a:cs typeface="Times New Roman"/>
              </a:rPr>
              <a:t> </a:t>
            </a:r>
            <a:r>
              <a:rPr sz="1350" spc="146" dirty="0">
                <a:solidFill>
                  <a:srgbClr val="1057B8"/>
                </a:solidFill>
                <a:latin typeface="Times New Roman"/>
                <a:cs typeface="Times New Roman"/>
              </a:rPr>
              <a:t>technology</a:t>
            </a:r>
            <a:r>
              <a:rPr sz="1350" spc="71" dirty="0">
                <a:solidFill>
                  <a:srgbClr val="1057B8"/>
                </a:solidFill>
                <a:latin typeface="Times New Roman"/>
                <a:cs typeface="Times New Roman"/>
              </a:rPr>
              <a:t> </a:t>
            </a:r>
            <a:r>
              <a:rPr sz="1350" spc="79" dirty="0">
                <a:solidFill>
                  <a:srgbClr val="1057B8"/>
                </a:solidFill>
                <a:latin typeface="Times New Roman"/>
                <a:cs typeface="Times New Roman"/>
              </a:rPr>
              <a:t>will</a:t>
            </a:r>
            <a:r>
              <a:rPr sz="1350" spc="56" dirty="0">
                <a:solidFill>
                  <a:srgbClr val="1057B8"/>
                </a:solidFill>
                <a:latin typeface="Times New Roman"/>
                <a:cs typeface="Times New Roman"/>
              </a:rPr>
              <a:t> </a:t>
            </a:r>
            <a:r>
              <a:rPr sz="1350" spc="139" dirty="0">
                <a:solidFill>
                  <a:srgbClr val="1057B8"/>
                </a:solidFill>
                <a:latin typeface="Times New Roman"/>
                <a:cs typeface="Times New Roman"/>
              </a:rPr>
              <a:t>provide </a:t>
            </a:r>
            <a:r>
              <a:rPr sz="1350" spc="180" dirty="0">
                <a:solidFill>
                  <a:srgbClr val="1057B8"/>
                </a:solidFill>
                <a:latin typeface="Times New Roman"/>
                <a:cs typeface="Times New Roman"/>
              </a:rPr>
              <a:t>numerous</a:t>
            </a:r>
            <a:r>
              <a:rPr sz="1350" spc="56" dirty="0">
                <a:solidFill>
                  <a:srgbClr val="1057B8"/>
                </a:solidFill>
                <a:latin typeface="Times New Roman"/>
                <a:cs typeface="Times New Roman"/>
              </a:rPr>
              <a:t> </a:t>
            </a:r>
            <a:r>
              <a:rPr sz="1350" spc="127" dirty="0">
                <a:solidFill>
                  <a:srgbClr val="1057B8"/>
                </a:solidFill>
                <a:latin typeface="Times New Roman"/>
                <a:cs typeface="Times New Roman"/>
              </a:rPr>
              <a:t>novel</a:t>
            </a:r>
            <a:r>
              <a:rPr sz="1350" spc="53" dirty="0">
                <a:solidFill>
                  <a:srgbClr val="1057B8"/>
                </a:solidFill>
                <a:latin typeface="Times New Roman"/>
                <a:cs typeface="Times New Roman"/>
              </a:rPr>
              <a:t> </a:t>
            </a:r>
            <a:r>
              <a:rPr sz="1350" spc="150" dirty="0">
                <a:solidFill>
                  <a:srgbClr val="1057B8"/>
                </a:solidFill>
                <a:latin typeface="Times New Roman"/>
                <a:cs typeface="Times New Roman"/>
              </a:rPr>
              <a:t>opportunities</a:t>
            </a:r>
            <a:r>
              <a:rPr sz="1350" spc="56" dirty="0">
                <a:solidFill>
                  <a:srgbClr val="1057B8"/>
                </a:solidFill>
                <a:latin typeface="Times New Roman"/>
                <a:cs typeface="Times New Roman"/>
              </a:rPr>
              <a:t> </a:t>
            </a:r>
            <a:r>
              <a:rPr sz="1350" spc="124" dirty="0">
                <a:solidFill>
                  <a:srgbClr val="1057B8"/>
                </a:solidFill>
                <a:latin typeface="Times New Roman"/>
                <a:cs typeface="Times New Roman"/>
              </a:rPr>
              <a:t>for</a:t>
            </a:r>
            <a:r>
              <a:rPr sz="1350" spc="56" dirty="0">
                <a:solidFill>
                  <a:srgbClr val="1057B8"/>
                </a:solidFill>
                <a:latin typeface="Times New Roman"/>
                <a:cs typeface="Times New Roman"/>
              </a:rPr>
              <a:t> </a:t>
            </a:r>
            <a:r>
              <a:rPr sz="1350" spc="146" dirty="0">
                <a:solidFill>
                  <a:srgbClr val="1057B8"/>
                </a:solidFill>
                <a:latin typeface="Times New Roman"/>
                <a:cs typeface="Times New Roman"/>
              </a:rPr>
              <a:t>action</a:t>
            </a:r>
            <a:r>
              <a:rPr sz="1350" spc="49" dirty="0">
                <a:solidFill>
                  <a:srgbClr val="1057B8"/>
                </a:solidFill>
                <a:latin typeface="Times New Roman"/>
                <a:cs typeface="Times New Roman"/>
              </a:rPr>
              <a:t> </a:t>
            </a:r>
            <a:r>
              <a:rPr sz="1350" spc="124" dirty="0">
                <a:solidFill>
                  <a:srgbClr val="1057B8"/>
                </a:solidFill>
                <a:latin typeface="Times New Roman"/>
                <a:cs typeface="Times New Roman"/>
              </a:rPr>
              <a:t>for</a:t>
            </a:r>
            <a:r>
              <a:rPr sz="1350" spc="49" dirty="0">
                <a:solidFill>
                  <a:srgbClr val="1057B8"/>
                </a:solidFill>
                <a:latin typeface="Times New Roman"/>
                <a:cs typeface="Times New Roman"/>
              </a:rPr>
              <a:t> </a:t>
            </a:r>
            <a:r>
              <a:rPr sz="1350" spc="150" dirty="0">
                <a:solidFill>
                  <a:srgbClr val="1057B8"/>
                </a:solidFill>
                <a:latin typeface="Times New Roman"/>
                <a:cs typeface="Times New Roman"/>
              </a:rPr>
              <a:t>which</a:t>
            </a:r>
            <a:r>
              <a:rPr sz="1350" spc="60" dirty="0">
                <a:solidFill>
                  <a:srgbClr val="1057B8"/>
                </a:solidFill>
                <a:latin typeface="Times New Roman"/>
                <a:cs typeface="Times New Roman"/>
              </a:rPr>
              <a:t> </a:t>
            </a:r>
            <a:r>
              <a:rPr sz="1350" spc="116" dirty="0">
                <a:solidFill>
                  <a:srgbClr val="1057B8"/>
                </a:solidFill>
                <a:latin typeface="Times New Roman"/>
                <a:cs typeface="Times New Roman"/>
              </a:rPr>
              <a:t>well</a:t>
            </a:r>
            <a:r>
              <a:rPr sz="1350" spc="53" dirty="0">
                <a:solidFill>
                  <a:srgbClr val="1057B8"/>
                </a:solidFill>
                <a:latin typeface="Times New Roman"/>
                <a:cs typeface="Times New Roman"/>
              </a:rPr>
              <a:t> </a:t>
            </a:r>
            <a:r>
              <a:rPr sz="1350" spc="172" dirty="0">
                <a:solidFill>
                  <a:srgbClr val="1057B8"/>
                </a:solidFill>
                <a:latin typeface="Times New Roman"/>
                <a:cs typeface="Times New Roman"/>
              </a:rPr>
              <a:t>thought</a:t>
            </a:r>
            <a:r>
              <a:rPr sz="1350" spc="53" dirty="0">
                <a:solidFill>
                  <a:srgbClr val="1057B8"/>
                </a:solidFill>
                <a:latin typeface="Times New Roman"/>
                <a:cs typeface="Times New Roman"/>
              </a:rPr>
              <a:t> </a:t>
            </a:r>
            <a:r>
              <a:rPr sz="1350" spc="161" dirty="0">
                <a:solidFill>
                  <a:srgbClr val="1057B8"/>
                </a:solidFill>
                <a:latin typeface="Times New Roman"/>
                <a:cs typeface="Times New Roman"/>
              </a:rPr>
              <a:t>out</a:t>
            </a:r>
            <a:r>
              <a:rPr sz="1350" spc="53" dirty="0">
                <a:solidFill>
                  <a:srgbClr val="1057B8"/>
                </a:solidFill>
                <a:latin typeface="Times New Roman"/>
                <a:cs typeface="Times New Roman"/>
              </a:rPr>
              <a:t> </a:t>
            </a:r>
            <a:r>
              <a:rPr sz="1350" spc="143" dirty="0">
                <a:solidFill>
                  <a:srgbClr val="1057B8"/>
                </a:solidFill>
                <a:latin typeface="Times New Roman"/>
                <a:cs typeface="Times New Roman"/>
              </a:rPr>
              <a:t>ethical</a:t>
            </a:r>
            <a:r>
              <a:rPr sz="1350" spc="53" dirty="0">
                <a:solidFill>
                  <a:srgbClr val="1057B8"/>
                </a:solidFill>
                <a:latin typeface="Times New Roman"/>
                <a:cs typeface="Times New Roman"/>
              </a:rPr>
              <a:t> </a:t>
            </a:r>
            <a:r>
              <a:rPr sz="1350" spc="120" dirty="0">
                <a:solidFill>
                  <a:srgbClr val="1057B8"/>
                </a:solidFill>
                <a:latin typeface="Times New Roman"/>
                <a:cs typeface="Times New Roman"/>
              </a:rPr>
              <a:t>policies</a:t>
            </a:r>
            <a:r>
              <a:rPr sz="1350" spc="56" dirty="0">
                <a:solidFill>
                  <a:srgbClr val="1057B8"/>
                </a:solidFill>
                <a:latin typeface="Times New Roman"/>
                <a:cs typeface="Times New Roman"/>
              </a:rPr>
              <a:t> </a:t>
            </a:r>
            <a:r>
              <a:rPr sz="1350" spc="83" dirty="0">
                <a:solidFill>
                  <a:srgbClr val="1057B8"/>
                </a:solidFill>
                <a:latin typeface="Times New Roman"/>
                <a:cs typeface="Times New Roman"/>
              </a:rPr>
              <a:t>will</a:t>
            </a:r>
            <a:r>
              <a:rPr sz="1350" spc="53" dirty="0">
                <a:solidFill>
                  <a:srgbClr val="1057B8"/>
                </a:solidFill>
                <a:latin typeface="Times New Roman"/>
                <a:cs typeface="Times New Roman"/>
              </a:rPr>
              <a:t> </a:t>
            </a:r>
            <a:r>
              <a:rPr sz="1350" spc="143" dirty="0">
                <a:solidFill>
                  <a:srgbClr val="1057B8"/>
                </a:solidFill>
                <a:latin typeface="Times New Roman"/>
                <a:cs typeface="Times New Roman"/>
              </a:rPr>
              <a:t>not </a:t>
            </a:r>
            <a:r>
              <a:rPr sz="1350" spc="165" dirty="0">
                <a:solidFill>
                  <a:srgbClr val="1057B8"/>
                </a:solidFill>
                <a:latin typeface="Times New Roman"/>
                <a:cs typeface="Times New Roman"/>
              </a:rPr>
              <a:t>have</a:t>
            </a:r>
            <a:r>
              <a:rPr sz="1350" spc="45" dirty="0">
                <a:solidFill>
                  <a:srgbClr val="1057B8"/>
                </a:solidFill>
                <a:latin typeface="Times New Roman"/>
                <a:cs typeface="Times New Roman"/>
              </a:rPr>
              <a:t> </a:t>
            </a:r>
            <a:r>
              <a:rPr sz="1350" spc="191" dirty="0">
                <a:solidFill>
                  <a:srgbClr val="1057B8"/>
                </a:solidFill>
                <a:latin typeface="Times New Roman"/>
                <a:cs typeface="Times New Roman"/>
              </a:rPr>
              <a:t>been</a:t>
            </a:r>
            <a:r>
              <a:rPr sz="1350" spc="98" dirty="0">
                <a:solidFill>
                  <a:srgbClr val="1057B8"/>
                </a:solidFill>
                <a:latin typeface="Times New Roman"/>
                <a:cs typeface="Times New Roman"/>
              </a:rPr>
              <a:t> </a:t>
            </a:r>
            <a:r>
              <a:rPr sz="1350" spc="135" dirty="0">
                <a:solidFill>
                  <a:srgbClr val="1057B8"/>
                </a:solidFill>
                <a:latin typeface="Times New Roman"/>
                <a:cs typeface="Times New Roman"/>
              </a:rPr>
              <a:t>developed.”</a:t>
            </a:r>
            <a:endParaRPr sz="1350" dirty="0">
              <a:latin typeface="Times New Roman"/>
              <a:cs typeface="Times New Roman"/>
            </a:endParaRPr>
          </a:p>
          <a:p>
            <a:pPr marL="9525"/>
            <a:r>
              <a:rPr sz="1350" i="1" spc="153" dirty="0">
                <a:solidFill>
                  <a:srgbClr val="1057B8"/>
                </a:solidFill>
                <a:latin typeface="Times New Roman"/>
                <a:cs typeface="Times New Roman"/>
              </a:rPr>
              <a:t>Moor</a:t>
            </a:r>
            <a:r>
              <a:rPr sz="1350" i="1" spc="60" dirty="0">
                <a:solidFill>
                  <a:srgbClr val="1057B8"/>
                </a:solidFill>
                <a:latin typeface="Times New Roman"/>
                <a:cs typeface="Times New Roman"/>
              </a:rPr>
              <a:t> </a:t>
            </a:r>
            <a:r>
              <a:rPr sz="1350" i="1" spc="120" dirty="0">
                <a:solidFill>
                  <a:srgbClr val="1057B8"/>
                </a:solidFill>
                <a:latin typeface="Times New Roman"/>
                <a:cs typeface="Times New Roman"/>
              </a:rPr>
              <a:t>(2006):</a:t>
            </a:r>
            <a:r>
              <a:rPr sz="1350" i="1" spc="71" dirty="0">
                <a:solidFill>
                  <a:srgbClr val="1057B8"/>
                </a:solidFill>
                <a:latin typeface="Times New Roman"/>
                <a:cs typeface="Times New Roman"/>
              </a:rPr>
              <a:t> </a:t>
            </a:r>
            <a:r>
              <a:rPr sz="1350" i="1" spc="139" dirty="0">
                <a:solidFill>
                  <a:srgbClr val="1057B8"/>
                </a:solidFill>
                <a:latin typeface="Times New Roman"/>
                <a:cs typeface="Times New Roman"/>
              </a:rPr>
              <a:t>117.</a:t>
            </a:r>
            <a:endParaRPr sz="1350" dirty="0">
              <a:latin typeface="Times New Roman"/>
              <a:cs typeface="Times New Roman"/>
            </a:endParaRPr>
          </a:p>
        </p:txBody>
      </p:sp>
    </p:spTree>
    <p:extLst>
      <p:ext uri="{BB962C8B-B14F-4D97-AF65-F5344CB8AC3E}">
        <p14:creationId xmlns:p14="http://schemas.microsoft.com/office/powerpoint/2010/main" val="145020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5576" y="692696"/>
            <a:ext cx="7193612" cy="378950"/>
          </a:xfrm>
          <a:prstGeom prst="rect">
            <a:avLst/>
          </a:prstGeom>
        </p:spPr>
        <p:txBody>
          <a:bodyPr vert="horz" wrap="square" lIns="0" tIns="9525" rIns="0" bIns="0" numCol="1" rtlCol="0" anchor="ctr" anchorCtr="0" compatLnSpc="1">
            <a:prstTxWarp prst="textNoShape">
              <a:avLst/>
            </a:prstTxWarp>
            <a:spAutoFit/>
          </a:bodyPr>
          <a:lstStyle/>
          <a:p>
            <a:pPr marL="9525">
              <a:spcBef>
                <a:spcPts val="75"/>
              </a:spcBef>
            </a:pPr>
            <a:r>
              <a:rPr lang="en-GB" sz="2400" spc="79" dirty="0">
                <a:latin typeface="Arial"/>
                <a:cs typeface="Arial"/>
              </a:rPr>
              <a:t>General </a:t>
            </a:r>
            <a:r>
              <a:rPr lang="en-GB" sz="2400" spc="98" dirty="0">
                <a:latin typeface="Arial"/>
                <a:cs typeface="Arial"/>
              </a:rPr>
              <a:t>Data</a:t>
            </a:r>
            <a:r>
              <a:rPr lang="en-GB" sz="2400" spc="83" dirty="0">
                <a:latin typeface="Arial"/>
                <a:cs typeface="Arial"/>
              </a:rPr>
              <a:t> </a:t>
            </a:r>
            <a:r>
              <a:rPr lang="en-GB" sz="2400" spc="79" dirty="0">
                <a:latin typeface="Arial"/>
                <a:cs typeface="Arial"/>
              </a:rPr>
              <a:t>Protection</a:t>
            </a:r>
            <a:r>
              <a:rPr lang="en-GB" sz="2400" spc="83" dirty="0">
                <a:latin typeface="Arial"/>
                <a:cs typeface="Arial"/>
              </a:rPr>
              <a:t> </a:t>
            </a:r>
            <a:r>
              <a:rPr lang="en-GB" sz="2400" spc="75" dirty="0">
                <a:latin typeface="Arial"/>
                <a:cs typeface="Arial"/>
              </a:rPr>
              <a:t>Regulation</a:t>
            </a:r>
            <a:r>
              <a:rPr lang="en-GB" sz="2400" spc="86" dirty="0">
                <a:latin typeface="Arial"/>
                <a:cs typeface="Arial"/>
              </a:rPr>
              <a:t> </a:t>
            </a:r>
            <a:r>
              <a:rPr lang="en-GB" sz="2400" spc="45" dirty="0">
                <a:latin typeface="Arial"/>
                <a:cs typeface="Arial"/>
              </a:rPr>
              <a:t>("GDPR")</a:t>
            </a:r>
            <a:endParaRPr sz="2400" dirty="0">
              <a:latin typeface="Arial"/>
              <a:cs typeface="Arial"/>
            </a:endParaRPr>
          </a:p>
        </p:txBody>
      </p:sp>
      <p:sp>
        <p:nvSpPr>
          <p:cNvPr id="3" name="object 3"/>
          <p:cNvSpPr txBox="1"/>
          <p:nvPr/>
        </p:nvSpPr>
        <p:spPr>
          <a:xfrm>
            <a:off x="906779" y="1577340"/>
            <a:ext cx="6948488" cy="3198440"/>
          </a:xfrm>
          <a:prstGeom prst="rect">
            <a:avLst/>
          </a:prstGeom>
        </p:spPr>
        <p:txBody>
          <a:bodyPr vert="horz" wrap="square" lIns="0" tIns="9525" rIns="0" bIns="0" rtlCol="0">
            <a:spAutoFit/>
          </a:bodyPr>
          <a:lstStyle/>
          <a:p>
            <a:pPr marL="180975" indent="-171450">
              <a:spcBef>
                <a:spcPts val="75"/>
              </a:spcBef>
              <a:buClr>
                <a:srgbClr val="405487"/>
              </a:buClr>
              <a:buChar char="•"/>
              <a:tabLst>
                <a:tab pos="180499" algn="l"/>
                <a:tab pos="180975" algn="l"/>
              </a:tabLst>
            </a:pPr>
            <a:r>
              <a:rPr sz="1500" spc="68" dirty="0">
                <a:latin typeface="Arial"/>
                <a:cs typeface="Arial"/>
              </a:rPr>
              <a:t>Privacy</a:t>
            </a:r>
            <a:r>
              <a:rPr sz="1500" spc="75" dirty="0">
                <a:latin typeface="Arial"/>
                <a:cs typeface="Arial"/>
              </a:rPr>
              <a:t> </a:t>
            </a:r>
            <a:r>
              <a:rPr sz="1500" spc="158" dirty="0">
                <a:latin typeface="Arial"/>
                <a:cs typeface="Arial"/>
              </a:rPr>
              <a:t>&amp;</a:t>
            </a:r>
            <a:r>
              <a:rPr sz="1500" spc="64" dirty="0">
                <a:latin typeface="Arial"/>
                <a:cs typeface="Arial"/>
              </a:rPr>
              <a:t> </a:t>
            </a:r>
            <a:r>
              <a:rPr sz="1500" spc="98" dirty="0">
                <a:latin typeface="Arial"/>
                <a:cs typeface="Arial"/>
              </a:rPr>
              <a:t>Data</a:t>
            </a:r>
            <a:r>
              <a:rPr sz="1500" spc="68" dirty="0">
                <a:latin typeface="Arial"/>
                <a:cs typeface="Arial"/>
              </a:rPr>
              <a:t> </a:t>
            </a:r>
            <a:r>
              <a:rPr sz="1500" spc="101" dirty="0">
                <a:latin typeface="Arial"/>
                <a:cs typeface="Arial"/>
              </a:rPr>
              <a:t>protection</a:t>
            </a:r>
            <a:r>
              <a:rPr sz="1500" spc="75" dirty="0">
                <a:latin typeface="Arial"/>
                <a:cs typeface="Arial"/>
              </a:rPr>
              <a:t> </a:t>
            </a:r>
            <a:r>
              <a:rPr sz="1500" spc="79" dirty="0">
                <a:latin typeface="Arial"/>
                <a:cs typeface="Arial"/>
              </a:rPr>
              <a:t>law</a:t>
            </a:r>
            <a:endParaRPr sz="1500" dirty="0">
              <a:latin typeface="Arial"/>
              <a:cs typeface="Arial"/>
            </a:endParaRPr>
          </a:p>
          <a:p>
            <a:pPr>
              <a:spcBef>
                <a:spcPts val="19"/>
              </a:spcBef>
              <a:buClr>
                <a:srgbClr val="405487"/>
              </a:buClr>
              <a:buFont typeface="Arial"/>
              <a:buChar char="•"/>
            </a:pPr>
            <a:endParaRPr sz="1875" dirty="0">
              <a:latin typeface="Arial"/>
              <a:cs typeface="Arial"/>
            </a:endParaRPr>
          </a:p>
          <a:p>
            <a:pPr marL="180975" marR="166688" indent="-171450">
              <a:lnSpc>
                <a:spcPct val="150300"/>
              </a:lnSpc>
              <a:buClr>
                <a:srgbClr val="405487"/>
              </a:buClr>
              <a:buChar char="•"/>
              <a:tabLst>
                <a:tab pos="180499" algn="l"/>
                <a:tab pos="180975" algn="l"/>
              </a:tabLst>
            </a:pPr>
            <a:r>
              <a:rPr sz="1500" spc="64" dirty="0">
                <a:latin typeface="Arial"/>
                <a:cs typeface="Arial"/>
              </a:rPr>
              <a:t>The</a:t>
            </a:r>
            <a:r>
              <a:rPr sz="1500" spc="83" dirty="0">
                <a:latin typeface="Arial"/>
                <a:cs typeface="Arial"/>
              </a:rPr>
              <a:t> </a:t>
            </a:r>
            <a:r>
              <a:rPr sz="1500" spc="79" dirty="0">
                <a:latin typeface="Arial"/>
                <a:cs typeface="Arial"/>
              </a:rPr>
              <a:t>General </a:t>
            </a:r>
            <a:r>
              <a:rPr sz="1500" spc="98" dirty="0">
                <a:latin typeface="Arial"/>
                <a:cs typeface="Arial"/>
              </a:rPr>
              <a:t>Data</a:t>
            </a:r>
            <a:r>
              <a:rPr sz="1500" spc="83" dirty="0">
                <a:latin typeface="Arial"/>
                <a:cs typeface="Arial"/>
              </a:rPr>
              <a:t> </a:t>
            </a:r>
            <a:r>
              <a:rPr sz="1500" spc="79" dirty="0">
                <a:latin typeface="Arial"/>
                <a:cs typeface="Arial"/>
              </a:rPr>
              <a:t>Protection</a:t>
            </a:r>
            <a:r>
              <a:rPr sz="1500" spc="83" dirty="0">
                <a:latin typeface="Arial"/>
                <a:cs typeface="Arial"/>
              </a:rPr>
              <a:t> </a:t>
            </a:r>
            <a:r>
              <a:rPr sz="1500" spc="75" dirty="0">
                <a:latin typeface="Arial"/>
                <a:cs typeface="Arial"/>
              </a:rPr>
              <a:t>Regulation</a:t>
            </a:r>
            <a:r>
              <a:rPr sz="1500" spc="86" dirty="0">
                <a:latin typeface="Arial"/>
                <a:cs typeface="Arial"/>
              </a:rPr>
              <a:t> </a:t>
            </a:r>
            <a:r>
              <a:rPr sz="1500" dirty="0">
                <a:latin typeface="Arial"/>
                <a:cs typeface="Arial"/>
              </a:rPr>
              <a:t>(EU)</a:t>
            </a:r>
            <a:r>
              <a:rPr sz="1500" spc="83" dirty="0">
                <a:latin typeface="Arial"/>
                <a:cs typeface="Arial"/>
              </a:rPr>
              <a:t> </a:t>
            </a:r>
            <a:r>
              <a:rPr sz="1500" spc="109" dirty="0">
                <a:latin typeface="Arial"/>
                <a:cs typeface="Arial"/>
              </a:rPr>
              <a:t>2016/679</a:t>
            </a:r>
            <a:r>
              <a:rPr sz="1500" spc="83" dirty="0">
                <a:latin typeface="Arial"/>
                <a:cs typeface="Arial"/>
              </a:rPr>
              <a:t> </a:t>
            </a:r>
            <a:r>
              <a:rPr sz="1500" spc="45" dirty="0">
                <a:latin typeface="Arial"/>
                <a:cs typeface="Arial"/>
              </a:rPr>
              <a:t>("GDPR")</a:t>
            </a:r>
            <a:r>
              <a:rPr sz="1500" spc="75" dirty="0">
                <a:latin typeface="Arial"/>
                <a:cs typeface="Arial"/>
              </a:rPr>
              <a:t> </a:t>
            </a:r>
            <a:r>
              <a:rPr sz="1500" spc="53" dirty="0">
                <a:latin typeface="Arial"/>
                <a:cs typeface="Arial"/>
              </a:rPr>
              <a:t>is</a:t>
            </a:r>
            <a:r>
              <a:rPr sz="1500" spc="83" dirty="0">
                <a:latin typeface="Arial"/>
                <a:cs typeface="Arial"/>
              </a:rPr>
              <a:t> </a:t>
            </a:r>
            <a:r>
              <a:rPr sz="1500" spc="45" dirty="0">
                <a:latin typeface="Arial"/>
                <a:cs typeface="Arial"/>
              </a:rPr>
              <a:t>a </a:t>
            </a:r>
            <a:r>
              <a:rPr sz="1500" spc="98" dirty="0">
                <a:latin typeface="Arial"/>
                <a:cs typeface="Arial"/>
              </a:rPr>
              <a:t>regulation</a:t>
            </a:r>
            <a:r>
              <a:rPr sz="1500" spc="60" dirty="0">
                <a:latin typeface="Arial"/>
                <a:cs typeface="Arial"/>
              </a:rPr>
              <a:t> </a:t>
            </a:r>
            <a:r>
              <a:rPr sz="1500" spc="90" dirty="0">
                <a:latin typeface="Arial"/>
                <a:cs typeface="Arial"/>
              </a:rPr>
              <a:t>in</a:t>
            </a:r>
            <a:r>
              <a:rPr sz="1500" spc="64" dirty="0">
                <a:latin typeface="Arial"/>
                <a:cs typeface="Arial"/>
              </a:rPr>
              <a:t> </a:t>
            </a:r>
            <a:r>
              <a:rPr sz="1500" dirty="0">
                <a:latin typeface="Arial"/>
                <a:cs typeface="Arial"/>
              </a:rPr>
              <a:t>EU</a:t>
            </a:r>
            <a:r>
              <a:rPr sz="1500" spc="56" dirty="0">
                <a:latin typeface="Arial"/>
                <a:cs typeface="Arial"/>
              </a:rPr>
              <a:t> </a:t>
            </a:r>
            <a:r>
              <a:rPr sz="1500" spc="98" dirty="0">
                <a:latin typeface="Arial"/>
                <a:cs typeface="Arial"/>
              </a:rPr>
              <a:t>law</a:t>
            </a:r>
            <a:r>
              <a:rPr sz="1500" spc="64" dirty="0">
                <a:latin typeface="Arial"/>
                <a:cs typeface="Arial"/>
              </a:rPr>
              <a:t> </a:t>
            </a:r>
            <a:r>
              <a:rPr sz="1500" spc="94" dirty="0">
                <a:latin typeface="Arial"/>
                <a:cs typeface="Arial"/>
              </a:rPr>
              <a:t>on</a:t>
            </a:r>
            <a:r>
              <a:rPr sz="1500" spc="64" dirty="0">
                <a:latin typeface="Arial"/>
                <a:cs typeface="Arial"/>
              </a:rPr>
              <a:t> </a:t>
            </a:r>
            <a:r>
              <a:rPr sz="1500" spc="109" dirty="0">
                <a:latin typeface="Arial"/>
                <a:cs typeface="Arial"/>
              </a:rPr>
              <a:t>data</a:t>
            </a:r>
            <a:r>
              <a:rPr sz="1500" spc="56" dirty="0">
                <a:latin typeface="Arial"/>
                <a:cs typeface="Arial"/>
              </a:rPr>
              <a:t> </a:t>
            </a:r>
            <a:r>
              <a:rPr sz="1500" spc="101" dirty="0">
                <a:latin typeface="Arial"/>
                <a:cs typeface="Arial"/>
              </a:rPr>
              <a:t>protection</a:t>
            </a:r>
            <a:r>
              <a:rPr sz="1500" spc="64" dirty="0">
                <a:latin typeface="Arial"/>
                <a:cs typeface="Arial"/>
              </a:rPr>
              <a:t> </a:t>
            </a:r>
            <a:r>
              <a:rPr sz="1500" spc="98" dirty="0">
                <a:latin typeface="Arial"/>
                <a:cs typeface="Arial"/>
              </a:rPr>
              <a:t>and</a:t>
            </a:r>
            <a:r>
              <a:rPr sz="1500" spc="60" dirty="0">
                <a:latin typeface="Arial"/>
                <a:cs typeface="Arial"/>
              </a:rPr>
              <a:t> </a:t>
            </a:r>
            <a:r>
              <a:rPr sz="1500" spc="101" dirty="0">
                <a:latin typeface="Arial"/>
                <a:cs typeface="Arial"/>
              </a:rPr>
              <a:t>privacy</a:t>
            </a:r>
            <a:r>
              <a:rPr sz="1500" spc="56" dirty="0">
                <a:latin typeface="Arial"/>
                <a:cs typeface="Arial"/>
              </a:rPr>
              <a:t> </a:t>
            </a:r>
            <a:r>
              <a:rPr sz="1500" spc="101" dirty="0">
                <a:latin typeface="Arial"/>
                <a:cs typeface="Arial"/>
              </a:rPr>
              <a:t>for</a:t>
            </a:r>
            <a:r>
              <a:rPr sz="1500" spc="64" dirty="0">
                <a:latin typeface="Arial"/>
                <a:cs typeface="Arial"/>
              </a:rPr>
              <a:t> </a:t>
            </a:r>
            <a:r>
              <a:rPr sz="1500" spc="79" dirty="0">
                <a:latin typeface="Arial"/>
                <a:cs typeface="Arial"/>
              </a:rPr>
              <a:t>all</a:t>
            </a:r>
            <a:r>
              <a:rPr sz="1500" spc="49" dirty="0">
                <a:latin typeface="Arial"/>
                <a:cs typeface="Arial"/>
              </a:rPr>
              <a:t> </a:t>
            </a:r>
            <a:r>
              <a:rPr sz="1500" spc="83" dirty="0">
                <a:latin typeface="Arial"/>
                <a:cs typeface="Arial"/>
              </a:rPr>
              <a:t>individuals </a:t>
            </a:r>
            <a:r>
              <a:rPr sz="1500" spc="113" dirty="0">
                <a:latin typeface="Arial"/>
                <a:cs typeface="Arial"/>
              </a:rPr>
              <a:t>within</a:t>
            </a:r>
            <a:r>
              <a:rPr sz="1500" spc="83" dirty="0">
                <a:latin typeface="Arial"/>
                <a:cs typeface="Arial"/>
              </a:rPr>
              <a:t> </a:t>
            </a:r>
            <a:r>
              <a:rPr sz="1500" spc="116" dirty="0">
                <a:latin typeface="Arial"/>
                <a:cs typeface="Arial"/>
              </a:rPr>
              <a:t>the</a:t>
            </a:r>
            <a:r>
              <a:rPr sz="1500" spc="86" dirty="0">
                <a:latin typeface="Arial"/>
                <a:cs typeface="Arial"/>
              </a:rPr>
              <a:t> </a:t>
            </a:r>
            <a:r>
              <a:rPr sz="1500" spc="75" dirty="0">
                <a:latin typeface="Arial"/>
                <a:cs typeface="Arial"/>
              </a:rPr>
              <a:t>European</a:t>
            </a:r>
            <a:r>
              <a:rPr sz="1500" spc="86" dirty="0">
                <a:latin typeface="Arial"/>
                <a:cs typeface="Arial"/>
              </a:rPr>
              <a:t> </a:t>
            </a:r>
            <a:r>
              <a:rPr sz="1500" spc="75" dirty="0">
                <a:latin typeface="Arial"/>
                <a:cs typeface="Arial"/>
              </a:rPr>
              <a:t>Union</a:t>
            </a:r>
            <a:r>
              <a:rPr sz="1500" spc="83" dirty="0">
                <a:latin typeface="Arial"/>
                <a:cs typeface="Arial"/>
              </a:rPr>
              <a:t> </a:t>
            </a:r>
            <a:r>
              <a:rPr sz="1500" dirty="0">
                <a:latin typeface="Arial"/>
                <a:cs typeface="Arial"/>
              </a:rPr>
              <a:t>(EU)</a:t>
            </a:r>
            <a:r>
              <a:rPr sz="1500" spc="79" dirty="0">
                <a:latin typeface="Arial"/>
                <a:cs typeface="Arial"/>
              </a:rPr>
              <a:t> </a:t>
            </a:r>
            <a:r>
              <a:rPr sz="1500" spc="101" dirty="0">
                <a:latin typeface="Arial"/>
                <a:cs typeface="Arial"/>
              </a:rPr>
              <a:t>and</a:t>
            </a:r>
            <a:r>
              <a:rPr sz="1500" spc="83" dirty="0">
                <a:latin typeface="Arial"/>
                <a:cs typeface="Arial"/>
              </a:rPr>
              <a:t> </a:t>
            </a:r>
            <a:r>
              <a:rPr sz="1500" spc="116" dirty="0">
                <a:latin typeface="Arial"/>
                <a:cs typeface="Arial"/>
              </a:rPr>
              <a:t>the</a:t>
            </a:r>
            <a:r>
              <a:rPr sz="1500" spc="86" dirty="0">
                <a:latin typeface="Arial"/>
                <a:cs typeface="Arial"/>
              </a:rPr>
              <a:t> </a:t>
            </a:r>
            <a:r>
              <a:rPr sz="1500" spc="71" dirty="0">
                <a:latin typeface="Arial"/>
                <a:cs typeface="Arial"/>
              </a:rPr>
              <a:t>European</a:t>
            </a:r>
            <a:r>
              <a:rPr sz="1500" spc="83" dirty="0">
                <a:latin typeface="Arial"/>
                <a:cs typeface="Arial"/>
              </a:rPr>
              <a:t> </a:t>
            </a:r>
            <a:r>
              <a:rPr sz="1500" spc="75" dirty="0">
                <a:latin typeface="Arial"/>
                <a:cs typeface="Arial"/>
              </a:rPr>
              <a:t>Economic</a:t>
            </a:r>
            <a:r>
              <a:rPr sz="1500" spc="86" dirty="0">
                <a:latin typeface="Arial"/>
                <a:cs typeface="Arial"/>
              </a:rPr>
              <a:t> </a:t>
            </a:r>
            <a:r>
              <a:rPr sz="1500" spc="49" dirty="0">
                <a:latin typeface="Arial"/>
                <a:cs typeface="Arial"/>
              </a:rPr>
              <a:t>Area </a:t>
            </a:r>
            <a:r>
              <a:rPr sz="1500" spc="-8" dirty="0">
                <a:latin typeface="Arial"/>
                <a:cs typeface="Arial"/>
              </a:rPr>
              <a:t>(EEA).</a:t>
            </a:r>
            <a:endParaRPr sz="1500" dirty="0">
              <a:latin typeface="Arial"/>
              <a:cs typeface="Arial"/>
            </a:endParaRPr>
          </a:p>
          <a:p>
            <a:pPr>
              <a:spcBef>
                <a:spcPts val="23"/>
              </a:spcBef>
              <a:buClr>
                <a:srgbClr val="405487"/>
              </a:buClr>
              <a:buFont typeface="Arial"/>
              <a:buChar char="•"/>
            </a:pPr>
            <a:endParaRPr sz="1875" dirty="0">
              <a:latin typeface="Arial"/>
              <a:cs typeface="Arial"/>
            </a:endParaRPr>
          </a:p>
          <a:p>
            <a:pPr marL="180975" marR="3810" indent="-171450">
              <a:lnSpc>
                <a:spcPct val="150200"/>
              </a:lnSpc>
              <a:buClr>
                <a:srgbClr val="405487"/>
              </a:buClr>
              <a:buChar char="•"/>
              <a:tabLst>
                <a:tab pos="180499" algn="l"/>
                <a:tab pos="180975" algn="l"/>
              </a:tabLst>
            </a:pPr>
            <a:r>
              <a:rPr sz="1500" spc="64" dirty="0">
                <a:latin typeface="Arial"/>
                <a:cs typeface="Arial"/>
              </a:rPr>
              <a:t>In</a:t>
            </a:r>
            <a:r>
              <a:rPr sz="1500" spc="56" dirty="0">
                <a:latin typeface="Arial"/>
                <a:cs typeface="Arial"/>
              </a:rPr>
              <a:t> </a:t>
            </a:r>
            <a:r>
              <a:rPr sz="1500" spc="98" dirty="0">
                <a:latin typeface="Arial"/>
                <a:cs typeface="Arial"/>
              </a:rPr>
              <a:t>some</a:t>
            </a:r>
            <a:r>
              <a:rPr sz="1500" spc="60" dirty="0">
                <a:latin typeface="Arial"/>
                <a:cs typeface="Arial"/>
              </a:rPr>
              <a:t> </a:t>
            </a:r>
            <a:r>
              <a:rPr sz="1500" spc="56" dirty="0">
                <a:latin typeface="Arial"/>
                <a:cs typeface="Arial"/>
              </a:rPr>
              <a:t>cases,</a:t>
            </a:r>
            <a:r>
              <a:rPr sz="1500" spc="64" dirty="0">
                <a:latin typeface="Arial"/>
                <a:cs typeface="Arial"/>
              </a:rPr>
              <a:t> </a:t>
            </a:r>
            <a:r>
              <a:rPr sz="1500" spc="94" dirty="0">
                <a:latin typeface="Arial"/>
                <a:cs typeface="Arial"/>
              </a:rPr>
              <a:t>violators</a:t>
            </a:r>
            <a:r>
              <a:rPr sz="1500" spc="53" dirty="0">
                <a:latin typeface="Arial"/>
                <a:cs typeface="Arial"/>
              </a:rPr>
              <a:t> </a:t>
            </a:r>
            <a:r>
              <a:rPr sz="1500" spc="94" dirty="0">
                <a:latin typeface="Arial"/>
                <a:cs typeface="Arial"/>
              </a:rPr>
              <a:t>of</a:t>
            </a:r>
            <a:r>
              <a:rPr sz="1500" spc="64" dirty="0">
                <a:latin typeface="Arial"/>
                <a:cs typeface="Arial"/>
              </a:rPr>
              <a:t> </a:t>
            </a:r>
            <a:r>
              <a:rPr sz="1500" spc="116" dirty="0">
                <a:latin typeface="Arial"/>
                <a:cs typeface="Arial"/>
              </a:rPr>
              <a:t>the</a:t>
            </a:r>
            <a:r>
              <a:rPr sz="1500" spc="60" dirty="0">
                <a:latin typeface="Arial"/>
                <a:cs typeface="Arial"/>
              </a:rPr>
              <a:t> </a:t>
            </a:r>
            <a:r>
              <a:rPr sz="1500" dirty="0">
                <a:latin typeface="Arial"/>
                <a:cs typeface="Arial"/>
              </a:rPr>
              <a:t>GDPR</a:t>
            </a:r>
            <a:r>
              <a:rPr sz="1500" spc="53" dirty="0">
                <a:latin typeface="Arial"/>
                <a:cs typeface="Arial"/>
              </a:rPr>
              <a:t> </a:t>
            </a:r>
            <a:r>
              <a:rPr sz="1500" spc="139" dirty="0">
                <a:latin typeface="Arial"/>
                <a:cs typeface="Arial"/>
              </a:rPr>
              <a:t>may</a:t>
            </a:r>
            <a:r>
              <a:rPr sz="1500" spc="56" dirty="0">
                <a:latin typeface="Arial"/>
                <a:cs typeface="Arial"/>
              </a:rPr>
              <a:t> </a:t>
            </a:r>
            <a:r>
              <a:rPr sz="1500" spc="98" dirty="0">
                <a:latin typeface="Arial"/>
                <a:cs typeface="Arial"/>
              </a:rPr>
              <a:t>be</a:t>
            </a:r>
            <a:r>
              <a:rPr sz="1500" spc="60" dirty="0">
                <a:latin typeface="Arial"/>
                <a:cs typeface="Arial"/>
              </a:rPr>
              <a:t> </a:t>
            </a:r>
            <a:r>
              <a:rPr sz="1500" spc="98" dirty="0">
                <a:latin typeface="Arial"/>
                <a:cs typeface="Arial"/>
              </a:rPr>
              <a:t>fined</a:t>
            </a:r>
            <a:r>
              <a:rPr sz="1500" spc="56" dirty="0">
                <a:latin typeface="Arial"/>
                <a:cs typeface="Arial"/>
              </a:rPr>
              <a:t> </a:t>
            </a:r>
            <a:r>
              <a:rPr sz="1500" spc="113" dirty="0">
                <a:latin typeface="Arial"/>
                <a:cs typeface="Arial"/>
              </a:rPr>
              <a:t>up</a:t>
            </a:r>
            <a:r>
              <a:rPr sz="1500" spc="56" dirty="0">
                <a:latin typeface="Arial"/>
                <a:cs typeface="Arial"/>
              </a:rPr>
              <a:t> </a:t>
            </a:r>
            <a:r>
              <a:rPr sz="1500" spc="124" dirty="0">
                <a:latin typeface="Arial"/>
                <a:cs typeface="Arial"/>
              </a:rPr>
              <a:t>to</a:t>
            </a:r>
            <a:r>
              <a:rPr sz="1500" spc="56" dirty="0">
                <a:latin typeface="Arial"/>
                <a:cs typeface="Arial"/>
              </a:rPr>
              <a:t> </a:t>
            </a:r>
            <a:r>
              <a:rPr sz="1500" spc="113" dirty="0">
                <a:latin typeface="Arial"/>
                <a:cs typeface="Arial"/>
              </a:rPr>
              <a:t>€20</a:t>
            </a:r>
            <a:r>
              <a:rPr sz="1500" spc="53" dirty="0">
                <a:latin typeface="Arial"/>
                <a:cs typeface="Arial"/>
              </a:rPr>
              <a:t> </a:t>
            </a:r>
            <a:r>
              <a:rPr sz="1500" spc="98" dirty="0">
                <a:latin typeface="Arial"/>
                <a:cs typeface="Arial"/>
              </a:rPr>
              <a:t>million</a:t>
            </a:r>
            <a:r>
              <a:rPr sz="1500" spc="60" dirty="0">
                <a:latin typeface="Arial"/>
                <a:cs typeface="Arial"/>
              </a:rPr>
              <a:t> </a:t>
            </a:r>
            <a:r>
              <a:rPr sz="1500" spc="75" dirty="0">
                <a:latin typeface="Arial"/>
                <a:cs typeface="Arial"/>
              </a:rPr>
              <a:t>or </a:t>
            </a:r>
            <a:r>
              <a:rPr sz="1500" spc="113" dirty="0">
                <a:latin typeface="Arial"/>
                <a:cs typeface="Arial"/>
              </a:rPr>
              <a:t>up</a:t>
            </a:r>
            <a:r>
              <a:rPr sz="1500" spc="64" dirty="0">
                <a:latin typeface="Arial"/>
                <a:cs typeface="Arial"/>
              </a:rPr>
              <a:t> </a:t>
            </a:r>
            <a:r>
              <a:rPr sz="1500" spc="124" dirty="0">
                <a:latin typeface="Arial"/>
                <a:cs typeface="Arial"/>
              </a:rPr>
              <a:t>to</a:t>
            </a:r>
            <a:r>
              <a:rPr sz="1500" spc="64" dirty="0">
                <a:latin typeface="Arial"/>
                <a:cs typeface="Arial"/>
              </a:rPr>
              <a:t> </a:t>
            </a:r>
            <a:r>
              <a:rPr sz="1500" spc="94" dirty="0">
                <a:latin typeface="Arial"/>
                <a:cs typeface="Arial"/>
              </a:rPr>
              <a:t>4%</a:t>
            </a:r>
            <a:r>
              <a:rPr sz="1500" spc="71" dirty="0">
                <a:latin typeface="Arial"/>
                <a:cs typeface="Arial"/>
              </a:rPr>
              <a:t> </a:t>
            </a:r>
            <a:r>
              <a:rPr sz="1500" spc="94" dirty="0">
                <a:latin typeface="Arial"/>
                <a:cs typeface="Arial"/>
              </a:rPr>
              <a:t>of</a:t>
            </a:r>
            <a:r>
              <a:rPr sz="1500" spc="68" dirty="0">
                <a:latin typeface="Arial"/>
                <a:cs typeface="Arial"/>
              </a:rPr>
              <a:t> </a:t>
            </a:r>
            <a:r>
              <a:rPr sz="1500" spc="120" dirty="0">
                <a:latin typeface="Arial"/>
                <a:cs typeface="Arial"/>
              </a:rPr>
              <a:t>the</a:t>
            </a:r>
            <a:r>
              <a:rPr sz="1500" spc="68" dirty="0">
                <a:latin typeface="Arial"/>
                <a:cs typeface="Arial"/>
              </a:rPr>
              <a:t> </a:t>
            </a:r>
            <a:r>
              <a:rPr sz="1500" spc="94" dirty="0">
                <a:latin typeface="Arial"/>
                <a:cs typeface="Arial"/>
              </a:rPr>
              <a:t>annual</a:t>
            </a:r>
            <a:r>
              <a:rPr sz="1500" spc="64" dirty="0">
                <a:latin typeface="Arial"/>
                <a:cs typeface="Arial"/>
              </a:rPr>
              <a:t> </a:t>
            </a:r>
            <a:r>
              <a:rPr sz="1500" spc="101" dirty="0">
                <a:latin typeface="Arial"/>
                <a:cs typeface="Arial"/>
              </a:rPr>
              <a:t>worldwide</a:t>
            </a:r>
            <a:r>
              <a:rPr sz="1500" spc="68" dirty="0">
                <a:latin typeface="Arial"/>
                <a:cs typeface="Arial"/>
              </a:rPr>
              <a:t> </a:t>
            </a:r>
            <a:r>
              <a:rPr sz="1500" spc="109" dirty="0">
                <a:latin typeface="Arial"/>
                <a:cs typeface="Arial"/>
              </a:rPr>
              <a:t>turnover</a:t>
            </a:r>
            <a:r>
              <a:rPr sz="1500" spc="68" dirty="0">
                <a:latin typeface="Arial"/>
                <a:cs typeface="Arial"/>
              </a:rPr>
              <a:t> </a:t>
            </a:r>
            <a:r>
              <a:rPr sz="1500" spc="94" dirty="0">
                <a:latin typeface="Arial"/>
                <a:cs typeface="Arial"/>
              </a:rPr>
              <a:t>of</a:t>
            </a:r>
            <a:r>
              <a:rPr sz="1500" spc="71" dirty="0">
                <a:latin typeface="Arial"/>
                <a:cs typeface="Arial"/>
              </a:rPr>
              <a:t> </a:t>
            </a:r>
            <a:r>
              <a:rPr sz="1500" spc="116" dirty="0">
                <a:latin typeface="Arial"/>
                <a:cs typeface="Arial"/>
              </a:rPr>
              <a:t>the</a:t>
            </a:r>
            <a:r>
              <a:rPr sz="1500" spc="71" dirty="0">
                <a:latin typeface="Arial"/>
                <a:cs typeface="Arial"/>
              </a:rPr>
              <a:t> </a:t>
            </a:r>
            <a:r>
              <a:rPr sz="1500" spc="94" dirty="0">
                <a:latin typeface="Arial"/>
                <a:cs typeface="Arial"/>
              </a:rPr>
              <a:t>preceding</a:t>
            </a:r>
            <a:r>
              <a:rPr sz="1500" spc="68" dirty="0">
                <a:latin typeface="Arial"/>
                <a:cs typeface="Arial"/>
              </a:rPr>
              <a:t> </a:t>
            </a:r>
            <a:r>
              <a:rPr sz="1500" spc="79" dirty="0">
                <a:latin typeface="Arial"/>
                <a:cs typeface="Arial"/>
              </a:rPr>
              <a:t>financial </a:t>
            </a:r>
            <a:r>
              <a:rPr sz="1500" spc="101" dirty="0">
                <a:latin typeface="Arial"/>
                <a:cs typeface="Arial"/>
              </a:rPr>
              <a:t>year</a:t>
            </a:r>
            <a:r>
              <a:rPr sz="1500" spc="64" dirty="0">
                <a:latin typeface="Arial"/>
                <a:cs typeface="Arial"/>
              </a:rPr>
              <a:t> </a:t>
            </a:r>
            <a:r>
              <a:rPr sz="1500" spc="90" dirty="0">
                <a:latin typeface="Arial"/>
                <a:cs typeface="Arial"/>
              </a:rPr>
              <a:t>in</a:t>
            </a:r>
            <a:r>
              <a:rPr sz="1500" spc="68" dirty="0">
                <a:latin typeface="Arial"/>
                <a:cs typeface="Arial"/>
              </a:rPr>
              <a:t> </a:t>
            </a:r>
            <a:r>
              <a:rPr sz="1500" spc="64" dirty="0">
                <a:latin typeface="Arial"/>
                <a:cs typeface="Arial"/>
              </a:rPr>
              <a:t>case</a:t>
            </a:r>
            <a:r>
              <a:rPr sz="1500" spc="68" dirty="0">
                <a:latin typeface="Arial"/>
                <a:cs typeface="Arial"/>
              </a:rPr>
              <a:t> </a:t>
            </a:r>
            <a:r>
              <a:rPr sz="1500" spc="94" dirty="0">
                <a:latin typeface="Arial"/>
                <a:cs typeface="Arial"/>
              </a:rPr>
              <a:t>of</a:t>
            </a:r>
            <a:r>
              <a:rPr sz="1500" spc="64" dirty="0">
                <a:latin typeface="Arial"/>
                <a:cs typeface="Arial"/>
              </a:rPr>
              <a:t> </a:t>
            </a:r>
            <a:r>
              <a:rPr sz="1500" spc="94" dirty="0">
                <a:latin typeface="Arial"/>
                <a:cs typeface="Arial"/>
              </a:rPr>
              <a:t>an</a:t>
            </a:r>
            <a:r>
              <a:rPr sz="1500" spc="68" dirty="0">
                <a:latin typeface="Arial"/>
                <a:cs typeface="Arial"/>
              </a:rPr>
              <a:t> </a:t>
            </a:r>
            <a:r>
              <a:rPr sz="1500" spc="94" dirty="0">
                <a:latin typeface="Arial"/>
                <a:cs typeface="Arial"/>
              </a:rPr>
              <a:t>enterprise,</a:t>
            </a:r>
            <a:r>
              <a:rPr sz="1500" spc="64" dirty="0">
                <a:latin typeface="Arial"/>
                <a:cs typeface="Arial"/>
              </a:rPr>
              <a:t> </a:t>
            </a:r>
            <a:r>
              <a:rPr sz="1500" spc="101" dirty="0">
                <a:latin typeface="Arial"/>
                <a:cs typeface="Arial"/>
              </a:rPr>
              <a:t>whichever</a:t>
            </a:r>
            <a:r>
              <a:rPr sz="1500" spc="68" dirty="0">
                <a:latin typeface="Arial"/>
                <a:cs typeface="Arial"/>
              </a:rPr>
              <a:t> </a:t>
            </a:r>
            <a:r>
              <a:rPr sz="1500" spc="53" dirty="0">
                <a:latin typeface="Arial"/>
                <a:cs typeface="Arial"/>
              </a:rPr>
              <a:t>is</a:t>
            </a:r>
            <a:r>
              <a:rPr sz="1500" spc="68" dirty="0">
                <a:latin typeface="Arial"/>
                <a:cs typeface="Arial"/>
              </a:rPr>
              <a:t> </a:t>
            </a:r>
            <a:r>
              <a:rPr sz="1500" spc="71" dirty="0">
                <a:latin typeface="Arial"/>
                <a:cs typeface="Arial"/>
              </a:rPr>
              <a:t>greater.</a:t>
            </a:r>
            <a:endParaRPr sz="1500" dirty="0">
              <a:latin typeface="Arial"/>
              <a:cs typeface="Arial"/>
            </a:endParaRPr>
          </a:p>
        </p:txBody>
      </p:sp>
    </p:spTree>
    <p:extLst>
      <p:ext uri="{BB962C8B-B14F-4D97-AF65-F5344CB8AC3E}">
        <p14:creationId xmlns:p14="http://schemas.microsoft.com/office/powerpoint/2010/main" val="2637804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1885</Words>
  <Application>Microsoft Office PowerPoint</Application>
  <PresentationFormat>On-screen Show (4:3)</PresentationFormat>
  <Paragraphs>243</Paragraphs>
  <Slides>30</Slides>
  <Notes>13</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Times New Roman</vt:lpstr>
      <vt:lpstr>Verdana</vt:lpstr>
      <vt:lpstr>20140311PresentationUWTSDTemplate</vt:lpstr>
      <vt:lpstr>Software Solutions for Business</vt:lpstr>
      <vt:lpstr>How busy is the internet? </vt:lpstr>
      <vt:lpstr>Key digital Safety Skills</vt:lpstr>
      <vt:lpstr>What threats are there? </vt:lpstr>
      <vt:lpstr>PowerPoint Presentation</vt:lpstr>
      <vt:lpstr>Your thoughts.. </vt:lpstr>
      <vt:lpstr>Virus Protection </vt:lpstr>
      <vt:lpstr>PowerPoint Presentation</vt:lpstr>
      <vt:lpstr>Privacy Settings on accounts </vt:lpstr>
      <vt:lpstr>Online banking </vt:lpstr>
      <vt:lpstr>PowerPoint Presentation</vt:lpstr>
      <vt:lpstr>Domain names </vt:lpstr>
      <vt:lpstr>Webpages – can they be trusted? </vt:lpstr>
      <vt:lpstr>Misinformation </vt:lpstr>
      <vt:lpstr>Group activity </vt:lpstr>
      <vt:lpstr>Defining Terms</vt:lpstr>
      <vt:lpstr>What is Ethics?</vt:lpstr>
      <vt:lpstr>Definition of Computer Ethics</vt:lpstr>
      <vt:lpstr>PowerPoint Presentation</vt:lpstr>
      <vt:lpstr>PowerPoint Presentation</vt:lpstr>
      <vt:lpstr>What is Computer Ethics?</vt:lpstr>
      <vt:lpstr>Information Age</vt:lpstr>
      <vt:lpstr>Technology and Values</vt:lpstr>
      <vt:lpstr>The Ethical Point of View</vt:lpstr>
      <vt:lpstr>Why Study Ethics?</vt:lpstr>
      <vt:lpstr>What is Computer Related Crime?</vt:lpstr>
      <vt:lpstr>Impacts of computer related crime</vt:lpstr>
      <vt:lpstr>Why do we need Computer ethics?</vt:lpstr>
      <vt:lpstr>Moor’s Law</vt:lpstr>
      <vt:lpstr>General Data Protection Regulation ("GDPR")</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Hasti Chitsazan</cp:lastModifiedBy>
  <cp:revision>69</cp:revision>
  <cp:lastPrinted>2018-07-09T15:27:01Z</cp:lastPrinted>
  <dcterms:created xsi:type="dcterms:W3CDTF">2002-10-07T19:43:58Z</dcterms:created>
  <dcterms:modified xsi:type="dcterms:W3CDTF">2023-05-11T09:28:50Z</dcterms:modified>
</cp:coreProperties>
</file>