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0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421" autoAdjust="0"/>
    <p:restoredTop sz="94660"/>
  </p:normalViewPr>
  <p:slideViewPr>
    <p:cSldViewPr snapToGrid="0">
      <p:cViewPr varScale="1">
        <p:scale>
          <a:sx n="88" d="100"/>
          <a:sy n="88" d="100"/>
        </p:scale>
        <p:origin x="5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7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2803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7340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80107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81776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816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6033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792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43761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36357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5986859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2671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19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78002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20485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4004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smtClean="0"/>
              <a:pPr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7656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counsellorsguide.co.uk/general-practice.html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bacp-journals/therapy-today/2015/february-2015/articles/don-t-rush-into-private-practice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acp.co.uk/news/news-from-bacp/2019/1-november-new-lone-working-guide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 Relationships</a:t>
            </a:r>
            <a:b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ECHC5004</a:t>
            </a:r>
            <a:endParaRPr lang="en-GB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9 GP – Private Practice, Recording Keeping – Case notes </a:t>
            </a:r>
            <a:endParaRPr lang="en-GB" sz="3200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8881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Schedule for Today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in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Recap of what has been covered thus far…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Topic Today: </a:t>
            </a: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GP and Private Practice – Record Keeping and Case Notes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NEXT WEEK Confidentially – Assessment Guidance </a:t>
            </a:r>
          </a:p>
          <a:p>
            <a:pPr marL="0" indent="0">
              <a:buNone/>
            </a:pPr>
            <a:endParaRPr lang="en-GB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 smtClean="0"/>
          </a:p>
          <a:p>
            <a:pPr marL="0" indent="0">
              <a:buNone/>
            </a:pP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9889172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Working in a GP/Surgery Practice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know about working in a GP practice/Surgery?</a:t>
            </a:r>
          </a:p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Primary Care Counselling </a:t>
            </a:r>
          </a:p>
          <a:p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needs to be considered? </a:t>
            </a: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32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en-GB" sz="32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www.thecounsellorsguide.co.uk/general-practice.html</a:t>
            </a: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48765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Private Practice 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do you know </a:t>
            </a:r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 private practice in Counselling? </a:t>
            </a:r>
          </a:p>
          <a:p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you were setting up a practice what  </a:t>
            </a:r>
            <a:r>
              <a:rPr lang="en-GB" sz="36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needs to be considered</a:t>
            </a:r>
            <a:r>
              <a:rPr lang="en-GB" sz="36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6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1539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25387" y="624110"/>
            <a:ext cx="9779226" cy="112304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2060"/>
                </a:solidFill>
              </a:rPr>
              <a:t>BACP’s standard for accreditation is a </a:t>
            </a:r>
            <a:r>
              <a:rPr lang="en-GB" b="1" dirty="0" smtClean="0">
                <a:solidFill>
                  <a:srgbClr val="002060"/>
                </a:solidFill>
              </a:rPr>
              <a:t>practitioner….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812471"/>
            <a:ext cx="10814957" cy="4098751"/>
          </a:xfrm>
        </p:spPr>
        <p:txBody>
          <a:bodyPr>
            <a:noAutofit/>
          </a:bodyPr>
          <a:lstStyle/>
          <a:p>
            <a:r>
              <a:rPr lang="en-GB" sz="2000" dirty="0" smtClean="0">
                <a:solidFill>
                  <a:srgbClr val="002060"/>
                </a:solidFill>
              </a:rPr>
              <a:t>who </a:t>
            </a:r>
            <a:r>
              <a:rPr lang="en-GB" sz="2000" dirty="0">
                <a:solidFill>
                  <a:srgbClr val="002060"/>
                </a:solidFill>
              </a:rPr>
              <a:t>‘</a:t>
            </a:r>
            <a:r>
              <a:rPr lang="en-GB" sz="2000" dirty="0" err="1">
                <a:solidFill>
                  <a:srgbClr val="002060"/>
                </a:solidFill>
              </a:rPr>
              <a:t>demonstrat</a:t>
            </a:r>
            <a:r>
              <a:rPr lang="en-GB" sz="2000" dirty="0">
                <a:solidFill>
                  <a:srgbClr val="002060"/>
                </a:solidFill>
              </a:rPr>
              <a:t>[</a:t>
            </a:r>
            <a:r>
              <a:rPr lang="en-GB" sz="2000" dirty="0" err="1">
                <a:solidFill>
                  <a:srgbClr val="002060"/>
                </a:solidFill>
              </a:rPr>
              <a:t>es</a:t>
            </a:r>
            <a:r>
              <a:rPr lang="en-GB" sz="2000" dirty="0">
                <a:solidFill>
                  <a:srgbClr val="002060"/>
                </a:solidFill>
              </a:rPr>
              <a:t>] the capacity for independent, competent, ethical practice’.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Private </a:t>
            </a:r>
            <a:r>
              <a:rPr lang="en-GB" sz="2000" dirty="0">
                <a:solidFill>
                  <a:srgbClr val="002060"/>
                </a:solidFill>
              </a:rPr>
              <a:t>practice is, </a:t>
            </a:r>
            <a:r>
              <a:rPr lang="en-GB" sz="2000" b="1" i="1" dirty="0">
                <a:solidFill>
                  <a:srgbClr val="002060"/>
                </a:solidFill>
              </a:rPr>
              <a:t>arguably, the most challenging way to work since we must be our own organisations, with all that this entails</a:t>
            </a:r>
            <a:r>
              <a:rPr lang="en-GB" sz="2000" dirty="0">
                <a:solidFill>
                  <a:srgbClr val="002060"/>
                </a:solidFill>
              </a:rPr>
              <a:t>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Many </a:t>
            </a:r>
            <a:r>
              <a:rPr lang="en-GB" sz="2000" dirty="0">
                <a:solidFill>
                  <a:srgbClr val="002060"/>
                </a:solidFill>
              </a:rPr>
              <a:t>would agree that it is, for this reason, a significant step change up from accreditation. </a:t>
            </a:r>
            <a:endParaRPr lang="en-GB" sz="2000" dirty="0" smtClean="0">
              <a:solidFill>
                <a:srgbClr val="002060"/>
              </a:solidFill>
            </a:endParaRPr>
          </a:p>
          <a:p>
            <a:r>
              <a:rPr lang="en-GB" sz="2000" dirty="0" smtClean="0">
                <a:solidFill>
                  <a:srgbClr val="002060"/>
                </a:solidFill>
              </a:rPr>
              <a:t>I </a:t>
            </a:r>
            <a:r>
              <a:rPr lang="en-GB" sz="2000" dirty="0">
                <a:solidFill>
                  <a:srgbClr val="002060"/>
                </a:solidFill>
              </a:rPr>
              <a:t>think there needs to be much greater recognition that the initial counselling/psychotherapy qualification is just that – </a:t>
            </a:r>
            <a:r>
              <a:rPr lang="en-GB" sz="2000" dirty="0" smtClean="0">
                <a:solidFill>
                  <a:srgbClr val="002060"/>
                </a:solidFill>
              </a:rPr>
              <a:t>initial</a:t>
            </a:r>
            <a:r>
              <a:rPr lang="en-GB" sz="2000" dirty="0">
                <a:solidFill>
                  <a:srgbClr val="002060"/>
                </a:solidFill>
              </a:rPr>
              <a:t>: that the invaluable learning and experience undertaken beyond this stage, towards accreditation and perhaps towards private practice, are stages along a professional journey that cannot be rushed</a:t>
            </a:r>
            <a:r>
              <a:rPr lang="en-GB" sz="2000" dirty="0" smtClean="0">
                <a:solidFill>
                  <a:srgbClr val="002060"/>
                </a:solidFill>
              </a:rPr>
              <a:t>.</a:t>
            </a:r>
          </a:p>
          <a:p>
            <a:r>
              <a:rPr lang="en-GB" sz="2000" dirty="0">
                <a:solidFill>
                  <a:srgbClr val="002060"/>
                </a:solidFill>
                <a:hlinkClick r:id="rId2"/>
              </a:rPr>
              <a:t>https://www.bacp.co.uk/bacp-journals/therapy-today/2015/february-2015/articles/don-t-rush-into-private-practice</a:t>
            </a:r>
            <a:r>
              <a:rPr lang="en-GB" sz="2000" dirty="0" smtClean="0">
                <a:hlinkClick r:id="rId2"/>
              </a:rPr>
              <a:t>/</a:t>
            </a:r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503239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03615" y="624110"/>
            <a:ext cx="9800998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Safe working in the Counselling Professions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78429" y="2133600"/>
            <a:ext cx="9926183" cy="3777622"/>
          </a:xfrm>
        </p:spPr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New Guides for Lone working – Ethics Hub</a:t>
            </a:r>
          </a:p>
          <a:p>
            <a:r>
              <a:rPr lang="en-GB" sz="2400" dirty="0" smtClean="0">
                <a:solidFill>
                  <a:srgbClr val="002060"/>
                </a:solidFill>
                <a:hlinkClick r:id="rId2"/>
              </a:rPr>
              <a:t>https</a:t>
            </a:r>
            <a:r>
              <a:rPr lang="en-GB" sz="2400" dirty="0">
                <a:solidFill>
                  <a:srgbClr val="002060"/>
                </a:solidFill>
                <a:hlinkClick r:id="rId2"/>
              </a:rPr>
              <a:t>://www.bacp.co.uk/news/news-from-bacp/2019/1-november-new-lone-working-guide</a:t>
            </a:r>
            <a:r>
              <a:rPr lang="en-GB" sz="2400" dirty="0" smtClean="0">
                <a:solidFill>
                  <a:srgbClr val="002060"/>
                </a:solidFill>
                <a:hlinkClick r:id="rId2"/>
              </a:rPr>
              <a:t>/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002060"/>
                </a:solidFill>
              </a:rPr>
              <a:t>Safe working in the Counselling Profession </a:t>
            </a:r>
          </a:p>
          <a:p>
            <a:r>
              <a:rPr lang="en-GB" sz="2400" dirty="0">
                <a:solidFill>
                  <a:srgbClr val="002060"/>
                </a:solidFill>
                <a:hlinkClick r:id="rId2"/>
              </a:rPr>
              <a:t>https://www.bacp.co.uk/news/news-from-bacp/2019/1-november-new-lone-working-guide</a:t>
            </a:r>
            <a:r>
              <a:rPr lang="en-GB" sz="2400" dirty="0" smtClean="0">
                <a:solidFill>
                  <a:srgbClr val="002060"/>
                </a:solidFill>
                <a:hlinkClick r:id="rId2"/>
              </a:rPr>
              <a:t>/</a:t>
            </a:r>
            <a:endParaRPr lang="en-GB" sz="24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0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Record Keeping/Case Notes &amp; Confidentiality </a:t>
            </a:r>
            <a:endParaRPr lang="en-GB" b="1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0700" y="2133600"/>
            <a:ext cx="9713912" cy="3777622"/>
          </a:xfrm>
        </p:spPr>
        <p:txBody>
          <a:bodyPr/>
          <a:lstStyle/>
          <a:p>
            <a:r>
              <a:rPr lang="en-GB" sz="3600" dirty="0" smtClean="0">
                <a:solidFill>
                  <a:srgbClr val="002060"/>
                </a:solidFill>
              </a:rPr>
              <a:t>Why do we need to keep records?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do you know about taking notes.  </a:t>
            </a:r>
          </a:p>
          <a:p>
            <a:r>
              <a:rPr lang="en-GB" sz="3600" dirty="0" smtClean="0">
                <a:solidFill>
                  <a:srgbClr val="002060"/>
                </a:solidFill>
              </a:rPr>
              <a:t>What guidance have you been provided your placement/training etc.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3658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771" y="624110"/>
            <a:ext cx="9577841" cy="1280890"/>
          </a:xfrm>
        </p:spPr>
        <p:txBody>
          <a:bodyPr/>
          <a:lstStyle/>
          <a:p>
            <a:r>
              <a:rPr lang="en-GB" b="1" dirty="0" smtClean="0">
                <a:solidFill>
                  <a:srgbClr val="002060"/>
                </a:solidFill>
              </a:rPr>
              <a:t>Next Week</a:t>
            </a:r>
            <a:endParaRPr lang="en-GB" b="1" dirty="0">
              <a:solidFill>
                <a:srgbClr val="00206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Confidentiality in Organisations</a:t>
            </a:r>
          </a:p>
          <a:p>
            <a:pPr marL="0" indent="0">
              <a:buNone/>
            </a:pPr>
            <a:r>
              <a:rPr lang="en-GB" sz="3600" dirty="0" smtClean="0">
                <a:solidFill>
                  <a:srgbClr val="002060"/>
                </a:solidFill>
              </a:rPr>
              <a:t>Assessment Guidance </a:t>
            </a:r>
            <a:endParaRPr lang="en-GB" sz="36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548858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488</TotalTime>
  <Words>287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Century Gothic</vt:lpstr>
      <vt:lpstr>Wingdings</vt:lpstr>
      <vt:lpstr>Wingdings 3</vt:lpstr>
      <vt:lpstr>Wisp</vt:lpstr>
      <vt:lpstr>Professional Relationships ECHC5004</vt:lpstr>
      <vt:lpstr>Schedule for Today</vt:lpstr>
      <vt:lpstr>Working in a GP/Surgery Practice </vt:lpstr>
      <vt:lpstr>Private Practice </vt:lpstr>
      <vt:lpstr>BACP’s standard for accreditation is a practitioner….</vt:lpstr>
      <vt:lpstr>Safe working in the Counselling Professions </vt:lpstr>
      <vt:lpstr>Record Keeping/Case Notes &amp; Confidentiality </vt:lpstr>
      <vt:lpstr>Next Week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 ECHC5004</dc:title>
  <dc:creator>Andrea Williams</dc:creator>
  <cp:lastModifiedBy>Ruth Groff</cp:lastModifiedBy>
  <cp:revision>40</cp:revision>
  <dcterms:created xsi:type="dcterms:W3CDTF">2018-11-05T18:12:02Z</dcterms:created>
  <dcterms:modified xsi:type="dcterms:W3CDTF">2019-11-24T17:54:35Z</dcterms:modified>
</cp:coreProperties>
</file>