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2"/>
    <p:sldId id="257" r:id="rId3"/>
  </p:sldIdLst>
  <p:sldSz cx="15113000" cy="10693400"/>
  <p:notesSz cx="6858000" cy="9144000"/>
  <p:embeddedFontLst>
    <p:embeddedFont>
      <p:font typeface="Arial Bold" panose="020B0704020202020204" pitchFamily="34" charset="0"/>
      <p:regular r:id="rId5"/>
      <p:bold r:id="rId6"/>
    </p:embeddedFont>
    <p:embeddedFont>
      <p:font typeface="Calibri (MS)" panose="020B0604020202020204" charset="0"/>
      <p:regular r:id="rId7"/>
    </p:embeddedFont>
    <p:embeddedFont>
      <p:font typeface="Calibri (MS) Bold" panose="020B0604020202020204" charset="0"/>
      <p:regular r:id="rId8"/>
    </p:embeddedFont>
    <p:embeddedFont>
      <p:font typeface="Montserrat Bold" panose="020B0604020202020204" charset="0"/>
      <p:regular r:id="rId9"/>
      <p:bold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33"/>
    <a:srgbClr val="6699FF"/>
    <a:srgbClr val="33CC33"/>
    <a:srgbClr val="00FFCC"/>
    <a:srgbClr val="3366FF"/>
    <a:srgbClr val="FF3399"/>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1328" y="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737CC-7CA4-4E05-BFDF-8ECC653AA668}" type="datetimeFigureOut">
              <a:rPr lang="en-US" smtClean="0"/>
              <a:t>7/4/2026</a:t>
            </a:fld>
            <a:endParaRPr lang="en-US"/>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3A4DED-12B8-4BC6-A622-8E05480C5C71}" type="slidenum">
              <a:rPr lang="en-US" smtClean="0"/>
              <a:t>‹#›</a:t>
            </a:fld>
            <a:endParaRPr lang="en-US"/>
          </a:p>
        </p:txBody>
      </p:sp>
    </p:spTree>
    <p:extLst>
      <p:ext uri="{BB962C8B-B14F-4D97-AF65-F5344CB8AC3E}">
        <p14:creationId xmlns:p14="http://schemas.microsoft.com/office/powerpoint/2010/main" val="3450923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3A4DED-12B8-4BC6-A622-8E05480C5C71}" type="slidenum">
              <a:rPr lang="en-US" smtClean="0"/>
              <a:t>2</a:t>
            </a:fld>
            <a:endParaRPr lang="en-US"/>
          </a:p>
        </p:txBody>
      </p:sp>
    </p:spTree>
    <p:extLst>
      <p:ext uri="{BB962C8B-B14F-4D97-AF65-F5344CB8AC3E}">
        <p14:creationId xmlns:p14="http://schemas.microsoft.com/office/powerpoint/2010/main" val="930343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hyperlink" Target="https://doi.org/10.3322/caac.21834" TargetMode="External"/><Relationship Id="rId18" Type="http://schemas.openxmlformats.org/officeDocument/2006/relationships/hyperlink" Target="https://gco.iarc.who.int/media/globocan/factsheets/cancers/20-breast-fact-sheet.pdf" TargetMode="External"/><Relationship Id="rId26" Type="http://schemas.openxmlformats.org/officeDocument/2006/relationships/hyperlink" Target="https://doi.org/10.3389/fpsyg.2021.611954" TargetMode="External"/><Relationship Id="rId3" Type="http://schemas.openxmlformats.org/officeDocument/2006/relationships/image" Target="../media/image3.png"/><Relationship Id="rId21" Type="http://schemas.openxmlformats.org/officeDocument/2006/relationships/hyperlink" Target="https://www.macmillan.org.uk/cancer-information-and-support" TargetMode="External"/><Relationship Id="rId7" Type="http://schemas.openxmlformats.org/officeDocument/2006/relationships/image" Target="../media/image7.svg"/><Relationship Id="rId12" Type="http://schemas.openxmlformats.org/officeDocument/2006/relationships/image" Target="../media/image11.png"/><Relationship Id="rId17" Type="http://schemas.openxmlformats.org/officeDocument/2006/relationships/hyperlink" Target="https://doi.org/10.1007/s00520-024-08617-5" TargetMode="External"/><Relationship Id="rId25" Type="http://schemas.openxmlformats.org/officeDocument/2006/relationships/hyperlink" Target="https://doi.org/10.1634/theoncologist.2019-0738" TargetMode="External"/><Relationship Id="rId33" Type="http://schemas.openxmlformats.org/officeDocument/2006/relationships/image" Target="../media/image16.png"/><Relationship Id="rId2" Type="http://schemas.openxmlformats.org/officeDocument/2006/relationships/notesSlide" Target="../notesSlides/notesSlide1.xml"/><Relationship Id="rId16" Type="http://schemas.openxmlformats.org/officeDocument/2006/relationships/hyperlink" Target="https://doi.org/10.1093/jnci/djy177" TargetMode="External"/><Relationship Id="rId20" Type="http://schemas.openxmlformats.org/officeDocument/2006/relationships/hyperlink" Target="https://doi.org/10.1007/s11764-023-01336-x" TargetMode="External"/><Relationship Id="rId29"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0.svg"/><Relationship Id="rId24" Type="http://schemas.openxmlformats.org/officeDocument/2006/relationships/hyperlink" Target="https://doi.org/10.1016/j.critrevonc.2024.104432" TargetMode="External"/><Relationship Id="rId32" Type="http://schemas.openxmlformats.org/officeDocument/2006/relationships/image" Target="../media/image15.png"/><Relationship Id="rId5" Type="http://schemas.openxmlformats.org/officeDocument/2006/relationships/image" Target="../media/image5.svg"/><Relationship Id="rId15" Type="http://schemas.openxmlformats.org/officeDocument/2006/relationships/hyperlink" Target="https://www.cancerresearchuk.org/about-cancer/breast-cancer" TargetMode="External"/><Relationship Id="rId23" Type="http://schemas.openxmlformats.org/officeDocument/2006/relationships/hyperlink" Target="https://www.england.nhs.uk/cancer/living/" TargetMode="External"/><Relationship Id="rId28" Type="http://schemas.openxmlformats.org/officeDocument/2006/relationships/hyperlink" Target="https://www.who.int/news-room/fact-sheets/detail/breast-cancer" TargetMode="External"/><Relationship Id="rId10" Type="http://schemas.openxmlformats.org/officeDocument/2006/relationships/image" Target="../media/image1.jpeg"/><Relationship Id="rId19" Type="http://schemas.openxmlformats.org/officeDocument/2006/relationships/hyperlink" Target="https://doi.org/10.21037/apm-24-73" TargetMode="External"/><Relationship Id="rId31" Type="http://schemas.openxmlformats.org/officeDocument/2006/relationships/image" Target="../media/image14.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hyperlink" Target="https://breastcancernow.org/about-us/our-impact/breast-cancer-facts-and-statistics" TargetMode="External"/><Relationship Id="rId22" Type="http://schemas.openxmlformats.org/officeDocument/2006/relationships/hyperlink" Target="https://www.nice.org.uk/guidance/ng101" TargetMode="External"/><Relationship Id="rId27" Type="http://schemas.openxmlformats.org/officeDocument/2006/relationships/hyperlink" Target="https://doi.org/10.3389/fpsyg.2024.1409538" TargetMode="External"/><Relationship Id="rId30"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44242" y="4046407"/>
            <a:ext cx="13312890" cy="1978546"/>
            <a:chOff x="0" y="0"/>
            <a:chExt cx="12144464" cy="1804896"/>
          </a:xfrm>
        </p:grpSpPr>
        <p:sp>
          <p:nvSpPr>
            <p:cNvPr id="3" name="Freeform 3"/>
            <p:cNvSpPr/>
            <p:nvPr/>
          </p:nvSpPr>
          <p:spPr>
            <a:xfrm>
              <a:off x="0" y="0"/>
              <a:ext cx="12144468" cy="1804896"/>
            </a:xfrm>
            <a:custGeom>
              <a:avLst/>
              <a:gdLst/>
              <a:ahLst/>
              <a:cxnLst/>
              <a:rect l="l" t="t" r="r" b="b"/>
              <a:pathLst>
                <a:path w="12144468" h="1804896">
                  <a:moveTo>
                    <a:pt x="0" y="0"/>
                  </a:moveTo>
                  <a:lnTo>
                    <a:pt x="12144468" y="0"/>
                  </a:lnTo>
                  <a:lnTo>
                    <a:pt x="12144468" y="1804896"/>
                  </a:lnTo>
                  <a:lnTo>
                    <a:pt x="0" y="1804896"/>
                  </a:lnTo>
                  <a:close/>
                </a:path>
              </a:pathLst>
            </a:custGeom>
            <a:blipFill>
              <a:blip r:embed="rId2">
                <a:alphaModFix amt="0"/>
              </a:blip>
              <a:stretch>
                <a:fillRect t="-85109" b="-77105"/>
              </a:stretch>
            </a:blipFill>
          </p:spPr>
          <p:txBody>
            <a:bodyPr/>
            <a:lstStyle/>
            <a:p>
              <a:endParaRPr lang="en-US"/>
            </a:p>
          </p:txBody>
        </p:sp>
        <p:sp>
          <p:nvSpPr>
            <p:cNvPr id="4" name="TextBox 4"/>
            <p:cNvSpPr txBox="1"/>
            <p:nvPr/>
          </p:nvSpPr>
          <p:spPr>
            <a:xfrm>
              <a:off x="0" y="9525"/>
              <a:ext cx="12144464" cy="1795371"/>
            </a:xfrm>
            <a:prstGeom prst="rect">
              <a:avLst/>
            </a:prstGeom>
          </p:spPr>
          <p:txBody>
            <a:bodyPr lIns="0" tIns="0" rIns="0" bIns="0" rtlCol="0" anchor="b"/>
            <a:lstStyle/>
            <a:p>
              <a:pPr algn="ctr">
                <a:lnSpc>
                  <a:spcPts val="2304"/>
                </a:lnSpc>
              </a:pPr>
              <a:r>
                <a:rPr lang="en-US" sz="2133" b="1" dirty="0">
                  <a:solidFill>
                    <a:srgbClr val="000000"/>
                  </a:solidFill>
                  <a:latin typeface="Arial Bold"/>
                  <a:ea typeface="Arial Bold"/>
                  <a:cs typeface="Arial Bold"/>
                  <a:sym typeface="Arial Bold"/>
                </a:rPr>
                <a:t>PSYCHOSOCIAL CHALLENGES AND SUPPORT NEEDS OF ADULT WOMEN DIAGNOSED WITH BREAST CANCER IN THE UK: A SYSTEMATIC REVIEW</a:t>
              </a:r>
            </a:p>
            <a:p>
              <a:pPr algn="ctr">
                <a:lnSpc>
                  <a:spcPts val="2304"/>
                </a:lnSpc>
              </a:pPr>
              <a:endParaRPr lang="en-US" sz="2133" b="1" dirty="0">
                <a:solidFill>
                  <a:srgbClr val="000000"/>
                </a:solidFill>
                <a:latin typeface="Arial Bold"/>
                <a:ea typeface="Arial Bold"/>
                <a:cs typeface="Arial Bold"/>
                <a:sym typeface="Arial Bold"/>
              </a:endParaRPr>
            </a:p>
            <a:p>
              <a:pPr algn="ctr">
                <a:lnSpc>
                  <a:spcPts val="1812"/>
                </a:lnSpc>
              </a:pPr>
              <a:r>
                <a:rPr lang="en-US" sz="1678" b="1" dirty="0">
                  <a:solidFill>
                    <a:srgbClr val="000000"/>
                  </a:solidFill>
                  <a:latin typeface="Arial Bold"/>
                  <a:ea typeface="Arial Bold"/>
                  <a:cs typeface="Arial Bold"/>
                  <a:sym typeface="Arial Bold"/>
                </a:rPr>
                <a:t>Student name: </a:t>
              </a:r>
              <a:r>
                <a:rPr lang="en-US" sz="1678" b="1" dirty="0" err="1">
                  <a:solidFill>
                    <a:srgbClr val="000000"/>
                  </a:solidFill>
                  <a:latin typeface="Arial Bold"/>
                  <a:ea typeface="Arial Bold"/>
                  <a:cs typeface="Arial Bold"/>
                  <a:sym typeface="Arial Bold"/>
                </a:rPr>
                <a:t>Mst</a:t>
              </a:r>
              <a:r>
                <a:rPr lang="en-US" sz="1678" b="1" dirty="0">
                  <a:solidFill>
                    <a:srgbClr val="000000"/>
                  </a:solidFill>
                  <a:latin typeface="Arial Bold"/>
                  <a:ea typeface="Arial Bold"/>
                  <a:cs typeface="Arial Bold"/>
                  <a:sym typeface="Arial Bold"/>
                </a:rPr>
                <a:t> Rahima </a:t>
              </a:r>
              <a:r>
                <a:rPr lang="en-US" sz="1678" b="1" dirty="0" err="1">
                  <a:solidFill>
                    <a:srgbClr val="000000"/>
                  </a:solidFill>
                  <a:latin typeface="Arial Bold"/>
                  <a:ea typeface="Arial Bold"/>
                  <a:cs typeface="Arial Bold"/>
                  <a:sym typeface="Arial Bold"/>
                </a:rPr>
                <a:t>Arobe</a:t>
              </a:r>
              <a:r>
                <a:rPr lang="en-US" sz="1678" b="1" dirty="0">
                  <a:solidFill>
                    <a:srgbClr val="000000"/>
                  </a:solidFill>
                  <a:latin typeface="Arial Bold"/>
                  <a:ea typeface="Arial Bold"/>
                  <a:cs typeface="Arial Bold"/>
                  <a:sym typeface="Arial Bold"/>
                </a:rPr>
                <a:t> Akhi </a:t>
              </a:r>
            </a:p>
            <a:p>
              <a:pPr algn="ctr">
                <a:lnSpc>
                  <a:spcPts val="1812"/>
                </a:lnSpc>
              </a:pPr>
              <a:r>
                <a:rPr lang="en-US" sz="1678" b="1" dirty="0">
                  <a:solidFill>
                    <a:srgbClr val="000000"/>
                  </a:solidFill>
                  <a:latin typeface="Arial Bold"/>
                  <a:ea typeface="Arial Bold"/>
                  <a:cs typeface="Arial Bold"/>
                  <a:sym typeface="Arial Bold"/>
                </a:rPr>
                <a:t>Student number: 2524399 </a:t>
              </a:r>
            </a:p>
            <a:p>
              <a:pPr algn="ctr">
                <a:lnSpc>
                  <a:spcPts val="1812"/>
                </a:lnSpc>
              </a:pPr>
              <a:r>
                <a:rPr lang="en-US" sz="1678" b="1" dirty="0">
                  <a:solidFill>
                    <a:srgbClr val="000000"/>
                  </a:solidFill>
                  <a:latin typeface="Arial Bold"/>
                  <a:ea typeface="Arial Bold"/>
                  <a:cs typeface="Arial Bold"/>
                  <a:sym typeface="Arial Bold"/>
                </a:rPr>
                <a:t>Lecturer: Oluwadamilola Tayo</a:t>
              </a:r>
            </a:p>
            <a:p>
              <a:pPr algn="ctr">
                <a:lnSpc>
                  <a:spcPts val="2304"/>
                </a:lnSpc>
              </a:pPr>
              <a:endParaRPr lang="en-US" sz="1678" b="1" dirty="0">
                <a:solidFill>
                  <a:srgbClr val="000000"/>
                </a:solidFill>
                <a:latin typeface="Arial Bold"/>
                <a:ea typeface="Arial Bold"/>
                <a:cs typeface="Arial Bold"/>
                <a:sym typeface="Arial Bold"/>
              </a:endParaRPr>
            </a:p>
          </p:txBody>
        </p:sp>
      </p:grpSp>
      <p:sp>
        <p:nvSpPr>
          <p:cNvPr id="5" name="TextBox 5"/>
          <p:cNvSpPr txBox="1"/>
          <p:nvPr/>
        </p:nvSpPr>
        <p:spPr>
          <a:xfrm>
            <a:off x="1159655" y="6897830"/>
            <a:ext cx="12675644" cy="1585827"/>
          </a:xfrm>
          <a:prstGeom prst="rect">
            <a:avLst/>
          </a:prstGeom>
        </p:spPr>
        <p:txBody>
          <a:bodyPr lIns="0" tIns="0" rIns="0" bIns="0" rtlCol="0" anchor="t">
            <a:spAutoFit/>
          </a:bodyPr>
          <a:lstStyle/>
          <a:p>
            <a:pPr marL="38317" lvl="1" indent="-19158" algn="l">
              <a:lnSpc>
                <a:spcPts val="1543"/>
              </a:lnSpc>
              <a:buFont typeface="Arial"/>
              <a:buChar char="•"/>
            </a:pPr>
            <a:r>
              <a:rPr lang="en-US" sz="1429" b="1">
                <a:solidFill>
                  <a:srgbClr val="000000"/>
                </a:solidFill>
                <a:latin typeface="Arial Bold"/>
                <a:ea typeface="Arial Bold"/>
                <a:cs typeface="Arial Bold"/>
                <a:sym typeface="Arial Bold"/>
              </a:rPr>
              <a:t>Acknowledgement of the use of AI tools</a:t>
            </a:r>
          </a:p>
          <a:p>
            <a:pPr marL="38317" lvl="1" indent="-19158" algn="l">
              <a:lnSpc>
                <a:spcPts val="1543"/>
              </a:lnSpc>
              <a:buFont typeface="Arial"/>
              <a:buChar char="•"/>
            </a:pPr>
            <a:r>
              <a:rPr lang="en-US" sz="1429">
                <a:solidFill>
                  <a:srgbClr val="000000"/>
                </a:solidFill>
                <a:latin typeface="Arial"/>
                <a:ea typeface="Arial"/>
                <a:cs typeface="Arial"/>
                <a:sym typeface="Arial"/>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marL="38317" lvl="1" indent="-19158" algn="l">
              <a:lnSpc>
                <a:spcPts val="1543"/>
              </a:lnSpc>
            </a:pPr>
            <a:endParaRPr lang="en-US" sz="1429">
              <a:solidFill>
                <a:srgbClr val="000000"/>
              </a:solidFill>
              <a:latin typeface="Arial"/>
              <a:ea typeface="Arial"/>
              <a:cs typeface="Arial"/>
              <a:sym typeface="Arial"/>
            </a:endParaRPr>
          </a:p>
        </p:txBody>
      </p:sp>
      <p:sp>
        <p:nvSpPr>
          <p:cNvPr id="6" name="TextBox 6"/>
          <p:cNvSpPr txBox="1"/>
          <p:nvPr/>
        </p:nvSpPr>
        <p:spPr>
          <a:xfrm>
            <a:off x="2425903" y="2164457"/>
            <a:ext cx="10549569" cy="1299754"/>
          </a:xfrm>
          <a:prstGeom prst="rect">
            <a:avLst/>
          </a:prstGeom>
        </p:spPr>
        <p:txBody>
          <a:bodyPr lIns="0" tIns="0" rIns="0" bIns="0" rtlCol="0" anchor="t">
            <a:spAutoFit/>
          </a:bodyPr>
          <a:lstStyle/>
          <a:p>
            <a:pPr algn="ctr">
              <a:lnSpc>
                <a:spcPts val="3429"/>
              </a:lnSpc>
            </a:pPr>
            <a:r>
              <a:rPr lang="en-US" sz="2858" b="1" dirty="0">
                <a:solidFill>
                  <a:srgbClr val="000000"/>
                </a:solidFill>
                <a:latin typeface="Arial Bold"/>
                <a:ea typeface="Arial Bold"/>
                <a:cs typeface="Arial Bold"/>
                <a:sym typeface="Arial Bold"/>
              </a:rPr>
              <a:t>LCHS7008</a:t>
            </a:r>
          </a:p>
          <a:p>
            <a:pPr algn="ctr">
              <a:lnSpc>
                <a:spcPts val="3429"/>
              </a:lnSpc>
            </a:pPr>
            <a:r>
              <a:rPr lang="en-US" sz="2858" b="1" dirty="0">
                <a:solidFill>
                  <a:srgbClr val="000000"/>
                </a:solidFill>
                <a:latin typeface="Arial Bold"/>
                <a:ea typeface="Arial Bold"/>
                <a:cs typeface="Arial Bold"/>
                <a:sym typeface="Arial Bold"/>
              </a:rPr>
              <a:t>PRACTICE-BASED RESEARCH</a:t>
            </a:r>
          </a:p>
          <a:p>
            <a:pPr algn="ctr">
              <a:lnSpc>
                <a:spcPts val="3351"/>
              </a:lnSpc>
            </a:pPr>
            <a:r>
              <a:rPr lang="en-US" sz="2793" b="1" dirty="0">
                <a:solidFill>
                  <a:srgbClr val="000000"/>
                </a:solidFill>
                <a:latin typeface="Arial Bold"/>
                <a:ea typeface="Arial Bold"/>
                <a:cs typeface="Arial Bold"/>
                <a:sym typeface="Arial Bold"/>
              </a:rPr>
              <a:t>MSC PUBLIC HEALTH AND SOCIAL CARE IN PRACTICE</a:t>
            </a:r>
          </a:p>
        </p:txBody>
      </p:sp>
      <p:grpSp>
        <p:nvGrpSpPr>
          <p:cNvPr id="7" name="Group 7"/>
          <p:cNvGrpSpPr/>
          <p:nvPr/>
        </p:nvGrpSpPr>
        <p:grpSpPr>
          <a:xfrm>
            <a:off x="968688" y="-34498"/>
            <a:ext cx="5101365" cy="2040543"/>
            <a:chOff x="0" y="0"/>
            <a:chExt cx="4653636" cy="1861452"/>
          </a:xfrm>
        </p:grpSpPr>
        <p:sp>
          <p:nvSpPr>
            <p:cNvPr id="8" name="Freeform 8" descr="UWTSD logo | Discover Dylan Thomas"/>
            <p:cNvSpPr/>
            <p:nvPr/>
          </p:nvSpPr>
          <p:spPr>
            <a:xfrm>
              <a:off x="0" y="0"/>
              <a:ext cx="4653661" cy="1861439"/>
            </a:xfrm>
            <a:custGeom>
              <a:avLst/>
              <a:gdLst/>
              <a:ahLst/>
              <a:cxnLst/>
              <a:rect l="l" t="t" r="r" b="b"/>
              <a:pathLst>
                <a:path w="4653661" h="1861439">
                  <a:moveTo>
                    <a:pt x="0" y="0"/>
                  </a:moveTo>
                  <a:lnTo>
                    <a:pt x="4653661" y="0"/>
                  </a:lnTo>
                  <a:lnTo>
                    <a:pt x="4653661" y="1861439"/>
                  </a:lnTo>
                  <a:lnTo>
                    <a:pt x="0" y="1861439"/>
                  </a:lnTo>
                  <a:lnTo>
                    <a:pt x="0" y="0"/>
                  </a:lnTo>
                  <a:close/>
                </a:path>
              </a:pathLst>
            </a:custGeom>
            <a:blipFill>
              <a:blip r:embed="rId3"/>
              <a:stretch>
                <a:fillRect/>
              </a:stretch>
            </a:blipFill>
          </p:spPr>
          <p:txBody>
            <a:bodyPr/>
            <a:lstStyle/>
            <a:p>
              <a:endParaRPr lang="en-US"/>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E4EC"/>
        </a:solidFill>
        <a:effectLst/>
      </p:bgPr>
    </p:bg>
    <p:spTree>
      <p:nvGrpSpPr>
        <p:cNvPr id="1" name=""/>
        <p:cNvGrpSpPr/>
        <p:nvPr/>
      </p:nvGrpSpPr>
      <p:grpSpPr>
        <a:xfrm>
          <a:off x="0" y="0"/>
          <a:ext cx="0" cy="0"/>
          <a:chOff x="0" y="0"/>
          <a:chExt cx="0" cy="0"/>
        </a:xfrm>
      </p:grpSpPr>
      <p:grpSp>
        <p:nvGrpSpPr>
          <p:cNvPr id="2" name="Group 2"/>
          <p:cNvGrpSpPr/>
          <p:nvPr/>
        </p:nvGrpSpPr>
        <p:grpSpPr>
          <a:xfrm>
            <a:off x="429953" y="-59270"/>
            <a:ext cx="792997" cy="1090370"/>
            <a:chOff x="0" y="0"/>
            <a:chExt cx="723399" cy="994672"/>
          </a:xfrm>
        </p:grpSpPr>
        <p:sp>
          <p:nvSpPr>
            <p:cNvPr id="3" name="Freeform 3"/>
            <p:cNvSpPr/>
            <p:nvPr/>
          </p:nvSpPr>
          <p:spPr>
            <a:xfrm>
              <a:off x="0" y="0"/>
              <a:ext cx="723424" cy="994672"/>
            </a:xfrm>
            <a:custGeom>
              <a:avLst/>
              <a:gdLst/>
              <a:ahLst/>
              <a:cxnLst/>
              <a:rect l="l" t="t" r="r" b="b"/>
              <a:pathLst>
                <a:path w="723424" h="994672">
                  <a:moveTo>
                    <a:pt x="0" y="0"/>
                  </a:moveTo>
                  <a:lnTo>
                    <a:pt x="723424" y="0"/>
                  </a:lnTo>
                  <a:lnTo>
                    <a:pt x="723424" y="994672"/>
                  </a:lnTo>
                  <a:lnTo>
                    <a:pt x="0" y="994672"/>
                  </a:lnTo>
                  <a:close/>
                </a:path>
              </a:pathLst>
            </a:custGeom>
            <a:blipFill>
              <a:blip r:embed="rId3"/>
              <a:stretch>
                <a:fillRect l="-8080" r="-8079"/>
              </a:stretch>
            </a:blipFill>
          </p:spPr>
          <p:txBody>
            <a:bodyPr/>
            <a:lstStyle/>
            <a:p>
              <a:endParaRPr lang="en-US"/>
            </a:p>
          </p:txBody>
        </p:sp>
      </p:grpSp>
      <p:grpSp>
        <p:nvGrpSpPr>
          <p:cNvPr id="4" name="Group 4"/>
          <p:cNvGrpSpPr/>
          <p:nvPr/>
        </p:nvGrpSpPr>
        <p:grpSpPr>
          <a:xfrm>
            <a:off x="12719643" y="0"/>
            <a:ext cx="1771057" cy="940686"/>
            <a:chOff x="0" y="0"/>
            <a:chExt cx="2479764" cy="1155446"/>
          </a:xfrm>
        </p:grpSpPr>
        <p:sp>
          <p:nvSpPr>
            <p:cNvPr id="5" name="Freeform 5"/>
            <p:cNvSpPr/>
            <p:nvPr/>
          </p:nvSpPr>
          <p:spPr>
            <a:xfrm>
              <a:off x="0" y="0"/>
              <a:ext cx="2479802" cy="1155446"/>
            </a:xfrm>
            <a:custGeom>
              <a:avLst/>
              <a:gdLst/>
              <a:ahLst/>
              <a:cxnLst/>
              <a:rect l="l" t="t" r="r" b="b"/>
              <a:pathLst>
                <a:path w="2479802" h="1155446">
                  <a:moveTo>
                    <a:pt x="0" y="0"/>
                  </a:moveTo>
                  <a:lnTo>
                    <a:pt x="2479802" y="0"/>
                  </a:lnTo>
                  <a:lnTo>
                    <a:pt x="2479802" y="1155446"/>
                  </a:lnTo>
                  <a:lnTo>
                    <a:pt x="0" y="1155446"/>
                  </a:lnTo>
                  <a:close/>
                </a:path>
              </a:pathLst>
            </a:custGeom>
            <a:blipFill>
              <a:blip r:embed="rId4"/>
              <a:stretch>
                <a:fillRect l="-12461" r="-12460"/>
              </a:stretch>
            </a:blipFill>
          </p:spPr>
          <p:txBody>
            <a:bodyPr/>
            <a:lstStyle/>
            <a:p>
              <a:endParaRPr lang="en-US"/>
            </a:p>
          </p:txBody>
        </p:sp>
      </p:grpSp>
      <p:sp>
        <p:nvSpPr>
          <p:cNvPr id="24" name="TextBox 24"/>
          <p:cNvSpPr txBox="1"/>
          <p:nvPr/>
        </p:nvSpPr>
        <p:spPr>
          <a:xfrm>
            <a:off x="4351083" y="5334794"/>
            <a:ext cx="3281617" cy="1231106"/>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To evaluate the existing evidence on the psychosocial challenges and support needs of adult women diagnosed with breast cancer in the UK, and to identify gaps in current social care and psychosocial support services.</a:t>
            </a:r>
          </a:p>
        </p:txBody>
      </p:sp>
      <p:sp>
        <p:nvSpPr>
          <p:cNvPr id="25" name="TextBox 25"/>
          <p:cNvSpPr txBox="1"/>
          <p:nvPr/>
        </p:nvSpPr>
        <p:spPr>
          <a:xfrm>
            <a:off x="4279900" y="6870700"/>
            <a:ext cx="3381797" cy="615553"/>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To identify the psychosocial challenges experienced by adult women diagnosed with breast cancer in the UK.</a:t>
            </a:r>
          </a:p>
        </p:txBody>
      </p:sp>
      <p:sp>
        <p:nvSpPr>
          <p:cNvPr id="26" name="TextBox 26"/>
          <p:cNvSpPr txBox="1"/>
          <p:nvPr/>
        </p:nvSpPr>
        <p:spPr>
          <a:xfrm>
            <a:off x="4279900" y="9309100"/>
            <a:ext cx="3388210" cy="1028743"/>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To identify gaps in existing psychosocial support services and provide recommendations to improve psychosocial care and inform future practice.</a:t>
            </a:r>
          </a:p>
        </p:txBody>
      </p:sp>
      <p:sp>
        <p:nvSpPr>
          <p:cNvPr id="27" name="Freeform 27"/>
          <p:cNvSpPr/>
          <p:nvPr/>
        </p:nvSpPr>
        <p:spPr>
          <a:xfrm>
            <a:off x="9122356" y="2033239"/>
            <a:ext cx="166160" cy="189261"/>
          </a:xfrm>
          <a:custGeom>
            <a:avLst/>
            <a:gdLst/>
            <a:ahLst/>
            <a:cxnLst/>
            <a:rect l="l" t="t" r="r" b="b"/>
            <a:pathLst>
              <a:path w="166160" h="189261">
                <a:moveTo>
                  <a:pt x="0" y="0"/>
                </a:moveTo>
                <a:lnTo>
                  <a:pt x="166160" y="0"/>
                </a:lnTo>
                <a:lnTo>
                  <a:pt x="166160" y="189261"/>
                </a:lnTo>
                <a:lnTo>
                  <a:pt x="0" y="18926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8" name="Freeform 28"/>
          <p:cNvSpPr/>
          <p:nvPr/>
        </p:nvSpPr>
        <p:spPr>
          <a:xfrm>
            <a:off x="9122356" y="1786019"/>
            <a:ext cx="166160" cy="189261"/>
          </a:xfrm>
          <a:custGeom>
            <a:avLst/>
            <a:gdLst/>
            <a:ahLst/>
            <a:cxnLst/>
            <a:rect l="l" t="t" r="r" b="b"/>
            <a:pathLst>
              <a:path w="166160" h="189261">
                <a:moveTo>
                  <a:pt x="0" y="0"/>
                </a:moveTo>
                <a:lnTo>
                  <a:pt x="166160" y="0"/>
                </a:lnTo>
                <a:lnTo>
                  <a:pt x="166160" y="189261"/>
                </a:lnTo>
                <a:lnTo>
                  <a:pt x="0" y="189261"/>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US"/>
          </a:p>
        </p:txBody>
      </p:sp>
      <p:sp>
        <p:nvSpPr>
          <p:cNvPr id="29" name="Freeform 29"/>
          <p:cNvSpPr/>
          <p:nvPr/>
        </p:nvSpPr>
        <p:spPr>
          <a:xfrm>
            <a:off x="9122344" y="1543655"/>
            <a:ext cx="165610" cy="176765"/>
          </a:xfrm>
          <a:custGeom>
            <a:avLst/>
            <a:gdLst/>
            <a:ahLst/>
            <a:cxnLst/>
            <a:rect l="l" t="t" r="r" b="b"/>
            <a:pathLst>
              <a:path w="176455" h="198261">
                <a:moveTo>
                  <a:pt x="0" y="0"/>
                </a:moveTo>
                <a:lnTo>
                  <a:pt x="176455" y="0"/>
                </a:lnTo>
                <a:lnTo>
                  <a:pt x="176455" y="198261"/>
                </a:lnTo>
                <a:lnTo>
                  <a:pt x="0" y="198261"/>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0" name="Freeform 30"/>
          <p:cNvSpPr/>
          <p:nvPr/>
        </p:nvSpPr>
        <p:spPr>
          <a:xfrm>
            <a:off x="9121793" y="1226672"/>
            <a:ext cx="166160" cy="176765"/>
          </a:xfrm>
          <a:custGeom>
            <a:avLst/>
            <a:gdLst/>
            <a:ahLst/>
            <a:cxnLst/>
            <a:rect l="l" t="t" r="r" b="b"/>
            <a:pathLst>
              <a:path w="166160" h="176765">
                <a:moveTo>
                  <a:pt x="0" y="0"/>
                </a:moveTo>
                <a:lnTo>
                  <a:pt x="166161" y="0"/>
                </a:lnTo>
                <a:lnTo>
                  <a:pt x="166161" y="176766"/>
                </a:lnTo>
                <a:lnTo>
                  <a:pt x="0" y="176766"/>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p>
            <a:endParaRPr lang="en-US"/>
          </a:p>
        </p:txBody>
      </p:sp>
      <p:grpSp>
        <p:nvGrpSpPr>
          <p:cNvPr id="31" name="Group 31"/>
          <p:cNvGrpSpPr/>
          <p:nvPr/>
        </p:nvGrpSpPr>
        <p:grpSpPr>
          <a:xfrm>
            <a:off x="7632700" y="1111286"/>
            <a:ext cx="1313457" cy="1202538"/>
            <a:chOff x="0" y="0"/>
            <a:chExt cx="1663573" cy="1602994"/>
          </a:xfrm>
        </p:grpSpPr>
        <p:sp>
          <p:nvSpPr>
            <p:cNvPr id="32" name="Freeform 32"/>
            <p:cNvSpPr/>
            <p:nvPr/>
          </p:nvSpPr>
          <p:spPr>
            <a:xfrm>
              <a:off x="0" y="0"/>
              <a:ext cx="1663573" cy="1602994"/>
            </a:xfrm>
            <a:custGeom>
              <a:avLst/>
              <a:gdLst/>
              <a:ahLst/>
              <a:cxnLst/>
              <a:rect l="l" t="t" r="r" b="b"/>
              <a:pathLst>
                <a:path w="1663573" h="1602994">
                  <a:moveTo>
                    <a:pt x="0" y="0"/>
                  </a:moveTo>
                  <a:lnTo>
                    <a:pt x="1663573" y="0"/>
                  </a:lnTo>
                  <a:lnTo>
                    <a:pt x="1663573" y="1602994"/>
                  </a:lnTo>
                  <a:lnTo>
                    <a:pt x="0" y="1602994"/>
                  </a:lnTo>
                  <a:lnTo>
                    <a:pt x="0" y="0"/>
                  </a:lnTo>
                  <a:close/>
                </a:path>
              </a:pathLst>
            </a:custGeom>
            <a:blipFill>
              <a:blip r:embed="rId9"/>
              <a:stretch>
                <a:fillRect t="-1889" b="-1889"/>
              </a:stretch>
            </a:blipFill>
          </p:spPr>
          <p:txBody>
            <a:bodyPr/>
            <a:lstStyle/>
            <a:p>
              <a:endParaRPr lang="en-US"/>
            </a:p>
          </p:txBody>
        </p:sp>
      </p:grpSp>
      <p:grpSp>
        <p:nvGrpSpPr>
          <p:cNvPr id="33" name="Group 33"/>
          <p:cNvGrpSpPr/>
          <p:nvPr/>
        </p:nvGrpSpPr>
        <p:grpSpPr>
          <a:xfrm>
            <a:off x="3785817" y="4423054"/>
            <a:ext cx="494083" cy="452379"/>
            <a:chOff x="0" y="0"/>
            <a:chExt cx="656209" cy="562966"/>
          </a:xfrm>
        </p:grpSpPr>
        <p:sp>
          <p:nvSpPr>
            <p:cNvPr id="34" name="Freeform 34"/>
            <p:cNvSpPr/>
            <p:nvPr/>
          </p:nvSpPr>
          <p:spPr>
            <a:xfrm>
              <a:off x="0" y="0"/>
              <a:ext cx="656209" cy="562991"/>
            </a:xfrm>
            <a:custGeom>
              <a:avLst/>
              <a:gdLst/>
              <a:ahLst/>
              <a:cxnLst/>
              <a:rect l="l" t="t" r="r" b="b"/>
              <a:pathLst>
                <a:path w="656209" h="562991">
                  <a:moveTo>
                    <a:pt x="328041" y="0"/>
                  </a:moveTo>
                  <a:cubicBezTo>
                    <a:pt x="146939" y="0"/>
                    <a:pt x="0" y="125984"/>
                    <a:pt x="0" y="281432"/>
                  </a:cubicBezTo>
                  <a:cubicBezTo>
                    <a:pt x="0" y="436880"/>
                    <a:pt x="146939" y="562991"/>
                    <a:pt x="328041" y="562991"/>
                  </a:cubicBezTo>
                  <a:cubicBezTo>
                    <a:pt x="509143" y="562991"/>
                    <a:pt x="656209" y="436880"/>
                    <a:pt x="656209" y="281432"/>
                  </a:cubicBezTo>
                  <a:cubicBezTo>
                    <a:pt x="656209" y="125984"/>
                    <a:pt x="509270" y="0"/>
                    <a:pt x="328041" y="0"/>
                  </a:cubicBezTo>
                  <a:close/>
                </a:path>
              </a:pathLst>
            </a:custGeom>
            <a:solidFill>
              <a:srgbClr val="4A148C"/>
            </a:solidFill>
          </p:spPr>
          <p:txBody>
            <a:bodyPr/>
            <a:lstStyle/>
            <a:p>
              <a:endParaRPr lang="en-US"/>
            </a:p>
          </p:txBody>
        </p:sp>
      </p:grpSp>
      <p:grpSp>
        <p:nvGrpSpPr>
          <p:cNvPr id="35" name="Group 35"/>
          <p:cNvGrpSpPr/>
          <p:nvPr/>
        </p:nvGrpSpPr>
        <p:grpSpPr>
          <a:xfrm>
            <a:off x="3793040" y="4619582"/>
            <a:ext cx="486860" cy="269918"/>
            <a:chOff x="0" y="0"/>
            <a:chExt cx="656209" cy="603148"/>
          </a:xfrm>
        </p:grpSpPr>
        <p:sp>
          <p:nvSpPr>
            <p:cNvPr id="36" name="Freeform 36"/>
            <p:cNvSpPr/>
            <p:nvPr/>
          </p:nvSpPr>
          <p:spPr>
            <a:xfrm>
              <a:off x="114101" y="0"/>
              <a:ext cx="542105" cy="439707"/>
            </a:xfrm>
            <a:custGeom>
              <a:avLst/>
              <a:gdLst/>
              <a:ahLst/>
              <a:cxnLst/>
              <a:rect l="l" t="t" r="r" b="b"/>
              <a:pathLst>
                <a:path w="656206" h="603152">
                  <a:moveTo>
                    <a:pt x="0" y="0"/>
                  </a:moveTo>
                  <a:lnTo>
                    <a:pt x="656206" y="0"/>
                  </a:lnTo>
                  <a:lnTo>
                    <a:pt x="656206" y="603152"/>
                  </a:lnTo>
                  <a:lnTo>
                    <a:pt x="0" y="603152"/>
                  </a:lnTo>
                  <a:close/>
                </a:path>
              </a:pathLst>
            </a:custGeom>
            <a:blipFill>
              <a:blip r:embed="rId10">
                <a:alphaModFix amt="0"/>
              </a:blip>
              <a:stretch>
                <a:fillRect l="-67929" r="-67929"/>
              </a:stretch>
            </a:blipFill>
          </p:spPr>
          <p:txBody>
            <a:bodyPr/>
            <a:lstStyle/>
            <a:p>
              <a:endParaRPr lang="en-US" dirty="0"/>
            </a:p>
          </p:txBody>
        </p:sp>
        <p:sp>
          <p:nvSpPr>
            <p:cNvPr id="37" name="TextBox 37"/>
            <p:cNvSpPr txBox="1"/>
            <p:nvPr/>
          </p:nvSpPr>
          <p:spPr>
            <a:xfrm>
              <a:off x="0" y="209550"/>
              <a:ext cx="656209" cy="393598"/>
            </a:xfrm>
            <a:prstGeom prst="rect">
              <a:avLst/>
            </a:prstGeom>
          </p:spPr>
          <p:txBody>
            <a:bodyPr lIns="0" tIns="0" rIns="0" bIns="0" rtlCol="0" anchor="ctr"/>
            <a:lstStyle/>
            <a:p>
              <a:pPr algn="ctr">
                <a:lnSpc>
                  <a:spcPts val="2227"/>
                </a:lnSpc>
              </a:pPr>
              <a:r>
                <a:rPr lang="en-US" sz="4454" b="1" dirty="0">
                  <a:solidFill>
                    <a:srgbClr val="FFFFFF"/>
                  </a:solidFill>
                  <a:latin typeface="Calibri (MS) Bold"/>
                  <a:ea typeface="Calibri (MS) Bold"/>
                  <a:cs typeface="Calibri (MS) Bold"/>
                  <a:sym typeface="Calibri (MS) Bold"/>
                </a:rPr>
                <a:t>?</a:t>
              </a:r>
            </a:p>
          </p:txBody>
        </p:sp>
      </p:grpSp>
      <p:grpSp>
        <p:nvGrpSpPr>
          <p:cNvPr id="38" name="Group 38"/>
          <p:cNvGrpSpPr/>
          <p:nvPr/>
        </p:nvGrpSpPr>
        <p:grpSpPr>
          <a:xfrm>
            <a:off x="3822700" y="7029053"/>
            <a:ext cx="376489" cy="344372"/>
            <a:chOff x="0" y="0"/>
            <a:chExt cx="343446" cy="314147"/>
          </a:xfrm>
        </p:grpSpPr>
        <p:sp>
          <p:nvSpPr>
            <p:cNvPr id="39" name="Freeform 39"/>
            <p:cNvSpPr/>
            <p:nvPr/>
          </p:nvSpPr>
          <p:spPr>
            <a:xfrm>
              <a:off x="0" y="0"/>
              <a:ext cx="343408" cy="314198"/>
            </a:xfrm>
            <a:custGeom>
              <a:avLst/>
              <a:gdLst/>
              <a:ahLst/>
              <a:cxnLst/>
              <a:rect l="l" t="t" r="r" b="b"/>
              <a:pathLst>
                <a:path w="343408" h="314198">
                  <a:moveTo>
                    <a:pt x="171704" y="0"/>
                  </a:moveTo>
                  <a:cubicBezTo>
                    <a:pt x="76835" y="0"/>
                    <a:pt x="0" y="70358"/>
                    <a:pt x="0" y="157099"/>
                  </a:cubicBezTo>
                  <a:cubicBezTo>
                    <a:pt x="0" y="243840"/>
                    <a:pt x="76835" y="314198"/>
                    <a:pt x="171704" y="314198"/>
                  </a:cubicBezTo>
                  <a:cubicBezTo>
                    <a:pt x="266573" y="314198"/>
                    <a:pt x="343408" y="243840"/>
                    <a:pt x="343408" y="157099"/>
                  </a:cubicBezTo>
                  <a:cubicBezTo>
                    <a:pt x="343408" y="70358"/>
                    <a:pt x="266573" y="0"/>
                    <a:pt x="171704" y="0"/>
                  </a:cubicBezTo>
                  <a:close/>
                </a:path>
              </a:pathLst>
            </a:custGeom>
            <a:solidFill>
              <a:srgbClr val="4A148C"/>
            </a:solidFill>
          </p:spPr>
          <p:txBody>
            <a:bodyPr/>
            <a:lstStyle/>
            <a:p>
              <a:endParaRPr lang="en-US"/>
            </a:p>
          </p:txBody>
        </p:sp>
      </p:grpSp>
      <p:grpSp>
        <p:nvGrpSpPr>
          <p:cNvPr id="40" name="Group 40"/>
          <p:cNvGrpSpPr/>
          <p:nvPr/>
        </p:nvGrpSpPr>
        <p:grpSpPr>
          <a:xfrm>
            <a:off x="3837589" y="7046884"/>
            <a:ext cx="376489" cy="314620"/>
            <a:chOff x="0" y="0"/>
            <a:chExt cx="343446" cy="287007"/>
          </a:xfrm>
        </p:grpSpPr>
        <p:sp>
          <p:nvSpPr>
            <p:cNvPr id="41" name="Freeform 41"/>
            <p:cNvSpPr/>
            <p:nvPr/>
          </p:nvSpPr>
          <p:spPr>
            <a:xfrm>
              <a:off x="0" y="0"/>
              <a:ext cx="343444" cy="287010"/>
            </a:xfrm>
            <a:custGeom>
              <a:avLst/>
              <a:gdLst/>
              <a:ahLst/>
              <a:cxnLst/>
              <a:rect l="l" t="t" r="r" b="b"/>
              <a:pathLst>
                <a:path w="343444" h="287010">
                  <a:moveTo>
                    <a:pt x="0" y="0"/>
                  </a:moveTo>
                  <a:lnTo>
                    <a:pt x="343444" y="0"/>
                  </a:lnTo>
                  <a:lnTo>
                    <a:pt x="343444" y="287010"/>
                  </a:lnTo>
                  <a:lnTo>
                    <a:pt x="0" y="287010"/>
                  </a:lnTo>
                  <a:close/>
                </a:path>
              </a:pathLst>
            </a:custGeom>
            <a:blipFill>
              <a:blip r:embed="rId10">
                <a:alphaModFix amt="0"/>
              </a:blip>
              <a:stretch>
                <a:fillRect l="-57219" r="-57220" b="1"/>
              </a:stretch>
            </a:blipFill>
          </p:spPr>
          <p:txBody>
            <a:bodyPr/>
            <a:lstStyle/>
            <a:p>
              <a:endParaRPr lang="en-US"/>
            </a:p>
          </p:txBody>
        </p:sp>
        <p:sp>
          <p:nvSpPr>
            <p:cNvPr id="42" name="TextBox 42"/>
            <p:cNvSpPr txBox="1"/>
            <p:nvPr/>
          </p:nvSpPr>
          <p:spPr>
            <a:xfrm>
              <a:off x="0" y="38100"/>
              <a:ext cx="343446" cy="248907"/>
            </a:xfrm>
            <a:prstGeom prst="rect">
              <a:avLst/>
            </a:prstGeom>
          </p:spPr>
          <p:txBody>
            <a:bodyPr lIns="0" tIns="0" rIns="0" bIns="0" rtlCol="0" anchor="ctr"/>
            <a:lstStyle/>
            <a:p>
              <a:pPr algn="ctr">
                <a:lnSpc>
                  <a:spcPts val="836"/>
                </a:lnSpc>
              </a:pPr>
              <a:r>
                <a:rPr lang="en-US" sz="1336" dirty="0">
                  <a:solidFill>
                    <a:srgbClr val="FFFFFF"/>
                  </a:solidFill>
                  <a:latin typeface="Calibri (MS)"/>
                  <a:ea typeface="Calibri (MS)"/>
                  <a:cs typeface="Calibri (MS)"/>
                  <a:sym typeface="Calibri (MS)"/>
                </a:rPr>
                <a:t>1</a:t>
              </a:r>
            </a:p>
          </p:txBody>
        </p:sp>
      </p:grpSp>
      <p:sp>
        <p:nvSpPr>
          <p:cNvPr id="63" name="Freeform 63"/>
          <p:cNvSpPr/>
          <p:nvPr/>
        </p:nvSpPr>
        <p:spPr>
          <a:xfrm>
            <a:off x="3800885" y="5698368"/>
            <a:ext cx="458527" cy="499805"/>
          </a:xfrm>
          <a:custGeom>
            <a:avLst/>
            <a:gdLst/>
            <a:ahLst/>
            <a:cxnLst/>
            <a:rect l="l" t="t" r="r" b="b"/>
            <a:pathLst>
              <a:path w="697569" h="719510">
                <a:moveTo>
                  <a:pt x="0" y="0"/>
                </a:moveTo>
                <a:lnTo>
                  <a:pt x="697570" y="0"/>
                </a:lnTo>
                <a:lnTo>
                  <a:pt x="697570" y="719510"/>
                </a:lnTo>
                <a:lnTo>
                  <a:pt x="0" y="719510"/>
                </a:lnTo>
                <a:lnTo>
                  <a:pt x="0" y="0"/>
                </a:lnTo>
                <a:close/>
              </a:path>
            </a:pathLst>
          </a:custGeom>
          <a:blipFill>
            <a:blip>
              <a:extLst>
                <a:ext uri="{96DAC541-7B7A-43D3-8B79-37D633B846F1}">
                  <asvg:svgBlip xmlns:asvg="http://schemas.microsoft.com/office/drawing/2016/SVG/main" r:embed="rId11"/>
                </a:ext>
              </a:extLst>
            </a:blip>
            <a:stretch>
              <a:fillRect/>
            </a:stretch>
          </a:blipFill>
        </p:spPr>
        <p:txBody>
          <a:bodyPr/>
          <a:lstStyle/>
          <a:p>
            <a:endParaRPr lang="en-US" dirty="0"/>
          </a:p>
        </p:txBody>
      </p:sp>
      <p:grpSp>
        <p:nvGrpSpPr>
          <p:cNvPr id="66" name="Group 66"/>
          <p:cNvGrpSpPr/>
          <p:nvPr/>
        </p:nvGrpSpPr>
        <p:grpSpPr>
          <a:xfrm>
            <a:off x="3746500" y="5620312"/>
            <a:ext cx="551012" cy="640788"/>
            <a:chOff x="0" y="0"/>
            <a:chExt cx="563677" cy="573773"/>
          </a:xfrm>
        </p:grpSpPr>
        <p:sp>
          <p:nvSpPr>
            <p:cNvPr id="67" name="Freeform 67"/>
            <p:cNvSpPr/>
            <p:nvPr/>
          </p:nvSpPr>
          <p:spPr>
            <a:xfrm>
              <a:off x="0" y="0"/>
              <a:ext cx="563626" cy="573786"/>
            </a:xfrm>
            <a:custGeom>
              <a:avLst/>
              <a:gdLst/>
              <a:ahLst/>
              <a:cxnLst/>
              <a:rect l="l" t="t" r="r" b="b"/>
              <a:pathLst>
                <a:path w="563626" h="573786">
                  <a:moveTo>
                    <a:pt x="0" y="0"/>
                  </a:moveTo>
                  <a:lnTo>
                    <a:pt x="563626" y="0"/>
                  </a:lnTo>
                  <a:lnTo>
                    <a:pt x="563626" y="573786"/>
                  </a:lnTo>
                  <a:lnTo>
                    <a:pt x="0" y="573786"/>
                  </a:lnTo>
                  <a:lnTo>
                    <a:pt x="0" y="0"/>
                  </a:lnTo>
                  <a:close/>
                </a:path>
              </a:pathLst>
            </a:custGeom>
            <a:blipFill>
              <a:blip r:embed="rId12"/>
              <a:stretch>
                <a:fillRect l="-894" r="-905" b="2"/>
              </a:stretch>
            </a:blipFill>
          </p:spPr>
          <p:txBody>
            <a:bodyPr/>
            <a:lstStyle/>
            <a:p>
              <a:endParaRPr lang="en-US"/>
            </a:p>
          </p:txBody>
        </p:sp>
      </p:grpSp>
      <p:grpSp>
        <p:nvGrpSpPr>
          <p:cNvPr id="70" name="Group 70"/>
          <p:cNvGrpSpPr/>
          <p:nvPr/>
        </p:nvGrpSpPr>
        <p:grpSpPr>
          <a:xfrm>
            <a:off x="3827101" y="7821728"/>
            <a:ext cx="376489" cy="344372"/>
            <a:chOff x="0" y="0"/>
            <a:chExt cx="343446" cy="314147"/>
          </a:xfrm>
        </p:grpSpPr>
        <p:sp>
          <p:nvSpPr>
            <p:cNvPr id="71" name="Freeform 71"/>
            <p:cNvSpPr/>
            <p:nvPr/>
          </p:nvSpPr>
          <p:spPr>
            <a:xfrm>
              <a:off x="0" y="0"/>
              <a:ext cx="343408" cy="314198"/>
            </a:xfrm>
            <a:custGeom>
              <a:avLst/>
              <a:gdLst/>
              <a:ahLst/>
              <a:cxnLst/>
              <a:rect l="l" t="t" r="r" b="b"/>
              <a:pathLst>
                <a:path w="343408" h="314198">
                  <a:moveTo>
                    <a:pt x="171704" y="0"/>
                  </a:moveTo>
                  <a:cubicBezTo>
                    <a:pt x="76835" y="0"/>
                    <a:pt x="0" y="70358"/>
                    <a:pt x="0" y="157099"/>
                  </a:cubicBezTo>
                  <a:cubicBezTo>
                    <a:pt x="0" y="243840"/>
                    <a:pt x="76835" y="314198"/>
                    <a:pt x="171704" y="314198"/>
                  </a:cubicBezTo>
                  <a:cubicBezTo>
                    <a:pt x="266573" y="314198"/>
                    <a:pt x="343408" y="243840"/>
                    <a:pt x="343408" y="157099"/>
                  </a:cubicBezTo>
                  <a:cubicBezTo>
                    <a:pt x="343408" y="70358"/>
                    <a:pt x="266573" y="0"/>
                    <a:pt x="171704" y="0"/>
                  </a:cubicBezTo>
                  <a:close/>
                </a:path>
              </a:pathLst>
            </a:custGeom>
            <a:solidFill>
              <a:srgbClr val="4A148C"/>
            </a:solidFill>
          </p:spPr>
          <p:txBody>
            <a:bodyPr/>
            <a:lstStyle/>
            <a:p>
              <a:endParaRPr lang="en-US"/>
            </a:p>
          </p:txBody>
        </p:sp>
      </p:grpSp>
      <p:grpSp>
        <p:nvGrpSpPr>
          <p:cNvPr id="72" name="Group 72"/>
          <p:cNvGrpSpPr/>
          <p:nvPr/>
        </p:nvGrpSpPr>
        <p:grpSpPr>
          <a:xfrm>
            <a:off x="3822700" y="7834073"/>
            <a:ext cx="376489" cy="314620"/>
            <a:chOff x="0" y="0"/>
            <a:chExt cx="343446" cy="287007"/>
          </a:xfrm>
        </p:grpSpPr>
        <p:sp>
          <p:nvSpPr>
            <p:cNvPr id="73" name="Freeform 73"/>
            <p:cNvSpPr/>
            <p:nvPr/>
          </p:nvSpPr>
          <p:spPr>
            <a:xfrm>
              <a:off x="0" y="0"/>
              <a:ext cx="343444" cy="287010"/>
            </a:xfrm>
            <a:custGeom>
              <a:avLst/>
              <a:gdLst/>
              <a:ahLst/>
              <a:cxnLst/>
              <a:rect l="l" t="t" r="r" b="b"/>
              <a:pathLst>
                <a:path w="343444" h="287010">
                  <a:moveTo>
                    <a:pt x="0" y="0"/>
                  </a:moveTo>
                  <a:lnTo>
                    <a:pt x="343444" y="0"/>
                  </a:lnTo>
                  <a:lnTo>
                    <a:pt x="343444" y="287010"/>
                  </a:lnTo>
                  <a:lnTo>
                    <a:pt x="0" y="287010"/>
                  </a:lnTo>
                  <a:close/>
                </a:path>
              </a:pathLst>
            </a:custGeom>
            <a:blipFill>
              <a:blip r:embed="rId10">
                <a:alphaModFix amt="0"/>
              </a:blip>
              <a:stretch>
                <a:fillRect l="-57219" r="-57220" b="1"/>
              </a:stretch>
            </a:blipFill>
          </p:spPr>
          <p:txBody>
            <a:bodyPr/>
            <a:lstStyle/>
            <a:p>
              <a:endParaRPr lang="en-US"/>
            </a:p>
          </p:txBody>
        </p:sp>
        <p:sp>
          <p:nvSpPr>
            <p:cNvPr id="74" name="TextBox 74"/>
            <p:cNvSpPr txBox="1"/>
            <p:nvPr/>
          </p:nvSpPr>
          <p:spPr>
            <a:xfrm>
              <a:off x="0" y="38100"/>
              <a:ext cx="343446" cy="248907"/>
            </a:xfrm>
            <a:prstGeom prst="rect">
              <a:avLst/>
            </a:prstGeom>
          </p:spPr>
          <p:txBody>
            <a:bodyPr lIns="0" tIns="0" rIns="0" bIns="0" rtlCol="0" anchor="ctr"/>
            <a:lstStyle/>
            <a:p>
              <a:pPr algn="ctr">
                <a:lnSpc>
                  <a:spcPts val="836"/>
                </a:lnSpc>
              </a:pPr>
              <a:r>
                <a:rPr lang="en-US" sz="1336" dirty="0">
                  <a:solidFill>
                    <a:srgbClr val="FFFFFF"/>
                  </a:solidFill>
                  <a:latin typeface="Calibri (MS)"/>
                  <a:ea typeface="Calibri (MS)"/>
                  <a:cs typeface="Calibri (MS)"/>
                  <a:sym typeface="Calibri (MS)"/>
                </a:rPr>
                <a:t>2</a:t>
              </a:r>
            </a:p>
          </p:txBody>
        </p:sp>
      </p:grpSp>
      <p:grpSp>
        <p:nvGrpSpPr>
          <p:cNvPr id="75" name="Group 75"/>
          <p:cNvGrpSpPr/>
          <p:nvPr/>
        </p:nvGrpSpPr>
        <p:grpSpPr>
          <a:xfrm>
            <a:off x="3822700" y="8623300"/>
            <a:ext cx="376489" cy="344372"/>
            <a:chOff x="0" y="0"/>
            <a:chExt cx="343446" cy="314147"/>
          </a:xfrm>
        </p:grpSpPr>
        <p:sp>
          <p:nvSpPr>
            <p:cNvPr id="76" name="Freeform 76"/>
            <p:cNvSpPr/>
            <p:nvPr/>
          </p:nvSpPr>
          <p:spPr>
            <a:xfrm>
              <a:off x="0" y="0"/>
              <a:ext cx="343408" cy="314198"/>
            </a:xfrm>
            <a:custGeom>
              <a:avLst/>
              <a:gdLst/>
              <a:ahLst/>
              <a:cxnLst/>
              <a:rect l="l" t="t" r="r" b="b"/>
              <a:pathLst>
                <a:path w="343408" h="314198">
                  <a:moveTo>
                    <a:pt x="171704" y="0"/>
                  </a:moveTo>
                  <a:cubicBezTo>
                    <a:pt x="76835" y="0"/>
                    <a:pt x="0" y="70358"/>
                    <a:pt x="0" y="157099"/>
                  </a:cubicBezTo>
                  <a:cubicBezTo>
                    <a:pt x="0" y="243840"/>
                    <a:pt x="76835" y="314198"/>
                    <a:pt x="171704" y="314198"/>
                  </a:cubicBezTo>
                  <a:cubicBezTo>
                    <a:pt x="266573" y="314198"/>
                    <a:pt x="343408" y="243840"/>
                    <a:pt x="343408" y="157099"/>
                  </a:cubicBezTo>
                  <a:cubicBezTo>
                    <a:pt x="343408" y="70358"/>
                    <a:pt x="266573" y="0"/>
                    <a:pt x="171704" y="0"/>
                  </a:cubicBezTo>
                  <a:close/>
                </a:path>
              </a:pathLst>
            </a:custGeom>
            <a:solidFill>
              <a:srgbClr val="4A148C"/>
            </a:solidFill>
          </p:spPr>
          <p:txBody>
            <a:bodyPr/>
            <a:lstStyle/>
            <a:p>
              <a:endParaRPr lang="en-US"/>
            </a:p>
          </p:txBody>
        </p:sp>
      </p:grpSp>
      <p:grpSp>
        <p:nvGrpSpPr>
          <p:cNvPr id="77" name="Group 77"/>
          <p:cNvGrpSpPr/>
          <p:nvPr/>
        </p:nvGrpSpPr>
        <p:grpSpPr>
          <a:xfrm>
            <a:off x="3822700" y="8643563"/>
            <a:ext cx="376489" cy="314620"/>
            <a:chOff x="0" y="0"/>
            <a:chExt cx="343446" cy="287007"/>
          </a:xfrm>
        </p:grpSpPr>
        <p:sp>
          <p:nvSpPr>
            <p:cNvPr id="78" name="Freeform 78"/>
            <p:cNvSpPr/>
            <p:nvPr/>
          </p:nvSpPr>
          <p:spPr>
            <a:xfrm>
              <a:off x="0" y="0"/>
              <a:ext cx="343444" cy="287010"/>
            </a:xfrm>
            <a:custGeom>
              <a:avLst/>
              <a:gdLst/>
              <a:ahLst/>
              <a:cxnLst/>
              <a:rect l="l" t="t" r="r" b="b"/>
              <a:pathLst>
                <a:path w="343444" h="287010">
                  <a:moveTo>
                    <a:pt x="0" y="0"/>
                  </a:moveTo>
                  <a:lnTo>
                    <a:pt x="343444" y="0"/>
                  </a:lnTo>
                  <a:lnTo>
                    <a:pt x="343444" y="287010"/>
                  </a:lnTo>
                  <a:lnTo>
                    <a:pt x="0" y="287010"/>
                  </a:lnTo>
                  <a:close/>
                </a:path>
              </a:pathLst>
            </a:custGeom>
            <a:blipFill>
              <a:blip r:embed="rId10">
                <a:alphaModFix amt="0"/>
              </a:blip>
              <a:stretch>
                <a:fillRect l="-57219" r="-57220" b="1"/>
              </a:stretch>
            </a:blipFill>
          </p:spPr>
          <p:txBody>
            <a:bodyPr/>
            <a:lstStyle/>
            <a:p>
              <a:endParaRPr lang="en-US"/>
            </a:p>
          </p:txBody>
        </p:sp>
        <p:sp>
          <p:nvSpPr>
            <p:cNvPr id="79" name="TextBox 79"/>
            <p:cNvSpPr txBox="1"/>
            <p:nvPr/>
          </p:nvSpPr>
          <p:spPr>
            <a:xfrm>
              <a:off x="0" y="38100"/>
              <a:ext cx="343446" cy="248907"/>
            </a:xfrm>
            <a:prstGeom prst="rect">
              <a:avLst/>
            </a:prstGeom>
          </p:spPr>
          <p:txBody>
            <a:bodyPr lIns="0" tIns="0" rIns="0" bIns="0" rtlCol="0" anchor="ctr"/>
            <a:lstStyle/>
            <a:p>
              <a:pPr algn="ctr">
                <a:lnSpc>
                  <a:spcPts val="836"/>
                </a:lnSpc>
              </a:pPr>
              <a:r>
                <a:rPr lang="en-US" sz="1336" dirty="0">
                  <a:solidFill>
                    <a:srgbClr val="FFFFFF"/>
                  </a:solidFill>
                  <a:latin typeface="Calibri (MS)"/>
                  <a:ea typeface="Calibri (MS)"/>
                  <a:cs typeface="Calibri (MS)"/>
                  <a:sym typeface="Calibri (MS)"/>
                </a:rPr>
                <a:t>3</a:t>
              </a:r>
            </a:p>
          </p:txBody>
        </p:sp>
      </p:grpSp>
      <p:grpSp>
        <p:nvGrpSpPr>
          <p:cNvPr id="82" name="Group 82"/>
          <p:cNvGrpSpPr/>
          <p:nvPr/>
        </p:nvGrpSpPr>
        <p:grpSpPr>
          <a:xfrm>
            <a:off x="7716846" y="6108700"/>
            <a:ext cx="260618" cy="173411"/>
            <a:chOff x="0" y="0"/>
            <a:chExt cx="237744" cy="158191"/>
          </a:xfrm>
        </p:grpSpPr>
        <p:sp>
          <p:nvSpPr>
            <p:cNvPr id="83" name="Freeform 83"/>
            <p:cNvSpPr/>
            <p:nvPr/>
          </p:nvSpPr>
          <p:spPr>
            <a:xfrm>
              <a:off x="0" y="0"/>
              <a:ext cx="237744" cy="158242"/>
            </a:xfrm>
            <a:custGeom>
              <a:avLst/>
              <a:gdLst/>
              <a:ahLst/>
              <a:cxnLst/>
              <a:rect l="l" t="t" r="r" b="b"/>
              <a:pathLst>
                <a:path w="237744" h="158242">
                  <a:moveTo>
                    <a:pt x="118872" y="0"/>
                  </a:moveTo>
                  <a:cubicBezTo>
                    <a:pt x="53213" y="0"/>
                    <a:pt x="0" y="35433"/>
                    <a:pt x="0" y="79121"/>
                  </a:cubicBezTo>
                  <a:cubicBezTo>
                    <a:pt x="0" y="122809"/>
                    <a:pt x="53213" y="158242"/>
                    <a:pt x="118872" y="158242"/>
                  </a:cubicBezTo>
                  <a:cubicBezTo>
                    <a:pt x="184531" y="158242"/>
                    <a:pt x="237744" y="122809"/>
                    <a:pt x="237744" y="79121"/>
                  </a:cubicBezTo>
                  <a:cubicBezTo>
                    <a:pt x="237744" y="35433"/>
                    <a:pt x="184531" y="0"/>
                    <a:pt x="118872" y="0"/>
                  </a:cubicBezTo>
                  <a:close/>
                </a:path>
              </a:pathLst>
            </a:custGeom>
            <a:solidFill>
              <a:srgbClr val="D1407A"/>
            </a:solidFill>
          </p:spPr>
          <p:txBody>
            <a:bodyPr/>
            <a:lstStyle/>
            <a:p>
              <a:endParaRPr lang="en-US"/>
            </a:p>
          </p:txBody>
        </p:sp>
      </p:grpSp>
      <p:grpSp>
        <p:nvGrpSpPr>
          <p:cNvPr id="84" name="Group 84"/>
          <p:cNvGrpSpPr/>
          <p:nvPr/>
        </p:nvGrpSpPr>
        <p:grpSpPr>
          <a:xfrm>
            <a:off x="7708903" y="6142266"/>
            <a:ext cx="254770" cy="143924"/>
            <a:chOff x="0" y="0"/>
            <a:chExt cx="232410" cy="131293"/>
          </a:xfrm>
        </p:grpSpPr>
        <p:sp>
          <p:nvSpPr>
            <p:cNvPr id="85" name="Freeform 85"/>
            <p:cNvSpPr/>
            <p:nvPr/>
          </p:nvSpPr>
          <p:spPr>
            <a:xfrm>
              <a:off x="0" y="0"/>
              <a:ext cx="232407" cy="131286"/>
            </a:xfrm>
            <a:custGeom>
              <a:avLst/>
              <a:gdLst/>
              <a:ahLst/>
              <a:cxnLst/>
              <a:rect l="l" t="t" r="r" b="b"/>
              <a:pathLst>
                <a:path w="232407" h="131286">
                  <a:moveTo>
                    <a:pt x="0" y="0"/>
                  </a:moveTo>
                  <a:lnTo>
                    <a:pt x="232407" y="0"/>
                  </a:lnTo>
                  <a:lnTo>
                    <a:pt x="232407" y="131286"/>
                  </a:lnTo>
                  <a:lnTo>
                    <a:pt x="0" y="131286"/>
                  </a:lnTo>
                  <a:close/>
                </a:path>
              </a:pathLst>
            </a:custGeom>
            <a:blipFill>
              <a:blip r:embed="rId10">
                <a:alphaModFix amt="0"/>
              </a:blip>
              <a:stretch>
                <a:fillRect l="-22481" r="-22482" b="-4"/>
              </a:stretch>
            </a:blipFill>
          </p:spPr>
          <p:txBody>
            <a:bodyPr/>
            <a:lstStyle/>
            <a:p>
              <a:endParaRPr lang="en-US"/>
            </a:p>
          </p:txBody>
        </p:sp>
        <p:sp>
          <p:nvSpPr>
            <p:cNvPr id="86" name="TextBox 86"/>
            <p:cNvSpPr txBox="1"/>
            <p:nvPr/>
          </p:nvSpPr>
          <p:spPr>
            <a:xfrm>
              <a:off x="0" y="28575"/>
              <a:ext cx="232410" cy="102718"/>
            </a:xfrm>
            <a:prstGeom prst="rect">
              <a:avLst/>
            </a:prstGeom>
          </p:spPr>
          <p:txBody>
            <a:bodyPr lIns="0" tIns="0" rIns="0" bIns="0" rtlCol="0" anchor="ctr"/>
            <a:lstStyle/>
            <a:p>
              <a:pPr algn="ctr">
                <a:lnSpc>
                  <a:spcPts val="716"/>
                </a:lnSpc>
              </a:pPr>
              <a:r>
                <a:rPr lang="en-US" sz="1113" dirty="0">
                  <a:solidFill>
                    <a:srgbClr val="FFFFFF"/>
                  </a:solidFill>
                  <a:latin typeface="Calibri (MS)"/>
                  <a:ea typeface="Calibri (MS)"/>
                  <a:cs typeface="Calibri (MS)"/>
                  <a:sym typeface="Calibri (MS)"/>
                </a:rPr>
                <a:t>✓</a:t>
              </a:r>
            </a:p>
          </p:txBody>
        </p:sp>
      </p:grpSp>
      <p:grpSp>
        <p:nvGrpSpPr>
          <p:cNvPr id="87" name="Group 87"/>
          <p:cNvGrpSpPr/>
          <p:nvPr/>
        </p:nvGrpSpPr>
        <p:grpSpPr>
          <a:xfrm>
            <a:off x="7716846" y="5727700"/>
            <a:ext cx="260618" cy="173411"/>
            <a:chOff x="0" y="0"/>
            <a:chExt cx="237744" cy="158191"/>
          </a:xfrm>
        </p:grpSpPr>
        <p:sp>
          <p:nvSpPr>
            <p:cNvPr id="88" name="Freeform 88"/>
            <p:cNvSpPr/>
            <p:nvPr/>
          </p:nvSpPr>
          <p:spPr>
            <a:xfrm>
              <a:off x="0" y="0"/>
              <a:ext cx="237744" cy="158242"/>
            </a:xfrm>
            <a:custGeom>
              <a:avLst/>
              <a:gdLst/>
              <a:ahLst/>
              <a:cxnLst/>
              <a:rect l="l" t="t" r="r" b="b"/>
              <a:pathLst>
                <a:path w="237744" h="158242">
                  <a:moveTo>
                    <a:pt x="118872" y="0"/>
                  </a:moveTo>
                  <a:cubicBezTo>
                    <a:pt x="53213" y="0"/>
                    <a:pt x="0" y="35433"/>
                    <a:pt x="0" y="79121"/>
                  </a:cubicBezTo>
                  <a:cubicBezTo>
                    <a:pt x="0" y="122809"/>
                    <a:pt x="53213" y="158242"/>
                    <a:pt x="118872" y="158242"/>
                  </a:cubicBezTo>
                  <a:cubicBezTo>
                    <a:pt x="184531" y="158242"/>
                    <a:pt x="237744" y="122809"/>
                    <a:pt x="237744" y="79121"/>
                  </a:cubicBezTo>
                  <a:cubicBezTo>
                    <a:pt x="237744" y="35433"/>
                    <a:pt x="184531" y="0"/>
                    <a:pt x="118872" y="0"/>
                  </a:cubicBezTo>
                  <a:close/>
                </a:path>
              </a:pathLst>
            </a:custGeom>
            <a:solidFill>
              <a:srgbClr val="D1407A"/>
            </a:solidFill>
          </p:spPr>
          <p:txBody>
            <a:bodyPr/>
            <a:lstStyle/>
            <a:p>
              <a:endParaRPr lang="en-US"/>
            </a:p>
          </p:txBody>
        </p:sp>
      </p:grpSp>
      <p:grpSp>
        <p:nvGrpSpPr>
          <p:cNvPr id="89" name="Group 89"/>
          <p:cNvGrpSpPr/>
          <p:nvPr/>
        </p:nvGrpSpPr>
        <p:grpSpPr>
          <a:xfrm>
            <a:off x="7716846" y="5754161"/>
            <a:ext cx="254770" cy="143924"/>
            <a:chOff x="0" y="0"/>
            <a:chExt cx="232410" cy="131293"/>
          </a:xfrm>
        </p:grpSpPr>
        <p:sp>
          <p:nvSpPr>
            <p:cNvPr id="90" name="Freeform 90"/>
            <p:cNvSpPr/>
            <p:nvPr/>
          </p:nvSpPr>
          <p:spPr>
            <a:xfrm>
              <a:off x="0" y="0"/>
              <a:ext cx="232407" cy="131286"/>
            </a:xfrm>
            <a:custGeom>
              <a:avLst/>
              <a:gdLst/>
              <a:ahLst/>
              <a:cxnLst/>
              <a:rect l="l" t="t" r="r" b="b"/>
              <a:pathLst>
                <a:path w="232407" h="131286">
                  <a:moveTo>
                    <a:pt x="0" y="0"/>
                  </a:moveTo>
                  <a:lnTo>
                    <a:pt x="232407" y="0"/>
                  </a:lnTo>
                  <a:lnTo>
                    <a:pt x="232407" y="131286"/>
                  </a:lnTo>
                  <a:lnTo>
                    <a:pt x="0" y="131286"/>
                  </a:lnTo>
                  <a:close/>
                </a:path>
              </a:pathLst>
            </a:custGeom>
            <a:blipFill>
              <a:blip r:embed="rId10">
                <a:alphaModFix amt="0"/>
              </a:blip>
              <a:stretch>
                <a:fillRect l="-22481" r="-22482" b="-4"/>
              </a:stretch>
            </a:blipFill>
          </p:spPr>
          <p:txBody>
            <a:bodyPr/>
            <a:lstStyle/>
            <a:p>
              <a:endParaRPr lang="en-US"/>
            </a:p>
          </p:txBody>
        </p:sp>
        <p:sp>
          <p:nvSpPr>
            <p:cNvPr id="91" name="TextBox 91"/>
            <p:cNvSpPr txBox="1"/>
            <p:nvPr/>
          </p:nvSpPr>
          <p:spPr>
            <a:xfrm>
              <a:off x="0" y="28575"/>
              <a:ext cx="232410" cy="102718"/>
            </a:xfrm>
            <a:prstGeom prst="rect">
              <a:avLst/>
            </a:prstGeom>
          </p:spPr>
          <p:txBody>
            <a:bodyPr lIns="0" tIns="0" rIns="0" bIns="0" rtlCol="0" anchor="ctr"/>
            <a:lstStyle/>
            <a:p>
              <a:pPr algn="ctr">
                <a:lnSpc>
                  <a:spcPts val="716"/>
                </a:lnSpc>
              </a:pPr>
              <a:r>
                <a:rPr lang="en-US" sz="1113" dirty="0">
                  <a:solidFill>
                    <a:srgbClr val="FFFFFF"/>
                  </a:solidFill>
                  <a:latin typeface="Calibri (MS)"/>
                  <a:ea typeface="Calibri (MS)"/>
                  <a:cs typeface="Calibri (MS)"/>
                  <a:sym typeface="Calibri (MS)"/>
                </a:rPr>
                <a:t>✓</a:t>
              </a:r>
            </a:p>
          </p:txBody>
        </p:sp>
      </p:grpSp>
      <p:grpSp>
        <p:nvGrpSpPr>
          <p:cNvPr id="92" name="Group 92"/>
          <p:cNvGrpSpPr/>
          <p:nvPr/>
        </p:nvGrpSpPr>
        <p:grpSpPr>
          <a:xfrm>
            <a:off x="7716846" y="6489700"/>
            <a:ext cx="260618" cy="173411"/>
            <a:chOff x="0" y="0"/>
            <a:chExt cx="237744" cy="158191"/>
          </a:xfrm>
        </p:grpSpPr>
        <p:sp>
          <p:nvSpPr>
            <p:cNvPr id="93" name="Freeform 93"/>
            <p:cNvSpPr/>
            <p:nvPr/>
          </p:nvSpPr>
          <p:spPr>
            <a:xfrm>
              <a:off x="0" y="0"/>
              <a:ext cx="237744" cy="158242"/>
            </a:xfrm>
            <a:custGeom>
              <a:avLst/>
              <a:gdLst/>
              <a:ahLst/>
              <a:cxnLst/>
              <a:rect l="l" t="t" r="r" b="b"/>
              <a:pathLst>
                <a:path w="237744" h="158242">
                  <a:moveTo>
                    <a:pt x="118872" y="0"/>
                  </a:moveTo>
                  <a:cubicBezTo>
                    <a:pt x="53213" y="0"/>
                    <a:pt x="0" y="35433"/>
                    <a:pt x="0" y="79121"/>
                  </a:cubicBezTo>
                  <a:cubicBezTo>
                    <a:pt x="0" y="122809"/>
                    <a:pt x="53213" y="158242"/>
                    <a:pt x="118872" y="158242"/>
                  </a:cubicBezTo>
                  <a:cubicBezTo>
                    <a:pt x="184531" y="158242"/>
                    <a:pt x="237744" y="122809"/>
                    <a:pt x="237744" y="79121"/>
                  </a:cubicBezTo>
                  <a:cubicBezTo>
                    <a:pt x="237744" y="35433"/>
                    <a:pt x="184531" y="0"/>
                    <a:pt x="118872" y="0"/>
                  </a:cubicBezTo>
                  <a:close/>
                </a:path>
              </a:pathLst>
            </a:custGeom>
            <a:solidFill>
              <a:srgbClr val="D1407A"/>
            </a:solidFill>
          </p:spPr>
          <p:txBody>
            <a:bodyPr/>
            <a:lstStyle/>
            <a:p>
              <a:endParaRPr lang="en-US"/>
            </a:p>
          </p:txBody>
        </p:sp>
      </p:grpSp>
      <p:grpSp>
        <p:nvGrpSpPr>
          <p:cNvPr id="94" name="Group 94"/>
          <p:cNvGrpSpPr/>
          <p:nvPr/>
        </p:nvGrpSpPr>
        <p:grpSpPr>
          <a:xfrm>
            <a:off x="7722694" y="6522836"/>
            <a:ext cx="254770" cy="143924"/>
            <a:chOff x="0" y="0"/>
            <a:chExt cx="232410" cy="131293"/>
          </a:xfrm>
        </p:grpSpPr>
        <p:sp>
          <p:nvSpPr>
            <p:cNvPr id="95" name="Freeform 95"/>
            <p:cNvSpPr/>
            <p:nvPr/>
          </p:nvSpPr>
          <p:spPr>
            <a:xfrm>
              <a:off x="0" y="0"/>
              <a:ext cx="232407" cy="131286"/>
            </a:xfrm>
            <a:custGeom>
              <a:avLst/>
              <a:gdLst/>
              <a:ahLst/>
              <a:cxnLst/>
              <a:rect l="l" t="t" r="r" b="b"/>
              <a:pathLst>
                <a:path w="232407" h="131286">
                  <a:moveTo>
                    <a:pt x="0" y="0"/>
                  </a:moveTo>
                  <a:lnTo>
                    <a:pt x="232407" y="0"/>
                  </a:lnTo>
                  <a:lnTo>
                    <a:pt x="232407" y="131286"/>
                  </a:lnTo>
                  <a:lnTo>
                    <a:pt x="0" y="131286"/>
                  </a:lnTo>
                  <a:close/>
                </a:path>
              </a:pathLst>
            </a:custGeom>
            <a:blipFill>
              <a:blip r:embed="rId10">
                <a:alphaModFix amt="0"/>
              </a:blip>
              <a:stretch>
                <a:fillRect l="-22481" r="-22482" b="-4"/>
              </a:stretch>
            </a:blipFill>
          </p:spPr>
          <p:txBody>
            <a:bodyPr/>
            <a:lstStyle/>
            <a:p>
              <a:endParaRPr lang="en-US"/>
            </a:p>
          </p:txBody>
        </p:sp>
        <p:sp>
          <p:nvSpPr>
            <p:cNvPr id="96" name="TextBox 96"/>
            <p:cNvSpPr txBox="1"/>
            <p:nvPr/>
          </p:nvSpPr>
          <p:spPr>
            <a:xfrm>
              <a:off x="0" y="28575"/>
              <a:ext cx="232410" cy="102718"/>
            </a:xfrm>
            <a:prstGeom prst="rect">
              <a:avLst/>
            </a:prstGeom>
          </p:spPr>
          <p:txBody>
            <a:bodyPr lIns="0" tIns="0" rIns="0" bIns="0" rtlCol="0" anchor="ctr"/>
            <a:lstStyle/>
            <a:p>
              <a:pPr algn="ctr">
                <a:lnSpc>
                  <a:spcPts val="716"/>
                </a:lnSpc>
              </a:pPr>
              <a:r>
                <a:rPr lang="en-US" sz="1113" dirty="0">
                  <a:solidFill>
                    <a:srgbClr val="FFFFFF"/>
                  </a:solidFill>
                  <a:latin typeface="Calibri (MS)"/>
                  <a:ea typeface="Calibri (MS)"/>
                  <a:cs typeface="Calibri (MS)"/>
                  <a:sym typeface="Calibri (MS)"/>
                </a:rPr>
                <a:t>✓</a:t>
              </a:r>
            </a:p>
          </p:txBody>
        </p:sp>
      </p:grpSp>
      <p:grpSp>
        <p:nvGrpSpPr>
          <p:cNvPr id="102" name="Group 102"/>
          <p:cNvGrpSpPr/>
          <p:nvPr/>
        </p:nvGrpSpPr>
        <p:grpSpPr>
          <a:xfrm>
            <a:off x="7716846" y="6924814"/>
            <a:ext cx="260618" cy="173411"/>
            <a:chOff x="0" y="0"/>
            <a:chExt cx="237744" cy="158191"/>
          </a:xfrm>
        </p:grpSpPr>
        <p:sp>
          <p:nvSpPr>
            <p:cNvPr id="103" name="Freeform 103"/>
            <p:cNvSpPr/>
            <p:nvPr/>
          </p:nvSpPr>
          <p:spPr>
            <a:xfrm>
              <a:off x="0" y="0"/>
              <a:ext cx="237744" cy="158242"/>
            </a:xfrm>
            <a:custGeom>
              <a:avLst/>
              <a:gdLst/>
              <a:ahLst/>
              <a:cxnLst/>
              <a:rect l="l" t="t" r="r" b="b"/>
              <a:pathLst>
                <a:path w="237744" h="158242">
                  <a:moveTo>
                    <a:pt x="118872" y="0"/>
                  </a:moveTo>
                  <a:cubicBezTo>
                    <a:pt x="53213" y="0"/>
                    <a:pt x="0" y="35433"/>
                    <a:pt x="0" y="79121"/>
                  </a:cubicBezTo>
                  <a:cubicBezTo>
                    <a:pt x="0" y="122809"/>
                    <a:pt x="53213" y="158242"/>
                    <a:pt x="118872" y="158242"/>
                  </a:cubicBezTo>
                  <a:cubicBezTo>
                    <a:pt x="184531" y="158242"/>
                    <a:pt x="237744" y="122809"/>
                    <a:pt x="237744" y="79121"/>
                  </a:cubicBezTo>
                  <a:cubicBezTo>
                    <a:pt x="237744" y="35433"/>
                    <a:pt x="184531" y="0"/>
                    <a:pt x="118872" y="0"/>
                  </a:cubicBezTo>
                  <a:close/>
                </a:path>
              </a:pathLst>
            </a:custGeom>
            <a:solidFill>
              <a:srgbClr val="D1407A"/>
            </a:solidFill>
          </p:spPr>
          <p:txBody>
            <a:bodyPr/>
            <a:lstStyle/>
            <a:p>
              <a:endParaRPr lang="en-US"/>
            </a:p>
          </p:txBody>
        </p:sp>
      </p:grpSp>
      <p:grpSp>
        <p:nvGrpSpPr>
          <p:cNvPr id="104" name="Group 104"/>
          <p:cNvGrpSpPr/>
          <p:nvPr/>
        </p:nvGrpSpPr>
        <p:grpSpPr>
          <a:xfrm>
            <a:off x="7716843" y="6946895"/>
            <a:ext cx="254770" cy="143924"/>
            <a:chOff x="0" y="0"/>
            <a:chExt cx="232410" cy="131293"/>
          </a:xfrm>
        </p:grpSpPr>
        <p:sp>
          <p:nvSpPr>
            <p:cNvPr id="105" name="Freeform 105"/>
            <p:cNvSpPr/>
            <p:nvPr/>
          </p:nvSpPr>
          <p:spPr>
            <a:xfrm>
              <a:off x="0" y="0"/>
              <a:ext cx="232407" cy="131286"/>
            </a:xfrm>
            <a:custGeom>
              <a:avLst/>
              <a:gdLst/>
              <a:ahLst/>
              <a:cxnLst/>
              <a:rect l="l" t="t" r="r" b="b"/>
              <a:pathLst>
                <a:path w="232407" h="131286">
                  <a:moveTo>
                    <a:pt x="0" y="0"/>
                  </a:moveTo>
                  <a:lnTo>
                    <a:pt x="232407" y="0"/>
                  </a:lnTo>
                  <a:lnTo>
                    <a:pt x="232407" y="131286"/>
                  </a:lnTo>
                  <a:lnTo>
                    <a:pt x="0" y="131286"/>
                  </a:lnTo>
                  <a:close/>
                </a:path>
              </a:pathLst>
            </a:custGeom>
            <a:blipFill>
              <a:blip r:embed="rId10">
                <a:alphaModFix amt="0"/>
              </a:blip>
              <a:stretch>
                <a:fillRect l="-22481" r="-22482" b="-4"/>
              </a:stretch>
            </a:blipFill>
          </p:spPr>
          <p:txBody>
            <a:bodyPr/>
            <a:lstStyle/>
            <a:p>
              <a:endParaRPr lang="en-US"/>
            </a:p>
          </p:txBody>
        </p:sp>
        <p:sp>
          <p:nvSpPr>
            <p:cNvPr id="106" name="TextBox 106"/>
            <p:cNvSpPr txBox="1"/>
            <p:nvPr/>
          </p:nvSpPr>
          <p:spPr>
            <a:xfrm>
              <a:off x="0" y="28575"/>
              <a:ext cx="232410" cy="102718"/>
            </a:xfrm>
            <a:prstGeom prst="rect">
              <a:avLst/>
            </a:prstGeom>
          </p:spPr>
          <p:txBody>
            <a:bodyPr lIns="0" tIns="0" rIns="0" bIns="0" rtlCol="0" anchor="ctr"/>
            <a:lstStyle/>
            <a:p>
              <a:pPr algn="ctr">
                <a:lnSpc>
                  <a:spcPts val="716"/>
                </a:lnSpc>
              </a:pPr>
              <a:r>
                <a:rPr lang="en-US" sz="1113" dirty="0">
                  <a:solidFill>
                    <a:srgbClr val="FFFFFF"/>
                  </a:solidFill>
                  <a:latin typeface="Calibri (MS)"/>
                  <a:ea typeface="Calibri (MS)"/>
                  <a:cs typeface="Calibri (MS)"/>
                  <a:sym typeface="Calibri (MS)"/>
                </a:rPr>
                <a:t>✓</a:t>
              </a:r>
            </a:p>
          </p:txBody>
        </p:sp>
      </p:grpSp>
      <p:sp>
        <p:nvSpPr>
          <p:cNvPr id="109" name="TextBox 109"/>
          <p:cNvSpPr txBox="1"/>
          <p:nvPr/>
        </p:nvSpPr>
        <p:spPr>
          <a:xfrm>
            <a:off x="2183506" y="192150"/>
            <a:ext cx="9394704" cy="562009"/>
          </a:xfrm>
          <a:prstGeom prst="rect">
            <a:avLst/>
          </a:prstGeom>
        </p:spPr>
        <p:txBody>
          <a:bodyPr lIns="0" tIns="0" rIns="0" bIns="0" rtlCol="0" anchor="t">
            <a:spAutoFit/>
          </a:bodyPr>
          <a:lstStyle/>
          <a:p>
            <a:pPr algn="ctr">
              <a:lnSpc>
                <a:spcPts val="2214"/>
              </a:lnSpc>
            </a:pPr>
            <a:r>
              <a:rPr lang="en-US" sz="2004" b="1">
                <a:solidFill>
                  <a:srgbClr val="2B2A62"/>
                </a:solidFill>
                <a:latin typeface="Montserrat Bold"/>
                <a:ea typeface="Montserrat Bold"/>
                <a:cs typeface="Montserrat Bold"/>
                <a:sym typeface="Montserrat Bold"/>
              </a:rPr>
              <a:t>PSYCHOSOCIAL CHALLENGES AND SUPPORT NEEDS OF ADULT WOMEN DIAGNOSED WITH BREAST CANCER IN THE UK</a:t>
            </a:r>
          </a:p>
        </p:txBody>
      </p:sp>
      <p:sp>
        <p:nvSpPr>
          <p:cNvPr id="110" name="TextBox 110"/>
          <p:cNvSpPr txBox="1"/>
          <p:nvPr/>
        </p:nvSpPr>
        <p:spPr>
          <a:xfrm>
            <a:off x="4356100" y="4356100"/>
            <a:ext cx="3322320" cy="618374"/>
          </a:xfrm>
          <a:prstGeom prst="rect">
            <a:avLst/>
          </a:prstGeom>
        </p:spPr>
        <p:txBody>
          <a:bodyPr wrap="square" lIns="0" tIns="0" rIns="0" bIns="0" rtlCol="0" anchor="t">
            <a:spAutoFit/>
          </a:bodyPr>
          <a:lstStyle/>
          <a:p>
            <a:pPr algn="just">
              <a:lnSpc>
                <a:spcPts val="1560"/>
              </a:lnSpc>
            </a:pPr>
            <a:r>
              <a:rPr lang="en-US" sz="1600" dirty="0">
                <a:solidFill>
                  <a:srgbClr val="2B2A62"/>
                </a:solidFill>
                <a:latin typeface="Calibri (MS)"/>
                <a:ea typeface="Calibri (MS)"/>
                <a:cs typeface="Calibri (MS)"/>
                <a:sym typeface="Calibri (MS)"/>
              </a:rPr>
              <a:t>What are the psychosocial challenges and support needs of adult women diagnosed with breast cancer in the UK?</a:t>
            </a:r>
          </a:p>
        </p:txBody>
      </p:sp>
      <p:sp>
        <p:nvSpPr>
          <p:cNvPr id="112" name="TextBox 112"/>
          <p:cNvSpPr txBox="1"/>
          <p:nvPr/>
        </p:nvSpPr>
        <p:spPr>
          <a:xfrm>
            <a:off x="164538" y="1231900"/>
            <a:ext cx="3598552" cy="3490956"/>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Breast cancer is a disease in which abnormal cells in the </a:t>
            </a:r>
            <a:r>
              <a:rPr lang="en-US" sz="1600" b="1" dirty="0">
                <a:solidFill>
                  <a:srgbClr val="2B2A62"/>
                </a:solidFill>
                <a:latin typeface="Calibri (MS)"/>
                <a:ea typeface="Calibri (MS)"/>
                <a:cs typeface="Calibri (MS)"/>
                <a:sym typeface="Calibri (MS)"/>
              </a:rPr>
              <a:t>breast grow uncontrollably </a:t>
            </a:r>
            <a:r>
              <a:rPr lang="en-US" sz="1600" dirty="0">
                <a:solidFill>
                  <a:srgbClr val="2B2A62"/>
                </a:solidFill>
                <a:latin typeface="Calibri (MS)"/>
                <a:ea typeface="Calibri (MS)"/>
                <a:cs typeface="Calibri (MS)"/>
                <a:sym typeface="Calibri (MS)"/>
              </a:rPr>
              <a:t>and may spread to other parts of the body through a process known as </a:t>
            </a:r>
            <a:r>
              <a:rPr lang="en-US" sz="1600" b="1" dirty="0">
                <a:solidFill>
                  <a:srgbClr val="2B2A62"/>
                </a:solidFill>
                <a:latin typeface="Calibri (MS)"/>
                <a:ea typeface="Calibri (MS)"/>
                <a:cs typeface="Calibri (MS)"/>
                <a:sym typeface="Calibri (MS)"/>
              </a:rPr>
              <a:t>metastasis</a:t>
            </a:r>
            <a:r>
              <a:rPr lang="en-US" sz="1600" dirty="0">
                <a:solidFill>
                  <a:srgbClr val="2B2A62"/>
                </a:solidFill>
                <a:latin typeface="Calibri (MS)"/>
                <a:ea typeface="Calibri (MS)"/>
                <a:cs typeface="Calibri (MS)"/>
                <a:sym typeface="Calibri (MS)"/>
              </a:rPr>
              <a:t>. It is the most common cancer affecting women worldwide and remains a major public health concern (WHO, 2024). Advances in screening, early diagnosis, and treatment have significantly improved survival rates, resulting in a growing number of women living with and beyond breast cancer. Therefore, understanding the long-term psychosocial effects of the disease and providing holistic, person-</a:t>
            </a:r>
            <a:r>
              <a:rPr lang="en-US" sz="1600" dirty="0" err="1">
                <a:solidFill>
                  <a:srgbClr val="2B2A62"/>
                </a:solidFill>
                <a:latin typeface="Calibri (MS)"/>
                <a:ea typeface="Calibri (MS)"/>
                <a:cs typeface="Calibri (MS)"/>
                <a:sym typeface="Calibri (MS)"/>
              </a:rPr>
              <a:t>centred</a:t>
            </a:r>
            <a:r>
              <a:rPr lang="en-US" sz="1600" dirty="0">
                <a:solidFill>
                  <a:srgbClr val="2B2A62"/>
                </a:solidFill>
                <a:latin typeface="Calibri (MS)"/>
                <a:ea typeface="Calibri (MS)"/>
                <a:cs typeface="Calibri (MS)"/>
                <a:sym typeface="Calibri (MS)"/>
              </a:rPr>
              <a:t> care has become an important healthcare priority in the UK (NHS England, 2024; Kennedy et al., 2024).</a:t>
            </a:r>
          </a:p>
        </p:txBody>
      </p:sp>
      <p:sp>
        <p:nvSpPr>
          <p:cNvPr id="113" name="TextBox 113"/>
          <p:cNvSpPr txBox="1"/>
          <p:nvPr/>
        </p:nvSpPr>
        <p:spPr>
          <a:xfrm>
            <a:off x="7708900" y="8013700"/>
            <a:ext cx="3487995" cy="2872581"/>
          </a:xfrm>
          <a:prstGeom prst="rect">
            <a:avLst/>
          </a:prstGeom>
        </p:spPr>
        <p:txBody>
          <a:bodyPr wrap="square" lIns="0" tIns="0" rIns="0" bIns="0" rtlCol="0" anchor="t">
            <a:spAutoFit/>
          </a:bodyPr>
          <a:lstStyle/>
          <a:p>
            <a:pPr algn="just">
              <a:lnSpc>
                <a:spcPts val="1559"/>
              </a:lnSpc>
            </a:pPr>
            <a:r>
              <a:rPr lang="en-US" sz="1480" dirty="0">
                <a:solidFill>
                  <a:srgbClr val="2B2A62"/>
                </a:solidFill>
                <a:latin typeface="Calibri (MS)"/>
                <a:ea typeface="Calibri (MS)"/>
                <a:cs typeface="Calibri (MS)"/>
                <a:sym typeface="Calibri (MS)"/>
              </a:rPr>
              <a:t>Breast cancer has a significant psychosocial impact on adult women, affecting their mental health, body image, relationships, fertility, employment, and overall quality of life (ESMO, 2023; </a:t>
            </a:r>
            <a:r>
              <a:rPr lang="en-US" sz="1480" dirty="0" err="1">
                <a:solidFill>
                  <a:srgbClr val="2B2A62"/>
                </a:solidFill>
                <a:latin typeface="Calibri (MS)"/>
                <a:ea typeface="Calibri (MS)"/>
                <a:cs typeface="Calibri (MS)"/>
                <a:sym typeface="Calibri (MS)"/>
              </a:rPr>
              <a:t>Sebri</a:t>
            </a:r>
            <a:r>
              <a:rPr lang="en-US" sz="1480" dirty="0">
                <a:solidFill>
                  <a:srgbClr val="2B2A62"/>
                </a:solidFill>
                <a:latin typeface="Calibri (MS)"/>
                <a:ea typeface="Calibri (MS)"/>
                <a:cs typeface="Calibri (MS)"/>
                <a:sym typeface="Calibri (MS)"/>
              </a:rPr>
              <a:t> et al., 2024). This systematic review will </a:t>
            </a:r>
            <a:r>
              <a:rPr lang="en-US" sz="1480" dirty="0" err="1">
                <a:solidFill>
                  <a:srgbClr val="2B2A62"/>
                </a:solidFill>
                <a:latin typeface="Calibri (MS)"/>
                <a:ea typeface="Calibri (MS)"/>
                <a:cs typeface="Calibri (MS)"/>
                <a:sym typeface="Calibri (MS)"/>
              </a:rPr>
              <a:t>synthesise</a:t>
            </a:r>
            <a:r>
              <a:rPr lang="en-US" sz="1480" dirty="0">
                <a:solidFill>
                  <a:srgbClr val="2B2A62"/>
                </a:solidFill>
                <a:latin typeface="Calibri (MS)"/>
                <a:ea typeface="Calibri (MS)"/>
                <a:cs typeface="Calibri (MS)"/>
                <a:sym typeface="Calibri (MS)"/>
              </a:rPr>
              <a:t> existing evidence to identify current support needs and gaps in psychosocial care. The findings may help improve person-</a:t>
            </a:r>
            <a:r>
              <a:rPr lang="en-US" sz="1480" dirty="0" err="1">
                <a:solidFill>
                  <a:srgbClr val="2B2A62"/>
                </a:solidFill>
                <a:latin typeface="Calibri (MS)"/>
                <a:ea typeface="Calibri (MS)"/>
                <a:cs typeface="Calibri (MS)"/>
                <a:sym typeface="Calibri (MS)"/>
              </a:rPr>
              <a:t>centred</a:t>
            </a:r>
            <a:r>
              <a:rPr lang="en-US" sz="1480" dirty="0">
                <a:solidFill>
                  <a:srgbClr val="2B2A62"/>
                </a:solidFill>
                <a:latin typeface="Calibri (MS)"/>
                <a:ea typeface="Calibri (MS)"/>
                <a:cs typeface="Calibri (MS)"/>
                <a:sym typeface="Calibri (MS)"/>
              </a:rPr>
              <a:t> services, inform future research, and support better health and social care outcomes for women diagnosed with breast cancer (IARC, 2024; </a:t>
            </a:r>
            <a:r>
              <a:rPr lang="en-US" sz="1480" dirty="0" err="1">
                <a:solidFill>
                  <a:srgbClr val="2B2A62"/>
                </a:solidFill>
                <a:latin typeface="Calibri (MS)"/>
                <a:ea typeface="Calibri (MS)"/>
                <a:cs typeface="Calibri (MS)"/>
                <a:sym typeface="Calibri (MS)"/>
              </a:rPr>
              <a:t>Gavili</a:t>
            </a:r>
            <a:r>
              <a:rPr lang="en-US" sz="1480" dirty="0">
                <a:solidFill>
                  <a:srgbClr val="2B2A62"/>
                </a:solidFill>
                <a:latin typeface="Calibri (MS)"/>
                <a:ea typeface="Calibri (MS)"/>
                <a:cs typeface="Calibri (MS)"/>
                <a:sym typeface="Calibri (MS)"/>
              </a:rPr>
              <a:t> et al., 2024; Rosenberg et al., 2020).</a:t>
            </a:r>
          </a:p>
          <a:p>
            <a:pPr algn="just">
              <a:lnSpc>
                <a:spcPts val="1559"/>
              </a:lnSpc>
            </a:pPr>
            <a:endParaRPr lang="en-US" sz="1480" dirty="0">
              <a:solidFill>
                <a:srgbClr val="2B2A62"/>
              </a:solidFill>
              <a:latin typeface="Calibri (MS)"/>
              <a:ea typeface="Calibri (MS)"/>
              <a:cs typeface="Calibri (MS)"/>
              <a:sym typeface="Calibri (MS)"/>
            </a:endParaRPr>
          </a:p>
        </p:txBody>
      </p:sp>
      <p:sp>
        <p:nvSpPr>
          <p:cNvPr id="114" name="TextBox 114"/>
          <p:cNvSpPr txBox="1"/>
          <p:nvPr/>
        </p:nvSpPr>
        <p:spPr>
          <a:xfrm>
            <a:off x="3822700" y="1231900"/>
            <a:ext cx="3829162" cy="2875403"/>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Existing evidence shows that breast cancer can cause anxiety, depression, body image concerns, relationship difficulties, and reduced quality of life among adult women (King et al., 2024; Paltrinieri et al., 2024). Although these challenges are widely </a:t>
            </a:r>
            <a:r>
              <a:rPr lang="en-US" sz="1600" dirty="0" err="1">
                <a:solidFill>
                  <a:srgbClr val="2B2A62"/>
                </a:solidFill>
                <a:latin typeface="Calibri (MS)"/>
                <a:ea typeface="Calibri (MS)"/>
                <a:cs typeface="Calibri (MS)"/>
                <a:sym typeface="Calibri (MS)"/>
              </a:rPr>
              <a:t>recognised</a:t>
            </a:r>
            <a:r>
              <a:rPr lang="en-US" sz="1600" dirty="0">
                <a:solidFill>
                  <a:srgbClr val="2B2A62"/>
                </a:solidFill>
                <a:latin typeface="Calibri (MS)"/>
                <a:ea typeface="Calibri (MS)"/>
                <a:cs typeface="Calibri (MS)"/>
                <a:sym typeface="Calibri (MS)"/>
              </a:rPr>
              <a:t>, evidence on current social care and psychosocial support services in the UK remains limited and fragmented. This systematic review will identify gaps in support services and provide recommendations to improve person-</a:t>
            </a:r>
            <a:r>
              <a:rPr lang="en-US" sz="1600" dirty="0" err="1">
                <a:solidFill>
                  <a:srgbClr val="2B2A62"/>
                </a:solidFill>
                <a:latin typeface="Calibri (MS)"/>
                <a:ea typeface="Calibri (MS)"/>
                <a:cs typeface="Calibri (MS)"/>
                <a:sym typeface="Calibri (MS)"/>
              </a:rPr>
              <a:t>centred</a:t>
            </a:r>
            <a:r>
              <a:rPr lang="en-US" sz="1600" dirty="0">
                <a:solidFill>
                  <a:srgbClr val="2B2A62"/>
                </a:solidFill>
                <a:latin typeface="Calibri (MS)"/>
                <a:ea typeface="Calibri (MS)"/>
                <a:cs typeface="Calibri (MS)"/>
                <a:sym typeface="Calibri (MS)"/>
              </a:rPr>
              <a:t> care and inform healthcare policy and clinical practice (NICE, 2023; Verri et al., 2024).</a:t>
            </a:r>
          </a:p>
        </p:txBody>
      </p:sp>
      <p:sp>
        <p:nvSpPr>
          <p:cNvPr id="116" name="TextBox 116"/>
          <p:cNvSpPr txBox="1"/>
          <p:nvPr/>
        </p:nvSpPr>
        <p:spPr>
          <a:xfrm>
            <a:off x="4279900" y="7573962"/>
            <a:ext cx="3394289" cy="820738"/>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To explore the impact of breast cancer on mental health, body image, relationships, employment, and quality of life among adult women.</a:t>
            </a:r>
          </a:p>
        </p:txBody>
      </p:sp>
      <p:sp>
        <p:nvSpPr>
          <p:cNvPr id="117" name="TextBox 117"/>
          <p:cNvSpPr txBox="1"/>
          <p:nvPr/>
        </p:nvSpPr>
        <p:spPr>
          <a:xfrm>
            <a:off x="4279900" y="8409341"/>
            <a:ext cx="3394289" cy="823559"/>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To examine the social care and psychosocial support services available for adult women diagnosed with breast cancer in the UK.</a:t>
            </a:r>
          </a:p>
        </p:txBody>
      </p:sp>
      <p:sp>
        <p:nvSpPr>
          <p:cNvPr id="118" name="TextBox 118"/>
          <p:cNvSpPr txBox="1"/>
          <p:nvPr/>
        </p:nvSpPr>
        <p:spPr>
          <a:xfrm>
            <a:off x="9463589" y="2135712"/>
            <a:ext cx="1641325" cy="26646"/>
          </a:xfrm>
          <a:prstGeom prst="rect">
            <a:avLst/>
          </a:prstGeom>
        </p:spPr>
        <p:txBody>
          <a:bodyPr lIns="0" tIns="0" rIns="0" bIns="0" rtlCol="0" anchor="t">
            <a:spAutoFit/>
          </a:bodyPr>
          <a:lstStyle/>
          <a:p>
            <a:pPr algn="l">
              <a:lnSpc>
                <a:spcPts val="776"/>
              </a:lnSpc>
            </a:pPr>
            <a:r>
              <a:rPr lang="en-US" sz="1553" dirty="0">
                <a:solidFill>
                  <a:srgbClr val="2B2A62"/>
                </a:solidFill>
                <a:latin typeface="Calibri (MS)"/>
                <a:ea typeface="Calibri (MS)"/>
                <a:cs typeface="Calibri (MS)"/>
                <a:sym typeface="Calibri (MS)"/>
              </a:rPr>
              <a:t>&gt;70 years     23%</a:t>
            </a:r>
          </a:p>
        </p:txBody>
      </p:sp>
      <p:sp>
        <p:nvSpPr>
          <p:cNvPr id="119" name="TextBox 119"/>
          <p:cNvSpPr txBox="1"/>
          <p:nvPr/>
        </p:nvSpPr>
        <p:spPr>
          <a:xfrm>
            <a:off x="9463589" y="1836048"/>
            <a:ext cx="1542110" cy="143064"/>
          </a:xfrm>
          <a:prstGeom prst="rect">
            <a:avLst/>
          </a:prstGeom>
        </p:spPr>
        <p:txBody>
          <a:bodyPr lIns="0" tIns="0" rIns="0" bIns="0" rtlCol="0" anchor="t">
            <a:spAutoFit/>
          </a:bodyPr>
          <a:lstStyle/>
          <a:p>
            <a:pPr algn="l">
              <a:lnSpc>
                <a:spcPts val="776"/>
              </a:lnSpc>
            </a:pPr>
            <a:r>
              <a:rPr lang="en-US" sz="1553" dirty="0">
                <a:solidFill>
                  <a:srgbClr val="2B2A62"/>
                </a:solidFill>
                <a:latin typeface="Calibri (MS)"/>
                <a:ea typeface="Calibri (MS)"/>
                <a:cs typeface="Calibri (MS)"/>
                <a:sym typeface="Calibri (MS)"/>
              </a:rPr>
              <a:t>51-70 years 46%</a:t>
            </a:r>
          </a:p>
        </p:txBody>
      </p:sp>
      <p:sp>
        <p:nvSpPr>
          <p:cNvPr id="120" name="TextBox 120"/>
          <p:cNvSpPr txBox="1"/>
          <p:nvPr/>
        </p:nvSpPr>
        <p:spPr>
          <a:xfrm>
            <a:off x="9463589" y="1556818"/>
            <a:ext cx="1583806" cy="143064"/>
          </a:xfrm>
          <a:prstGeom prst="rect">
            <a:avLst/>
          </a:prstGeom>
        </p:spPr>
        <p:txBody>
          <a:bodyPr lIns="0" tIns="0" rIns="0" bIns="0" rtlCol="0" anchor="t">
            <a:spAutoFit/>
          </a:bodyPr>
          <a:lstStyle/>
          <a:p>
            <a:pPr algn="l">
              <a:lnSpc>
                <a:spcPts val="776"/>
              </a:lnSpc>
            </a:pPr>
            <a:r>
              <a:rPr lang="en-US" sz="1553" dirty="0">
                <a:solidFill>
                  <a:srgbClr val="2B2A62"/>
                </a:solidFill>
                <a:latin typeface="Calibri (MS)"/>
                <a:ea typeface="Calibri (MS)"/>
                <a:cs typeface="Calibri (MS)"/>
                <a:sym typeface="Calibri (MS)"/>
              </a:rPr>
              <a:t>35-50 years 28%</a:t>
            </a:r>
          </a:p>
        </p:txBody>
      </p:sp>
      <p:sp>
        <p:nvSpPr>
          <p:cNvPr id="121" name="TextBox 121"/>
          <p:cNvSpPr txBox="1"/>
          <p:nvPr/>
        </p:nvSpPr>
        <p:spPr>
          <a:xfrm>
            <a:off x="9444838" y="1317429"/>
            <a:ext cx="1523244" cy="129459"/>
          </a:xfrm>
          <a:prstGeom prst="rect">
            <a:avLst/>
          </a:prstGeom>
        </p:spPr>
        <p:txBody>
          <a:bodyPr lIns="0" tIns="0" rIns="0" bIns="0" rtlCol="0" anchor="t">
            <a:spAutoFit/>
          </a:bodyPr>
          <a:lstStyle/>
          <a:p>
            <a:pPr algn="l">
              <a:lnSpc>
                <a:spcPts val="776"/>
              </a:lnSpc>
            </a:pPr>
            <a:r>
              <a:rPr lang="en-US" sz="1550" dirty="0">
                <a:solidFill>
                  <a:srgbClr val="2B2A62"/>
                </a:solidFill>
                <a:latin typeface="Calibri (MS)"/>
                <a:ea typeface="Calibri (MS)"/>
                <a:cs typeface="Calibri (MS)"/>
                <a:sym typeface="Calibri (MS)"/>
              </a:rPr>
              <a:t>&lt;30 years  3%</a:t>
            </a:r>
          </a:p>
        </p:txBody>
      </p:sp>
      <p:sp>
        <p:nvSpPr>
          <p:cNvPr id="127" name="TextBox 127"/>
          <p:cNvSpPr txBox="1"/>
          <p:nvPr/>
        </p:nvSpPr>
        <p:spPr>
          <a:xfrm>
            <a:off x="164537" y="7652897"/>
            <a:ext cx="3598553" cy="2875403"/>
          </a:xfrm>
          <a:prstGeom prst="rect">
            <a:avLst/>
          </a:prstGeom>
        </p:spPr>
        <p:txBody>
          <a:bodyPr wrap="square" lIns="0" tIns="0" rIns="0" bIns="0" rtlCol="0" anchor="t">
            <a:spAutoFit/>
          </a:bodyPr>
          <a:lstStyle/>
          <a:p>
            <a:pPr algn="just">
              <a:lnSpc>
                <a:spcPts val="1559"/>
              </a:lnSpc>
            </a:pPr>
            <a:r>
              <a:rPr lang="en-US" sz="1600" dirty="0">
                <a:solidFill>
                  <a:srgbClr val="2B2A62"/>
                </a:solidFill>
                <a:latin typeface="Calibri (MS)"/>
                <a:ea typeface="Calibri (MS)"/>
                <a:cs typeface="Calibri (MS)"/>
                <a:sym typeface="Calibri (MS)"/>
              </a:rPr>
              <a:t>Breast cancer remains the most commonly diagnosed cancer among women in the UK. Approximately </a:t>
            </a:r>
            <a:r>
              <a:rPr lang="en-US" sz="1600" b="1" dirty="0">
                <a:solidFill>
                  <a:srgbClr val="2B2A62"/>
                </a:solidFill>
                <a:latin typeface="Calibri (MS)"/>
                <a:ea typeface="Calibri (MS)"/>
                <a:cs typeface="Calibri (MS)"/>
                <a:sym typeface="Calibri (MS)"/>
              </a:rPr>
              <a:t>56,000 women </a:t>
            </a:r>
            <a:r>
              <a:rPr lang="en-US" sz="1600" dirty="0">
                <a:solidFill>
                  <a:srgbClr val="2B2A62"/>
                </a:solidFill>
                <a:latin typeface="Calibri (MS)"/>
                <a:ea typeface="Calibri (MS)"/>
                <a:cs typeface="Calibri (MS)"/>
                <a:sym typeface="Calibri (MS)"/>
              </a:rPr>
              <a:t>are diagnosed each year, around </a:t>
            </a:r>
            <a:r>
              <a:rPr lang="en-US" sz="1600" b="1" dirty="0">
                <a:solidFill>
                  <a:srgbClr val="2B2A62"/>
                </a:solidFill>
                <a:latin typeface="Calibri (MS)"/>
                <a:ea typeface="Calibri (MS)"/>
                <a:cs typeface="Calibri (MS)"/>
                <a:sym typeface="Calibri (MS)"/>
              </a:rPr>
              <a:t>1 in 7 women </a:t>
            </a:r>
            <a:r>
              <a:rPr lang="en-US" sz="1600" dirty="0">
                <a:solidFill>
                  <a:srgbClr val="2B2A62"/>
                </a:solidFill>
                <a:latin typeface="Calibri (MS)"/>
                <a:ea typeface="Calibri (MS)"/>
                <a:cs typeface="Calibri (MS)"/>
                <a:sym typeface="Calibri (MS)"/>
              </a:rPr>
              <a:t>will develop the disease during their lifetime, and about </a:t>
            </a:r>
            <a:r>
              <a:rPr lang="en-US" sz="1600" b="1" dirty="0">
                <a:solidFill>
                  <a:srgbClr val="2B2A62"/>
                </a:solidFill>
                <a:latin typeface="Calibri (MS)"/>
                <a:ea typeface="Calibri (MS)"/>
                <a:cs typeface="Calibri (MS)"/>
                <a:sym typeface="Calibri (MS)"/>
              </a:rPr>
              <a:t>920,000 women </a:t>
            </a:r>
            <a:r>
              <a:rPr lang="en-US" sz="1600" dirty="0">
                <a:solidFill>
                  <a:srgbClr val="2B2A62"/>
                </a:solidFill>
                <a:latin typeface="Calibri (MS)"/>
                <a:ea typeface="Calibri (MS)"/>
                <a:cs typeface="Calibri (MS)"/>
                <a:sym typeface="Calibri (MS)"/>
              </a:rPr>
              <a:t>are living with or beyond breast cancer (Cancer Research UK, 2024). Although the five-year survival rate is high at almost </a:t>
            </a:r>
            <a:r>
              <a:rPr lang="en-US" sz="1600" b="1" dirty="0">
                <a:solidFill>
                  <a:srgbClr val="2B2A62"/>
                </a:solidFill>
                <a:latin typeface="Calibri (MS)"/>
                <a:ea typeface="Calibri (MS)"/>
                <a:cs typeface="Calibri (MS)"/>
                <a:sym typeface="Calibri (MS)"/>
              </a:rPr>
              <a:t>86</a:t>
            </a:r>
            <a:r>
              <a:rPr lang="en-US" sz="1600" dirty="0">
                <a:solidFill>
                  <a:srgbClr val="2B2A62"/>
                </a:solidFill>
                <a:latin typeface="Calibri (MS)"/>
                <a:ea typeface="Calibri (MS)"/>
                <a:cs typeface="Calibri (MS)"/>
                <a:sym typeface="Calibri (MS)"/>
              </a:rPr>
              <a:t>%, breast cancer still causes around </a:t>
            </a:r>
            <a:r>
              <a:rPr lang="en-US" sz="1600" b="1" dirty="0">
                <a:solidFill>
                  <a:srgbClr val="2B2A62"/>
                </a:solidFill>
                <a:latin typeface="Calibri (MS)"/>
                <a:ea typeface="Calibri (MS)"/>
                <a:cs typeface="Calibri (MS)"/>
                <a:sym typeface="Calibri (MS)"/>
              </a:rPr>
              <a:t>11,500 deaths</a:t>
            </a:r>
            <a:r>
              <a:rPr lang="en-US" sz="1600" dirty="0">
                <a:solidFill>
                  <a:srgbClr val="2B2A62"/>
                </a:solidFill>
                <a:latin typeface="Calibri (MS)"/>
                <a:ea typeface="Calibri (MS)"/>
                <a:cs typeface="Calibri (MS)"/>
                <a:sym typeface="Calibri (MS)"/>
              </a:rPr>
              <a:t> annually, highlighting the continuing need for long-term psychosocial support and person-</a:t>
            </a:r>
            <a:r>
              <a:rPr lang="en-US" sz="1600" dirty="0" err="1">
                <a:solidFill>
                  <a:srgbClr val="2B2A62"/>
                </a:solidFill>
                <a:latin typeface="Calibri (MS)"/>
                <a:ea typeface="Calibri (MS)"/>
                <a:cs typeface="Calibri (MS)"/>
                <a:sym typeface="Calibri (MS)"/>
              </a:rPr>
              <a:t>centred</a:t>
            </a:r>
            <a:r>
              <a:rPr lang="en-US" sz="1600" dirty="0">
                <a:solidFill>
                  <a:srgbClr val="2B2A62"/>
                </a:solidFill>
                <a:latin typeface="Calibri (MS)"/>
                <a:ea typeface="Calibri (MS)"/>
                <a:cs typeface="Calibri (MS)"/>
                <a:sym typeface="Calibri (MS)"/>
              </a:rPr>
              <a:t> care (Breast Cancer Now, 2024; Bray et al., 2024).</a:t>
            </a:r>
          </a:p>
        </p:txBody>
      </p:sp>
      <p:grpSp>
        <p:nvGrpSpPr>
          <p:cNvPr id="128" name="Group 128"/>
          <p:cNvGrpSpPr/>
          <p:nvPr/>
        </p:nvGrpSpPr>
        <p:grpSpPr>
          <a:xfrm>
            <a:off x="3839777" y="9552601"/>
            <a:ext cx="376489" cy="344372"/>
            <a:chOff x="0" y="0"/>
            <a:chExt cx="343446" cy="314147"/>
          </a:xfrm>
        </p:grpSpPr>
        <p:sp>
          <p:nvSpPr>
            <p:cNvPr id="129" name="Freeform 129"/>
            <p:cNvSpPr/>
            <p:nvPr/>
          </p:nvSpPr>
          <p:spPr>
            <a:xfrm>
              <a:off x="0" y="0"/>
              <a:ext cx="343408" cy="314198"/>
            </a:xfrm>
            <a:custGeom>
              <a:avLst/>
              <a:gdLst/>
              <a:ahLst/>
              <a:cxnLst/>
              <a:rect l="l" t="t" r="r" b="b"/>
              <a:pathLst>
                <a:path w="343408" h="314198">
                  <a:moveTo>
                    <a:pt x="171704" y="0"/>
                  </a:moveTo>
                  <a:cubicBezTo>
                    <a:pt x="76835" y="0"/>
                    <a:pt x="0" y="70358"/>
                    <a:pt x="0" y="157099"/>
                  </a:cubicBezTo>
                  <a:cubicBezTo>
                    <a:pt x="0" y="243840"/>
                    <a:pt x="76835" y="314198"/>
                    <a:pt x="171704" y="314198"/>
                  </a:cubicBezTo>
                  <a:cubicBezTo>
                    <a:pt x="266573" y="314198"/>
                    <a:pt x="343408" y="243840"/>
                    <a:pt x="343408" y="157099"/>
                  </a:cubicBezTo>
                  <a:cubicBezTo>
                    <a:pt x="343408" y="70358"/>
                    <a:pt x="266573" y="0"/>
                    <a:pt x="171704" y="0"/>
                  </a:cubicBezTo>
                  <a:close/>
                </a:path>
              </a:pathLst>
            </a:custGeom>
            <a:solidFill>
              <a:srgbClr val="4A148C"/>
            </a:solidFill>
          </p:spPr>
          <p:txBody>
            <a:bodyPr/>
            <a:lstStyle/>
            <a:p>
              <a:endParaRPr lang="en-US"/>
            </a:p>
          </p:txBody>
        </p:sp>
      </p:grpSp>
      <p:grpSp>
        <p:nvGrpSpPr>
          <p:cNvPr id="130" name="Group 130"/>
          <p:cNvGrpSpPr/>
          <p:nvPr/>
        </p:nvGrpSpPr>
        <p:grpSpPr>
          <a:xfrm>
            <a:off x="3837589" y="9604076"/>
            <a:ext cx="376489" cy="314624"/>
            <a:chOff x="0" y="0"/>
            <a:chExt cx="343446" cy="287010"/>
          </a:xfrm>
        </p:grpSpPr>
        <p:sp>
          <p:nvSpPr>
            <p:cNvPr id="131" name="Freeform 131"/>
            <p:cNvSpPr/>
            <p:nvPr/>
          </p:nvSpPr>
          <p:spPr>
            <a:xfrm>
              <a:off x="0" y="0"/>
              <a:ext cx="343444" cy="287013"/>
            </a:xfrm>
            <a:custGeom>
              <a:avLst/>
              <a:gdLst/>
              <a:ahLst/>
              <a:cxnLst/>
              <a:rect l="l" t="t" r="r" b="b"/>
              <a:pathLst>
                <a:path w="343444" h="287013">
                  <a:moveTo>
                    <a:pt x="0" y="0"/>
                  </a:moveTo>
                  <a:lnTo>
                    <a:pt x="343444" y="0"/>
                  </a:lnTo>
                  <a:lnTo>
                    <a:pt x="343444" y="287013"/>
                  </a:lnTo>
                  <a:lnTo>
                    <a:pt x="0" y="287013"/>
                  </a:lnTo>
                  <a:close/>
                </a:path>
              </a:pathLst>
            </a:custGeom>
            <a:blipFill>
              <a:blip r:embed="rId10">
                <a:alphaModFix amt="0"/>
              </a:blip>
              <a:stretch>
                <a:fillRect l="-57219" r="-57220" b="2"/>
              </a:stretch>
            </a:blipFill>
          </p:spPr>
          <p:txBody>
            <a:bodyPr/>
            <a:lstStyle/>
            <a:p>
              <a:endParaRPr lang="en-US"/>
            </a:p>
          </p:txBody>
        </p:sp>
        <p:sp>
          <p:nvSpPr>
            <p:cNvPr id="132" name="TextBox 132"/>
            <p:cNvSpPr txBox="1"/>
            <p:nvPr/>
          </p:nvSpPr>
          <p:spPr>
            <a:xfrm>
              <a:off x="0" y="38100"/>
              <a:ext cx="343446" cy="248910"/>
            </a:xfrm>
            <a:prstGeom prst="rect">
              <a:avLst/>
            </a:prstGeom>
          </p:spPr>
          <p:txBody>
            <a:bodyPr lIns="0" tIns="0" rIns="0" bIns="0" rtlCol="0" anchor="ctr"/>
            <a:lstStyle/>
            <a:p>
              <a:pPr algn="ctr">
                <a:lnSpc>
                  <a:spcPts val="836"/>
                </a:lnSpc>
              </a:pPr>
              <a:r>
                <a:rPr lang="en-US" sz="1336" dirty="0">
                  <a:solidFill>
                    <a:srgbClr val="FFFFFF"/>
                  </a:solidFill>
                  <a:latin typeface="Calibri (MS)"/>
                  <a:ea typeface="Calibri (MS)"/>
                  <a:cs typeface="Calibri (MS)"/>
                  <a:sym typeface="Calibri (MS)"/>
                </a:rPr>
                <a:t>4</a:t>
              </a:r>
            </a:p>
          </p:txBody>
        </p:sp>
      </p:grpSp>
      <p:sp>
        <p:nvSpPr>
          <p:cNvPr id="133" name="TextBox 133"/>
          <p:cNvSpPr txBox="1"/>
          <p:nvPr/>
        </p:nvSpPr>
        <p:spPr>
          <a:xfrm>
            <a:off x="7708900" y="2298700"/>
            <a:ext cx="3479123" cy="541110"/>
          </a:xfrm>
          <a:prstGeom prst="rect">
            <a:avLst/>
          </a:prstGeom>
        </p:spPr>
        <p:txBody>
          <a:bodyPr wrap="square" lIns="0" tIns="0" rIns="0" bIns="0" rtlCol="0" anchor="t">
            <a:spAutoFit/>
          </a:bodyPr>
          <a:lstStyle/>
          <a:p>
            <a:pPr algn="just">
              <a:lnSpc>
                <a:spcPts val="1400"/>
              </a:lnSpc>
            </a:pPr>
            <a:r>
              <a:rPr lang="en-US" sz="1400" dirty="0">
                <a:solidFill>
                  <a:srgbClr val="2B2A62"/>
                </a:solidFill>
                <a:latin typeface="Calibri (MS)"/>
                <a:ea typeface="Calibri (MS)"/>
                <a:cs typeface="Calibri (MS)"/>
                <a:sym typeface="Calibri (MS)"/>
              </a:rPr>
              <a:t>Figure 1. Age distribution of new breast cancer cases in the UK. Adapted from Cancer Research UK (2024).</a:t>
            </a:r>
          </a:p>
        </p:txBody>
      </p:sp>
      <p:sp>
        <p:nvSpPr>
          <p:cNvPr id="134" name="TextBox 134"/>
          <p:cNvSpPr txBox="1"/>
          <p:nvPr/>
        </p:nvSpPr>
        <p:spPr>
          <a:xfrm>
            <a:off x="7708900" y="2832100"/>
            <a:ext cx="3479123" cy="2502736"/>
          </a:xfrm>
          <a:prstGeom prst="rect">
            <a:avLst/>
          </a:prstGeom>
        </p:spPr>
        <p:txBody>
          <a:bodyPr wrap="square" lIns="0" tIns="0" rIns="0" bIns="0" rtlCol="0" anchor="t">
            <a:spAutoFit/>
          </a:bodyPr>
          <a:lstStyle/>
          <a:p>
            <a:pPr algn="just">
              <a:lnSpc>
                <a:spcPts val="1500"/>
              </a:lnSpc>
              <a:spcBef>
                <a:spcPct val="0"/>
              </a:spcBef>
            </a:pPr>
            <a:r>
              <a:rPr lang="en-US" sz="1480" dirty="0">
                <a:solidFill>
                  <a:srgbClr val="2B2A62"/>
                </a:solidFill>
                <a:latin typeface="Calibri (MS)"/>
                <a:ea typeface="Calibri (MS)"/>
                <a:cs typeface="Calibri (MS)"/>
                <a:sym typeface="Calibri (MS)"/>
              </a:rPr>
              <a:t>Adult women diagnosed with breast cancer often face overlapping career, family, financial, fertility, relationship, and emotional pressures. The pie chart shows that breast cancer cases occur across adulthood, with the highest proportion among women aged 51–70 years (46%), followed by 35–50 years (28%) and over 70 years (23%) (Macmillan Cancer Support, 2024). These figures highlight the need for psychosocial support to improve quality of life, work, relationships, and long-term survivorship (Carreira et al., 2018).</a:t>
            </a:r>
          </a:p>
        </p:txBody>
      </p:sp>
      <p:sp>
        <p:nvSpPr>
          <p:cNvPr id="149" name="TextBox 149"/>
          <p:cNvSpPr txBox="1"/>
          <p:nvPr/>
        </p:nvSpPr>
        <p:spPr>
          <a:xfrm>
            <a:off x="8013700" y="5603652"/>
            <a:ext cx="3173831" cy="390748"/>
          </a:xfrm>
          <a:prstGeom prst="rect">
            <a:avLst/>
          </a:prstGeom>
        </p:spPr>
        <p:txBody>
          <a:bodyPr wrap="square" lIns="0" tIns="0" rIns="0" bIns="0" rtlCol="0" anchor="t">
            <a:spAutoFit/>
          </a:bodyPr>
          <a:lstStyle/>
          <a:p>
            <a:pPr algn="just">
              <a:lnSpc>
                <a:spcPts val="1483"/>
              </a:lnSpc>
            </a:pPr>
            <a:r>
              <a:rPr lang="en-US" sz="1600" dirty="0">
                <a:solidFill>
                  <a:srgbClr val="2B2A62"/>
                </a:solidFill>
                <a:latin typeface="Calibri (MS)"/>
                <a:ea typeface="Calibri (MS)"/>
                <a:cs typeface="Calibri (MS)"/>
                <a:sym typeface="Calibri (MS)"/>
              </a:rPr>
              <a:t>Improve psychosocial assessment and support during breast cancer care.</a:t>
            </a:r>
          </a:p>
        </p:txBody>
      </p:sp>
      <p:sp>
        <p:nvSpPr>
          <p:cNvPr id="150" name="TextBox 150"/>
          <p:cNvSpPr txBox="1"/>
          <p:nvPr/>
        </p:nvSpPr>
        <p:spPr>
          <a:xfrm>
            <a:off x="8013700" y="6022752"/>
            <a:ext cx="3173832" cy="390748"/>
          </a:xfrm>
          <a:prstGeom prst="rect">
            <a:avLst/>
          </a:prstGeom>
        </p:spPr>
        <p:txBody>
          <a:bodyPr lIns="0" tIns="0" rIns="0" bIns="0" rtlCol="0" anchor="t">
            <a:spAutoFit/>
          </a:bodyPr>
          <a:lstStyle/>
          <a:p>
            <a:pPr algn="just">
              <a:lnSpc>
                <a:spcPts val="1483"/>
              </a:lnSpc>
            </a:pPr>
            <a:r>
              <a:rPr lang="en-US" sz="1600" dirty="0">
                <a:solidFill>
                  <a:srgbClr val="2B2A62"/>
                </a:solidFill>
                <a:latin typeface="Calibri (MS)"/>
                <a:ea typeface="Calibri (MS)"/>
                <a:cs typeface="Calibri (MS)"/>
                <a:sym typeface="Calibri (MS)"/>
              </a:rPr>
              <a:t>Support holistic, person-</a:t>
            </a:r>
            <a:r>
              <a:rPr lang="en-US" sz="1600" dirty="0" err="1">
                <a:solidFill>
                  <a:srgbClr val="2B2A62"/>
                </a:solidFill>
                <a:latin typeface="Calibri (MS)"/>
                <a:ea typeface="Calibri (MS)"/>
                <a:cs typeface="Calibri (MS)"/>
                <a:sym typeface="Calibri (MS)"/>
              </a:rPr>
              <a:t>centred</a:t>
            </a:r>
            <a:r>
              <a:rPr lang="en-US" sz="1600" dirty="0">
                <a:solidFill>
                  <a:srgbClr val="2B2A62"/>
                </a:solidFill>
                <a:latin typeface="Calibri (MS)"/>
                <a:ea typeface="Calibri (MS)"/>
                <a:cs typeface="Calibri (MS)"/>
                <a:sym typeface="Calibri (MS)"/>
              </a:rPr>
              <a:t> healthcare for adult women.</a:t>
            </a:r>
          </a:p>
        </p:txBody>
      </p:sp>
      <p:sp>
        <p:nvSpPr>
          <p:cNvPr id="151" name="TextBox 151"/>
          <p:cNvSpPr txBox="1"/>
          <p:nvPr/>
        </p:nvSpPr>
        <p:spPr>
          <a:xfrm>
            <a:off x="8014152" y="6415086"/>
            <a:ext cx="3184900" cy="390748"/>
          </a:xfrm>
          <a:prstGeom prst="rect">
            <a:avLst/>
          </a:prstGeom>
        </p:spPr>
        <p:txBody>
          <a:bodyPr lIns="0" tIns="0" rIns="0" bIns="0" rtlCol="0" anchor="t">
            <a:spAutoFit/>
          </a:bodyPr>
          <a:lstStyle/>
          <a:p>
            <a:pPr algn="just">
              <a:lnSpc>
                <a:spcPts val="1483"/>
              </a:lnSpc>
            </a:pPr>
            <a:r>
              <a:rPr lang="en-US" sz="1600" dirty="0">
                <a:solidFill>
                  <a:srgbClr val="2B2A62"/>
                </a:solidFill>
                <a:latin typeface="Calibri (MS)"/>
                <a:ea typeface="Calibri (MS)"/>
                <a:cs typeface="Calibri (MS)"/>
                <a:sym typeface="Calibri (MS)"/>
              </a:rPr>
              <a:t>Inform NHS and social care policy and service development.</a:t>
            </a:r>
          </a:p>
        </p:txBody>
      </p:sp>
      <p:sp>
        <p:nvSpPr>
          <p:cNvPr id="153" name="TextBox 153"/>
          <p:cNvSpPr txBox="1"/>
          <p:nvPr/>
        </p:nvSpPr>
        <p:spPr>
          <a:xfrm>
            <a:off x="8013700" y="6794500"/>
            <a:ext cx="3184900" cy="390748"/>
          </a:xfrm>
          <a:prstGeom prst="rect">
            <a:avLst/>
          </a:prstGeom>
        </p:spPr>
        <p:txBody>
          <a:bodyPr lIns="0" tIns="0" rIns="0" bIns="0" rtlCol="0" anchor="t">
            <a:spAutoFit/>
          </a:bodyPr>
          <a:lstStyle/>
          <a:p>
            <a:pPr algn="just">
              <a:lnSpc>
                <a:spcPts val="1483"/>
              </a:lnSpc>
            </a:pPr>
            <a:r>
              <a:rPr lang="en-US" sz="1600" dirty="0">
                <a:solidFill>
                  <a:srgbClr val="2B2A62"/>
                </a:solidFill>
                <a:latin typeface="Calibri (MS)"/>
                <a:ea typeface="Calibri (MS)"/>
                <a:cs typeface="Calibri (MS)"/>
                <a:sym typeface="Calibri (MS)"/>
              </a:rPr>
              <a:t>Identify evidence gaps and guide future research.</a:t>
            </a:r>
          </a:p>
        </p:txBody>
      </p:sp>
      <p:sp>
        <p:nvSpPr>
          <p:cNvPr id="154" name="TextBox 154"/>
          <p:cNvSpPr txBox="1"/>
          <p:nvPr/>
        </p:nvSpPr>
        <p:spPr>
          <a:xfrm>
            <a:off x="8013700" y="7175500"/>
            <a:ext cx="3184900" cy="583108"/>
          </a:xfrm>
          <a:prstGeom prst="rect">
            <a:avLst/>
          </a:prstGeom>
        </p:spPr>
        <p:txBody>
          <a:bodyPr lIns="0" tIns="0" rIns="0" bIns="0" rtlCol="0" anchor="t">
            <a:spAutoFit/>
          </a:bodyPr>
          <a:lstStyle/>
          <a:p>
            <a:pPr algn="just">
              <a:lnSpc>
                <a:spcPts val="1483"/>
              </a:lnSpc>
            </a:pPr>
            <a:r>
              <a:rPr lang="en-US" sz="1600" dirty="0">
                <a:solidFill>
                  <a:srgbClr val="2B2A62"/>
                </a:solidFill>
                <a:latin typeface="Calibri (MS)"/>
                <a:ea typeface="Calibri (MS)"/>
                <a:cs typeface="Calibri (MS)"/>
                <a:sym typeface="Calibri (MS)"/>
              </a:rPr>
              <a:t>Improve quality of life and long-term survivorship outcomes for women diagnosed with breast cancer.</a:t>
            </a:r>
          </a:p>
        </p:txBody>
      </p:sp>
      <p:grpSp>
        <p:nvGrpSpPr>
          <p:cNvPr id="155" name="Group 155"/>
          <p:cNvGrpSpPr/>
          <p:nvPr/>
        </p:nvGrpSpPr>
        <p:grpSpPr>
          <a:xfrm>
            <a:off x="7716846" y="7305814"/>
            <a:ext cx="260618" cy="173411"/>
            <a:chOff x="0" y="0"/>
            <a:chExt cx="237744" cy="158191"/>
          </a:xfrm>
        </p:grpSpPr>
        <p:sp>
          <p:nvSpPr>
            <p:cNvPr id="156" name="Freeform 156"/>
            <p:cNvSpPr/>
            <p:nvPr/>
          </p:nvSpPr>
          <p:spPr>
            <a:xfrm>
              <a:off x="0" y="0"/>
              <a:ext cx="237744" cy="158242"/>
            </a:xfrm>
            <a:custGeom>
              <a:avLst/>
              <a:gdLst/>
              <a:ahLst/>
              <a:cxnLst/>
              <a:rect l="l" t="t" r="r" b="b"/>
              <a:pathLst>
                <a:path w="237744" h="158242">
                  <a:moveTo>
                    <a:pt x="118872" y="0"/>
                  </a:moveTo>
                  <a:cubicBezTo>
                    <a:pt x="53213" y="0"/>
                    <a:pt x="0" y="35433"/>
                    <a:pt x="0" y="79121"/>
                  </a:cubicBezTo>
                  <a:cubicBezTo>
                    <a:pt x="0" y="122809"/>
                    <a:pt x="53213" y="158242"/>
                    <a:pt x="118872" y="158242"/>
                  </a:cubicBezTo>
                  <a:cubicBezTo>
                    <a:pt x="184531" y="158242"/>
                    <a:pt x="237744" y="122809"/>
                    <a:pt x="237744" y="79121"/>
                  </a:cubicBezTo>
                  <a:cubicBezTo>
                    <a:pt x="237744" y="35433"/>
                    <a:pt x="184531" y="0"/>
                    <a:pt x="118872" y="0"/>
                  </a:cubicBezTo>
                  <a:close/>
                </a:path>
              </a:pathLst>
            </a:custGeom>
            <a:solidFill>
              <a:srgbClr val="D1407A"/>
            </a:solidFill>
          </p:spPr>
          <p:txBody>
            <a:bodyPr/>
            <a:lstStyle/>
            <a:p>
              <a:endParaRPr lang="en-US"/>
            </a:p>
          </p:txBody>
        </p:sp>
      </p:grpSp>
      <p:grpSp>
        <p:nvGrpSpPr>
          <p:cNvPr id="157" name="Group 157"/>
          <p:cNvGrpSpPr/>
          <p:nvPr/>
        </p:nvGrpSpPr>
        <p:grpSpPr>
          <a:xfrm>
            <a:off x="7708900" y="7336376"/>
            <a:ext cx="254770" cy="143924"/>
            <a:chOff x="0" y="0"/>
            <a:chExt cx="232410" cy="131293"/>
          </a:xfrm>
        </p:grpSpPr>
        <p:sp>
          <p:nvSpPr>
            <p:cNvPr id="158" name="Freeform 158"/>
            <p:cNvSpPr/>
            <p:nvPr/>
          </p:nvSpPr>
          <p:spPr>
            <a:xfrm>
              <a:off x="0" y="0"/>
              <a:ext cx="232407" cy="131286"/>
            </a:xfrm>
            <a:custGeom>
              <a:avLst/>
              <a:gdLst/>
              <a:ahLst/>
              <a:cxnLst/>
              <a:rect l="l" t="t" r="r" b="b"/>
              <a:pathLst>
                <a:path w="232407" h="131286">
                  <a:moveTo>
                    <a:pt x="0" y="0"/>
                  </a:moveTo>
                  <a:lnTo>
                    <a:pt x="232407" y="0"/>
                  </a:lnTo>
                  <a:lnTo>
                    <a:pt x="232407" y="131286"/>
                  </a:lnTo>
                  <a:lnTo>
                    <a:pt x="0" y="131286"/>
                  </a:lnTo>
                  <a:close/>
                </a:path>
              </a:pathLst>
            </a:custGeom>
            <a:blipFill>
              <a:blip r:embed="rId10">
                <a:alphaModFix amt="0"/>
              </a:blip>
              <a:stretch>
                <a:fillRect l="-22481" r="-22482" b="-4"/>
              </a:stretch>
            </a:blipFill>
          </p:spPr>
          <p:txBody>
            <a:bodyPr/>
            <a:lstStyle/>
            <a:p>
              <a:endParaRPr lang="en-US"/>
            </a:p>
          </p:txBody>
        </p:sp>
        <p:sp>
          <p:nvSpPr>
            <p:cNvPr id="159" name="TextBox 159"/>
            <p:cNvSpPr txBox="1"/>
            <p:nvPr/>
          </p:nvSpPr>
          <p:spPr>
            <a:xfrm>
              <a:off x="0" y="28575"/>
              <a:ext cx="232410" cy="102718"/>
            </a:xfrm>
            <a:prstGeom prst="rect">
              <a:avLst/>
            </a:prstGeom>
          </p:spPr>
          <p:txBody>
            <a:bodyPr lIns="0" tIns="0" rIns="0" bIns="0" rtlCol="0" anchor="ctr"/>
            <a:lstStyle/>
            <a:p>
              <a:pPr algn="ctr">
                <a:lnSpc>
                  <a:spcPts val="716"/>
                </a:lnSpc>
              </a:pPr>
              <a:r>
                <a:rPr lang="en-US" sz="1113" dirty="0">
                  <a:solidFill>
                    <a:srgbClr val="FFFFFF"/>
                  </a:solidFill>
                  <a:latin typeface="Calibri (MS)"/>
                  <a:ea typeface="Calibri (MS)"/>
                  <a:cs typeface="Calibri (MS)"/>
                  <a:sym typeface="Calibri (MS)"/>
                </a:rPr>
                <a:t>✓</a:t>
              </a:r>
            </a:p>
          </p:txBody>
        </p:sp>
      </p:grpSp>
      <p:sp>
        <p:nvSpPr>
          <p:cNvPr id="166" name="TextBox 24">
            <a:extLst>
              <a:ext uri="{FF2B5EF4-FFF2-40B4-BE49-F238E27FC236}">
                <a16:creationId xmlns:a16="http://schemas.microsoft.com/office/drawing/2014/main" id="{33B0D219-4F83-4CA6-AFDA-0918D0A8548F}"/>
              </a:ext>
            </a:extLst>
          </p:cNvPr>
          <p:cNvSpPr txBox="1"/>
          <p:nvPr/>
        </p:nvSpPr>
        <p:spPr>
          <a:xfrm>
            <a:off x="57004" y="940898"/>
            <a:ext cx="3705522" cy="214802"/>
          </a:xfrm>
          <a:prstGeom prst="rect">
            <a:avLst/>
          </a:prstGeom>
          <a:solidFill>
            <a:srgbClr val="FF3399"/>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INTRODUCTION</a:t>
            </a:r>
          </a:p>
        </p:txBody>
      </p:sp>
      <p:sp>
        <p:nvSpPr>
          <p:cNvPr id="167" name="TextBox 24">
            <a:extLst>
              <a:ext uri="{FF2B5EF4-FFF2-40B4-BE49-F238E27FC236}">
                <a16:creationId xmlns:a16="http://schemas.microsoft.com/office/drawing/2014/main" id="{96C8A33F-3C36-4018-BA0D-10B6A292DCB8}"/>
              </a:ext>
            </a:extLst>
          </p:cNvPr>
          <p:cNvSpPr txBox="1"/>
          <p:nvPr/>
        </p:nvSpPr>
        <p:spPr>
          <a:xfrm>
            <a:off x="56749" y="4813300"/>
            <a:ext cx="3705522" cy="214802"/>
          </a:xfrm>
          <a:prstGeom prst="rect">
            <a:avLst/>
          </a:prstGeom>
          <a:solidFill>
            <a:srgbClr val="FF3399"/>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PREVALENCE IN THE UK</a:t>
            </a:r>
          </a:p>
        </p:txBody>
      </p:sp>
      <p:sp>
        <p:nvSpPr>
          <p:cNvPr id="168" name="TextBox 24">
            <a:extLst>
              <a:ext uri="{FF2B5EF4-FFF2-40B4-BE49-F238E27FC236}">
                <a16:creationId xmlns:a16="http://schemas.microsoft.com/office/drawing/2014/main" id="{0BDA22CF-EA01-4C46-80EA-317FD83CFACE}"/>
              </a:ext>
            </a:extLst>
          </p:cNvPr>
          <p:cNvSpPr txBox="1"/>
          <p:nvPr/>
        </p:nvSpPr>
        <p:spPr>
          <a:xfrm>
            <a:off x="3822700" y="940898"/>
            <a:ext cx="3824838" cy="214802"/>
          </a:xfrm>
          <a:prstGeom prst="rect">
            <a:avLst/>
          </a:prstGeom>
          <a:solidFill>
            <a:srgbClr val="6699FF"/>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RATIONALE FOR THE RESEARCH</a:t>
            </a:r>
          </a:p>
        </p:txBody>
      </p:sp>
      <p:sp>
        <p:nvSpPr>
          <p:cNvPr id="170" name="TextBox 24">
            <a:extLst>
              <a:ext uri="{FF2B5EF4-FFF2-40B4-BE49-F238E27FC236}">
                <a16:creationId xmlns:a16="http://schemas.microsoft.com/office/drawing/2014/main" id="{58A430C9-8721-40FE-BB3D-22E444B578BC}"/>
              </a:ext>
            </a:extLst>
          </p:cNvPr>
          <p:cNvSpPr txBox="1"/>
          <p:nvPr/>
        </p:nvSpPr>
        <p:spPr>
          <a:xfrm>
            <a:off x="3822700" y="4127500"/>
            <a:ext cx="3824838" cy="214802"/>
          </a:xfrm>
          <a:prstGeom prst="rect">
            <a:avLst/>
          </a:prstGeom>
          <a:solidFill>
            <a:srgbClr val="6699FF"/>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RESEARCH QUESTION</a:t>
            </a:r>
          </a:p>
        </p:txBody>
      </p:sp>
      <p:sp>
        <p:nvSpPr>
          <p:cNvPr id="172" name="TextBox 24">
            <a:extLst>
              <a:ext uri="{FF2B5EF4-FFF2-40B4-BE49-F238E27FC236}">
                <a16:creationId xmlns:a16="http://schemas.microsoft.com/office/drawing/2014/main" id="{A63140AA-0E83-431A-AA7F-806570126C9A}"/>
              </a:ext>
            </a:extLst>
          </p:cNvPr>
          <p:cNvSpPr txBox="1"/>
          <p:nvPr/>
        </p:nvSpPr>
        <p:spPr>
          <a:xfrm>
            <a:off x="3822700" y="5041900"/>
            <a:ext cx="3824838" cy="214802"/>
          </a:xfrm>
          <a:prstGeom prst="rect">
            <a:avLst/>
          </a:prstGeom>
          <a:solidFill>
            <a:srgbClr val="6699FF"/>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AIM</a:t>
            </a:r>
          </a:p>
        </p:txBody>
      </p:sp>
      <p:sp>
        <p:nvSpPr>
          <p:cNvPr id="173" name="TextBox 24">
            <a:extLst>
              <a:ext uri="{FF2B5EF4-FFF2-40B4-BE49-F238E27FC236}">
                <a16:creationId xmlns:a16="http://schemas.microsoft.com/office/drawing/2014/main" id="{CFE8B9BD-8431-42DF-A306-B97420A670FE}"/>
              </a:ext>
            </a:extLst>
          </p:cNvPr>
          <p:cNvSpPr txBox="1"/>
          <p:nvPr/>
        </p:nvSpPr>
        <p:spPr>
          <a:xfrm>
            <a:off x="3822700" y="6642100"/>
            <a:ext cx="3824838" cy="214802"/>
          </a:xfrm>
          <a:prstGeom prst="rect">
            <a:avLst/>
          </a:prstGeom>
          <a:solidFill>
            <a:srgbClr val="6699FF"/>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OBJECTIVES</a:t>
            </a:r>
          </a:p>
        </p:txBody>
      </p:sp>
      <p:sp>
        <p:nvSpPr>
          <p:cNvPr id="175" name="TextBox 24">
            <a:extLst>
              <a:ext uri="{FF2B5EF4-FFF2-40B4-BE49-F238E27FC236}">
                <a16:creationId xmlns:a16="http://schemas.microsoft.com/office/drawing/2014/main" id="{6259E0CA-AEB3-4237-882A-F46F5F8DCEAF}"/>
              </a:ext>
            </a:extLst>
          </p:cNvPr>
          <p:cNvSpPr txBox="1"/>
          <p:nvPr/>
        </p:nvSpPr>
        <p:spPr>
          <a:xfrm>
            <a:off x="7715082" y="940686"/>
            <a:ext cx="3332313" cy="214802"/>
          </a:xfrm>
          <a:prstGeom prst="rect">
            <a:avLst/>
          </a:prstGeom>
          <a:solidFill>
            <a:srgbClr val="33CC33"/>
          </a:solidFill>
        </p:spPr>
        <p:txBody>
          <a:bodyPr wrap="square" lIns="0" tIns="0" rIns="0" bIns="0" rtlCol="0" anchor="t">
            <a:spAutoFit/>
          </a:bodyPr>
          <a:lstStyle/>
          <a:p>
            <a:pPr algn="ctr">
              <a:lnSpc>
                <a:spcPts val="1559"/>
              </a:lnSpc>
            </a:pPr>
            <a:r>
              <a:rPr lang="en-US" b="1" dirty="0">
                <a:solidFill>
                  <a:srgbClr val="2B2A62"/>
                </a:solidFill>
                <a:latin typeface="Calibri (MS)"/>
                <a:ea typeface="Calibri (MS)"/>
                <a:cs typeface="Calibri (MS)"/>
                <a:sym typeface="Calibri (MS)"/>
              </a:rPr>
              <a:t>WHY FOCUS ON ADULT WOMEN?</a:t>
            </a:r>
          </a:p>
        </p:txBody>
      </p:sp>
      <p:sp>
        <p:nvSpPr>
          <p:cNvPr id="178" name="TextBox 24">
            <a:extLst>
              <a:ext uri="{FF2B5EF4-FFF2-40B4-BE49-F238E27FC236}">
                <a16:creationId xmlns:a16="http://schemas.microsoft.com/office/drawing/2014/main" id="{9A1E589D-D7F5-4263-9F3F-84FF82546FE4}"/>
              </a:ext>
            </a:extLst>
          </p:cNvPr>
          <p:cNvSpPr txBox="1"/>
          <p:nvPr/>
        </p:nvSpPr>
        <p:spPr>
          <a:xfrm>
            <a:off x="7708900" y="5363832"/>
            <a:ext cx="3332313" cy="211468"/>
          </a:xfrm>
          <a:prstGeom prst="rect">
            <a:avLst/>
          </a:prstGeom>
          <a:solidFill>
            <a:srgbClr val="33CC33"/>
          </a:solidFill>
        </p:spPr>
        <p:txBody>
          <a:bodyPr wrap="square" lIns="0" tIns="0" rIns="0" bIns="0" rtlCol="0" anchor="t">
            <a:spAutoFit/>
          </a:bodyPr>
          <a:lstStyle/>
          <a:p>
            <a:pPr algn="ctr">
              <a:lnSpc>
                <a:spcPts val="1559"/>
              </a:lnSpc>
            </a:pPr>
            <a:r>
              <a:rPr lang="en-US" sz="1700" b="1" dirty="0">
                <a:solidFill>
                  <a:srgbClr val="2B2A62"/>
                </a:solidFill>
                <a:latin typeface="Calibri (MS)"/>
                <a:ea typeface="Calibri (MS)"/>
                <a:cs typeface="Calibri (MS)"/>
                <a:sym typeface="Calibri (MS)"/>
              </a:rPr>
              <a:t>POTENTIAL IMPACT OF THE RESEARCH</a:t>
            </a:r>
          </a:p>
        </p:txBody>
      </p:sp>
      <p:sp>
        <p:nvSpPr>
          <p:cNvPr id="183" name="TextBox 24">
            <a:extLst>
              <a:ext uri="{FF2B5EF4-FFF2-40B4-BE49-F238E27FC236}">
                <a16:creationId xmlns:a16="http://schemas.microsoft.com/office/drawing/2014/main" id="{4E37B123-0A89-4789-8A83-6FE611D5B2FF}"/>
              </a:ext>
            </a:extLst>
          </p:cNvPr>
          <p:cNvSpPr txBox="1"/>
          <p:nvPr/>
        </p:nvSpPr>
        <p:spPr>
          <a:xfrm>
            <a:off x="7708900" y="7785100"/>
            <a:ext cx="3332313" cy="211468"/>
          </a:xfrm>
          <a:prstGeom prst="rect">
            <a:avLst/>
          </a:prstGeom>
          <a:solidFill>
            <a:srgbClr val="99FF33"/>
          </a:solidFill>
        </p:spPr>
        <p:txBody>
          <a:bodyPr wrap="square" lIns="0" tIns="0" rIns="0" bIns="0" rtlCol="0" anchor="t">
            <a:spAutoFit/>
          </a:bodyPr>
          <a:lstStyle/>
          <a:p>
            <a:pPr algn="ctr">
              <a:lnSpc>
                <a:spcPts val="1559"/>
              </a:lnSpc>
            </a:pPr>
            <a:r>
              <a:rPr lang="en-US" sz="1700" b="1" dirty="0">
                <a:solidFill>
                  <a:srgbClr val="2B2A62"/>
                </a:solidFill>
                <a:latin typeface="Calibri (MS)"/>
                <a:ea typeface="Calibri (MS)"/>
                <a:cs typeface="Calibri (MS)"/>
                <a:sym typeface="Calibri (MS)"/>
              </a:rPr>
              <a:t>CONCLUSION</a:t>
            </a:r>
          </a:p>
        </p:txBody>
      </p:sp>
      <p:sp>
        <p:nvSpPr>
          <p:cNvPr id="184" name="TextBox 24">
            <a:extLst>
              <a:ext uri="{FF2B5EF4-FFF2-40B4-BE49-F238E27FC236}">
                <a16:creationId xmlns:a16="http://schemas.microsoft.com/office/drawing/2014/main" id="{8CBCE465-66EB-49B2-BAE2-314EB6AE8010}"/>
              </a:ext>
            </a:extLst>
          </p:cNvPr>
          <p:cNvSpPr txBox="1"/>
          <p:nvPr/>
        </p:nvSpPr>
        <p:spPr>
          <a:xfrm>
            <a:off x="11263180" y="927100"/>
            <a:ext cx="3748324" cy="214802"/>
          </a:xfrm>
          <a:prstGeom prst="rect">
            <a:avLst/>
          </a:prstGeom>
          <a:solidFill>
            <a:srgbClr val="99FF33"/>
          </a:solidFill>
        </p:spPr>
        <p:txBody>
          <a:bodyPr wrap="square" lIns="0" tIns="0" rIns="0" bIns="0" rtlCol="0" anchor="t">
            <a:spAutoFit/>
          </a:bodyPr>
          <a:lstStyle/>
          <a:p>
            <a:pPr algn="ctr">
              <a:lnSpc>
                <a:spcPts val="1559"/>
              </a:lnSpc>
            </a:pPr>
            <a:r>
              <a:rPr lang="en-US" sz="1700" b="1" dirty="0">
                <a:solidFill>
                  <a:srgbClr val="2B2A62"/>
                </a:solidFill>
                <a:latin typeface="Calibri (MS)"/>
                <a:ea typeface="Calibri (MS)"/>
                <a:cs typeface="Calibri (MS)"/>
                <a:sym typeface="Calibri (MS)"/>
              </a:rPr>
              <a:t>REFERENCES</a:t>
            </a:r>
          </a:p>
        </p:txBody>
      </p:sp>
      <p:sp>
        <p:nvSpPr>
          <p:cNvPr id="185" name="TextBox 113">
            <a:extLst>
              <a:ext uri="{FF2B5EF4-FFF2-40B4-BE49-F238E27FC236}">
                <a16:creationId xmlns:a16="http://schemas.microsoft.com/office/drawing/2014/main" id="{E40C601D-342E-402F-938E-4792142B9540}"/>
              </a:ext>
            </a:extLst>
          </p:cNvPr>
          <p:cNvSpPr txBox="1"/>
          <p:nvPr/>
        </p:nvSpPr>
        <p:spPr>
          <a:xfrm>
            <a:off x="11263179" y="1201153"/>
            <a:ext cx="3762059" cy="9373463"/>
          </a:xfrm>
          <a:prstGeom prst="rect">
            <a:avLst/>
          </a:prstGeom>
        </p:spPr>
        <p:txBody>
          <a:bodyPr wrap="square" lIns="0" tIns="0" rIns="0" bIns="0" rtlCol="0" anchor="t">
            <a:spAutoFit/>
          </a:bodyPr>
          <a:lstStyle/>
          <a:p>
            <a:pPr algn="just">
              <a:lnSpc>
                <a:spcPts val="1000"/>
              </a:lnSpc>
            </a:pPr>
            <a:r>
              <a:rPr lang="en-US" sz="1300" dirty="0"/>
              <a:t>Bray, F., </a:t>
            </a:r>
            <a:r>
              <a:rPr lang="en-US" sz="1300" dirty="0" err="1"/>
              <a:t>Laversanne</a:t>
            </a:r>
            <a:r>
              <a:rPr lang="en-US" sz="1300" dirty="0"/>
              <a:t>, M., Sung, H., </a:t>
            </a:r>
            <a:r>
              <a:rPr lang="en-US" sz="1300" dirty="0" err="1"/>
              <a:t>Ferlay</a:t>
            </a:r>
            <a:r>
              <a:rPr lang="en-US" sz="1300" dirty="0"/>
              <a:t>, J., Siegel, R. L., </a:t>
            </a:r>
            <a:r>
              <a:rPr lang="en-US" sz="1300" dirty="0" err="1"/>
              <a:t>Soerjomataram</a:t>
            </a:r>
            <a:r>
              <a:rPr lang="en-US" sz="1300" dirty="0"/>
              <a:t>, I., &amp; Jemal, A. (2024). Global cancer statistics 2022: GLOBOCAN estimates of incidence and mortality worldwide for 36 cancers in 185 countries. </a:t>
            </a:r>
            <a:r>
              <a:rPr lang="en-US" sz="1300" i="1" dirty="0"/>
              <a:t>CA: A Cancer Journal for Clinicians, 74</a:t>
            </a:r>
            <a:r>
              <a:rPr lang="en-US" sz="1300" dirty="0"/>
              <a:t>(3), 229–263. </a:t>
            </a:r>
            <a:r>
              <a:rPr lang="en-US" sz="1300" dirty="0">
                <a:hlinkClick r:id="rId13"/>
              </a:rPr>
              <a:t>https://doi.org/10.3322/caac.21834</a:t>
            </a:r>
            <a:endParaRPr lang="en-US" sz="1300" dirty="0"/>
          </a:p>
          <a:p>
            <a:pPr algn="just">
              <a:lnSpc>
                <a:spcPts val="1000"/>
              </a:lnSpc>
            </a:pPr>
            <a:r>
              <a:rPr lang="en-US" sz="1300" dirty="0"/>
              <a:t>Breast Cancer Now. (2024). </a:t>
            </a:r>
            <a:r>
              <a:rPr lang="en-US" sz="1300" i="1" dirty="0"/>
              <a:t>Breast cancer facts and statistics</a:t>
            </a:r>
            <a:r>
              <a:rPr lang="en-US" sz="1300" dirty="0"/>
              <a:t>. </a:t>
            </a:r>
            <a:r>
              <a:rPr lang="en-US" sz="1300" dirty="0">
                <a:hlinkClick r:id="rId14"/>
              </a:rPr>
              <a:t>https://breastcancernow.org/about-us/our-impact/breast-cancer-facts-and-statistics</a:t>
            </a:r>
            <a:endParaRPr lang="en-US" sz="1300" dirty="0"/>
          </a:p>
          <a:p>
            <a:pPr algn="just">
              <a:lnSpc>
                <a:spcPts val="1000"/>
              </a:lnSpc>
            </a:pPr>
            <a:r>
              <a:rPr lang="en-US" sz="1300" dirty="0"/>
              <a:t>Cancer Research UK. (2024). </a:t>
            </a:r>
            <a:r>
              <a:rPr lang="en-US" sz="1300" i="1" dirty="0"/>
              <a:t>Breast cancer statistics</a:t>
            </a:r>
            <a:r>
              <a:rPr lang="en-US" sz="1300" dirty="0"/>
              <a:t>. </a:t>
            </a:r>
            <a:r>
              <a:rPr lang="en-US" sz="1300" dirty="0">
                <a:hlinkClick r:id="rId15"/>
              </a:rPr>
              <a:t>https://www.cancerresearchuk.org/about-cancer/breast-cancer</a:t>
            </a:r>
            <a:endParaRPr lang="en-US" sz="1300" dirty="0"/>
          </a:p>
          <a:p>
            <a:pPr algn="just">
              <a:lnSpc>
                <a:spcPts val="1000"/>
              </a:lnSpc>
            </a:pPr>
            <a:r>
              <a:rPr lang="en-US" sz="1300" dirty="0"/>
              <a:t>Carreira, H., Williams, R., Müller, M., Harewood, R., Stanway, S., &amp; Bhaskaran, K. (2018). Associations between breast cancer survivorship and adverse mental health outcomes: A systematic review. </a:t>
            </a:r>
            <a:r>
              <a:rPr lang="en-US" sz="1300" i="1" dirty="0"/>
              <a:t>Journal of the National Cancer Institute, 110</a:t>
            </a:r>
            <a:r>
              <a:rPr lang="en-US" sz="1300" dirty="0"/>
              <a:t>(12), 1311–1327. </a:t>
            </a:r>
            <a:r>
              <a:rPr lang="en-US" sz="1300" dirty="0">
                <a:hlinkClick r:id="rId16"/>
              </a:rPr>
              <a:t>https://doi.org/10.1093/jnci/djy177</a:t>
            </a:r>
            <a:endParaRPr lang="en-US" sz="1300" dirty="0"/>
          </a:p>
          <a:p>
            <a:pPr algn="just">
              <a:lnSpc>
                <a:spcPts val="1000"/>
              </a:lnSpc>
            </a:pPr>
            <a:r>
              <a:rPr lang="en-US" sz="1300" dirty="0" err="1"/>
              <a:t>Gavili</a:t>
            </a:r>
            <a:r>
              <a:rPr lang="en-US" sz="1300" dirty="0"/>
              <a:t>, N., Mardani, A., Sarabi, R. E., </a:t>
            </a:r>
            <a:r>
              <a:rPr lang="en-US" sz="1300" dirty="0" err="1"/>
              <a:t>Farokhzadian</a:t>
            </a:r>
            <a:r>
              <a:rPr lang="en-US" sz="1300" dirty="0"/>
              <a:t>, J., &amp; Griffiths, M. D. (2024). Health information needs of breast cancer survivors: A systematic review. </a:t>
            </a:r>
            <a:r>
              <a:rPr lang="en-US" sz="1300" i="1" dirty="0"/>
              <a:t>Supportive Care in Cancer, 32</a:t>
            </a:r>
            <a:r>
              <a:rPr lang="en-US" sz="1300" dirty="0"/>
              <a:t>, 453. </a:t>
            </a:r>
            <a:r>
              <a:rPr lang="en-US" sz="1300" dirty="0">
                <a:hlinkClick r:id="rId17"/>
              </a:rPr>
              <a:t>https://doi.org/10.1007/s00520-024-08617-5</a:t>
            </a:r>
            <a:endParaRPr lang="en-US" sz="1300" dirty="0"/>
          </a:p>
          <a:p>
            <a:pPr algn="just">
              <a:lnSpc>
                <a:spcPts val="1000"/>
              </a:lnSpc>
            </a:pPr>
            <a:r>
              <a:rPr lang="en-US" sz="1300" dirty="0"/>
              <a:t>International Agency for Research on Cancer. (2024). </a:t>
            </a:r>
            <a:r>
              <a:rPr lang="en-US" sz="1300" i="1" dirty="0"/>
              <a:t>Breast cancer fact sheet</a:t>
            </a:r>
            <a:r>
              <a:rPr lang="en-US" sz="1300" dirty="0"/>
              <a:t>. </a:t>
            </a:r>
            <a:r>
              <a:rPr lang="en-US" sz="1300" dirty="0">
                <a:hlinkClick r:id="rId18"/>
              </a:rPr>
              <a:t>https://gco.iarc.who.int/media/globocan/factsheets/cancers/20-breast-fact-sheet.pdf</a:t>
            </a:r>
            <a:endParaRPr lang="en-US" sz="1300" dirty="0"/>
          </a:p>
          <a:p>
            <a:pPr algn="just">
              <a:lnSpc>
                <a:spcPts val="1000"/>
              </a:lnSpc>
            </a:pPr>
            <a:r>
              <a:rPr lang="en-US" sz="1300" dirty="0"/>
              <a:t>Kennedy, S. K. F., Roberts, A., &amp; Arora, N. K. (2024). Sexual health after breast cancer: A clinical practice review. </a:t>
            </a:r>
            <a:r>
              <a:rPr lang="en-US" sz="1300" i="1" dirty="0"/>
              <a:t>Annals of Palliative Medicine</a:t>
            </a:r>
            <a:r>
              <a:rPr lang="en-US" sz="1300" dirty="0"/>
              <a:t>, 13(5), 2218-2234. </a:t>
            </a:r>
            <a:r>
              <a:rPr lang="en-US" sz="1300" dirty="0">
                <a:hlinkClick r:id="rId19"/>
              </a:rPr>
              <a:t>https://doi.org/10.21037/apm-24-73</a:t>
            </a:r>
            <a:endParaRPr lang="en-US" sz="1300" dirty="0"/>
          </a:p>
          <a:p>
            <a:pPr algn="just">
              <a:lnSpc>
                <a:spcPts val="1000"/>
              </a:lnSpc>
            </a:pPr>
            <a:r>
              <a:rPr lang="en-US" sz="1300" dirty="0"/>
              <a:t>King, R., Stafford, L., Butow, P., Giunta, S., &amp; </a:t>
            </a:r>
            <a:r>
              <a:rPr lang="en-US" sz="1300" dirty="0" err="1"/>
              <a:t>Laidsaar</a:t>
            </a:r>
            <a:r>
              <a:rPr lang="en-US" sz="1300" dirty="0"/>
              <a:t>-Powell, R. (2024). Psychosocial experiences of breast cancer survivors: A meta-review. </a:t>
            </a:r>
            <a:r>
              <a:rPr lang="en-US" sz="1300" i="1" dirty="0"/>
              <a:t>Journal of Cancer Survivorship, 18</a:t>
            </a:r>
            <a:r>
              <a:rPr lang="en-US" sz="1300" dirty="0"/>
              <a:t>(1), 84–123. </a:t>
            </a:r>
            <a:r>
              <a:rPr lang="en-US" sz="1300" dirty="0">
                <a:hlinkClick r:id="rId20"/>
              </a:rPr>
              <a:t>https://doi.org/10.1007/s11764-023-01336-x</a:t>
            </a:r>
            <a:endParaRPr lang="en-US" sz="1300" dirty="0"/>
          </a:p>
          <a:p>
            <a:pPr algn="just">
              <a:lnSpc>
                <a:spcPts val="1000"/>
              </a:lnSpc>
            </a:pPr>
            <a:r>
              <a:rPr lang="en-US" sz="1300" dirty="0"/>
              <a:t>Macmillan Cancer Support. (2024). </a:t>
            </a:r>
            <a:r>
              <a:rPr lang="en-US" sz="1300" i="1" dirty="0"/>
              <a:t>Physical, emotional and financial effects of cancer.</a:t>
            </a:r>
            <a:r>
              <a:rPr lang="en-US" sz="1300" dirty="0"/>
              <a:t> </a:t>
            </a:r>
            <a:r>
              <a:rPr lang="en-US" sz="1300" dirty="0">
                <a:hlinkClick r:id="rId21"/>
              </a:rPr>
              <a:t>https://www.macmillan.org.uk/cancer-information-and-support</a:t>
            </a:r>
            <a:endParaRPr lang="en-US" sz="1300" dirty="0"/>
          </a:p>
          <a:p>
            <a:pPr algn="just">
              <a:lnSpc>
                <a:spcPts val="1000"/>
              </a:lnSpc>
            </a:pPr>
            <a:r>
              <a:rPr lang="en-US" sz="1300" dirty="0"/>
              <a:t>National Institute for Health and Care Excellence. (2023). </a:t>
            </a:r>
            <a:r>
              <a:rPr lang="en-US" sz="1300" i="1" dirty="0"/>
              <a:t>Early and locally advanced breast cancer: Diagnosis and management (NG101).</a:t>
            </a:r>
            <a:r>
              <a:rPr lang="en-US" sz="1300" dirty="0"/>
              <a:t> </a:t>
            </a:r>
            <a:r>
              <a:rPr lang="en-US" sz="1300" dirty="0">
                <a:hlinkClick r:id="rId22"/>
              </a:rPr>
              <a:t>https://www.nice.org.uk/guidance/ng101</a:t>
            </a:r>
            <a:endParaRPr lang="en-US" sz="1300" dirty="0"/>
          </a:p>
          <a:p>
            <a:pPr algn="just">
              <a:lnSpc>
                <a:spcPts val="1000"/>
              </a:lnSpc>
            </a:pPr>
            <a:r>
              <a:rPr lang="en-US" sz="1300" dirty="0">
                <a:ea typeface="+mn-lt"/>
                <a:cs typeface="+mn-lt"/>
              </a:rPr>
              <a:t>NHS England. (2024). </a:t>
            </a:r>
            <a:r>
              <a:rPr lang="en-US" sz="1300" i="1" dirty="0" err="1">
                <a:ea typeface="+mn-lt"/>
                <a:cs typeface="+mn-lt"/>
              </a:rPr>
              <a:t>Personalised</a:t>
            </a:r>
            <a:r>
              <a:rPr lang="en-US" sz="1300" i="1" dirty="0">
                <a:ea typeface="+mn-lt"/>
                <a:cs typeface="+mn-lt"/>
              </a:rPr>
              <a:t> care and improving quality of life outcomes</a:t>
            </a:r>
            <a:r>
              <a:rPr lang="en-US" sz="1300" dirty="0">
                <a:ea typeface="+mn-lt"/>
                <a:cs typeface="+mn-lt"/>
              </a:rPr>
              <a:t>. </a:t>
            </a:r>
            <a:r>
              <a:rPr lang="en-US" sz="1300" dirty="0">
                <a:ea typeface="+mn-lt"/>
                <a:cs typeface="+mn-lt"/>
                <a:hlinkClick r:id="rId23"/>
              </a:rPr>
              <a:t>https://www.england.nhs.uk/cancer/living/</a:t>
            </a:r>
            <a:endParaRPr lang="en-US" sz="1300" dirty="0"/>
          </a:p>
          <a:p>
            <a:pPr algn="just">
              <a:lnSpc>
                <a:spcPts val="1000"/>
              </a:lnSpc>
            </a:pPr>
            <a:r>
              <a:rPr lang="en-US" sz="1300" dirty="0"/>
              <a:t>Paltrinieri, S., Cavuto, S., Contri, A., Bassi, M. C., </a:t>
            </a:r>
            <a:r>
              <a:rPr lang="en-US" sz="1300" dirty="0" err="1"/>
              <a:t>Bravi</a:t>
            </a:r>
            <a:r>
              <a:rPr lang="en-US" sz="1300" dirty="0"/>
              <a:t>, F., Schiavi, M., </a:t>
            </a:r>
            <a:r>
              <a:rPr lang="en-US" sz="1300" dirty="0" err="1"/>
              <a:t>Fugazzaro</a:t>
            </a:r>
            <a:r>
              <a:rPr lang="en-US" sz="1300" dirty="0"/>
              <a:t>, S., </a:t>
            </a:r>
            <a:r>
              <a:rPr lang="en-US" sz="1300" dirty="0" err="1"/>
              <a:t>Guberti</a:t>
            </a:r>
            <a:r>
              <a:rPr lang="en-US" sz="1300" dirty="0"/>
              <a:t>, M., &amp; Costi, S. (2024). </a:t>
            </a:r>
            <a:r>
              <a:rPr lang="en-US" sz="1300" i="1" dirty="0"/>
              <a:t>Needs of breast cancer survivors: </a:t>
            </a:r>
            <a:r>
              <a:rPr lang="en-US" sz="1300" dirty="0"/>
              <a:t>A systematic review of quantitative data.</a:t>
            </a:r>
            <a:r>
              <a:rPr lang="en-US" sz="1300" i="1" dirty="0"/>
              <a:t> </a:t>
            </a:r>
            <a:r>
              <a:rPr lang="en-US" sz="1300" dirty="0"/>
              <a:t>Critical Reviews in Oncology/Hematology, 201,104432. </a:t>
            </a:r>
            <a:r>
              <a:rPr lang="en-US" sz="1300" dirty="0">
                <a:hlinkClick r:id="rId24"/>
              </a:rPr>
              <a:t>https://doi.org/10.1016/j.critrevonc.2024.104432</a:t>
            </a:r>
            <a:endParaRPr lang="en-US" sz="1300" dirty="0"/>
          </a:p>
          <a:p>
            <a:pPr algn="just">
              <a:lnSpc>
                <a:spcPts val="1000"/>
              </a:lnSpc>
            </a:pPr>
            <a:r>
              <a:rPr lang="en-US" sz="1300" dirty="0"/>
              <a:t>Rosenberg, S. M., Gelber, S., Ruddy, K. J., </a:t>
            </a:r>
            <a:r>
              <a:rPr lang="en-US" sz="1300" dirty="0" err="1"/>
              <a:t>Kereakoglow</a:t>
            </a:r>
            <a:r>
              <a:rPr lang="en-US" sz="1300" dirty="0"/>
              <a:t>, S., Schapira, L., Come, S. E., Borges, V. F., Partridge, A. H., &amp; Winer, E. P. (2020). Fertility and parenthood concerns in young women with breast cancer. </a:t>
            </a:r>
            <a:r>
              <a:rPr lang="en-US" sz="1300" i="1" dirty="0"/>
              <a:t>The Oncologist, 25</a:t>
            </a:r>
            <a:r>
              <a:rPr lang="en-US" sz="1300" dirty="0"/>
              <a:t>(7), e1093–e1101. </a:t>
            </a:r>
            <a:r>
              <a:rPr lang="en-US" sz="1300" dirty="0">
                <a:hlinkClick r:id="rId25"/>
              </a:rPr>
              <a:t>https://doi.org/10.1634/theoncologist.2019-0738</a:t>
            </a:r>
            <a:endParaRPr lang="en-US" sz="1300" dirty="0"/>
          </a:p>
          <a:p>
            <a:pPr algn="just">
              <a:lnSpc>
                <a:spcPts val="1000"/>
              </a:lnSpc>
            </a:pPr>
            <a:r>
              <a:rPr lang="en-US" sz="1300" dirty="0" err="1"/>
              <a:t>Sebri</a:t>
            </a:r>
            <a:r>
              <a:rPr lang="en-US" sz="1300" dirty="0"/>
              <a:t>, V., Durosini, I., </a:t>
            </a:r>
            <a:r>
              <a:rPr lang="en-US" sz="1300" dirty="0" err="1"/>
              <a:t>Triberti</a:t>
            </a:r>
            <a:r>
              <a:rPr lang="en-US" sz="1300" dirty="0"/>
              <a:t>, S., &amp; </a:t>
            </a:r>
            <a:r>
              <a:rPr lang="en-US" sz="1300" dirty="0" err="1"/>
              <a:t>Pravettoni</a:t>
            </a:r>
            <a:r>
              <a:rPr lang="en-US" sz="1300" dirty="0"/>
              <a:t>, G. (2021). The efficacy of psychological intervention on body image in breast cancer patients and survivors: A systematic review and meta-analysis. </a:t>
            </a:r>
            <a:r>
              <a:rPr lang="en-US" sz="1300" i="1" dirty="0"/>
              <a:t>Frontiers in Psychology, 12</a:t>
            </a:r>
            <a:r>
              <a:rPr lang="en-US" sz="1300" dirty="0"/>
              <a:t>, 611954. </a:t>
            </a:r>
            <a:r>
              <a:rPr lang="en-US" sz="1300" dirty="0">
                <a:hlinkClick r:id="rId26"/>
              </a:rPr>
              <a:t>https://doi.org/10.3389/fpsyg.2021.611954</a:t>
            </a:r>
            <a:endParaRPr lang="en-US" sz="1300" dirty="0"/>
          </a:p>
          <a:p>
            <a:pPr algn="just">
              <a:lnSpc>
                <a:spcPts val="1000"/>
              </a:lnSpc>
            </a:pPr>
            <a:r>
              <a:rPr lang="en-US" sz="1300" dirty="0"/>
              <a:t>Verri, V., Sacchi, S., </a:t>
            </a:r>
            <a:r>
              <a:rPr lang="en-US" sz="1300" dirty="0" err="1"/>
              <a:t>Triberti</a:t>
            </a:r>
            <a:r>
              <a:rPr lang="en-US" sz="1300" dirty="0"/>
              <a:t>, S., &amp; </a:t>
            </a:r>
            <a:r>
              <a:rPr lang="en-US" sz="1300" dirty="0" err="1"/>
              <a:t>Pravettoni</a:t>
            </a:r>
            <a:r>
              <a:rPr lang="en-US" sz="1300" dirty="0"/>
              <a:t>, G. (2024). The influence of body image on psychological well-being in women with breast cancer. </a:t>
            </a:r>
            <a:r>
              <a:rPr lang="en-US" sz="1300" i="1" dirty="0"/>
              <a:t>Frontiers in Psychology, 15</a:t>
            </a:r>
            <a:r>
              <a:rPr lang="en-US" sz="1300" dirty="0"/>
              <a:t>, 1409538. </a:t>
            </a:r>
            <a:r>
              <a:rPr lang="en-US" sz="1300" dirty="0">
                <a:hlinkClick r:id="rId27"/>
              </a:rPr>
              <a:t>https://doi.org/10.3389/fpsyg.2024.1409538</a:t>
            </a:r>
            <a:endParaRPr lang="en-US" sz="1300" dirty="0"/>
          </a:p>
          <a:p>
            <a:pPr algn="just">
              <a:lnSpc>
                <a:spcPts val="1000"/>
              </a:lnSpc>
            </a:pPr>
            <a:r>
              <a:rPr lang="en-US" sz="1300" dirty="0"/>
              <a:t>World Health Organization. (2024). </a:t>
            </a:r>
            <a:r>
              <a:rPr lang="en-US" sz="1300" i="1" dirty="0"/>
              <a:t>Breast cancer</a:t>
            </a:r>
            <a:r>
              <a:rPr lang="en-US" sz="1300" dirty="0"/>
              <a:t>. </a:t>
            </a:r>
            <a:r>
              <a:rPr lang="en-US" sz="1300" dirty="0">
                <a:hlinkClick r:id="rId28"/>
              </a:rPr>
              <a:t>https://www.who.int/news-room/fact-sheets/detail/breast-cancer</a:t>
            </a:r>
            <a:endParaRPr lang="en-US" sz="1300" dirty="0"/>
          </a:p>
        </p:txBody>
      </p:sp>
      <p:pic>
        <p:nvPicPr>
          <p:cNvPr id="9" name="Picture 8">
            <a:extLst>
              <a:ext uri="{FF2B5EF4-FFF2-40B4-BE49-F238E27FC236}">
                <a16:creationId xmlns:a16="http://schemas.microsoft.com/office/drawing/2014/main" id="{D277D921-1D25-A3A0-A72A-129928FB251D}"/>
              </a:ext>
            </a:extLst>
          </p:cNvPr>
          <p:cNvPicPr>
            <a:picLocks noChangeAspect="1"/>
          </p:cNvPicPr>
          <p:nvPr/>
        </p:nvPicPr>
        <p:blipFill>
          <a:blip r:embed="rId29"/>
          <a:stretch>
            <a:fillRect/>
          </a:stretch>
        </p:blipFill>
        <p:spPr>
          <a:xfrm flipH="1">
            <a:off x="-17665" y="5159825"/>
            <a:ext cx="882515" cy="873992"/>
          </a:xfrm>
          <a:prstGeom prst="rect">
            <a:avLst/>
          </a:prstGeom>
        </p:spPr>
      </p:pic>
      <p:sp>
        <p:nvSpPr>
          <p:cNvPr id="11" name="TextBox 110">
            <a:extLst>
              <a:ext uri="{FF2B5EF4-FFF2-40B4-BE49-F238E27FC236}">
                <a16:creationId xmlns:a16="http://schemas.microsoft.com/office/drawing/2014/main" id="{5A12759B-1E01-20C0-0388-6309FB63C3CC}"/>
              </a:ext>
            </a:extLst>
          </p:cNvPr>
          <p:cNvSpPr txBox="1"/>
          <p:nvPr/>
        </p:nvSpPr>
        <p:spPr>
          <a:xfrm>
            <a:off x="317500" y="5065316"/>
            <a:ext cx="3322320" cy="205184"/>
          </a:xfrm>
          <a:prstGeom prst="rect">
            <a:avLst/>
          </a:prstGeom>
        </p:spPr>
        <p:txBody>
          <a:bodyPr wrap="square" lIns="0" tIns="0" rIns="0" bIns="0" rtlCol="0" anchor="t">
            <a:spAutoFit/>
          </a:bodyPr>
          <a:lstStyle/>
          <a:p>
            <a:pPr algn="just">
              <a:lnSpc>
                <a:spcPts val="1560"/>
              </a:lnSpc>
            </a:pPr>
            <a:r>
              <a:rPr lang="en-US" sz="1400" dirty="0">
                <a:solidFill>
                  <a:srgbClr val="2B2A62"/>
                </a:solidFill>
                <a:latin typeface="Calibri (MS)"/>
                <a:cs typeface="Calibri (MS)"/>
                <a:sym typeface="Calibri (MS)"/>
              </a:rPr>
              <a:t>Table 1: Key Breast Cancer Statistics in the UK</a:t>
            </a:r>
            <a:endParaRPr lang="en-US" sz="1400" dirty="0"/>
          </a:p>
        </p:txBody>
      </p:sp>
      <p:graphicFrame>
        <p:nvGraphicFramePr>
          <p:cNvPr id="12" name="Table 11">
            <a:extLst>
              <a:ext uri="{FF2B5EF4-FFF2-40B4-BE49-F238E27FC236}">
                <a16:creationId xmlns:a16="http://schemas.microsoft.com/office/drawing/2014/main" id="{1ECC7F25-0C16-84C1-E37F-ADB086F77738}"/>
              </a:ext>
            </a:extLst>
          </p:cNvPr>
          <p:cNvGraphicFramePr>
            <a:graphicFrameLocks noGrp="1"/>
          </p:cNvGraphicFramePr>
          <p:nvPr>
            <p:extLst>
              <p:ext uri="{D42A27DB-BD31-4B8C-83A1-F6EECF244321}">
                <p14:modId xmlns:p14="http://schemas.microsoft.com/office/powerpoint/2010/main" val="4118253197"/>
              </p:ext>
            </p:extLst>
          </p:nvPr>
        </p:nvGraphicFramePr>
        <p:xfrm>
          <a:off x="123676" y="5392440"/>
          <a:ext cx="3627302" cy="2216137"/>
        </p:xfrm>
        <a:graphic>
          <a:graphicData uri="http://schemas.openxmlformats.org/drawingml/2006/table">
            <a:tbl>
              <a:tblPr firstRow="1" bandRow="1">
                <a:tableStyleId>{616DA210-FB5B-4158-B5E0-FEB733F419BA}</a:tableStyleId>
              </a:tblPr>
              <a:tblGrid>
                <a:gridCol w="475941">
                  <a:extLst>
                    <a:ext uri="{9D8B030D-6E8A-4147-A177-3AD203B41FA5}">
                      <a16:colId xmlns:a16="http://schemas.microsoft.com/office/drawing/2014/main" val="187386170"/>
                    </a:ext>
                  </a:extLst>
                </a:gridCol>
                <a:gridCol w="2120102">
                  <a:extLst>
                    <a:ext uri="{9D8B030D-6E8A-4147-A177-3AD203B41FA5}">
                      <a16:colId xmlns:a16="http://schemas.microsoft.com/office/drawing/2014/main" val="3722473276"/>
                    </a:ext>
                  </a:extLst>
                </a:gridCol>
                <a:gridCol w="1031259">
                  <a:extLst>
                    <a:ext uri="{9D8B030D-6E8A-4147-A177-3AD203B41FA5}">
                      <a16:colId xmlns:a16="http://schemas.microsoft.com/office/drawing/2014/main" val="2261258708"/>
                    </a:ext>
                  </a:extLst>
                </a:gridCol>
              </a:tblGrid>
              <a:tr h="475941">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522593184"/>
                  </a:ext>
                </a:extLst>
              </a:tr>
              <a:tr h="404974">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28026931"/>
                  </a:ext>
                </a:extLst>
              </a:tr>
              <a:tr h="475941">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166082098"/>
                  </a:ext>
                </a:extLst>
              </a:tr>
              <a:tr h="454307">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269317955"/>
                  </a:ext>
                </a:extLst>
              </a:tr>
              <a:tr h="404974">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2719422873"/>
                  </a:ext>
                </a:extLst>
              </a:tr>
            </a:tbl>
          </a:graphicData>
        </a:graphic>
      </p:graphicFrame>
      <p:sp>
        <p:nvSpPr>
          <p:cNvPr id="13" name="TextBox 110">
            <a:extLst>
              <a:ext uri="{FF2B5EF4-FFF2-40B4-BE49-F238E27FC236}">
                <a16:creationId xmlns:a16="http://schemas.microsoft.com/office/drawing/2014/main" id="{F0693B4E-9D7D-B97D-4F44-4D1215089425}"/>
              </a:ext>
            </a:extLst>
          </p:cNvPr>
          <p:cNvSpPr txBox="1"/>
          <p:nvPr/>
        </p:nvSpPr>
        <p:spPr>
          <a:xfrm>
            <a:off x="911050" y="5404931"/>
            <a:ext cx="1742526" cy="413190"/>
          </a:xfrm>
          <a:prstGeom prst="rect">
            <a:avLst/>
          </a:prstGeom>
        </p:spPr>
        <p:txBody>
          <a:bodyPr wrap="square" lIns="0" tIns="0" rIns="0" bIns="0" rtlCol="0" anchor="t">
            <a:spAutoFit/>
          </a:bodyPr>
          <a:lstStyle/>
          <a:p>
            <a:pPr algn="ctr">
              <a:lnSpc>
                <a:spcPts val="1560"/>
              </a:lnSpc>
            </a:pPr>
            <a:r>
              <a:rPr lang="en-US" sz="1500">
                <a:solidFill>
                  <a:srgbClr val="2B2A62"/>
                </a:solidFill>
                <a:latin typeface="Calibri (MS)"/>
                <a:cs typeface="Calibri (MS)"/>
                <a:sym typeface="Calibri (MS)"/>
              </a:rPr>
              <a:t>New Breast Cancer Cases Per Year</a:t>
            </a:r>
            <a:endParaRPr lang="en-US" sz="1500">
              <a:ea typeface="Calibri"/>
              <a:cs typeface="Calibri"/>
            </a:endParaRPr>
          </a:p>
        </p:txBody>
      </p:sp>
      <p:sp>
        <p:nvSpPr>
          <p:cNvPr id="15" name="TextBox 110">
            <a:extLst>
              <a:ext uri="{FF2B5EF4-FFF2-40B4-BE49-F238E27FC236}">
                <a16:creationId xmlns:a16="http://schemas.microsoft.com/office/drawing/2014/main" id="{E7B753DD-FD76-F797-AE2B-D07BD73A23AA}"/>
              </a:ext>
            </a:extLst>
          </p:cNvPr>
          <p:cNvSpPr txBox="1"/>
          <p:nvPr/>
        </p:nvSpPr>
        <p:spPr>
          <a:xfrm>
            <a:off x="2732753" y="5427012"/>
            <a:ext cx="937547" cy="410369"/>
          </a:xfrm>
          <a:prstGeom prst="rect">
            <a:avLst/>
          </a:prstGeom>
        </p:spPr>
        <p:txBody>
          <a:bodyPr wrap="square" lIns="0" tIns="0" rIns="0" bIns="0" rtlCol="0" anchor="t">
            <a:spAutoFit/>
          </a:bodyPr>
          <a:lstStyle/>
          <a:p>
            <a:pPr algn="ctr">
              <a:lnSpc>
                <a:spcPts val="1560"/>
              </a:lnSpc>
            </a:pPr>
            <a:r>
              <a:rPr lang="en-US" sz="1500" dirty="0">
                <a:solidFill>
                  <a:srgbClr val="FF0000"/>
                </a:solidFill>
                <a:latin typeface="Calibri (MS)"/>
                <a:cs typeface="Calibri (MS)"/>
                <a:sym typeface="Calibri (MS)"/>
              </a:rPr>
              <a:t>~56,000 women</a:t>
            </a:r>
            <a:endParaRPr lang="en-US" sz="1500" dirty="0">
              <a:solidFill>
                <a:srgbClr val="FF0000"/>
              </a:solidFill>
              <a:ea typeface="Calibri"/>
              <a:cs typeface="Calibri"/>
            </a:endParaRPr>
          </a:p>
        </p:txBody>
      </p:sp>
      <p:pic>
        <p:nvPicPr>
          <p:cNvPr id="16" name="Picture 15">
            <a:extLst>
              <a:ext uri="{FF2B5EF4-FFF2-40B4-BE49-F238E27FC236}">
                <a16:creationId xmlns:a16="http://schemas.microsoft.com/office/drawing/2014/main" id="{707FF6C6-1B31-BEC2-E40C-E85E1DC3A00B}"/>
              </a:ext>
            </a:extLst>
          </p:cNvPr>
          <p:cNvPicPr>
            <a:picLocks noChangeAspect="1"/>
          </p:cNvPicPr>
          <p:nvPr/>
        </p:nvPicPr>
        <p:blipFill>
          <a:blip r:embed="rId30"/>
          <a:stretch>
            <a:fillRect/>
          </a:stretch>
        </p:blipFill>
        <p:spPr>
          <a:xfrm>
            <a:off x="-59201" y="5622979"/>
            <a:ext cx="874041" cy="873990"/>
          </a:xfrm>
          <a:prstGeom prst="rect">
            <a:avLst/>
          </a:prstGeom>
        </p:spPr>
      </p:pic>
      <p:sp>
        <p:nvSpPr>
          <p:cNvPr id="17" name="TextBox 110">
            <a:extLst>
              <a:ext uri="{FF2B5EF4-FFF2-40B4-BE49-F238E27FC236}">
                <a16:creationId xmlns:a16="http://schemas.microsoft.com/office/drawing/2014/main" id="{BB457061-3998-8986-4613-5CDC7C58BD40}"/>
              </a:ext>
            </a:extLst>
          </p:cNvPr>
          <p:cNvSpPr txBox="1"/>
          <p:nvPr/>
        </p:nvSpPr>
        <p:spPr>
          <a:xfrm>
            <a:off x="1087646" y="5979027"/>
            <a:ext cx="1742526" cy="208006"/>
          </a:xfrm>
          <a:prstGeom prst="rect">
            <a:avLst/>
          </a:prstGeom>
        </p:spPr>
        <p:txBody>
          <a:bodyPr wrap="square" lIns="0" tIns="0" rIns="0" bIns="0" rtlCol="0" anchor="t">
            <a:spAutoFit/>
          </a:bodyPr>
          <a:lstStyle/>
          <a:p>
            <a:pPr algn="just">
              <a:lnSpc>
                <a:spcPts val="1560"/>
              </a:lnSpc>
            </a:pPr>
            <a:r>
              <a:rPr lang="en-US" sz="1600">
                <a:solidFill>
                  <a:srgbClr val="2B2A62"/>
                </a:solidFill>
                <a:latin typeface="Calibri (MS)"/>
                <a:cs typeface="Calibri (MS)"/>
                <a:sym typeface="Calibri (MS)"/>
              </a:rPr>
              <a:t>Lifetime Risk</a:t>
            </a:r>
            <a:endParaRPr lang="en-US"/>
          </a:p>
        </p:txBody>
      </p:sp>
      <p:sp>
        <p:nvSpPr>
          <p:cNvPr id="18" name="TextBox 110">
            <a:extLst>
              <a:ext uri="{FF2B5EF4-FFF2-40B4-BE49-F238E27FC236}">
                <a16:creationId xmlns:a16="http://schemas.microsoft.com/office/drawing/2014/main" id="{3D1E4E4D-0B61-8D72-1122-4A5D979D08AA}"/>
              </a:ext>
            </a:extLst>
          </p:cNvPr>
          <p:cNvSpPr txBox="1"/>
          <p:nvPr/>
        </p:nvSpPr>
        <p:spPr>
          <a:xfrm>
            <a:off x="2779565" y="5880100"/>
            <a:ext cx="814535" cy="413190"/>
          </a:xfrm>
          <a:prstGeom prst="rect">
            <a:avLst/>
          </a:prstGeom>
        </p:spPr>
        <p:txBody>
          <a:bodyPr wrap="square" lIns="0" tIns="0" rIns="0" bIns="0" rtlCol="0" anchor="t">
            <a:spAutoFit/>
          </a:bodyPr>
          <a:lstStyle/>
          <a:p>
            <a:pPr algn="ctr">
              <a:lnSpc>
                <a:spcPts val="1560"/>
              </a:lnSpc>
            </a:pPr>
            <a:r>
              <a:rPr lang="en-US" sz="1500" dirty="0">
                <a:solidFill>
                  <a:srgbClr val="FF0000"/>
                </a:solidFill>
                <a:latin typeface="Calibri (MS)"/>
                <a:cs typeface="Calibri (MS)"/>
                <a:sym typeface="Calibri (MS)"/>
              </a:rPr>
              <a:t>1 in 7 Women</a:t>
            </a:r>
            <a:endParaRPr lang="en-US" sz="1500" dirty="0">
              <a:solidFill>
                <a:srgbClr val="FF0000"/>
              </a:solidFill>
              <a:ea typeface="Calibri"/>
              <a:cs typeface="Calibri"/>
            </a:endParaRPr>
          </a:p>
        </p:txBody>
      </p:sp>
      <p:pic>
        <p:nvPicPr>
          <p:cNvPr id="19" name="Picture 18">
            <a:extLst>
              <a:ext uri="{FF2B5EF4-FFF2-40B4-BE49-F238E27FC236}">
                <a16:creationId xmlns:a16="http://schemas.microsoft.com/office/drawing/2014/main" id="{E2EF09AE-E5B9-1721-D202-9AA9F2906CBB}"/>
              </a:ext>
            </a:extLst>
          </p:cNvPr>
          <p:cNvPicPr>
            <a:picLocks noChangeAspect="1"/>
          </p:cNvPicPr>
          <p:nvPr/>
        </p:nvPicPr>
        <p:blipFill>
          <a:blip r:embed="rId31"/>
          <a:stretch>
            <a:fillRect/>
          </a:stretch>
        </p:blipFill>
        <p:spPr>
          <a:xfrm>
            <a:off x="-27927" y="6020431"/>
            <a:ext cx="862993" cy="896084"/>
          </a:xfrm>
          <a:prstGeom prst="rect">
            <a:avLst/>
          </a:prstGeom>
        </p:spPr>
      </p:pic>
      <p:sp>
        <p:nvSpPr>
          <p:cNvPr id="20" name="TextBox 110">
            <a:extLst>
              <a:ext uri="{FF2B5EF4-FFF2-40B4-BE49-F238E27FC236}">
                <a16:creationId xmlns:a16="http://schemas.microsoft.com/office/drawing/2014/main" id="{94736D0C-2C98-9C89-86EA-0ED10A7D2ECE}"/>
              </a:ext>
            </a:extLst>
          </p:cNvPr>
          <p:cNvSpPr txBox="1"/>
          <p:nvPr/>
        </p:nvSpPr>
        <p:spPr>
          <a:xfrm>
            <a:off x="645984" y="6277117"/>
            <a:ext cx="2040808" cy="413190"/>
          </a:xfrm>
          <a:prstGeom prst="rect">
            <a:avLst/>
          </a:prstGeom>
        </p:spPr>
        <p:txBody>
          <a:bodyPr wrap="square" lIns="0" tIns="0" rIns="0" bIns="0" rtlCol="0" anchor="t">
            <a:spAutoFit/>
          </a:bodyPr>
          <a:lstStyle/>
          <a:p>
            <a:pPr algn="ctr">
              <a:lnSpc>
                <a:spcPts val="1560"/>
              </a:lnSpc>
            </a:pPr>
            <a:r>
              <a:rPr lang="en-US" sz="1500" dirty="0">
                <a:solidFill>
                  <a:srgbClr val="2B2A62"/>
                </a:solidFill>
                <a:latin typeface="Calibri (MS)"/>
                <a:cs typeface="Calibri (MS)"/>
                <a:sym typeface="Calibri (MS)"/>
              </a:rPr>
              <a:t>Women </a:t>
            </a:r>
            <a:r>
              <a:rPr lang="en-US" sz="1500" err="1">
                <a:solidFill>
                  <a:srgbClr val="2B2A62"/>
                </a:solidFill>
                <a:latin typeface="Calibri (MS)"/>
                <a:cs typeface="Calibri (MS)"/>
                <a:sym typeface="Calibri (MS)"/>
              </a:rPr>
              <a:t>Livin</a:t>
            </a:r>
            <a:r>
              <a:rPr lang="en-US" sz="1500">
                <a:solidFill>
                  <a:srgbClr val="2B2A62"/>
                </a:solidFill>
                <a:latin typeface="Calibri (MS)"/>
                <a:cs typeface="Calibri (MS)"/>
                <a:sym typeface="Calibri (MS)"/>
              </a:rPr>
              <a:t>g With or Beyond Breast Cancer</a:t>
            </a:r>
            <a:endParaRPr lang="en-US" sz="1500">
              <a:ea typeface="Calibri"/>
              <a:cs typeface="Calibri"/>
            </a:endParaRPr>
          </a:p>
        </p:txBody>
      </p:sp>
      <p:sp>
        <p:nvSpPr>
          <p:cNvPr id="22" name="TextBox 110">
            <a:extLst>
              <a:ext uri="{FF2B5EF4-FFF2-40B4-BE49-F238E27FC236}">
                <a16:creationId xmlns:a16="http://schemas.microsoft.com/office/drawing/2014/main" id="{3F6A755D-5CE4-734B-AF29-6CBE2B631C55}"/>
              </a:ext>
            </a:extLst>
          </p:cNvPr>
          <p:cNvSpPr txBox="1"/>
          <p:nvPr/>
        </p:nvSpPr>
        <p:spPr>
          <a:xfrm>
            <a:off x="2750919" y="6345394"/>
            <a:ext cx="925009" cy="413190"/>
          </a:xfrm>
          <a:prstGeom prst="rect">
            <a:avLst/>
          </a:prstGeom>
        </p:spPr>
        <p:txBody>
          <a:bodyPr wrap="square" lIns="0" tIns="0" rIns="0" bIns="0" rtlCol="0" anchor="t">
            <a:spAutoFit/>
          </a:bodyPr>
          <a:lstStyle/>
          <a:p>
            <a:pPr algn="ctr">
              <a:lnSpc>
                <a:spcPts val="1560"/>
              </a:lnSpc>
            </a:pPr>
            <a:r>
              <a:rPr lang="en-US" sz="1500" dirty="0">
                <a:solidFill>
                  <a:srgbClr val="FF0000"/>
                </a:solidFill>
                <a:latin typeface="Calibri (MS)"/>
                <a:cs typeface="Calibri (MS)"/>
                <a:sym typeface="Calibri (MS)"/>
              </a:rPr>
              <a:t>~920,000 Women</a:t>
            </a:r>
            <a:endParaRPr lang="en-US" sz="1500" dirty="0">
              <a:solidFill>
                <a:srgbClr val="FF0000"/>
              </a:solidFill>
              <a:ea typeface="Calibri"/>
              <a:cs typeface="Calibri"/>
            </a:endParaRPr>
          </a:p>
        </p:txBody>
      </p:sp>
      <p:pic>
        <p:nvPicPr>
          <p:cNvPr id="23" name="Picture 22">
            <a:extLst>
              <a:ext uri="{FF2B5EF4-FFF2-40B4-BE49-F238E27FC236}">
                <a16:creationId xmlns:a16="http://schemas.microsoft.com/office/drawing/2014/main" id="{6C5B2E3D-249B-4072-4951-B5CCD0A377D1}"/>
              </a:ext>
            </a:extLst>
          </p:cNvPr>
          <p:cNvPicPr>
            <a:picLocks noChangeAspect="1"/>
          </p:cNvPicPr>
          <p:nvPr/>
        </p:nvPicPr>
        <p:blipFill>
          <a:blip r:embed="rId32"/>
          <a:stretch>
            <a:fillRect/>
          </a:stretch>
        </p:blipFill>
        <p:spPr>
          <a:xfrm>
            <a:off x="-38968" y="6473080"/>
            <a:ext cx="851947" cy="885037"/>
          </a:xfrm>
          <a:prstGeom prst="rect">
            <a:avLst/>
          </a:prstGeom>
        </p:spPr>
      </p:pic>
      <p:sp>
        <p:nvSpPr>
          <p:cNvPr id="43" name="TextBox 110">
            <a:extLst>
              <a:ext uri="{FF2B5EF4-FFF2-40B4-BE49-F238E27FC236}">
                <a16:creationId xmlns:a16="http://schemas.microsoft.com/office/drawing/2014/main" id="{745583AD-4F38-13CC-449E-F63115E42637}"/>
              </a:ext>
            </a:extLst>
          </p:cNvPr>
          <p:cNvSpPr txBox="1"/>
          <p:nvPr/>
        </p:nvSpPr>
        <p:spPr>
          <a:xfrm>
            <a:off x="656979" y="6818093"/>
            <a:ext cx="2040808" cy="208006"/>
          </a:xfrm>
          <a:prstGeom prst="rect">
            <a:avLst/>
          </a:prstGeom>
        </p:spPr>
        <p:txBody>
          <a:bodyPr wrap="square" lIns="0" tIns="0" rIns="0" bIns="0" rtlCol="0" anchor="t">
            <a:spAutoFit/>
          </a:bodyPr>
          <a:lstStyle/>
          <a:p>
            <a:pPr algn="ctr">
              <a:lnSpc>
                <a:spcPts val="1560"/>
              </a:lnSpc>
            </a:pPr>
            <a:r>
              <a:rPr lang="en-US" sz="1600" dirty="0">
                <a:solidFill>
                  <a:srgbClr val="2B2A62"/>
                </a:solidFill>
                <a:latin typeface="Calibri (MS)"/>
                <a:cs typeface="Calibri (MS)"/>
                <a:sym typeface="Calibri (MS)"/>
              </a:rPr>
              <a:t>Five-Year </a:t>
            </a:r>
            <a:r>
              <a:rPr lang="en-US" sz="1600">
                <a:solidFill>
                  <a:srgbClr val="2B2A62"/>
                </a:solidFill>
                <a:latin typeface="Calibri (MS)"/>
                <a:cs typeface="Calibri (MS)"/>
                <a:sym typeface="Calibri (MS)"/>
              </a:rPr>
              <a:t>Survival</a:t>
            </a:r>
            <a:endParaRPr lang="en-US" dirty="0" err="1"/>
          </a:p>
        </p:txBody>
      </p:sp>
      <p:sp>
        <p:nvSpPr>
          <p:cNvPr id="44" name="TextBox 110">
            <a:extLst>
              <a:ext uri="{FF2B5EF4-FFF2-40B4-BE49-F238E27FC236}">
                <a16:creationId xmlns:a16="http://schemas.microsoft.com/office/drawing/2014/main" id="{E4CB2019-99D4-74BC-2D66-75D99CED8567}"/>
              </a:ext>
            </a:extLst>
          </p:cNvPr>
          <p:cNvSpPr txBox="1"/>
          <p:nvPr/>
        </p:nvSpPr>
        <p:spPr>
          <a:xfrm>
            <a:off x="2721524" y="6784973"/>
            <a:ext cx="1024437" cy="413190"/>
          </a:xfrm>
          <a:prstGeom prst="rect">
            <a:avLst/>
          </a:prstGeom>
        </p:spPr>
        <p:txBody>
          <a:bodyPr wrap="square" lIns="0" tIns="0" rIns="0" bIns="0" rtlCol="0" anchor="t">
            <a:spAutoFit/>
          </a:bodyPr>
          <a:lstStyle/>
          <a:p>
            <a:pPr algn="ctr">
              <a:lnSpc>
                <a:spcPts val="1560"/>
              </a:lnSpc>
            </a:pPr>
            <a:r>
              <a:rPr lang="en-US" sz="1500" dirty="0">
                <a:solidFill>
                  <a:srgbClr val="FF0000"/>
                </a:solidFill>
                <a:latin typeface="Calibri (MS)"/>
                <a:cs typeface="Calibri (MS)"/>
                <a:sym typeface="Calibri (MS)"/>
              </a:rPr>
              <a:t>Almost 9 in 10 (86%)</a:t>
            </a:r>
            <a:endParaRPr lang="en-US" sz="1500" dirty="0">
              <a:solidFill>
                <a:srgbClr val="FF0000"/>
              </a:solidFill>
              <a:ea typeface="Calibri"/>
              <a:cs typeface="Calibri"/>
            </a:endParaRPr>
          </a:p>
        </p:txBody>
      </p:sp>
      <p:pic>
        <p:nvPicPr>
          <p:cNvPr id="45" name="Picture 44">
            <a:extLst>
              <a:ext uri="{FF2B5EF4-FFF2-40B4-BE49-F238E27FC236}">
                <a16:creationId xmlns:a16="http://schemas.microsoft.com/office/drawing/2014/main" id="{1B5D0860-5D68-4317-609F-9757C911B066}"/>
              </a:ext>
            </a:extLst>
          </p:cNvPr>
          <p:cNvPicPr>
            <a:picLocks noChangeAspect="1"/>
          </p:cNvPicPr>
          <p:nvPr/>
        </p:nvPicPr>
        <p:blipFill>
          <a:blip r:embed="rId33"/>
          <a:stretch>
            <a:fillRect/>
          </a:stretch>
        </p:blipFill>
        <p:spPr>
          <a:xfrm>
            <a:off x="-49996" y="6960345"/>
            <a:ext cx="874042" cy="885042"/>
          </a:xfrm>
          <a:prstGeom prst="rect">
            <a:avLst/>
          </a:prstGeom>
        </p:spPr>
      </p:pic>
      <p:sp>
        <p:nvSpPr>
          <p:cNvPr id="46" name="TextBox 110">
            <a:extLst>
              <a:ext uri="{FF2B5EF4-FFF2-40B4-BE49-F238E27FC236}">
                <a16:creationId xmlns:a16="http://schemas.microsoft.com/office/drawing/2014/main" id="{909837D0-A54D-5691-E9C5-8BF96BE85900}"/>
              </a:ext>
            </a:extLst>
          </p:cNvPr>
          <p:cNvSpPr txBox="1"/>
          <p:nvPr/>
        </p:nvSpPr>
        <p:spPr>
          <a:xfrm>
            <a:off x="623811" y="7270747"/>
            <a:ext cx="2040808" cy="208006"/>
          </a:xfrm>
          <a:prstGeom prst="rect">
            <a:avLst/>
          </a:prstGeom>
        </p:spPr>
        <p:txBody>
          <a:bodyPr wrap="square" lIns="0" tIns="0" rIns="0" bIns="0" rtlCol="0" anchor="t">
            <a:spAutoFit/>
          </a:bodyPr>
          <a:lstStyle/>
          <a:p>
            <a:pPr algn="ctr">
              <a:lnSpc>
                <a:spcPts val="1560"/>
              </a:lnSpc>
            </a:pPr>
            <a:r>
              <a:rPr lang="en-US" sz="1600">
                <a:solidFill>
                  <a:srgbClr val="2B2A62"/>
                </a:solidFill>
                <a:latin typeface="Calibri (MS)"/>
                <a:cs typeface="Calibri (MS)"/>
                <a:sym typeface="Calibri (MS)"/>
              </a:rPr>
              <a:t>Deaths Per Year</a:t>
            </a:r>
            <a:endParaRPr lang="en-US"/>
          </a:p>
        </p:txBody>
      </p:sp>
      <p:sp>
        <p:nvSpPr>
          <p:cNvPr id="48" name="TextBox 110">
            <a:extLst>
              <a:ext uri="{FF2B5EF4-FFF2-40B4-BE49-F238E27FC236}">
                <a16:creationId xmlns:a16="http://schemas.microsoft.com/office/drawing/2014/main" id="{0CA66172-71C0-C909-230C-8D5A7FF01041}"/>
              </a:ext>
            </a:extLst>
          </p:cNvPr>
          <p:cNvSpPr txBox="1"/>
          <p:nvPr/>
        </p:nvSpPr>
        <p:spPr>
          <a:xfrm>
            <a:off x="2636161" y="7232780"/>
            <a:ext cx="1090535" cy="410369"/>
          </a:xfrm>
          <a:prstGeom prst="rect">
            <a:avLst/>
          </a:prstGeom>
        </p:spPr>
        <p:txBody>
          <a:bodyPr wrap="square" lIns="0" tIns="0" rIns="0" bIns="0" rtlCol="0" anchor="t">
            <a:spAutoFit/>
          </a:bodyPr>
          <a:lstStyle/>
          <a:p>
            <a:pPr algn="ctr">
              <a:lnSpc>
                <a:spcPts val="1560"/>
              </a:lnSpc>
            </a:pPr>
            <a:r>
              <a:rPr lang="en-US" sz="1500" dirty="0">
                <a:solidFill>
                  <a:srgbClr val="FF0000"/>
                </a:solidFill>
                <a:latin typeface="Calibri (MS)"/>
                <a:cs typeface="Calibri (MS)"/>
                <a:sym typeface="Calibri (MS)"/>
              </a:rPr>
              <a:t>~11,500 women</a:t>
            </a:r>
            <a:endParaRPr lang="en-US" sz="1500" dirty="0">
              <a:solidFill>
                <a:srgbClr val="FF0000"/>
              </a:solidFill>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632</TotalTime>
  <Words>1731</Words>
  <Application>Microsoft Office PowerPoint</Application>
  <PresentationFormat>Custom</PresentationFormat>
  <Paragraphs>80</Paragraphs>
  <Slides>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Calibri (MS)</vt:lpstr>
      <vt:lpstr>Montserrat Bold</vt:lpstr>
      <vt:lpstr>Arial</vt:lpstr>
      <vt:lpstr>Calibri (MS) Bold</vt:lpstr>
      <vt:lpstr>Arial Bold</vt:lpstr>
      <vt:lpstr>Calibri</vt:lpstr>
      <vt:lpstr>Aptos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Presentation.pptx (420 x 297 mm) (420 x 297 mm)</dc:title>
  <dc:creator>Barua, Shubha</dc:creator>
  <cp:lastModifiedBy>Barua, Shubha</cp:lastModifiedBy>
  <cp:revision>213</cp:revision>
  <dcterms:created xsi:type="dcterms:W3CDTF">2006-08-16T00:00:00Z</dcterms:created>
  <dcterms:modified xsi:type="dcterms:W3CDTF">2026-07-05T01:54:26Z</dcterms:modified>
  <dc:identifier>DAHN7bsLrkI</dc:identifier>
</cp:coreProperties>
</file>