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1.xml" ContentType="application/vnd.openxmlformats-officedocument.drawingml.char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rts/chart2.xml" ContentType="application/vnd.openxmlformats-officedocument.drawingml.chart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29" d="100"/>
          <a:sy n="129" d="100"/>
        </p:scale>
        <p:origin x="132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Cost Distribution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0D7377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25A8-4F89-99C4-AA48599F6B0A}"/>
              </c:ext>
            </c:extLst>
          </c:dPt>
          <c:dPt>
            <c:idx val="1"/>
            <c:bubble3D val="0"/>
            <c:spPr>
              <a:solidFill>
                <a:srgbClr val="1A2E4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25A8-4F89-99C4-AA48599F6B0A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3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5A8-4F89-99C4-AA48599F6B0A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3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5A8-4F89-99C4-AA48599F6B0A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Development</c:v>
                </c:pt>
                <c:pt idx="1">
                  <c:v>Maintenance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30</c:v>
                </c:pt>
                <c:pt idx="1">
                  <c:v>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5A8-4F89-99C4-AA48599F6B0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00"/>
          </a:pPr>
          <a:endParaRPr lang="en-US"/>
        </a:p>
      </c:txPr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64748B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64748B"/>
                </a:solidFill>
                <a:latin typeface="Arial"/>
              </a:rPr>
              <a:t>Rating (1–5 scale)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Waterfall</c:v>
                </c:pt>
              </c:strCache>
            </c:strRef>
          </c:tx>
          <c:spPr>
            <a:solidFill>
              <a:srgbClr val="1A2E4A"/>
            </a:solidFill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Speed</c:v>
                </c:pt>
                <c:pt idx="1">
                  <c:v>Flexibility</c:v>
                </c:pt>
                <c:pt idx="2">
                  <c:v>Risk Mgmt</c:v>
                </c:pt>
                <c:pt idx="3">
                  <c:v>Quality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449-4BCA-B7C1-1B2127CA60E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Agile</c:v>
                </c:pt>
              </c:strCache>
            </c:strRef>
          </c:tx>
          <c:spPr>
            <a:solidFill>
              <a:srgbClr val="0D7377"/>
            </a:solidFill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Speed</c:v>
                </c:pt>
                <c:pt idx="1">
                  <c:v>Flexibility</c:v>
                </c:pt>
                <c:pt idx="2">
                  <c:v>Risk Mgmt</c:v>
                </c:pt>
                <c:pt idx="3">
                  <c:v>Quality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5</c:v>
                </c:pt>
                <c:pt idx="1">
                  <c:v>5</c:v>
                </c:pt>
                <c:pt idx="2">
                  <c:v>4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449-4BCA-B7C1-1B2127CA60E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Spiral</c:v>
                </c:pt>
              </c:strCache>
            </c:strRef>
          </c:tx>
          <c:spPr>
            <a:solidFill>
              <a:srgbClr val="F5A623"/>
            </a:solidFill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Speed</c:v>
                </c:pt>
                <c:pt idx="1">
                  <c:v>Flexibility</c:v>
                </c:pt>
                <c:pt idx="2">
                  <c:v>Risk Mgmt</c:v>
                </c:pt>
                <c:pt idx="3">
                  <c:v>Quality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3</c:v>
                </c:pt>
                <c:pt idx="1">
                  <c:v>4</c:v>
                </c:pt>
                <c:pt idx="2">
                  <c:v>5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449-4BCA-B7C1-1B2127CA60E4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V-Model</c:v>
                </c:pt>
              </c:strCache>
            </c:strRef>
          </c:tx>
          <c:spPr>
            <a:solidFill>
              <a:srgbClr val="6B46C1"/>
            </a:solidFill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Speed</c:v>
                </c:pt>
                <c:pt idx="1">
                  <c:v>Flexibility</c:v>
                </c:pt>
                <c:pt idx="2">
                  <c:v>Risk Mgmt</c:v>
                </c:pt>
                <c:pt idx="3">
                  <c:v>Quality</c:v>
                </c:pt>
              </c:strCache>
            </c:strRef>
          </c:cat>
          <c:val>
            <c:numRef>
              <c:f>Sheet1!$E$2:$E$5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4</c:v>
                </c:pt>
                <c:pt idx="3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449-4BCA-B7C1-1B2127CA60E4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Iterative</c:v>
                </c:pt>
              </c:strCache>
            </c:strRef>
          </c:tx>
          <c:spPr>
            <a:solidFill>
              <a:srgbClr val="38A169"/>
            </a:solidFill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Speed</c:v>
                </c:pt>
                <c:pt idx="1">
                  <c:v>Flexibility</c:v>
                </c:pt>
                <c:pt idx="2">
                  <c:v>Risk Mgmt</c:v>
                </c:pt>
                <c:pt idx="3">
                  <c:v>Quality</c:v>
                </c:pt>
              </c:strCache>
            </c:strRef>
          </c:cat>
          <c:val>
            <c:numRef>
              <c:f>Sheet1!$F$2:$F$5</c:f>
              <c:numCache>
                <c:formatCode>General</c:formatCode>
                <c:ptCount val="4"/>
                <c:pt idx="0">
                  <c:v>4</c:v>
                </c:pt>
                <c:pt idx="1">
                  <c:v>4</c:v>
                </c:pt>
                <c:pt idx="2">
                  <c:v>3</c:v>
                </c:pt>
                <c:pt idx="3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449-4BCA-B7C1-1B2127CA60E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5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00"/>
          </a:pPr>
          <a:endParaRPr lang="en-US"/>
        </a:p>
      </c:txPr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24232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E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114800"/>
            <a:ext cx="9144000" cy="102870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6858000" y="0"/>
            <a:ext cx="2286000" cy="4114800"/>
          </a:xfrm>
          <a:prstGeom prst="rect">
            <a:avLst/>
          </a:prstGeom>
          <a:solidFill>
            <a:srgbClr val="0A1F3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132320" y="182880"/>
            <a:ext cx="1828800" cy="1828800"/>
          </a:xfrm>
          <a:prstGeom prst="ellipse">
            <a:avLst/>
          </a:prstGeom>
          <a:solidFill>
            <a:srgbClr val="0D7377">
              <a:alpha val="3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498080" y="1645920"/>
            <a:ext cx="1371600" cy="1371600"/>
          </a:xfrm>
          <a:prstGeom prst="ellipse">
            <a:avLst/>
          </a:prstGeom>
          <a:solidFill>
            <a:srgbClr val="F5A623">
              <a:alpha val="2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57200" y="457200"/>
            <a:ext cx="6400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kern="0" spc="400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Changemakers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457200" y="1005840"/>
            <a:ext cx="64008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Development</a:t>
            </a:r>
            <a:endParaRPr lang="en-US" sz="3800" dirty="0"/>
          </a:p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Life Cycle (SDLC)</a:t>
            </a:r>
            <a:endParaRPr lang="en-US" sz="3800" dirty="0"/>
          </a:p>
        </p:txBody>
      </p:sp>
      <p:sp>
        <p:nvSpPr>
          <p:cNvPr id="8" name="Text 6"/>
          <p:cNvSpPr/>
          <p:nvPr/>
        </p:nvSpPr>
        <p:spPr>
          <a:xfrm>
            <a:off x="457200" y="2697480"/>
            <a:ext cx="6400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· Session 1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457200" y="3154680"/>
            <a:ext cx="6400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F4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| Creativity and Value Creation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57200" y="4206240"/>
            <a:ext cx="8229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"Building the right software, right."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Lesson Aims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897432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the end of this session, you will understand…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1340755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82880" y="1340755"/>
            <a:ext cx="64008" cy="141732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20040" y="1569355"/>
            <a:ext cx="640080" cy="640080"/>
          </a:xfrm>
          <a:prstGeom prst="ellipse">
            <a:avLst/>
          </a:prstGeom>
          <a:solidFill>
            <a:srgbClr val="1A2E4A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1596787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💻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051560" y="1541923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SDLC?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051560" y="1907683"/>
            <a:ext cx="1645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 for planning, creating &amp; testing software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2971800" y="1340755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971800" y="1340755"/>
            <a:ext cx="64008" cy="141732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108960" y="1569355"/>
            <a:ext cx="640080" cy="640080"/>
          </a:xfrm>
          <a:prstGeom prst="ellipse">
            <a:avLst/>
          </a:prstGeom>
          <a:solidFill>
            <a:srgbClr val="0D7377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154680" y="1596787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📋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3840480" y="1541923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SDLC Phases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3840480" y="1907683"/>
            <a:ext cx="1645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structured phases from planning to maintenance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5760720" y="1340755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760720" y="1340755"/>
            <a:ext cx="64008" cy="141732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5897880" y="1569355"/>
            <a:ext cx="640080" cy="640080"/>
          </a:xfrm>
          <a:prstGeom prst="ellipse">
            <a:avLst/>
          </a:prstGeom>
          <a:solidFill>
            <a:srgbClr val="F5A623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943600" y="1596787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🗂️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6629400" y="1541923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SDLC Models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6629400" y="1907683"/>
            <a:ext cx="1645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Waterfall, Agile, Spiral, V-Model &amp; more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182880" y="2922667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182880" y="2922667"/>
            <a:ext cx="64008" cy="1417320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320040" y="3151267"/>
            <a:ext cx="640080" cy="640080"/>
          </a:xfrm>
          <a:prstGeom prst="ellipse">
            <a:avLst/>
          </a:prstGeom>
          <a:solidFill>
            <a:srgbClr val="6B46C1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65760" y="3178699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🌊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1051560" y="3123835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Waterfall Model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1051560" y="3489595"/>
            <a:ext cx="1645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Sequential, phase-by-phase development approach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2971800" y="2922667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2971800" y="2922667"/>
            <a:ext cx="64008" cy="1417320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3108960" y="3151267"/>
            <a:ext cx="640080" cy="640080"/>
          </a:xfrm>
          <a:prstGeom prst="ellipse">
            <a:avLst/>
          </a:prstGeom>
          <a:solidFill>
            <a:srgbClr val="38A169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154680" y="3178699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⚡</a:t>
            </a:r>
            <a:endParaRPr lang="en-US" sz="2000" dirty="0"/>
          </a:p>
        </p:txBody>
      </p:sp>
      <p:sp>
        <p:nvSpPr>
          <p:cNvPr id="33" name="Text 31"/>
          <p:cNvSpPr/>
          <p:nvPr/>
        </p:nvSpPr>
        <p:spPr>
          <a:xfrm>
            <a:off x="3840480" y="3123835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 Model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3840480" y="3489595"/>
            <a:ext cx="1645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Iterative sprints delivering working software fast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5760720" y="2922667"/>
            <a:ext cx="265176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5760720" y="2922667"/>
            <a:ext cx="64008" cy="1417320"/>
          </a:xfrm>
          <a:prstGeom prst="rect">
            <a:avLst/>
          </a:prstGeom>
          <a:solidFill>
            <a:srgbClr val="DD6B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5897880" y="3151267"/>
            <a:ext cx="640080" cy="640080"/>
          </a:xfrm>
          <a:prstGeom prst="ellipse">
            <a:avLst/>
          </a:prstGeom>
          <a:solidFill>
            <a:srgbClr val="DD6B20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5943600" y="3178699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🔬</a:t>
            </a:r>
            <a:endParaRPr lang="en-US" sz="2000" dirty="0"/>
          </a:p>
        </p:txBody>
      </p:sp>
      <p:sp>
        <p:nvSpPr>
          <p:cNvPr id="39" name="Text 37"/>
          <p:cNvSpPr/>
          <p:nvPr/>
        </p:nvSpPr>
        <p:spPr>
          <a:xfrm>
            <a:off x="6629400" y="3123835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V-Model &amp; Spiral</a:t>
            </a:r>
            <a:endParaRPr lang="en-US" sz="1200" dirty="0"/>
          </a:p>
        </p:txBody>
      </p:sp>
      <p:sp>
        <p:nvSpPr>
          <p:cNvPr id="40" name="Text 38"/>
          <p:cNvSpPr/>
          <p:nvPr/>
        </p:nvSpPr>
        <p:spPr>
          <a:xfrm>
            <a:off x="6629400" y="3489595"/>
            <a:ext cx="1645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Risk-driven and verification-focused approaches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the SDLC?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182880" y="749808"/>
            <a:ext cx="5120640" cy="39776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0040" y="868680"/>
            <a:ext cx="48463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320040" y="1261872"/>
            <a:ext cx="4846320" cy="3200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structured framework describing activities at every stage of software development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by the software industry to design, develop, and test high-quality software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Ensures products meet customer expectations — on time and within budget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a shared language for teams, managers, and stakeholders</a:t>
            </a:r>
            <a:endParaRPr lang="en-US" sz="1200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713232"/>
            <a:ext cx="3474720" cy="2880360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5486400" y="3749040"/>
            <a:ext cx="3474720" cy="100584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5623560" y="3822192"/>
            <a:ext cx="3200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Real World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5623560" y="4114800"/>
            <a:ext cx="320040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NASA used a strict SDLC for the Mars Curiosity rover — 8+ years of structured development before launch.</a:t>
            </a:r>
            <a:endParaRPr lang="en-US" sz="9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Does the SDLC Work?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182880" y="777240"/>
            <a:ext cx="2834640" cy="15316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82880" y="777240"/>
            <a:ext cx="2834640" cy="54864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41832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📌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868680" y="960120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Breakdown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292608" y="1417320"/>
            <a:ext cx="26060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Outlines every task required to build a software application — nothing is left to chance.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154680" y="777240"/>
            <a:ext cx="2834640" cy="15316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154680" y="777240"/>
            <a:ext cx="2834640" cy="54864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46120" y="941832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📉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3840480" y="960120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Waste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3264408" y="1417320"/>
            <a:ext cx="26060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Helps teams avoid duplication, rework, and inefficiencies by following a structured path.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6126480" y="777240"/>
            <a:ext cx="2834640" cy="15316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126480" y="777240"/>
            <a:ext cx="2834640" cy="54864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217920" y="941832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📊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6812280" y="960120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Progress Monitoring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6236208" y="1417320"/>
            <a:ext cx="26060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Keeps the project on track and ensures it remains a viable business investment.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178308" y="2427063"/>
            <a:ext cx="2834640" cy="1476756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178308" y="2427063"/>
            <a:ext cx="2834640" cy="54864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269748" y="2591655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🔀</a:t>
            </a:r>
            <a:endParaRPr lang="en-US" sz="2600" dirty="0"/>
          </a:p>
        </p:txBody>
      </p:sp>
      <p:sp>
        <p:nvSpPr>
          <p:cNvPr id="22" name="Text 20"/>
          <p:cNvSpPr/>
          <p:nvPr/>
        </p:nvSpPr>
        <p:spPr>
          <a:xfrm>
            <a:off x="864108" y="2609943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Subdivided Units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288036" y="3067143"/>
            <a:ext cx="26060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 phases (e.g., Planning) are broken into smaller tasks — market research, cost-benefit analysis, etc.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3150108" y="2427063"/>
            <a:ext cx="2834640" cy="1476756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3150108" y="2427063"/>
            <a:ext cx="2834640" cy="54864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241548" y="2591655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⚙️</a:t>
            </a:r>
            <a:endParaRPr lang="en-US" sz="2600" dirty="0"/>
          </a:p>
        </p:txBody>
      </p:sp>
      <p:sp>
        <p:nvSpPr>
          <p:cNvPr id="27" name="Text 25"/>
          <p:cNvSpPr/>
          <p:nvPr/>
        </p:nvSpPr>
        <p:spPr>
          <a:xfrm>
            <a:off x="3835908" y="2609943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Parallel Testing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3259836" y="3067143"/>
            <a:ext cx="260604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can run alongside Development — bugs found early are cheaper to fix.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182880" y="4145652"/>
            <a:ext cx="8778240" cy="73152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320040" y="4237092"/>
            <a:ext cx="8503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Anecdote:  In 2012, Knight Capital lost $440 million in 45 minutes because a software deployment lacked a proper SDLC process — no rollback plan, no phased testing. A rigorous SDLC could have prevented this catastrophe.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A2E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9144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7 Phases of SDLC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" y="594360"/>
            <a:ext cx="4114800" cy="342900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4480560" y="685800"/>
            <a:ext cx="411480" cy="411480"/>
          </a:xfrm>
          <a:prstGeom prst="ellipse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4480560" y="68580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6" name="Text 3"/>
          <p:cNvSpPr/>
          <p:nvPr/>
        </p:nvSpPr>
        <p:spPr>
          <a:xfrm>
            <a:off x="4983480" y="685800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6583680" y="68580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F4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scope, budget &amp; team</a:t>
            </a:r>
            <a:endParaRPr lang="en-US" sz="1000" dirty="0"/>
          </a:p>
        </p:txBody>
      </p:sp>
      <p:sp>
        <p:nvSpPr>
          <p:cNvPr id="8" name="Shape 5"/>
          <p:cNvSpPr/>
          <p:nvPr/>
        </p:nvSpPr>
        <p:spPr>
          <a:xfrm>
            <a:off x="4480560" y="1307592"/>
            <a:ext cx="411480" cy="411480"/>
          </a:xfrm>
          <a:prstGeom prst="ellipse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480560" y="1307592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4983480" y="1307592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Reqs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6583680" y="1307592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F4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 what the software must do</a:t>
            </a:r>
            <a:endParaRPr lang="en-US" sz="1000" dirty="0"/>
          </a:p>
        </p:txBody>
      </p:sp>
      <p:sp>
        <p:nvSpPr>
          <p:cNvPr id="12" name="Shape 9"/>
          <p:cNvSpPr/>
          <p:nvPr/>
        </p:nvSpPr>
        <p:spPr>
          <a:xfrm>
            <a:off x="4480560" y="1929384"/>
            <a:ext cx="411480" cy="411480"/>
          </a:xfrm>
          <a:prstGeom prst="ellipse">
            <a:avLst/>
          </a:prstGeom>
          <a:solidFill>
            <a:srgbClr val="14BDB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480560" y="1929384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  <p:sp>
        <p:nvSpPr>
          <p:cNvPr id="14" name="Text 11"/>
          <p:cNvSpPr/>
          <p:nvPr/>
        </p:nvSpPr>
        <p:spPr>
          <a:xfrm>
            <a:off x="4983480" y="1929384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200" dirty="0"/>
          </a:p>
        </p:txBody>
      </p:sp>
      <p:sp>
        <p:nvSpPr>
          <p:cNvPr id="15" name="Text 12"/>
          <p:cNvSpPr/>
          <p:nvPr/>
        </p:nvSpPr>
        <p:spPr>
          <a:xfrm>
            <a:off x="6583680" y="1929384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F4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Architecture, UI, security</a:t>
            </a:r>
            <a:endParaRPr lang="en-US" sz="1000" dirty="0"/>
          </a:p>
        </p:txBody>
      </p:sp>
      <p:sp>
        <p:nvSpPr>
          <p:cNvPr id="16" name="Shape 13"/>
          <p:cNvSpPr/>
          <p:nvPr/>
        </p:nvSpPr>
        <p:spPr>
          <a:xfrm>
            <a:off x="4480560" y="2551176"/>
            <a:ext cx="411480" cy="411480"/>
          </a:xfrm>
          <a:prstGeom prst="ellipse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4480560" y="2551176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  <p:sp>
        <p:nvSpPr>
          <p:cNvPr id="18" name="Text 15"/>
          <p:cNvSpPr/>
          <p:nvPr/>
        </p:nvSpPr>
        <p:spPr>
          <a:xfrm>
            <a:off x="4983480" y="2551176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</a:t>
            </a:r>
            <a:endParaRPr lang="en-US" sz="1200" dirty="0"/>
          </a:p>
        </p:txBody>
      </p:sp>
      <p:sp>
        <p:nvSpPr>
          <p:cNvPr id="19" name="Text 16"/>
          <p:cNvSpPr/>
          <p:nvPr/>
        </p:nvSpPr>
        <p:spPr>
          <a:xfrm>
            <a:off x="6583680" y="2551176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F4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the actual code</a:t>
            </a:r>
            <a:endParaRPr lang="en-US" sz="1000" dirty="0"/>
          </a:p>
        </p:txBody>
      </p:sp>
      <p:sp>
        <p:nvSpPr>
          <p:cNvPr id="20" name="Shape 17"/>
          <p:cNvSpPr/>
          <p:nvPr/>
        </p:nvSpPr>
        <p:spPr>
          <a:xfrm>
            <a:off x="4480560" y="3172968"/>
            <a:ext cx="411480" cy="411480"/>
          </a:xfrm>
          <a:prstGeom prst="ellipse">
            <a:avLst/>
          </a:prstGeom>
          <a:solidFill>
            <a:srgbClr val="E53E3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4480560" y="3172968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200" dirty="0"/>
          </a:p>
        </p:txBody>
      </p:sp>
      <p:sp>
        <p:nvSpPr>
          <p:cNvPr id="22" name="Text 19"/>
          <p:cNvSpPr/>
          <p:nvPr/>
        </p:nvSpPr>
        <p:spPr>
          <a:xfrm>
            <a:off x="4983480" y="3172968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1200" dirty="0"/>
          </a:p>
        </p:txBody>
      </p:sp>
      <p:sp>
        <p:nvSpPr>
          <p:cNvPr id="23" name="Text 20"/>
          <p:cNvSpPr/>
          <p:nvPr/>
        </p:nvSpPr>
        <p:spPr>
          <a:xfrm>
            <a:off x="6583680" y="3172968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F4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 and fix defects</a:t>
            </a:r>
            <a:endParaRPr lang="en-US" sz="1000" dirty="0"/>
          </a:p>
        </p:txBody>
      </p:sp>
      <p:sp>
        <p:nvSpPr>
          <p:cNvPr id="24" name="Shape 21"/>
          <p:cNvSpPr/>
          <p:nvPr/>
        </p:nvSpPr>
        <p:spPr>
          <a:xfrm>
            <a:off x="4480560" y="3794760"/>
            <a:ext cx="411480" cy="411480"/>
          </a:xfrm>
          <a:prstGeom prst="ellipse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4480560" y="379476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00" dirty="0"/>
          </a:p>
        </p:txBody>
      </p:sp>
      <p:sp>
        <p:nvSpPr>
          <p:cNvPr id="26" name="Text 23"/>
          <p:cNvSpPr/>
          <p:nvPr/>
        </p:nvSpPr>
        <p:spPr>
          <a:xfrm>
            <a:off x="4983480" y="3794760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</a:t>
            </a:r>
            <a:endParaRPr lang="en-US" sz="1200" dirty="0"/>
          </a:p>
        </p:txBody>
      </p:sp>
      <p:sp>
        <p:nvSpPr>
          <p:cNvPr id="27" name="Text 24"/>
          <p:cNvSpPr/>
          <p:nvPr/>
        </p:nvSpPr>
        <p:spPr>
          <a:xfrm>
            <a:off x="6583680" y="379476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F4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Release to users</a:t>
            </a:r>
            <a:endParaRPr lang="en-US" sz="1000" dirty="0"/>
          </a:p>
        </p:txBody>
      </p:sp>
      <p:sp>
        <p:nvSpPr>
          <p:cNvPr id="28" name="Shape 25"/>
          <p:cNvSpPr/>
          <p:nvPr/>
        </p:nvSpPr>
        <p:spPr>
          <a:xfrm>
            <a:off x="4480560" y="4416552"/>
            <a:ext cx="411480" cy="411480"/>
          </a:xfrm>
          <a:prstGeom prst="ellipse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4480560" y="4416552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200" dirty="0"/>
          </a:p>
        </p:txBody>
      </p:sp>
      <p:sp>
        <p:nvSpPr>
          <p:cNvPr id="30" name="Text 27"/>
          <p:cNvSpPr/>
          <p:nvPr/>
        </p:nvSpPr>
        <p:spPr>
          <a:xfrm>
            <a:off x="4983480" y="4416552"/>
            <a:ext cx="1554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Maintenance</a:t>
            </a:r>
            <a:endParaRPr lang="en-US" sz="1200" dirty="0"/>
          </a:p>
        </p:txBody>
      </p:sp>
      <p:sp>
        <p:nvSpPr>
          <p:cNvPr id="31" name="Text 28"/>
          <p:cNvSpPr/>
          <p:nvPr/>
        </p:nvSpPr>
        <p:spPr>
          <a:xfrm>
            <a:off x="6583680" y="4416552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8F4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Monitor, update, improve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 · Planning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687657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Defining the roadmap before a single line of code is written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980748"/>
            <a:ext cx="5029200" cy="37009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0040" y="957888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happens in Planning?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320040" y="1351080"/>
            <a:ext cx="4754880" cy="3200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Calculate labour and material costs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a project timetable with target goals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the project team &amp; leadership structure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Gather feedback from stakeholders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the scope and purpose of the application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boundaries to prevent scope creep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5440680" y="749808"/>
            <a:ext cx="3520440" cy="173736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577840" y="868680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📋 Key Output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577840" y="1234440"/>
            <a:ext cx="32004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Charter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Document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Feasibility Study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 Plan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5440680" y="2606040"/>
            <a:ext cx="3520440" cy="2075688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5440680" y="2606040"/>
            <a:ext cx="64008" cy="2075688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577840" y="2697480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Real-World Anecdote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5577840" y="3063240"/>
            <a:ext cx="320040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2009, the UK NHS IT project (NHS Connecting for Health) failed at a cost of £10 billion — largely because planning was rushed and requirements were poorly defined upfront. Proper planning could have saved billions.</a:t>
            </a:r>
            <a:endParaRPr lang="en-US" sz="950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 · Define Requirements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Getting stakeholders and developers speaking the same language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749808"/>
            <a:ext cx="4114800" cy="39319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0040" y="868680"/>
            <a:ext cx="3840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the SRS?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320040" y="1261872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Software Requirements Specification (SRS) is a formal document that captures everything the system must do.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20040" y="1965960"/>
            <a:ext cx="3794760" cy="2560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 requirements (what it does)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Non-functional requirements (how well)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 roles and use cases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Constraints and assumptions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Acceptance criteria</a:t>
            </a:r>
            <a:endParaRPr lang="en-US" sz="110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4840" y="749808"/>
            <a:ext cx="2743200" cy="1920240"/>
          </a:xfrm>
          <a:prstGeom prst="rect">
            <a:avLst/>
          </a:prstGeom>
        </p:spPr>
      </p:pic>
      <p:sp>
        <p:nvSpPr>
          <p:cNvPr id="10" name="Shape 7"/>
          <p:cNvSpPr/>
          <p:nvPr/>
        </p:nvSpPr>
        <p:spPr>
          <a:xfrm>
            <a:off x="4434840" y="2788920"/>
            <a:ext cx="4526280" cy="189280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4572000" y="2880360"/>
            <a:ext cx="4206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Anecdote: The "Wrong Requirements" Disaster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4572000" y="3246120"/>
            <a:ext cx="4251960" cy="1325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Mars Climate Orbiter (1999) was lost because one team used metric units and another used imperial — a requirements mismatch. Cost: $327 million. Lesson: Always document, review, and sign-off requirements.</a:t>
            </a:r>
            <a:endParaRPr lang="en-US" sz="10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 · Design &amp; Prototype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Blueprinting the system before building it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777240"/>
            <a:ext cx="269748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82880" y="777240"/>
            <a:ext cx="2697480" cy="54864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92608" y="91440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🏗️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932688" y="941832"/>
            <a:ext cx="1828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292608" y="1417320"/>
            <a:ext cx="2496312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Language, frameworks, design patterns, templates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2990088" y="777240"/>
            <a:ext cx="269748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2990088" y="777240"/>
            <a:ext cx="2697480" cy="54864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099816" y="91440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🖥️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3739896" y="941832"/>
            <a:ext cx="1828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 Interface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099816" y="1417320"/>
            <a:ext cx="2496312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users interact with the software and how it responds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5797296" y="777240"/>
            <a:ext cx="269748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797296" y="777240"/>
            <a:ext cx="2697480" cy="54864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907024" y="91440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📱</a:t>
            </a:r>
            <a:endParaRPr lang="en-US" sz="2400" dirty="0"/>
          </a:p>
        </p:txBody>
      </p:sp>
      <p:sp>
        <p:nvSpPr>
          <p:cNvPr id="18" name="Text 16"/>
          <p:cNvSpPr/>
          <p:nvPr/>
        </p:nvSpPr>
        <p:spPr>
          <a:xfrm>
            <a:off x="6547104" y="941832"/>
            <a:ext cx="1828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Platforms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907024" y="1417320"/>
            <a:ext cx="2496312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iOS, Android, Windows, Linux, web — where will it run?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182880" y="2322576"/>
            <a:ext cx="269748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182880" y="2322576"/>
            <a:ext cx="2697480" cy="54864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92608" y="2459736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🔧</a:t>
            </a:r>
            <a:endParaRPr lang="en-US" sz="2400" dirty="0"/>
          </a:p>
        </p:txBody>
      </p:sp>
      <p:sp>
        <p:nvSpPr>
          <p:cNvPr id="23" name="Text 21"/>
          <p:cNvSpPr/>
          <p:nvPr/>
        </p:nvSpPr>
        <p:spPr>
          <a:xfrm>
            <a:off x="932688" y="2487168"/>
            <a:ext cx="1828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Programming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292608" y="2962656"/>
            <a:ext cx="2496312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Algorithms and methods to solve business problems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2990088" y="2322576"/>
            <a:ext cx="269748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2990088" y="2322576"/>
            <a:ext cx="2697480" cy="54864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099816" y="2459736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🔗</a:t>
            </a:r>
            <a:endParaRPr lang="en-US" sz="2400" dirty="0"/>
          </a:p>
        </p:txBody>
      </p:sp>
      <p:sp>
        <p:nvSpPr>
          <p:cNvPr id="28" name="Text 26"/>
          <p:cNvSpPr/>
          <p:nvPr/>
        </p:nvSpPr>
        <p:spPr>
          <a:xfrm>
            <a:off x="3739896" y="2487168"/>
            <a:ext cx="1828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3099816" y="2962656"/>
            <a:ext cx="2496312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APIs, server connections, third-party integrations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5797296" y="2322576"/>
            <a:ext cx="2697480" cy="14173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5797296" y="2322576"/>
            <a:ext cx="2697480" cy="54864"/>
          </a:xfrm>
          <a:prstGeom prst="rect">
            <a:avLst/>
          </a:prstGeom>
          <a:solidFill>
            <a:srgbClr val="DD6B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5907024" y="2459736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🔒</a:t>
            </a:r>
            <a:endParaRPr lang="en-US" sz="2400" dirty="0"/>
          </a:p>
        </p:txBody>
      </p:sp>
      <p:sp>
        <p:nvSpPr>
          <p:cNvPr id="33" name="Text 31"/>
          <p:cNvSpPr/>
          <p:nvPr/>
        </p:nvSpPr>
        <p:spPr>
          <a:xfrm>
            <a:off x="6547104" y="2487168"/>
            <a:ext cx="1828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5907024" y="2962656"/>
            <a:ext cx="2496312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Authentication, encryption, access controls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182880" y="3921065"/>
            <a:ext cx="8778240" cy="731520"/>
          </a:xfrm>
          <a:prstGeom prst="rect">
            <a:avLst/>
          </a:prstGeom>
          <a:solidFill>
            <a:srgbClr val="FFF3C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320040" y="4012505"/>
            <a:ext cx="8503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The prototype that became a product: Twitter's first working prototype was built in just 2 weeks during a hack day at Odeo in 2006 — because the design phase was lean and focused. It launched publicly weeks later and changed social media forever.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4 · Software Development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700740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Turning blueprints into working code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1017436"/>
            <a:ext cx="5212080" cy="366429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0040" y="1136308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Happens?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320040" y="1529500"/>
            <a:ext cx="493776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Actual product build begins based on the design document</a:t>
            </a:r>
            <a:endParaRPr lang="en-US" sz="115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generated as per SRS requirements</a:t>
            </a:r>
            <a:endParaRPr lang="en-US" sz="115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Developers follow coding guidelines set by the organisation</a:t>
            </a:r>
            <a:endParaRPr lang="en-US" sz="115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used: compilers, interpreters, debuggers, IDEs</a:t>
            </a:r>
            <a:endParaRPr lang="en-US" sz="115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Version control (Git) tracks every change</a:t>
            </a:r>
            <a:endParaRPr lang="en-US" sz="115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reviews ensure quality before merging</a:t>
            </a:r>
            <a:endParaRPr lang="en-US" sz="115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2120" y="749808"/>
            <a:ext cx="3383280" cy="214884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5532120" y="3035808"/>
            <a:ext cx="3383280" cy="164592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5669280" y="3127248"/>
            <a:ext cx="3108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Fact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5669280" y="3474720"/>
            <a:ext cx="310896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Facebook's engineering team deploys code to production hundreds of times per day — only possible because of a rock-solid SDLC with automated testing at every step.</a:t>
            </a:r>
            <a:endParaRPr lang="en-US" sz="1000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5 · Testing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is not an afterthought — it's built in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777240"/>
            <a:ext cx="3977640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82880" y="777240"/>
            <a:ext cx="54864" cy="1078992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20040" y="941832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🔬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896112" y="905256"/>
            <a:ext cx="31546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Unit Testing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896112" y="1280160"/>
            <a:ext cx="3154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individual functions/modules in isolation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343400" y="777240"/>
            <a:ext cx="3977640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343400" y="777240"/>
            <a:ext cx="54864" cy="1078992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480560" y="941832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🔗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5056632" y="905256"/>
            <a:ext cx="31546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 Testing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056632" y="1280160"/>
            <a:ext cx="3154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 modules work together correctly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182880" y="1965960"/>
            <a:ext cx="3977640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82880" y="1965960"/>
            <a:ext cx="54864" cy="1078992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20040" y="2130552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🖥️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896112" y="2093976"/>
            <a:ext cx="31546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Testing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896112" y="2468880"/>
            <a:ext cx="3154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End-to-end testing of the complete system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4343400" y="1965960"/>
            <a:ext cx="3977640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4343400" y="1965960"/>
            <a:ext cx="54864" cy="1078992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480560" y="2130552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✅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5056632" y="2093976"/>
            <a:ext cx="31546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Acceptance Testing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5056632" y="2468880"/>
            <a:ext cx="3154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Client/user validates against SRS requirements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182880" y="3154680"/>
            <a:ext cx="3977640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182880" y="3154680"/>
            <a:ext cx="54864" cy="1078992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20040" y="3319272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🔄</a:t>
            </a:r>
            <a:endParaRPr lang="en-US" sz="2200" dirty="0"/>
          </a:p>
        </p:txBody>
      </p:sp>
      <p:sp>
        <p:nvSpPr>
          <p:cNvPr id="28" name="Text 26"/>
          <p:cNvSpPr/>
          <p:nvPr/>
        </p:nvSpPr>
        <p:spPr>
          <a:xfrm>
            <a:off x="896112" y="3282696"/>
            <a:ext cx="31546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Regression Testing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896112" y="3657600"/>
            <a:ext cx="3154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 new changes don't break existing features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4343400" y="3154680"/>
            <a:ext cx="3977640" cy="1078992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4343400" y="3154680"/>
            <a:ext cx="54864" cy="1078992"/>
          </a:xfrm>
          <a:prstGeom prst="rect">
            <a:avLst/>
          </a:prstGeom>
          <a:solidFill>
            <a:srgbClr val="DD6B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480560" y="3319272"/>
            <a:ext cx="502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⚡</a:t>
            </a:r>
            <a:endParaRPr lang="en-US" sz="2200" dirty="0"/>
          </a:p>
        </p:txBody>
      </p:sp>
      <p:sp>
        <p:nvSpPr>
          <p:cNvPr id="33" name="Text 31"/>
          <p:cNvSpPr/>
          <p:nvPr/>
        </p:nvSpPr>
        <p:spPr>
          <a:xfrm>
            <a:off x="5056632" y="3282696"/>
            <a:ext cx="31546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 Testing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5056632" y="3657600"/>
            <a:ext cx="3154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Load, stress, and speed under real-world conditions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182880" y="4336633"/>
            <a:ext cx="8778240" cy="777240"/>
          </a:xfrm>
          <a:prstGeom prst="rect">
            <a:avLst/>
          </a:prstGeom>
          <a:solidFill>
            <a:srgbClr val="FEF3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182880" y="3273552"/>
            <a:ext cx="54864" cy="77724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320040" y="4428073"/>
            <a:ext cx="8503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Testing Horror Story: The Therac-25 radiation therapy machine (1985-87) killed 3 patients and seriously injured others due to software bugs that weren't caught in testing. Robust testing protocols are literally life or death in safety-critical systems.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6 · Deployment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Getting the software into users' hands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74320" y="868680"/>
            <a:ext cx="1554480" cy="137160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978408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📦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74320" y="160020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Package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1828800" y="1435608"/>
            <a:ext cx="182880" cy="228600"/>
          </a:xfrm>
          <a:prstGeom prst="rect">
            <a:avLst/>
          </a:prstGeom>
          <a:solidFill>
            <a:srgbClr val="CBD5E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737360" y="1399032"/>
            <a:ext cx="365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CBD5E1"/>
                </a:solidFill>
              </a:rPr>
              <a:t>▶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2011680" y="868680"/>
            <a:ext cx="1554480" cy="137160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011680" y="978408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🧪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2011680" y="160020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Staging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3566160" y="1435608"/>
            <a:ext cx="182880" cy="228600"/>
          </a:xfrm>
          <a:prstGeom prst="rect">
            <a:avLst/>
          </a:prstGeom>
          <a:solidFill>
            <a:srgbClr val="CBD5E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474720" y="1399032"/>
            <a:ext cx="365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CBD5E1"/>
                </a:solidFill>
              </a:rPr>
              <a:t>▶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3749040" y="868680"/>
            <a:ext cx="1554480" cy="137160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749040" y="978408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👥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3749040" y="160020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User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Acceptance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5303520" y="1435608"/>
            <a:ext cx="182880" cy="228600"/>
          </a:xfrm>
          <a:prstGeom prst="rect">
            <a:avLst/>
          </a:prstGeom>
          <a:solidFill>
            <a:srgbClr val="CBD5E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212080" y="1399032"/>
            <a:ext cx="365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CBD5E1"/>
                </a:solidFill>
              </a:rPr>
              <a:t>▶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5486400" y="868680"/>
            <a:ext cx="1554480" cy="1371600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486400" y="978408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🚀</a:t>
            </a:r>
            <a:endParaRPr lang="en-US" sz="2600" dirty="0"/>
          </a:p>
        </p:txBody>
      </p:sp>
      <p:sp>
        <p:nvSpPr>
          <p:cNvPr id="22" name="Text 20"/>
          <p:cNvSpPr/>
          <p:nvPr/>
        </p:nvSpPr>
        <p:spPr>
          <a:xfrm>
            <a:off x="5486400" y="160020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Release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7040880" y="1435608"/>
            <a:ext cx="182880" cy="228600"/>
          </a:xfrm>
          <a:prstGeom prst="rect">
            <a:avLst/>
          </a:prstGeom>
          <a:solidFill>
            <a:srgbClr val="CBD5E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949440" y="1399032"/>
            <a:ext cx="365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CBD5E1"/>
                </a:solidFill>
              </a:rPr>
              <a:t>▶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7223760" y="868680"/>
            <a:ext cx="1554480" cy="1371600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223760" y="978408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📊</a:t>
            </a:r>
            <a:endParaRPr lang="en-US" sz="2600" dirty="0"/>
          </a:p>
        </p:txBody>
      </p:sp>
      <p:sp>
        <p:nvSpPr>
          <p:cNvPr id="27" name="Text 25"/>
          <p:cNvSpPr/>
          <p:nvPr/>
        </p:nvSpPr>
        <p:spPr>
          <a:xfrm>
            <a:off x="7223760" y="160020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Feedback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182880" y="2423160"/>
            <a:ext cx="87782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2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 Strategies</a:t>
            </a:r>
            <a:endParaRPr lang="en-US" sz="1400" dirty="0"/>
          </a:p>
        </p:txBody>
      </p:sp>
      <p:sp>
        <p:nvSpPr>
          <p:cNvPr id="29" name="Shape 27"/>
          <p:cNvSpPr/>
          <p:nvPr/>
        </p:nvSpPr>
        <p:spPr>
          <a:xfrm>
            <a:off x="182880" y="2834640"/>
            <a:ext cx="429768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182880" y="2834640"/>
            <a:ext cx="54864" cy="86868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320040" y="2907792"/>
            <a:ext cx="40233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💥 Big Bang Release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320040" y="3246120"/>
            <a:ext cx="4023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everything at once. Fast but risky — used for small apps.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4663440" y="2834640"/>
            <a:ext cx="429768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4663440" y="2834640"/>
            <a:ext cx="54864" cy="86868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800600" y="2907792"/>
            <a:ext cx="40233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📈 Phased Rollout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4800600" y="3246120"/>
            <a:ext cx="4023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Release to a subset of users first. Catch issues before full launch.</a:t>
            </a:r>
            <a:endParaRPr lang="en-US" sz="1000" dirty="0"/>
          </a:p>
        </p:txBody>
      </p:sp>
      <p:sp>
        <p:nvSpPr>
          <p:cNvPr id="37" name="Shape 35"/>
          <p:cNvSpPr/>
          <p:nvPr/>
        </p:nvSpPr>
        <p:spPr>
          <a:xfrm>
            <a:off x="182880" y="3840480"/>
            <a:ext cx="429768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182880" y="3840480"/>
            <a:ext cx="54864" cy="86868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320040" y="3913632"/>
            <a:ext cx="40233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🔵 Blue/Green Deploy</a:t>
            </a:r>
            <a:endParaRPr lang="en-US" sz="1100" dirty="0"/>
          </a:p>
        </p:txBody>
      </p:sp>
      <p:sp>
        <p:nvSpPr>
          <p:cNvPr id="40" name="Text 38"/>
          <p:cNvSpPr/>
          <p:nvPr/>
        </p:nvSpPr>
        <p:spPr>
          <a:xfrm>
            <a:off x="320040" y="4251960"/>
            <a:ext cx="4023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identical environments — switch traffic instantly if issues arise.</a:t>
            </a:r>
            <a:endParaRPr lang="en-US" sz="1000" dirty="0"/>
          </a:p>
        </p:txBody>
      </p:sp>
      <p:sp>
        <p:nvSpPr>
          <p:cNvPr id="41" name="Shape 39"/>
          <p:cNvSpPr/>
          <p:nvPr/>
        </p:nvSpPr>
        <p:spPr>
          <a:xfrm>
            <a:off x="4663440" y="3840480"/>
            <a:ext cx="429768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4663440" y="3840480"/>
            <a:ext cx="54864" cy="868680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4800600" y="3913632"/>
            <a:ext cx="40233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🐦 Canary Release</a:t>
            </a:r>
            <a:endParaRPr lang="en-US" sz="1100" dirty="0"/>
          </a:p>
        </p:txBody>
      </p:sp>
      <p:sp>
        <p:nvSpPr>
          <p:cNvPr id="44" name="Text 42"/>
          <p:cNvSpPr/>
          <p:nvPr/>
        </p:nvSpPr>
        <p:spPr>
          <a:xfrm>
            <a:off x="4800600" y="4251960"/>
            <a:ext cx="4023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1% of traffic sent to new version. Validate before full rollout.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7 · Operations &amp; Maintenance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685872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software is live — but the work isn't over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918487"/>
            <a:ext cx="530352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82880" y="911052"/>
            <a:ext cx="64008" cy="868680"/>
          </a:xfrm>
          <a:prstGeom prst="rect">
            <a:avLst/>
          </a:prstGeom>
          <a:solidFill>
            <a:srgbClr val="E53E3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47472" y="991639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🔧 Corrective Maintenance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347472" y="1375687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 bugs discovered in production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426401" y="1238527"/>
            <a:ext cx="1371600" cy="228600"/>
          </a:xfrm>
          <a:prstGeom prst="rect">
            <a:avLst/>
          </a:prstGeom>
          <a:solidFill>
            <a:srgbClr val="E2E8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426401" y="1238527"/>
            <a:ext cx="548640" cy="228600"/>
          </a:xfrm>
          <a:prstGeom prst="rect">
            <a:avLst/>
          </a:prstGeom>
          <a:solidFill>
            <a:srgbClr val="E53E3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871153" y="1220239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E53E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20%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182880" y="1924327"/>
            <a:ext cx="530352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182880" y="1924327"/>
            <a:ext cx="64008" cy="86868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47472" y="1997479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🔄 Adaptive Maintenance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347472" y="2381527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Update for new OS, hardware, or regulations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3426401" y="2244367"/>
            <a:ext cx="1371600" cy="228600"/>
          </a:xfrm>
          <a:prstGeom prst="rect">
            <a:avLst/>
          </a:prstGeom>
          <a:solidFill>
            <a:srgbClr val="E2E8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426401" y="2244367"/>
            <a:ext cx="685800" cy="22860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871153" y="2226079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25%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182880" y="2930167"/>
            <a:ext cx="530352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182880" y="2930167"/>
            <a:ext cx="64008" cy="86868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47472" y="3003319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⚡ Perfective Maintenance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347472" y="3387367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 performance and add new features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3931920" y="3250207"/>
            <a:ext cx="1371600" cy="228600"/>
          </a:xfrm>
          <a:prstGeom prst="rect">
            <a:avLst/>
          </a:prstGeom>
          <a:solidFill>
            <a:srgbClr val="E2E8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426401" y="3250207"/>
            <a:ext cx="1371600" cy="22860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871153" y="3231919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50%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182880" y="3936007"/>
            <a:ext cx="530352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182880" y="3936007"/>
            <a:ext cx="64008" cy="868680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347472" y="4009159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🛡️ Preventive Maintenance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347472" y="4393207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Refactor to prevent future failures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3426401" y="4256047"/>
            <a:ext cx="1371600" cy="228600"/>
          </a:xfrm>
          <a:prstGeom prst="rect">
            <a:avLst/>
          </a:prstGeom>
          <a:solidFill>
            <a:srgbClr val="E2E8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3426401" y="4256047"/>
            <a:ext cx="137160" cy="228600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871153" y="4237759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6B4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5%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5669280" y="891054"/>
            <a:ext cx="3291840" cy="39319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5806440" y="1017360"/>
            <a:ext cx="3017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Maintenance Reality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5806440" y="1410552"/>
            <a:ext cx="30175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60–80% of a software product's total cost occurs AFTER initial release — in maintenance and support.</a:t>
            </a:r>
            <a:endParaRPr lang="en-US" sz="1100" dirty="0"/>
          </a:p>
        </p:txBody>
      </p:sp>
      <p:graphicFrame>
        <p:nvGraphicFramePr>
          <p:cNvPr id="36" name="Chart 0"/>
          <p:cNvGraphicFramePr/>
          <p:nvPr>
            <p:extLst>
              <p:ext uri="{D42A27DB-BD31-4B8C-83A1-F6EECF244321}">
                <p14:modId xmlns:p14="http://schemas.microsoft.com/office/powerpoint/2010/main" val="1001057781"/>
              </p:ext>
            </p:extLst>
          </p:nvPr>
        </p:nvGraphicFramePr>
        <p:xfrm>
          <a:off x="5669280" y="2114640"/>
          <a:ext cx="3291840" cy="2560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A2E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74320" y="9144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 of SDLC Phases</a:t>
            </a:r>
            <a:endParaRPr lang="en-US" sz="2400" dirty="0"/>
          </a:p>
        </p:txBody>
      </p:sp>
      <p:graphicFrame>
        <p:nvGraphicFramePr>
          <p:cNvPr id="1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182880" y="685800"/>
          <a:ext cx="8778240" cy="4389120"/>
        </p:xfrm>
        <a:graphic>
          <a:graphicData uri="http://schemas.openxmlformats.org/drawingml/2006/table">
            <a:tbl>
              <a:tblPr/>
              <a:tblGrid>
                <a:gridCol w="17373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Phase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737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Description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737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Output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737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Stakeholders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737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5A6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1. Planning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Define scope, costs, timeline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Project Charter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PM, Client, Team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5A6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2. Define Reqs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Document what the system must do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SRS Document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Analyst, Client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5A6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3. Design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Architecture, UI, security blueprint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Design Spec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Architect, UX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5A6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4. Development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Write and compile source code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Working Build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Developers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5A6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5. Testing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Find, track, and fix defects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Test Report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QA Engineers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5A6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6. Deployment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Release to production environment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Live Product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DevOps, Client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03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5A6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7. Maintenance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Monitor, patch, and improve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Update Logs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 Teams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E3A5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8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SDLC Models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Choosing the right model is like choosing the right tool for the job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804672"/>
            <a:ext cx="283464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82880" y="804672"/>
            <a:ext cx="2834640" cy="54864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92608" y="969264"/>
            <a:ext cx="658368" cy="658368"/>
          </a:xfrm>
          <a:prstGeom prst="ellipse">
            <a:avLst/>
          </a:prstGeom>
          <a:solidFill>
            <a:srgbClr val="1A2E4A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10896" y="98755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🌊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1024128" y="987552"/>
            <a:ext cx="184708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Waterfall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292608" y="1463040"/>
            <a:ext cx="26334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Sequential phases — each must finish before the next begins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154680" y="804672"/>
            <a:ext cx="283464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154680" y="804672"/>
            <a:ext cx="2834640" cy="54864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264408" y="969264"/>
            <a:ext cx="658368" cy="658368"/>
          </a:xfrm>
          <a:prstGeom prst="ellipse">
            <a:avLst/>
          </a:prstGeom>
          <a:solidFill>
            <a:srgbClr val="0D7377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282696" y="98755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🔁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3995928" y="987552"/>
            <a:ext cx="184708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Iterative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3264408" y="1463040"/>
            <a:ext cx="26334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Repeat cycles, improving the product with each iteration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6126480" y="804672"/>
            <a:ext cx="283464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126480" y="804672"/>
            <a:ext cx="2834640" cy="54864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236208" y="969264"/>
            <a:ext cx="658368" cy="658368"/>
          </a:xfrm>
          <a:prstGeom prst="ellipse">
            <a:avLst/>
          </a:prstGeom>
          <a:solidFill>
            <a:srgbClr val="F5A623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254496" y="98755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🌀</a:t>
            </a:r>
            <a:endParaRPr lang="en-US" sz="2200" dirty="0"/>
          </a:p>
        </p:txBody>
      </p:sp>
      <p:sp>
        <p:nvSpPr>
          <p:cNvPr id="21" name="Text 19"/>
          <p:cNvSpPr/>
          <p:nvPr/>
        </p:nvSpPr>
        <p:spPr>
          <a:xfrm>
            <a:off x="6967728" y="987552"/>
            <a:ext cx="184708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Spiral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6236208" y="1463040"/>
            <a:ext cx="26334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Risk-driven — assess risks at every phase before proceeding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182880" y="2816352"/>
            <a:ext cx="283464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182880" y="2816352"/>
            <a:ext cx="2834640" cy="54864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292608" y="2980944"/>
            <a:ext cx="658368" cy="658368"/>
          </a:xfrm>
          <a:prstGeom prst="ellipse">
            <a:avLst/>
          </a:prstGeom>
          <a:solidFill>
            <a:srgbClr val="38A169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10896" y="299923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⚡</a:t>
            </a:r>
            <a:endParaRPr lang="en-US" sz="2200" dirty="0"/>
          </a:p>
        </p:txBody>
      </p:sp>
      <p:sp>
        <p:nvSpPr>
          <p:cNvPr id="27" name="Text 25"/>
          <p:cNvSpPr/>
          <p:nvPr/>
        </p:nvSpPr>
        <p:spPr>
          <a:xfrm>
            <a:off x="1024128" y="2999232"/>
            <a:ext cx="184708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8A1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292608" y="3474720"/>
            <a:ext cx="26334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 working software in short sprints every 2–4 weeks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3154680" y="2816352"/>
            <a:ext cx="283464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3154680" y="2816352"/>
            <a:ext cx="2834640" cy="54864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3264408" y="2980944"/>
            <a:ext cx="658368" cy="658368"/>
          </a:xfrm>
          <a:prstGeom prst="ellipse">
            <a:avLst/>
          </a:prstGeom>
          <a:solidFill>
            <a:srgbClr val="6B46C1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282696" y="299923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✔️</a:t>
            </a:r>
            <a:endParaRPr lang="en-US" sz="2200" dirty="0"/>
          </a:p>
        </p:txBody>
      </p:sp>
      <p:sp>
        <p:nvSpPr>
          <p:cNvPr id="33" name="Text 31"/>
          <p:cNvSpPr/>
          <p:nvPr/>
        </p:nvSpPr>
        <p:spPr>
          <a:xfrm>
            <a:off x="3995928" y="2999232"/>
            <a:ext cx="184708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6B4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V-Model</a:t>
            </a:r>
            <a:endParaRPr lang="en-US" sz="1300" dirty="0"/>
          </a:p>
        </p:txBody>
      </p:sp>
      <p:sp>
        <p:nvSpPr>
          <p:cNvPr id="34" name="Text 32"/>
          <p:cNvSpPr/>
          <p:nvPr/>
        </p:nvSpPr>
        <p:spPr>
          <a:xfrm>
            <a:off x="3264408" y="3474720"/>
            <a:ext cx="26334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dev phase paired with a testing phase for quality</a:t>
            </a:r>
            <a:endParaRPr lang="en-US" sz="1050" dirty="0"/>
          </a:p>
        </p:txBody>
      </p:sp>
      <p:sp>
        <p:nvSpPr>
          <p:cNvPr id="35" name="Shape 33"/>
          <p:cNvSpPr/>
          <p:nvPr/>
        </p:nvSpPr>
        <p:spPr>
          <a:xfrm>
            <a:off x="6126480" y="2816352"/>
            <a:ext cx="283464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6126480" y="2816352"/>
            <a:ext cx="2834640" cy="54864"/>
          </a:xfrm>
          <a:prstGeom prst="rect">
            <a:avLst/>
          </a:prstGeom>
          <a:solidFill>
            <a:srgbClr val="DD6B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6236208" y="2980944"/>
            <a:ext cx="658368" cy="658368"/>
          </a:xfrm>
          <a:prstGeom prst="ellipse">
            <a:avLst/>
          </a:prstGeom>
          <a:solidFill>
            <a:srgbClr val="DD6B20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254496" y="299923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💥</a:t>
            </a:r>
            <a:endParaRPr lang="en-US" sz="2200" dirty="0"/>
          </a:p>
        </p:txBody>
      </p:sp>
      <p:sp>
        <p:nvSpPr>
          <p:cNvPr id="39" name="Text 37"/>
          <p:cNvSpPr/>
          <p:nvPr/>
        </p:nvSpPr>
        <p:spPr>
          <a:xfrm>
            <a:off x="6967728" y="2999232"/>
            <a:ext cx="184708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D6B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Big Bang</a:t>
            </a:r>
            <a:endParaRPr lang="en-US" sz="1300" dirty="0"/>
          </a:p>
        </p:txBody>
      </p:sp>
      <p:sp>
        <p:nvSpPr>
          <p:cNvPr id="40" name="Text 38"/>
          <p:cNvSpPr/>
          <p:nvPr/>
        </p:nvSpPr>
        <p:spPr>
          <a:xfrm>
            <a:off x="6236208" y="3474720"/>
            <a:ext cx="26334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formal process — jump in and build. Only for tiny projects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Use SDLC Models?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benefits of choosing a structured approach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804672"/>
            <a:ext cx="42519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82880" y="804672"/>
            <a:ext cx="54864" cy="123444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20040" y="987552"/>
            <a:ext cx="594360" cy="594360"/>
          </a:xfrm>
          <a:prstGeom prst="ellipse">
            <a:avLst/>
          </a:prstGeom>
          <a:solidFill>
            <a:srgbClr val="1A2E4A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20040" y="987552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🚀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005840" y="932688"/>
            <a:ext cx="3291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Dev Speed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005840" y="1316736"/>
            <a:ext cx="3291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phases and deliverables eliminate confusion and speed up execution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4617720" y="804672"/>
            <a:ext cx="42519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617720" y="804672"/>
            <a:ext cx="54864" cy="123444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754880" y="987552"/>
            <a:ext cx="594360" cy="594360"/>
          </a:xfrm>
          <a:prstGeom prst="ellipse">
            <a:avLst/>
          </a:prstGeom>
          <a:solidFill>
            <a:srgbClr val="0D7377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754880" y="987552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✅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5440680" y="932688"/>
            <a:ext cx="3291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Product Quality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5440680" y="1316736"/>
            <a:ext cx="3291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Built-in testing and review gates catch issues before they reach users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182880" y="2221992"/>
            <a:ext cx="42519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182880" y="2221992"/>
            <a:ext cx="54864" cy="123444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20040" y="2404872"/>
            <a:ext cx="594360" cy="594360"/>
          </a:xfrm>
          <a:prstGeom prst="ellipse">
            <a:avLst/>
          </a:prstGeom>
          <a:solidFill>
            <a:srgbClr val="F5A623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20040" y="2404872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📊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1005840" y="2350008"/>
            <a:ext cx="3291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Tracking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1005840" y="2734056"/>
            <a:ext cx="3291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Milestones and deliverables make it easy to monitor progress accurately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4617720" y="2221992"/>
            <a:ext cx="42519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4617720" y="2221992"/>
            <a:ext cx="54864" cy="1234440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754880" y="2404872"/>
            <a:ext cx="594360" cy="594360"/>
          </a:xfrm>
          <a:prstGeom prst="ellipse">
            <a:avLst/>
          </a:prstGeom>
          <a:solidFill>
            <a:srgbClr val="6B46C1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754880" y="2404872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🤝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5440680" y="2350008"/>
            <a:ext cx="3291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Client Relations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5440680" y="2734056"/>
            <a:ext cx="3291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 see progress, give feedback, and stay engaged throughout the project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182880" y="3639312"/>
            <a:ext cx="42519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182880" y="3639312"/>
            <a:ext cx="54864" cy="1234440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320040" y="3822192"/>
            <a:ext cx="594360" cy="594360"/>
          </a:xfrm>
          <a:prstGeom prst="ellipse">
            <a:avLst/>
          </a:prstGeom>
          <a:solidFill>
            <a:srgbClr val="38A169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20040" y="3822192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🛡️</a:t>
            </a:r>
            <a:endParaRPr lang="en-US" sz="2000" dirty="0"/>
          </a:p>
        </p:txBody>
      </p:sp>
      <p:sp>
        <p:nvSpPr>
          <p:cNvPr id="33" name="Text 31"/>
          <p:cNvSpPr/>
          <p:nvPr/>
        </p:nvSpPr>
        <p:spPr>
          <a:xfrm>
            <a:off x="1005840" y="3767328"/>
            <a:ext cx="3291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Decreased Project Risks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1005840" y="4151376"/>
            <a:ext cx="3291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is identified and managed early — before it becomes catastrophic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4617720" y="3639312"/>
            <a:ext cx="42519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4617720" y="3639312"/>
            <a:ext cx="54864" cy="1234440"/>
          </a:xfrm>
          <a:prstGeom prst="rect">
            <a:avLst/>
          </a:prstGeom>
          <a:solidFill>
            <a:srgbClr val="DD6B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754880" y="3822192"/>
            <a:ext cx="594360" cy="594360"/>
          </a:xfrm>
          <a:prstGeom prst="ellipse">
            <a:avLst/>
          </a:prstGeom>
          <a:solidFill>
            <a:srgbClr val="DD6B20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4754880" y="3822192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💰</a:t>
            </a:r>
            <a:endParaRPr lang="en-US" sz="2000" dirty="0"/>
          </a:p>
        </p:txBody>
      </p:sp>
      <p:sp>
        <p:nvSpPr>
          <p:cNvPr id="39" name="Text 37"/>
          <p:cNvSpPr/>
          <p:nvPr/>
        </p:nvSpPr>
        <p:spPr>
          <a:xfrm>
            <a:off x="5440680" y="3767328"/>
            <a:ext cx="3291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Overhead</a:t>
            </a:r>
            <a:endParaRPr lang="en-US" sz="1200" dirty="0"/>
          </a:p>
        </p:txBody>
      </p:sp>
      <p:sp>
        <p:nvSpPr>
          <p:cNvPr id="40" name="Text 38"/>
          <p:cNvSpPr/>
          <p:nvPr/>
        </p:nvSpPr>
        <p:spPr>
          <a:xfrm>
            <a:off x="5440680" y="4151376"/>
            <a:ext cx="3291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processes reduce re-work, wasted effort and budget overruns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Waterfall Model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grandfather of SDLC — oldest, most understood, most structured</a:t>
            </a:r>
            <a:endParaRPr lang="en-US" sz="11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" y="749808"/>
            <a:ext cx="4937760" cy="274320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182880" y="3611880"/>
            <a:ext cx="493776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320040" y="3703320"/>
            <a:ext cx="466344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Used by: Boeing (aircraft software), NASA (space missions), US DoD contracts. Any project where requirements are cast in stone before build begins.</a:t>
            </a:r>
            <a:endParaRPr lang="en-US" sz="950" dirty="0"/>
          </a:p>
        </p:txBody>
      </p:sp>
      <p:sp>
        <p:nvSpPr>
          <p:cNvPr id="8" name="Text 5"/>
          <p:cNvSpPr/>
          <p:nvPr/>
        </p:nvSpPr>
        <p:spPr>
          <a:xfrm>
            <a:off x="5303520" y="804672"/>
            <a:ext cx="35661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38A1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 ✅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5303520" y="1188720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Easy to understand and use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5303520" y="1536192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Good for management control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5303520" y="1883664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Milestones are clear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5303520" y="2231136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Requirements stability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5303520" y="2670048"/>
            <a:ext cx="35661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53E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 ❌</a:t>
            </a:r>
            <a:endParaRPr lang="en-US" sz="1200" dirty="0"/>
          </a:p>
        </p:txBody>
      </p:sp>
      <p:sp>
        <p:nvSpPr>
          <p:cNvPr id="14" name="Text 11"/>
          <p:cNvSpPr/>
          <p:nvPr/>
        </p:nvSpPr>
        <p:spPr>
          <a:xfrm>
            <a:off x="5303520" y="3063240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All requirements must be fixed upfront</a:t>
            </a:r>
            <a:endParaRPr lang="en-US" sz="1050" dirty="0"/>
          </a:p>
        </p:txBody>
      </p:sp>
      <p:sp>
        <p:nvSpPr>
          <p:cNvPr id="15" name="Text 12"/>
          <p:cNvSpPr/>
          <p:nvPr/>
        </p:nvSpPr>
        <p:spPr>
          <a:xfrm>
            <a:off x="5303520" y="3410712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Changes mid-project are costly</a:t>
            </a:r>
            <a:endParaRPr lang="en-US" sz="1050" dirty="0"/>
          </a:p>
        </p:txBody>
      </p:sp>
      <p:sp>
        <p:nvSpPr>
          <p:cNvPr id="16" name="Text 13"/>
          <p:cNvSpPr/>
          <p:nvPr/>
        </p:nvSpPr>
        <p:spPr>
          <a:xfrm>
            <a:off x="5303520" y="3758184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Customer sees product only at the end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5303520" y="4105656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False sense of progress possible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Waterfall: When to Use?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right tool for the right job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822960"/>
            <a:ext cx="54864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82880" y="822960"/>
            <a:ext cx="54864" cy="73152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74320" y="914400"/>
            <a:ext cx="50292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📋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868680" y="896112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Requirements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868680" y="1225296"/>
            <a:ext cx="46634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 are fully known upfront and won't change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182880" y="1673352"/>
            <a:ext cx="54864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182880" y="1673352"/>
            <a:ext cx="54864" cy="73152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274320" y="1764792"/>
            <a:ext cx="50292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🏢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868680" y="1746504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Stable Product Definition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868680" y="2075688"/>
            <a:ext cx="46634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scope with no ambiguity or evolving needs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182880" y="2523744"/>
            <a:ext cx="54864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82880" y="2523744"/>
            <a:ext cx="54864" cy="73152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74320" y="2615184"/>
            <a:ext cx="50292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💻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868680" y="2596896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Understood Technology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868680" y="2926080"/>
            <a:ext cx="46634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team has done this before with the same tech stack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182880" y="3374136"/>
            <a:ext cx="54864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182880" y="3374136"/>
            <a:ext cx="54864" cy="731520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74320" y="3465576"/>
            <a:ext cx="50292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🔄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868680" y="3447288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Version of Existing SW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868680" y="3776472"/>
            <a:ext cx="46634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Upgrading a known system with predictable requirements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182880" y="4224528"/>
            <a:ext cx="5486400" cy="7315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182880" y="4224528"/>
            <a:ext cx="54864" cy="731520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274320" y="4315968"/>
            <a:ext cx="50292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📱</a:t>
            </a:r>
            <a:endParaRPr lang="en-US" sz="2200" dirty="0"/>
          </a:p>
        </p:txBody>
      </p:sp>
      <p:sp>
        <p:nvSpPr>
          <p:cNvPr id="28" name="Text 26"/>
          <p:cNvSpPr/>
          <p:nvPr/>
        </p:nvSpPr>
        <p:spPr>
          <a:xfrm>
            <a:off x="868680" y="4297680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Porting to New Platform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868680" y="4626864"/>
            <a:ext cx="46634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Moving existing product to a new OS or hardware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5852160" y="804672"/>
            <a:ext cx="3108960" cy="420624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5989320" y="914400"/>
            <a:ext cx="28346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🌊 Case in Point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5989320" y="1325880"/>
            <a:ext cx="283464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Large Hadron Collider (CERN) control software used a Waterfall approach — because particle accelerator requirements were specified to extreme precision by physicists before a single line of code was written.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5989320" y="2926080"/>
            <a:ext cx="2834640" cy="36576"/>
          </a:xfrm>
          <a:prstGeom prst="rect">
            <a:avLst/>
          </a:prstGeom>
          <a:solidFill>
            <a:srgbClr val="0D7377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5989320" y="3017520"/>
            <a:ext cx="283464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Waterfall works best when:</a:t>
            </a:r>
            <a:endParaRPr lang="en-US" sz="1100" dirty="0"/>
          </a:p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"We know exactly what we want and won't change our minds."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 Model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fast, learn fast, adapt constantly</a:t>
            </a:r>
            <a:endParaRPr lang="en-US" sz="11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" y="749808"/>
            <a:ext cx="4023360" cy="242316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4343400" y="749808"/>
            <a:ext cx="4572000" cy="2423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4480560" y="868680"/>
            <a:ext cx="4297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Principles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4480560" y="1261872"/>
            <a:ext cx="4297680" cy="1783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Projects handled differently — tailored to specific needs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 divided into short time-boxes called Sprints (2–4 weeks)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Iterative approach — working software delivered after each sprint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build incremental — final build holds all features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182880" y="3273552"/>
            <a:ext cx="2834640" cy="150876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182880" y="3273552"/>
            <a:ext cx="2834640" cy="54864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20040" y="3383280"/>
            <a:ext cx="25603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38A1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Strengths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320040" y="3749040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Realistic and adaptive</a:t>
            </a:r>
            <a:endParaRPr lang="en-US" sz="1000" dirty="0"/>
          </a:p>
        </p:txBody>
      </p:sp>
      <p:sp>
        <p:nvSpPr>
          <p:cNvPr id="13" name="Text 10"/>
          <p:cNvSpPr/>
          <p:nvPr/>
        </p:nvSpPr>
        <p:spPr>
          <a:xfrm>
            <a:off x="320040" y="4078224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Fast partial delivery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320040" y="4407408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Minimum resource waste</a:t>
            </a:r>
            <a:endParaRPr lang="en-US" sz="1000" dirty="0"/>
          </a:p>
        </p:txBody>
      </p:sp>
      <p:sp>
        <p:nvSpPr>
          <p:cNvPr id="15" name="Shape 12"/>
          <p:cNvSpPr/>
          <p:nvPr/>
        </p:nvSpPr>
        <p:spPr>
          <a:xfrm>
            <a:off x="3154680" y="3273552"/>
            <a:ext cx="2834640" cy="150876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3154680" y="3273552"/>
            <a:ext cx="2834640" cy="54864"/>
          </a:xfrm>
          <a:prstGeom prst="rect">
            <a:avLst/>
          </a:prstGeom>
          <a:solidFill>
            <a:srgbClr val="E53E3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3291840" y="3383280"/>
            <a:ext cx="25603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53E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❌ Weaknesses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3291840" y="3749040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Hard to estimate large projects</a:t>
            </a:r>
            <a:endParaRPr lang="en-US" sz="1000" dirty="0"/>
          </a:p>
        </p:txBody>
      </p:sp>
      <p:sp>
        <p:nvSpPr>
          <p:cNvPr id="19" name="Text 16"/>
          <p:cNvSpPr/>
          <p:nvPr/>
        </p:nvSpPr>
        <p:spPr>
          <a:xfrm>
            <a:off x="3291840" y="4078224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Minimal documentation</a:t>
            </a:r>
            <a:endParaRPr lang="en-US" sz="1000" dirty="0"/>
          </a:p>
        </p:txBody>
      </p:sp>
      <p:sp>
        <p:nvSpPr>
          <p:cNvPr id="20" name="Text 17"/>
          <p:cNvSpPr/>
          <p:nvPr/>
        </p:nvSpPr>
        <p:spPr>
          <a:xfrm>
            <a:off x="3291840" y="4407408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Needs strong client involvement</a:t>
            </a:r>
            <a:endParaRPr lang="en-US" sz="1000" dirty="0"/>
          </a:p>
        </p:txBody>
      </p:sp>
      <p:sp>
        <p:nvSpPr>
          <p:cNvPr id="21" name="Shape 18"/>
          <p:cNvSpPr/>
          <p:nvPr/>
        </p:nvSpPr>
        <p:spPr>
          <a:xfrm>
            <a:off x="6126480" y="3273552"/>
            <a:ext cx="2834640" cy="150876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6263640" y="3364992"/>
            <a:ext cx="2560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Spotify</a:t>
            </a:r>
            <a:endParaRPr lang="en-US" sz="1100" dirty="0"/>
          </a:p>
        </p:txBody>
      </p:sp>
      <p:sp>
        <p:nvSpPr>
          <p:cNvPr id="23" name="Text 20"/>
          <p:cNvSpPr/>
          <p:nvPr/>
        </p:nvSpPr>
        <p:spPr>
          <a:xfrm>
            <a:off x="6263640" y="3730752"/>
            <a:ext cx="25603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Spotify's famous "Squad Model" is pure Agile — small autonomous teams ship features to 600M users every two weeks.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V-Model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56692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Verification and Validation — every phase has a testing counterpart</a:t>
            </a:r>
            <a:endParaRPr lang="en-US" sz="11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" y="749808"/>
            <a:ext cx="8778240" cy="301752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182880" y="3858768"/>
            <a:ext cx="2743200" cy="91440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320040" y="3950208"/>
            <a:ext cx="24688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🏥 Medical Devices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320040" y="4251960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FDA requires V-Model for all medical device software — patient safety depends on it.</a:t>
            </a:r>
            <a:endParaRPr lang="en-US" sz="950" dirty="0"/>
          </a:p>
        </p:txBody>
      </p:sp>
      <p:sp>
        <p:nvSpPr>
          <p:cNvPr id="9" name="Shape 6"/>
          <p:cNvSpPr/>
          <p:nvPr/>
        </p:nvSpPr>
        <p:spPr>
          <a:xfrm>
            <a:off x="3200400" y="3858768"/>
            <a:ext cx="2743200" cy="91440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3337560" y="3950208"/>
            <a:ext cx="24688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✈️ Aerospace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3337560" y="4251960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Boeing and Airbus use V-Model for flight control software — zero room for defects.</a:t>
            </a:r>
            <a:endParaRPr lang="en-US" sz="950" dirty="0"/>
          </a:p>
        </p:txBody>
      </p:sp>
      <p:sp>
        <p:nvSpPr>
          <p:cNvPr id="12" name="Shape 9"/>
          <p:cNvSpPr/>
          <p:nvPr/>
        </p:nvSpPr>
        <p:spPr>
          <a:xfrm>
            <a:off x="6217920" y="3858768"/>
            <a:ext cx="2743200" cy="914400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355080" y="3950208"/>
            <a:ext cx="24688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🏛️ Defence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6355080" y="4251960"/>
            <a:ext cx="2468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Ministry of Defence mandates V-Model (DSDM) for safety-critical military systems.</a:t>
            </a:r>
            <a:endParaRPr lang="en-US" sz="9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91440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SDLC Models at a Glance</a:t>
            </a:r>
            <a:endParaRPr lang="en-US" sz="22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365760" y="731520"/>
          <a:ext cx="5303520" cy="3931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5943600" y="777240"/>
            <a:ext cx="292608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5943600" y="777240"/>
            <a:ext cx="64008" cy="82296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6080760" y="822960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2E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Waterfall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6080760" y="1069848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 fixed, well-defined requirements. Used in NASA missions.</a:t>
            </a:r>
            <a:endParaRPr lang="en-US" sz="950" dirty="0"/>
          </a:p>
        </p:txBody>
      </p:sp>
      <p:sp>
        <p:nvSpPr>
          <p:cNvPr id="9" name="Shape 6"/>
          <p:cNvSpPr/>
          <p:nvPr/>
        </p:nvSpPr>
        <p:spPr>
          <a:xfrm>
            <a:off x="5943600" y="1737360"/>
            <a:ext cx="292608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5943600" y="1737360"/>
            <a:ext cx="64008" cy="82296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080760" y="1783080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6080760" y="2029968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Spotify uses Agile squads to ship features every 2 weeks.</a:t>
            </a:r>
            <a:endParaRPr lang="en-US" sz="950" dirty="0"/>
          </a:p>
        </p:txBody>
      </p:sp>
      <p:sp>
        <p:nvSpPr>
          <p:cNvPr id="13" name="Shape 10"/>
          <p:cNvSpPr/>
          <p:nvPr/>
        </p:nvSpPr>
        <p:spPr>
          <a:xfrm>
            <a:off x="5943600" y="2697480"/>
            <a:ext cx="292608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5943600" y="2697480"/>
            <a:ext cx="64008" cy="82296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6080760" y="2743200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Spiral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6080760" y="2990088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by DoD for large defense systems — risk is paramount.</a:t>
            </a:r>
            <a:endParaRPr lang="en-US" sz="950" dirty="0"/>
          </a:p>
        </p:txBody>
      </p:sp>
      <p:sp>
        <p:nvSpPr>
          <p:cNvPr id="17" name="Shape 14"/>
          <p:cNvSpPr/>
          <p:nvPr/>
        </p:nvSpPr>
        <p:spPr>
          <a:xfrm>
            <a:off x="5943600" y="3657600"/>
            <a:ext cx="2926080" cy="82296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5943600" y="3657600"/>
            <a:ext cx="64008" cy="822960"/>
          </a:xfrm>
          <a:prstGeom prst="rect">
            <a:avLst/>
          </a:prstGeom>
          <a:solidFill>
            <a:srgbClr val="6B46C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6080760" y="3703320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6B46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V-Model</a:t>
            </a:r>
            <a:endParaRPr lang="en-US" sz="1100" dirty="0"/>
          </a:p>
        </p:txBody>
      </p:sp>
      <p:sp>
        <p:nvSpPr>
          <p:cNvPr id="20" name="Text 17"/>
          <p:cNvSpPr/>
          <p:nvPr/>
        </p:nvSpPr>
        <p:spPr>
          <a:xfrm>
            <a:off x="6080760" y="3950208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Medical device software (FDA) relies on V-model's verification.</a:t>
            </a:r>
            <a:endParaRPr lang="en-US" sz="95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Study: The Unlimited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737910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 in action — automating a 6-hour manual task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182880" y="920790"/>
            <a:ext cx="4206240" cy="201168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0040" y="1039662"/>
            <a:ext cx="3931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🏢 Company Profile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320040" y="1432854"/>
            <a:ext cx="3931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Founded: 1994 — team of 5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20040" y="1780326"/>
            <a:ext cx="3931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Industry: Direct Marketing &amp; Financial Services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320040" y="2127798"/>
            <a:ext cx="3931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Customers: 600,000+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320040" y="2475270"/>
            <a:ext cx="3931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Award: Deloitte Best Company to Work For (3× in a row)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182880" y="3023910"/>
            <a:ext cx="4206240" cy="18288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182880" y="3023910"/>
            <a:ext cx="64008" cy="1828800"/>
          </a:xfrm>
          <a:prstGeom prst="rect">
            <a:avLst/>
          </a:prstGeom>
          <a:solidFill>
            <a:srgbClr val="E53E3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20040" y="3115350"/>
            <a:ext cx="3931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53E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❌ The Problem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20040" y="3508542"/>
            <a:ext cx="393192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Losing revenue due to inefficient payment collections. Manually identifying the best payment date took 6+ hours per month. Mission-critical projects took priority — this improvement kept getting delayed.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4572000" y="920790"/>
            <a:ext cx="4389120" cy="39319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709160" y="1039662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73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The Agile Solution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4709160" y="1469430"/>
            <a:ext cx="1234440" cy="384048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709160" y="1469430"/>
            <a:ext cx="1234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6035040" y="1469430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payment collection bottleneck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4709160" y="1944918"/>
            <a:ext cx="1234440" cy="384048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709160" y="1944918"/>
            <a:ext cx="1234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6035040" y="1944918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Define: auto-select optimal collection day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4709160" y="2420406"/>
            <a:ext cx="1234440" cy="384048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09160" y="2420406"/>
            <a:ext cx="1234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950" dirty="0"/>
          </a:p>
        </p:txBody>
      </p:sp>
      <p:sp>
        <p:nvSpPr>
          <p:cNvPr id="25" name="Text 23"/>
          <p:cNvSpPr/>
          <p:nvPr/>
        </p:nvSpPr>
        <p:spPr>
          <a:xfrm>
            <a:off x="6035040" y="2420406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model for client × subscription matching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4709160" y="2895894"/>
            <a:ext cx="1234440" cy="384048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709160" y="2895894"/>
            <a:ext cx="1234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</a:t>
            </a:r>
            <a:endParaRPr lang="en-US" sz="950" dirty="0"/>
          </a:p>
        </p:txBody>
      </p:sp>
      <p:sp>
        <p:nvSpPr>
          <p:cNvPr id="28" name="Text 26"/>
          <p:cNvSpPr/>
          <p:nvPr/>
        </p:nvSpPr>
        <p:spPr>
          <a:xfrm>
            <a:off x="6035040" y="2895894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automated date-alignment algorithm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4709160" y="3371382"/>
            <a:ext cx="1234440" cy="384048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709160" y="3371382"/>
            <a:ext cx="1234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</a:t>
            </a:r>
            <a:endParaRPr lang="en-US" sz="950" dirty="0"/>
          </a:p>
        </p:txBody>
      </p:sp>
      <p:sp>
        <p:nvSpPr>
          <p:cNvPr id="31" name="Text 29"/>
          <p:cNvSpPr/>
          <p:nvPr/>
        </p:nvSpPr>
        <p:spPr>
          <a:xfrm>
            <a:off x="6035040" y="3371382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 against historical payment data</a:t>
            </a:r>
            <a:endParaRPr lang="en-US" sz="1000" dirty="0"/>
          </a:p>
        </p:txBody>
      </p:sp>
      <p:sp>
        <p:nvSpPr>
          <p:cNvPr id="32" name="Shape 30"/>
          <p:cNvSpPr/>
          <p:nvPr/>
        </p:nvSpPr>
        <p:spPr>
          <a:xfrm>
            <a:off x="4709160" y="3846870"/>
            <a:ext cx="1234440" cy="384048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4709160" y="3846870"/>
            <a:ext cx="1234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</a:t>
            </a:r>
            <a:endParaRPr lang="en-US" sz="950" dirty="0"/>
          </a:p>
        </p:txBody>
      </p:sp>
      <p:sp>
        <p:nvSpPr>
          <p:cNvPr id="34" name="Text 32"/>
          <p:cNvSpPr/>
          <p:nvPr/>
        </p:nvSpPr>
        <p:spPr>
          <a:xfrm>
            <a:off x="6035040" y="3846870"/>
            <a:ext cx="2743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Release to Collections Department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4709160" y="4422942"/>
            <a:ext cx="4114800" cy="338328"/>
          </a:xfrm>
          <a:prstGeom prst="rect">
            <a:avLst/>
          </a:prstGeom>
          <a:solidFill>
            <a:srgbClr val="38A1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4709160" y="4422942"/>
            <a:ext cx="4114800" cy="3383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Result: 6-hour manual task → fully automated in minutes</a:t>
            </a:r>
            <a:endParaRPr lang="en-US" sz="105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1A2E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6858000" y="-457200"/>
            <a:ext cx="3200400" cy="3200400"/>
          </a:xfrm>
          <a:prstGeom prst="ellipse">
            <a:avLst/>
          </a:prstGeom>
          <a:solidFill>
            <a:srgbClr val="0D7377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-914400" y="3200400"/>
            <a:ext cx="3200400" cy="3200400"/>
          </a:xfrm>
          <a:prstGeom prst="ellipse">
            <a:avLst/>
          </a:prstGeom>
          <a:solidFill>
            <a:srgbClr val="F5A623">
              <a:alpha val="1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4400" y="457200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kern="0" spc="400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📝 Exercise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914400" y="960120"/>
            <a:ext cx="7315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 Challenge</a:t>
            </a:r>
            <a:endParaRPr lang="en-US" sz="3000" dirty="0"/>
          </a:p>
        </p:txBody>
      </p:sp>
      <p:sp>
        <p:nvSpPr>
          <p:cNvPr id="7" name="Shape 5"/>
          <p:cNvSpPr/>
          <p:nvPr/>
        </p:nvSpPr>
        <p:spPr>
          <a:xfrm>
            <a:off x="1371600" y="1828800"/>
            <a:ext cx="6400800" cy="36576"/>
          </a:xfrm>
          <a:prstGeom prst="rect">
            <a:avLst/>
          </a:prstGeom>
          <a:solidFill>
            <a:srgbClr val="0D7377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371600" y="1965960"/>
            <a:ext cx="6400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The Unlimited case study: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371600" y="2423160"/>
            <a:ext cx="64008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Draw the 7 SDLC phases as they would apply to The Unlimited's payment automation project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371600" y="2926080"/>
            <a:ext cx="64008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Estimate realistic durations for each phase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371600" y="3429000"/>
            <a:ext cx="64008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Justify your choice of SDLC model (Waterfall, Agile, or other?)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2286000" y="3977640"/>
            <a:ext cx="4572000" cy="59436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286000" y="3977640"/>
            <a:ext cx="45720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📬 Post your answer to Moodle → Week 7 → Discussion Forum → "SDLC"</a:t>
            </a:r>
            <a:endParaRPr lang="en-US" sz="105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2E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4572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 Prasad, M. (2016). Software Development Life Cycle. SlideShare.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160020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 Fairley, R. (2005). Software Engineering Concepts. Tata McGraw-Hill.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57200" y="228600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 Newton, R. (2016). Project Management Step by Step. Pearson Education.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57200" y="297180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 Jevtic, G. (2019). What is SDLC? Phases, Models &amp; Best Practices. PhoenixNAP Blog.</a:t>
            </a:r>
            <a:endParaRPr lang="en-US" sz="12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1A2E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3474720"/>
            <a:ext cx="9144000" cy="1668780"/>
          </a:xfrm>
          <a:prstGeom prst="rect">
            <a:avLst/>
          </a:prstGeom>
          <a:solidFill>
            <a:srgbClr val="0D73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132320" y="182880"/>
            <a:ext cx="2560320" cy="2560320"/>
          </a:xfrm>
          <a:prstGeom prst="ellipse">
            <a:avLst/>
          </a:prstGeom>
          <a:solidFill>
            <a:srgbClr val="0D7377">
              <a:alpha val="1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914400" y="1005840"/>
            <a:ext cx="73152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 Questions?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914400" y="210312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14BD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"Every great software product started with a great SDLC plan."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457200" y="37947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· Session 1   |   ACCA5033 Changemakers   |   Software Development Life Cycle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2192</Words>
  <Application>Microsoft Office PowerPoint</Application>
  <PresentationFormat>On-screen Show (16:9)</PresentationFormat>
  <Paragraphs>405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SDLC – Week 4 Session 1</dc:title>
  <dc:subject>PptxGenJS Presentation</dc:subject>
  <dc:creator>PptxGenJS</dc:creator>
  <cp:lastModifiedBy>Fahad Ahmed</cp:lastModifiedBy>
  <cp:revision>8</cp:revision>
  <dcterms:created xsi:type="dcterms:W3CDTF">2026-03-18T18:46:38Z</dcterms:created>
  <dcterms:modified xsi:type="dcterms:W3CDTF">2026-03-18T19:07:55Z</dcterms:modified>
</cp:coreProperties>
</file>