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4107D-44E1-7691-944A-369ECEA9BB45}" v="3" dt="2025-10-07T20:04:45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-34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nitha Peeter (2421161)" userId="S::2421161@student.uwtsd.ac.uk::832babab-d0e7-439e-aae8-eb87504ccabd" providerId="AD" clId="Web-{B6D4107D-44E1-7691-944A-369ECEA9BB45}"/>
    <pc:docChg chg="modSld">
      <pc:chgData name="Sunitha Peeter (2421161)" userId="S::2421161@student.uwtsd.ac.uk::832babab-d0e7-439e-aae8-eb87504ccabd" providerId="AD" clId="Web-{B6D4107D-44E1-7691-944A-369ECEA9BB45}" dt="2025-10-07T20:04:45.386" v="2" actId="1076"/>
      <pc:docMkLst>
        <pc:docMk/>
      </pc:docMkLst>
      <pc:sldChg chg="modSp">
        <pc:chgData name="Sunitha Peeter (2421161)" userId="S::2421161@student.uwtsd.ac.uk::832babab-d0e7-439e-aae8-eb87504ccabd" providerId="AD" clId="Web-{B6D4107D-44E1-7691-944A-369ECEA9BB45}" dt="2025-10-07T20:04:45.386" v="2" actId="1076"/>
        <pc:sldMkLst>
          <pc:docMk/>
          <pc:sldMk cId="4069699587" sldId="264"/>
        </pc:sldMkLst>
        <pc:picChg chg="mod">
          <ac:chgData name="Sunitha Peeter (2421161)" userId="S::2421161@student.uwtsd.ac.uk::832babab-d0e7-439e-aae8-eb87504ccabd" providerId="AD" clId="Web-{B6D4107D-44E1-7691-944A-369ECEA9BB45}" dt="2025-10-07T20:04:45.386" v="2" actId="1076"/>
          <ac:picMkLst>
            <pc:docMk/>
            <pc:sldMk cId="4069699587" sldId="264"/>
            <ac:picMk id="5122" creationId="{3986BF84-320C-45D1-AFCE-5FB1E21EDA4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DC5C-97A8-40EA-99FC-E96BD0D9B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994F6F-E700-4AEE-A832-858F9D6592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992A8-2485-4449-A364-729F2CF36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64789-486E-4E80-A82F-06E896209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A08F5-4CBF-4367-9966-DC5D85210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2454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FDA3-0A15-48DC-B59C-A2BCD15A0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08CE5-4571-4B43-9B0B-4E31A3868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2119C-2974-46CC-94B0-6CD637482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06A7E-D8A2-4E10-B506-DF5C6714B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731A8-2E61-41BA-A553-4918AC493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212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8CB8C-2EB1-4C0F-81AC-49399FE27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FB9D8-4F6C-4F20-BC74-A0BB7A52E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04ADF-B3A0-49ED-8D65-896779A27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05B07-6D93-48A0-B2F8-5BE61DB5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C756D-B813-4FA5-A7F5-7F620F931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3883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66948-FC0A-4651-BAFC-CDF2C9234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11771-F82C-4769-85AD-78EC3D338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3B44E9-D48E-4F6E-8D02-94046BE72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E8627E-9B33-485D-91BC-92EEA5B15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56DD9-727E-4C8B-BE8B-9912ABFDD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36955-4150-4C68-A91E-1274CCA84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510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2C2BA-B4BC-46C5-89E4-EDFD0470D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AED21-B3DC-4B44-86E3-EB6A94ADB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DBE65E-52CE-4ED5-994A-F31925A254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E57A1-40CC-438A-946A-1F866E2B8C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6EF96F-6CEE-4E4A-82F5-CC9112AA12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806971-06AB-4869-B3B7-120EED954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6644BB-5994-43A9-88E8-6DB7A7AFC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632664-3D61-423F-AA0E-A7F5D2A09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6186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245A8-0667-4E8D-AC68-967535CC2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7BA2-B6FC-421B-9262-52A9345F2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13A36F-F6BF-40F2-AC37-31750105F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663B4E-F88D-42DE-8F84-1EF8C5AFE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1473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5B4EDC-E81A-4170-81ED-F371E8347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D75F37-CF49-45D5-9579-F5F0D9721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44D53C-4B9B-462E-B0FC-E798B3AEB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8938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A7F91-59A3-4E53-A4A2-07F2C1D15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E15F5-86DD-4043-B516-859D689E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31F0EC-3AB6-424A-9BB8-D0B4BB5A67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424484-2DE4-47FF-9C70-5FD3E93E9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08102A-75F3-4303-A02E-5C1A1754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A6D98-A6F7-4238-8BE8-6FC7CD06E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6978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E510B-0009-4D05-83E4-C5B42BD76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15ABD1-4994-42C4-B0D2-8A4E52B47D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23B871-BCA2-4BFF-913A-6D9B6A9B71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871416-B37F-4B2F-A25E-C3EDDB800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1728C-8DDC-41ED-BA7A-322D10F81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D9541-6BC0-4F06-B4E0-A27592E05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9631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AFC7-BDD0-4757-BC9F-204E7DB2A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BCC440-4072-4BAF-BBC2-E6F039B776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A855D-EBF0-4D51-A050-46441CAF4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D5581-D3A4-4AD5-A086-CAB8EC770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81E8F-1ACB-4851-B0D8-93767918E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7017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655EF3-E373-4A5D-9E41-1DBD6D98E7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0FF8C5-2E84-427A-8E2F-EF9155B89E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DCD7A-FD04-46A5-AE5F-2AE10C5C6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F6334-48C1-4108-8341-01E1C514A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FDFDB-AD5F-4EFD-98AE-64E68A5D2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67282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4EBF8A-5873-4D0F-9A9E-2B9026F96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1C906C-CCDC-4617-9E7C-3A539F10C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F2882-765C-4050-BBB0-1EFD1F8A0C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259D3-D2A2-4A35-BD56-A645D476B387}" type="datetimeFigureOut">
              <a:rPr lang="en-IN" smtClean="0"/>
              <a:t>07-10-2025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2D98F-EF17-44D6-9593-4DBD9F393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D2ABF-C6EE-43F4-9B85-8D9EDAE0D0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A170B-026F-4C69-AABD-B0B0813298D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9917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parenting/child-care/managing-child-separation" TargetMode="External"/><Relationship Id="rId2" Type="http://schemas.openxmlformats.org/officeDocument/2006/relationships/hyperlink" Target="https://www.nhstayside.scot.nhs.uk/OurServicesA-Z/CAMHS/PROD_343204/index.htm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racticalpie.com/eriksons-stages-of-development/" TargetMode="External"/><Relationship Id="rId2" Type="http://schemas.openxmlformats.org/officeDocument/2006/relationships/hyperlink" Target="https://www.hindustantimes.com/lifestyle/health/parenting-guide-tips-for-understanding-and-addressing-separation-anxiety-in-children-101706789126666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tanfordchildrens.org/en/topic/default?id=separation-anxiety-90-P022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7D410A-607A-490E-BF7E-4794A25E41B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Student Name  </a:t>
            </a:r>
            <a:r>
              <a:rPr lang="en-IN" dirty="0">
                <a:solidFill>
                  <a:schemeClr val="tx1"/>
                </a:solidFill>
              </a:rPr>
              <a:t>:      </a:t>
            </a:r>
            <a:r>
              <a:rPr lang="en-IN" dirty="0" err="1">
                <a:solidFill>
                  <a:schemeClr val="tx1"/>
                </a:solidFill>
              </a:rPr>
              <a:t>Sunitha</a:t>
            </a:r>
            <a:r>
              <a:rPr lang="en-IN" dirty="0">
                <a:solidFill>
                  <a:schemeClr val="tx1"/>
                </a:solidFill>
              </a:rPr>
              <a:t> </a:t>
            </a:r>
            <a:r>
              <a:rPr lang="en-IN" dirty="0" err="1">
                <a:solidFill>
                  <a:schemeClr val="tx1"/>
                </a:solidFill>
              </a:rPr>
              <a:t>Peeter</a:t>
            </a: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Student ID    </a:t>
            </a:r>
            <a:r>
              <a:rPr lang="en-IN" dirty="0">
                <a:solidFill>
                  <a:schemeClr val="tx1"/>
                </a:solidFill>
              </a:rPr>
              <a:t>:           2421161		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Module         :           </a:t>
            </a:r>
            <a:r>
              <a:rPr lang="en-IN" dirty="0">
                <a:solidFill>
                  <a:schemeClr val="tx1"/>
                </a:solidFill>
              </a:rPr>
              <a:t>Psychology in Health &amp; Social Care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Module code :          </a:t>
            </a:r>
            <a:r>
              <a:rPr lang="en-IN" dirty="0">
                <a:solidFill>
                  <a:schemeClr val="tx1"/>
                </a:solidFill>
              </a:rPr>
              <a:t>LCHS4010_BIRM2025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Lecturer Name :       </a:t>
            </a:r>
            <a:r>
              <a:rPr lang="en-IN" dirty="0">
                <a:solidFill>
                  <a:schemeClr val="tx1"/>
                </a:solidFill>
              </a:rPr>
              <a:t>Kennedy </a:t>
            </a:r>
            <a:r>
              <a:rPr lang="en-IN" dirty="0" err="1">
                <a:solidFill>
                  <a:schemeClr val="tx1"/>
                </a:solidFill>
              </a:rPr>
              <a:t>Obohwemu</a:t>
            </a: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IN" b="1" dirty="0">
                <a:solidFill>
                  <a:schemeClr val="tx1"/>
                </a:solidFill>
              </a:rPr>
              <a:t>Assignment Title :    </a:t>
            </a:r>
            <a:r>
              <a:rPr lang="en-IN" dirty="0">
                <a:solidFill>
                  <a:schemeClr val="tx1"/>
                </a:solidFill>
              </a:rPr>
              <a:t>Assessment 1 Individual Presentation </a:t>
            </a:r>
          </a:p>
          <a:p>
            <a:pPr marL="285750" indent="-285750">
              <a:buFont typeface="Arial" pitchFamily="34" charset="0"/>
              <a:buChar char="•"/>
            </a:pPr>
            <a:endParaRPr lang="en-IN" b="1" dirty="0">
              <a:solidFill>
                <a:schemeClr val="tx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4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C04401-06D9-4D0F-B507-E5F26602D09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BB3DD2B-15AC-4518-9746-F65F086518DA}"/>
              </a:ext>
            </a:extLst>
          </p:cNvPr>
          <p:cNvGrpSpPr/>
          <p:nvPr/>
        </p:nvGrpSpPr>
        <p:grpSpPr>
          <a:xfrm>
            <a:off x="4214192" y="0"/>
            <a:ext cx="7129670" cy="490331"/>
            <a:chOff x="4280452" y="384311"/>
            <a:chExt cx="7129670" cy="490331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BE205D5-5178-4AE0-A6D0-BAE51FA96B0A}"/>
                </a:ext>
              </a:extLst>
            </p:cNvPr>
            <p:cNvSpPr/>
            <p:nvPr/>
          </p:nvSpPr>
          <p:spPr>
            <a:xfrm>
              <a:off x="4280452" y="384311"/>
              <a:ext cx="3631095" cy="4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E783133-0313-4028-8007-F4D41A72F777}"/>
                </a:ext>
              </a:extLst>
            </p:cNvPr>
            <p:cNvSpPr txBox="1"/>
            <p:nvPr/>
          </p:nvSpPr>
          <p:spPr>
            <a:xfrm>
              <a:off x="5314122" y="384311"/>
              <a:ext cx="6096000" cy="4633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Introduction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31A4D89-80E8-466B-87C0-ADAD39D6263E}"/>
              </a:ext>
            </a:extLst>
          </p:cNvPr>
          <p:cNvSpPr txBox="1"/>
          <p:nvPr/>
        </p:nvSpPr>
        <p:spPr>
          <a:xfrm>
            <a:off x="616226" y="640644"/>
            <a:ext cx="6924262" cy="60939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Case study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is a 3-year-old girl showing social and emotional difficulties.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 becomes anxious, and sometimes she cannot really engage with people.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Problems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 Anxiety, 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Speech,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Difficulties in Participation</a:t>
            </a:r>
          </a:p>
          <a:p>
            <a:pPr algn="just">
              <a:lnSpc>
                <a:spcPct val="200000"/>
              </a:lnSpc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Chosen Theory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Erikson's Psychosocial Development was chosen to explain the challenges. 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model points out how children face a conflict in differing ages.</a:t>
            </a:r>
          </a:p>
          <a:p>
            <a:pPr algn="just"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Focus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 3 Initiative vs Guilt is most directly related to Amira's age. 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accounts for her problems with independence and social confidence.</a:t>
            </a:r>
            <a:endParaRPr lang="en-US" sz="1800" b="1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IN" b="1" dirty="0"/>
          </a:p>
        </p:txBody>
      </p:sp>
      <p:pic>
        <p:nvPicPr>
          <p:cNvPr id="1026" name="Picture 2" descr="Separation Anxiety - Stanford Medicine Children's Health">
            <a:extLst>
              <a:ext uri="{FF2B5EF4-FFF2-40B4-BE49-F238E27FC236}">
                <a16:creationId xmlns:a16="http://schemas.microsoft.com/office/drawing/2014/main" id="{9D9CB9A5-EAE3-417E-8CC7-2DA4B4EE0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634" y="1234108"/>
            <a:ext cx="4417219" cy="4389783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BED3B0-7FF9-474E-9366-185C0220360C}"/>
              </a:ext>
            </a:extLst>
          </p:cNvPr>
          <p:cNvSpPr txBox="1"/>
          <p:nvPr/>
        </p:nvSpPr>
        <p:spPr>
          <a:xfrm>
            <a:off x="8030817" y="5733114"/>
            <a:ext cx="319377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Stanfordchildrens.org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361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255435-3E66-45B3-91D4-6559303798DA}"/>
              </a:ext>
            </a:extLst>
          </p:cNvPr>
          <p:cNvSpPr/>
          <p:nvPr/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3E0BD38-A6C7-4A50-9D9F-01CA5E2EE9DC}"/>
              </a:ext>
            </a:extLst>
          </p:cNvPr>
          <p:cNvGrpSpPr/>
          <p:nvPr/>
        </p:nvGrpSpPr>
        <p:grpSpPr>
          <a:xfrm>
            <a:off x="4280452" y="0"/>
            <a:ext cx="6427304" cy="490331"/>
            <a:chOff x="4280452" y="384311"/>
            <a:chExt cx="6427304" cy="49033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4E06AB28-2B4D-428A-B503-38B1214B35C8}"/>
                </a:ext>
              </a:extLst>
            </p:cNvPr>
            <p:cNvSpPr/>
            <p:nvPr/>
          </p:nvSpPr>
          <p:spPr>
            <a:xfrm>
              <a:off x="4280452" y="384311"/>
              <a:ext cx="3631095" cy="4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2C6DFFC-8A78-4D72-873F-ED8D40670585}"/>
                </a:ext>
              </a:extLst>
            </p:cNvPr>
            <p:cNvSpPr txBox="1"/>
            <p:nvPr/>
          </p:nvSpPr>
          <p:spPr>
            <a:xfrm>
              <a:off x="4611756" y="384311"/>
              <a:ext cx="6096000" cy="4633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Erikson’s Theory Overview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6BC2109F-4CE5-4F47-80C6-162D8254B582}"/>
              </a:ext>
            </a:extLst>
          </p:cNvPr>
          <p:cNvSpPr/>
          <p:nvPr/>
        </p:nvSpPr>
        <p:spPr>
          <a:xfrm>
            <a:off x="96265" y="571597"/>
            <a:ext cx="7207540" cy="618701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1C4C5AF9-9F11-4FDE-9890-57AE87D333A3}"/>
              </a:ext>
            </a:extLst>
          </p:cNvPr>
          <p:cNvGrpSpPr/>
          <p:nvPr/>
        </p:nvGrpSpPr>
        <p:grpSpPr>
          <a:xfrm>
            <a:off x="-1" y="894681"/>
            <a:ext cx="6849034" cy="5570504"/>
            <a:chOff x="22786" y="1180577"/>
            <a:chExt cx="6849034" cy="5177846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BB87EFB-1137-4243-A86C-FFC7BD600662}"/>
                </a:ext>
              </a:extLst>
            </p:cNvPr>
            <p:cNvSpPr txBox="1"/>
            <p:nvPr/>
          </p:nvSpPr>
          <p:spPr>
            <a:xfrm>
              <a:off x="212035" y="1180577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</a:rPr>
                <a:t>Lifespan theory</a:t>
              </a:r>
              <a:endParaRPr lang="en-IN" b="1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A1AC392-12F8-4657-BCA5-0D9C2B43F04F}"/>
                </a:ext>
              </a:extLst>
            </p:cNvPr>
            <p:cNvSpPr txBox="1"/>
            <p:nvPr/>
          </p:nvSpPr>
          <p:spPr>
            <a:xfrm>
              <a:off x="22786" y="1604436"/>
              <a:ext cx="6749076" cy="244778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Erikson described 8 stages of life, later extended to 9. 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Each stage is centered around one main conflict that an individual must resolve.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 9th stage was added later by Joan Erikson in 1997.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There are things to consider that can reflect the frailty and loss of independence in late life (</a:t>
              </a:r>
              <a:r>
                <a:rPr lang="en-IN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Villar et al., 2024)</a:t>
              </a: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</a:p>
            <a:p>
              <a:pPr marL="285750" indent="-285750" algn="just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It emphasizes the ability to accept and be resilient in the face of decline.</a:t>
              </a:r>
              <a:endParaRPr lang="en-IN" sz="16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3F2D166-5CC2-4BC8-ABF6-AD0180F335FD}"/>
                </a:ext>
              </a:extLst>
            </p:cNvPr>
            <p:cNvSpPr txBox="1"/>
            <p:nvPr/>
          </p:nvSpPr>
          <p:spPr>
            <a:xfrm>
              <a:off x="212035" y="4303756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</a:rPr>
                <a:t>Psychosocial conflicts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5ABD48ED-E32D-4141-BDDE-702351D0BEBB}"/>
                </a:ext>
              </a:extLst>
            </p:cNvPr>
            <p:cNvSpPr txBox="1"/>
            <p:nvPr/>
          </p:nvSpPr>
          <p:spPr>
            <a:xfrm>
              <a:off x="122744" y="4774558"/>
              <a:ext cx="6749076" cy="79149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US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A resolution causes one to fortify who they are, whereas a failure causes obstacles to self-development (</a:t>
              </a:r>
              <a:r>
                <a:rPr lang="en-IN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Maree, 2022)</a:t>
              </a:r>
              <a:r>
                <a:rPr lang="en-US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. </a:t>
              </a:r>
              <a:r>
                <a:rPr lang="en-US" sz="1600" dirty="0"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9E77716-8636-48ED-AA29-E0F437C96BF1}"/>
                </a:ext>
              </a:extLst>
            </p:cNvPr>
            <p:cNvSpPr txBox="1"/>
            <p:nvPr/>
          </p:nvSpPr>
          <p:spPr>
            <a:xfrm>
              <a:off x="118892" y="5512355"/>
              <a:ext cx="6690705" cy="4221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  <a:buFont typeface="Arial" panose="020B0604020202020204" pitchFamily="34" charset="0"/>
                <a:buChar char="•"/>
              </a:pPr>
              <a:r>
                <a:rPr lang="en-US" sz="16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This give-and-take formulates the construct of personality development.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A6D6B13-C3FE-4CCE-B921-2B1D677D6F18}"/>
                </a:ext>
              </a:extLst>
            </p:cNvPr>
            <p:cNvSpPr txBox="1"/>
            <p:nvPr/>
          </p:nvSpPr>
          <p:spPr>
            <a:xfrm>
              <a:off x="212035" y="5191170"/>
              <a:ext cx="6096000" cy="34329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endParaRPr lang="en-IN" b="1" dirty="0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AD831A35-33A4-4CD9-8217-352B6CB7EC40}"/>
                </a:ext>
              </a:extLst>
            </p:cNvPr>
            <p:cNvSpPr txBox="1"/>
            <p:nvPr/>
          </p:nvSpPr>
          <p:spPr>
            <a:xfrm>
              <a:off x="212035" y="5989091"/>
              <a:ext cx="6096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endParaRPr lang="en-IN" b="1" dirty="0"/>
            </a:p>
          </p:txBody>
        </p:sp>
      </p:grpSp>
      <p:pic>
        <p:nvPicPr>
          <p:cNvPr id="38" name="Picture 2" descr="Piaget And Erikson Stages Of Development Chart 2025 | bochynski.com">
            <a:extLst>
              <a:ext uri="{FF2B5EF4-FFF2-40B4-BE49-F238E27FC236}">
                <a16:creationId xmlns:a16="http://schemas.microsoft.com/office/drawing/2014/main" id="{19B89FD0-9ED8-44E1-8941-92D6FAB53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402" y="1306362"/>
            <a:ext cx="5090493" cy="462989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72C0EE2-0EBD-48B5-9550-9242E3F2352C}"/>
              </a:ext>
            </a:extLst>
          </p:cNvPr>
          <p:cNvSpPr txBox="1"/>
          <p:nvPr/>
        </p:nvSpPr>
        <p:spPr>
          <a:xfrm>
            <a:off x="7815589" y="5936253"/>
            <a:ext cx="325712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Practical Psychology, 2020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7472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C3B7FD-B971-48CC-8B07-347E4DF22B9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4C01451-D166-4DDD-B924-9A301490E10F}"/>
              </a:ext>
            </a:extLst>
          </p:cNvPr>
          <p:cNvGrpSpPr/>
          <p:nvPr/>
        </p:nvGrpSpPr>
        <p:grpSpPr>
          <a:xfrm>
            <a:off x="4346713" y="0"/>
            <a:ext cx="6387548" cy="490331"/>
            <a:chOff x="4280452" y="384311"/>
            <a:chExt cx="6387548" cy="490331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CDEA549-A1FE-4C06-8B96-0BC14FEB5081}"/>
                </a:ext>
              </a:extLst>
            </p:cNvPr>
            <p:cNvSpPr/>
            <p:nvPr/>
          </p:nvSpPr>
          <p:spPr>
            <a:xfrm>
              <a:off x="4280452" y="384311"/>
              <a:ext cx="3631095" cy="4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D4CED4BC-A8FD-4A7F-AFC0-66D15BF744D6}"/>
                </a:ext>
              </a:extLst>
            </p:cNvPr>
            <p:cNvSpPr txBox="1"/>
            <p:nvPr/>
          </p:nvSpPr>
          <p:spPr>
            <a:xfrm>
              <a:off x="4572000" y="384311"/>
              <a:ext cx="6096000" cy="4633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Initiative vs Guilt (3-5 years)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EE590D6-DC43-444F-9044-12D16C6475F6}"/>
              </a:ext>
            </a:extLst>
          </p:cNvPr>
          <p:cNvSpPr txBox="1"/>
          <p:nvPr/>
        </p:nvSpPr>
        <p:spPr>
          <a:xfrm>
            <a:off x="556591" y="767923"/>
            <a:ext cx="6758609" cy="5839419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independence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 this stage, children test their newly acquired skills by playing.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enjoy asking questions and experimenting on their own.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When supported, they establish a sense of confidence and creativity.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enables their participation in more minor leadership roles in play.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Failure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When discouraged, they feel guilty (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Khairani and Maemonah, 2021)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creates a dependence on others and a reluctance to explore.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of play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Imaginative play is considered essential during this stage.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Role-play provides a safe context for children to practice initiative.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2" descr="Initiative vs Guilt (Psychosocial Stage 3) - Practical Psychology">
            <a:extLst>
              <a:ext uri="{FF2B5EF4-FFF2-40B4-BE49-F238E27FC236}">
                <a16:creationId xmlns:a16="http://schemas.microsoft.com/office/drawing/2014/main" id="{CA72A0FC-53BC-4F75-985E-58B846FE08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7" t="10248" r="53585" b="18461"/>
          <a:stretch/>
        </p:blipFill>
        <p:spPr bwMode="auto">
          <a:xfrm>
            <a:off x="7686261" y="868954"/>
            <a:ext cx="2342655" cy="2981111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nitiative vs Guilt (Psychosocial Stage 3) - Practical Psychology">
            <a:extLst>
              <a:ext uri="{FF2B5EF4-FFF2-40B4-BE49-F238E27FC236}">
                <a16:creationId xmlns:a16="http://schemas.microsoft.com/office/drawing/2014/main" id="{95C5E66A-37BC-4490-B334-9293E3B449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23" t="10248" r="4578" b="18461"/>
          <a:stretch/>
        </p:blipFill>
        <p:spPr bwMode="auto">
          <a:xfrm>
            <a:off x="9759560" y="2762680"/>
            <a:ext cx="2342655" cy="2985884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2DDFEFD-0932-4BC4-B50C-27F463BBAD5B}"/>
              </a:ext>
            </a:extLst>
          </p:cNvPr>
          <p:cNvSpPr txBox="1"/>
          <p:nvPr/>
        </p:nvSpPr>
        <p:spPr>
          <a:xfrm>
            <a:off x="7932092" y="5780016"/>
            <a:ext cx="355158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Practical Psychology, 2020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0229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EFE500-FAB5-480E-83DC-1D2B7F48EE2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F05D9F4-D53E-411D-AA6A-2773B8CAA500}"/>
              </a:ext>
            </a:extLst>
          </p:cNvPr>
          <p:cNvGrpSpPr/>
          <p:nvPr/>
        </p:nvGrpSpPr>
        <p:grpSpPr>
          <a:xfrm>
            <a:off x="4439478" y="0"/>
            <a:ext cx="6679095" cy="503583"/>
            <a:chOff x="4280452" y="371059"/>
            <a:chExt cx="6679095" cy="50358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7D9FA113-93EF-448C-AB2E-E40CF434E692}"/>
                </a:ext>
              </a:extLst>
            </p:cNvPr>
            <p:cNvSpPr/>
            <p:nvPr/>
          </p:nvSpPr>
          <p:spPr>
            <a:xfrm>
              <a:off x="4280452" y="384311"/>
              <a:ext cx="3631095" cy="4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5DD0BC4-64C6-4B6E-B78A-D4570A68F9D7}"/>
                </a:ext>
              </a:extLst>
            </p:cNvPr>
            <p:cNvSpPr txBox="1"/>
            <p:nvPr/>
          </p:nvSpPr>
          <p:spPr>
            <a:xfrm>
              <a:off x="4863547" y="371059"/>
              <a:ext cx="6096000" cy="4633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US" sz="18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Application to Amira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4AC7BBB-E2E5-49F6-A6ED-550BFD40E63E}"/>
              </a:ext>
            </a:extLst>
          </p:cNvPr>
          <p:cNvSpPr txBox="1"/>
          <p:nvPr/>
        </p:nvSpPr>
        <p:spPr>
          <a:xfrm>
            <a:off x="530085" y="1152360"/>
            <a:ext cx="7381462" cy="5321329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 anxiety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Amira resists when away from her carer. This shows difficulty in independence.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speech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There is a difficulty in expressing herself in words.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inhibits her from being active.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Avoiding group play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Amira often avoids joining the others.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lessens the opportunities for interacting with others.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If the issue remains unresolved, she may develop feelings of guilt for not joining.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would later affect her confidence and relationships (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Unicef.org, 2021)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How to Help Anxious Kids in Social Situations">
            <a:extLst>
              <a:ext uri="{FF2B5EF4-FFF2-40B4-BE49-F238E27FC236}">
                <a16:creationId xmlns:a16="http://schemas.microsoft.com/office/drawing/2014/main" id="{948F4E62-CF6E-4565-92E4-2BBE16F216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215" y="1443908"/>
            <a:ext cx="3434700" cy="2202552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ut Social Skills in the IEP - Smart Kids">
            <a:extLst>
              <a:ext uri="{FF2B5EF4-FFF2-40B4-BE49-F238E27FC236}">
                <a16:creationId xmlns:a16="http://schemas.microsoft.com/office/drawing/2014/main" id="{586A6CE4-5A66-442D-9D38-9E50E9A9E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215" y="3989092"/>
            <a:ext cx="3514711" cy="2202552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D0DFFD8-C4D3-480C-9D44-D6629FB29005}"/>
              </a:ext>
            </a:extLst>
          </p:cNvPr>
          <p:cNvSpPr txBox="1"/>
          <p:nvPr/>
        </p:nvSpPr>
        <p:spPr>
          <a:xfrm>
            <a:off x="8931964" y="6304412"/>
            <a:ext cx="218660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Agnihotri, 2024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75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877B4-9D2D-4591-8EE0-4725C5B799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38776EB-857C-48E9-AD95-9C81662DE718}"/>
              </a:ext>
            </a:extLst>
          </p:cNvPr>
          <p:cNvSpPr/>
          <p:nvPr/>
        </p:nvSpPr>
        <p:spPr>
          <a:xfrm>
            <a:off x="4280452" y="0"/>
            <a:ext cx="3631095" cy="490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5BE626-6C08-4AA5-9F7E-386F00ED4A53}"/>
              </a:ext>
            </a:extLst>
          </p:cNvPr>
          <p:cNvSpPr txBox="1"/>
          <p:nvPr/>
        </p:nvSpPr>
        <p:spPr>
          <a:xfrm>
            <a:off x="4863547" y="0"/>
            <a:ext cx="6096000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Interventions</a:t>
            </a: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BE7F1D-1751-4D56-B980-0153CFEDFF28}"/>
              </a:ext>
            </a:extLst>
          </p:cNvPr>
          <p:cNvSpPr txBox="1"/>
          <p:nvPr/>
        </p:nvSpPr>
        <p:spPr>
          <a:xfrm>
            <a:off x="404501" y="880131"/>
            <a:ext cx="7050156" cy="55880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Gradual separation routines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Having a consistent drop-off routine decreases distress.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It helps her to build up over time the trust that carers will return.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Structured group play of a small size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player would be nurtured by a key-worker through a play situation so that claiming to join groups feels an easy experience. 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Role-playing/storytelling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Pretending and story circles encourage imaginative play and language development for social confidence.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Positive reinforcement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Reward even incremental attempts to encourage retrial.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Concern aids in shifting the fear into action (</a:t>
            </a:r>
            <a:r>
              <a:rPr lang="en-IN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Unicef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Org, 2021)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8" name="Picture 6" descr="ROLE - PLAY IN KINDERGARTEN">
            <a:extLst>
              <a:ext uri="{FF2B5EF4-FFF2-40B4-BE49-F238E27FC236}">
                <a16:creationId xmlns:a16="http://schemas.microsoft.com/office/drawing/2014/main" id="{98A427B3-17BE-4C46-9FCE-105740188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003" y="1583065"/>
            <a:ext cx="4568651" cy="369186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D4614F-8FEC-4EF9-B630-86200DE641C5}"/>
              </a:ext>
            </a:extLst>
          </p:cNvPr>
          <p:cNvSpPr txBox="1"/>
          <p:nvPr/>
        </p:nvSpPr>
        <p:spPr>
          <a:xfrm>
            <a:off x="8348870" y="5367995"/>
            <a:ext cx="250466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Morris, C.2024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437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6B81F4D-134C-438E-95E9-58434485932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9F5573-66B2-4ECC-A6B3-9C2B3BB1CAF6}"/>
              </a:ext>
            </a:extLst>
          </p:cNvPr>
          <p:cNvSpPr/>
          <p:nvPr/>
        </p:nvSpPr>
        <p:spPr>
          <a:xfrm>
            <a:off x="4280452" y="0"/>
            <a:ext cx="3631095" cy="490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21C1C9-ED0E-470D-8124-6556B061C7AC}"/>
              </a:ext>
            </a:extLst>
          </p:cNvPr>
          <p:cNvSpPr txBox="1"/>
          <p:nvPr/>
        </p:nvSpPr>
        <p:spPr>
          <a:xfrm>
            <a:off x="4373218" y="0"/>
            <a:ext cx="6096000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 and Nurture Influences</a:t>
            </a: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889668-9DAD-45FE-851F-AB6A20E70003}"/>
              </a:ext>
            </a:extLst>
          </p:cNvPr>
          <p:cNvSpPr txBox="1"/>
          <p:nvPr/>
        </p:nvSpPr>
        <p:spPr>
          <a:xfrm>
            <a:off x="795130" y="777539"/>
            <a:ext cx="6096000" cy="57932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might have a shy temperament or mild language delay.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These physiological factors might increase her anxiety.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strong attachment to parents affects her response to separation.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Supportive family bonds are needed here (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Scot.nhs.uk, 2025)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Nursery setting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Routines and peer environment matter too.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Positive peer play enhances her social learning.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Balance</a:t>
            </a: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 and nurture together make up Amira's development.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interaction is what explains her holistic nature of support needs.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Exploring The Nature Vs. Nurture Child Development Debate | BetterHelp">
            <a:extLst>
              <a:ext uri="{FF2B5EF4-FFF2-40B4-BE49-F238E27FC236}">
                <a16:creationId xmlns:a16="http://schemas.microsoft.com/office/drawing/2014/main" id="{B18E5CB4-A43C-458C-8731-9DF955CAB7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904" y="1175916"/>
            <a:ext cx="5009321" cy="496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528448-1F99-4569-99DB-0A056CC82D1A}"/>
              </a:ext>
            </a:extLst>
          </p:cNvPr>
          <p:cNvSpPr txBox="1"/>
          <p:nvPr/>
        </p:nvSpPr>
        <p:spPr>
          <a:xfrm>
            <a:off x="8216345" y="6210499"/>
            <a:ext cx="265043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Agnihotri, 2024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631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85B6842-2090-4223-801E-D3822737536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8E751D-0351-46CE-A187-43A15CDE0DAC}"/>
              </a:ext>
            </a:extLst>
          </p:cNvPr>
          <p:cNvGrpSpPr/>
          <p:nvPr/>
        </p:nvGrpSpPr>
        <p:grpSpPr>
          <a:xfrm>
            <a:off x="4068418" y="-331501"/>
            <a:ext cx="6364610" cy="1162072"/>
            <a:chOff x="3975652" y="384311"/>
            <a:chExt cx="6096000" cy="1713078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494C47DE-964E-4414-82BD-BFDC9DB70A15}"/>
                </a:ext>
              </a:extLst>
            </p:cNvPr>
            <p:cNvSpPr/>
            <p:nvPr/>
          </p:nvSpPr>
          <p:spPr>
            <a:xfrm>
              <a:off x="3975652" y="384311"/>
              <a:ext cx="4333461" cy="490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839744C-9370-431B-9D46-D7EF2A9D6010}"/>
                </a:ext>
              </a:extLst>
            </p:cNvPr>
            <p:cNvSpPr txBox="1"/>
            <p:nvPr/>
          </p:nvSpPr>
          <p:spPr>
            <a:xfrm>
              <a:off x="3975652" y="422315"/>
              <a:ext cx="6096000" cy="16750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IN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Strength And Criticism of </a:t>
              </a:r>
              <a:r>
                <a:rPr lang="en-IN" sz="16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Erikson</a:t>
              </a:r>
            </a:p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endParaRPr lang="en-IN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Bef>
                  <a:spcPts val="1200"/>
                </a:spcBef>
                <a:spcAft>
                  <a:spcPts val="800"/>
                </a:spcAft>
              </a:pPr>
              <a:r>
                <a:rPr lang="en-IN" sz="1600" dirty="0" err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rikson</a:t>
              </a:r>
              <a:endParaRPr lang="en-IN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2A60FFAD-5F37-4A17-8628-6467907D7CA8}"/>
              </a:ext>
            </a:extLst>
          </p:cNvPr>
          <p:cNvSpPr/>
          <p:nvPr/>
        </p:nvSpPr>
        <p:spPr>
          <a:xfrm>
            <a:off x="515814" y="830571"/>
            <a:ext cx="7993101" cy="56912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3F50A7-36C2-4480-B907-CA5A75FDD3E7}"/>
              </a:ext>
            </a:extLst>
          </p:cNvPr>
          <p:cNvSpPr txBox="1"/>
          <p:nvPr/>
        </p:nvSpPr>
        <p:spPr>
          <a:xfrm>
            <a:off x="709503" y="955741"/>
            <a:ext cx="7381460" cy="2764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Erikson’s model finds strong resonance within the educational and childcare sectors.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It assists those who are working in these fields in applying theory to practice.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stages emphasize the strong role played by family and social interaction (</a:t>
            </a:r>
            <a:r>
              <a:rPr lang="en-IN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Corradi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2024)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74E062-ED9D-426D-95BE-ABB2D6258F18}"/>
              </a:ext>
            </a:extLst>
          </p:cNvPr>
          <p:cNvSpPr txBox="1"/>
          <p:nvPr/>
        </p:nvSpPr>
        <p:spPr>
          <a:xfrm>
            <a:off x="709503" y="3204434"/>
            <a:ext cx="738146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US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Criticism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theory is highly developed in a Western cultural context.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It would not fit all cultural settings.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assumes that children move through stages in a fixed order.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Real-life development is more individualistic.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late life, Erikson added the 9th stage, giving rise to doubts of its fixedness and reliability (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Villar et al., 2024)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Erikson's Stages of Development theory - Toolshero">
            <a:extLst>
              <a:ext uri="{FF2B5EF4-FFF2-40B4-BE49-F238E27FC236}">
                <a16:creationId xmlns:a16="http://schemas.microsoft.com/office/drawing/2014/main" id="{3986BF84-320C-45D1-AFCE-5FB1E21EDA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745" y="840033"/>
            <a:ext cx="3683085" cy="3768953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61A709-CF9B-4251-82BA-AAE3105E9960}"/>
              </a:ext>
            </a:extLst>
          </p:cNvPr>
          <p:cNvSpPr txBox="1"/>
          <p:nvPr/>
        </p:nvSpPr>
        <p:spPr>
          <a:xfrm>
            <a:off x="8571098" y="5284380"/>
            <a:ext cx="372386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Practical Psychology, 2020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699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A5184D-55C6-4A70-A6E8-BBBCD72300D5}"/>
              </a:ext>
            </a:extLst>
          </p:cNvPr>
          <p:cNvSpPr/>
          <p:nvPr/>
        </p:nvSpPr>
        <p:spPr>
          <a:xfrm>
            <a:off x="0" y="13252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CC3A15-4E85-42E2-B606-E7D33429CF20}"/>
              </a:ext>
            </a:extLst>
          </p:cNvPr>
          <p:cNvSpPr/>
          <p:nvPr/>
        </p:nvSpPr>
        <p:spPr>
          <a:xfrm>
            <a:off x="4280452" y="0"/>
            <a:ext cx="3631095" cy="490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23622D-A61F-498B-AE0C-46615FD29E59}"/>
              </a:ext>
            </a:extLst>
          </p:cNvPr>
          <p:cNvSpPr txBox="1"/>
          <p:nvPr/>
        </p:nvSpPr>
        <p:spPr>
          <a:xfrm>
            <a:off x="5367131" y="0"/>
            <a:ext cx="6096000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IN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8FD888-857C-4302-B38C-DDC5715DCEC7}"/>
              </a:ext>
            </a:extLst>
          </p:cNvPr>
          <p:cNvSpPr txBox="1"/>
          <p:nvPr/>
        </p:nvSpPr>
        <p:spPr>
          <a:xfrm>
            <a:off x="523460" y="1460625"/>
            <a:ext cx="7513984" cy="43672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Amira's challenges can be understood through Stage 3: Initiative vs Guilt, explaining her problems with independence or speech, as well as in group play.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Supportive interventions build confidence and initiative, which in turn help dispel feelings of guilt.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Erikson's framework is a valuable one, but only partially. </a:t>
            </a:r>
          </a:p>
          <a:p>
            <a:pPr marL="285750" indent="-285750" algn="just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Therefore, practitioners should be flexible and encompass other viewpoints.</a:t>
            </a:r>
            <a:endParaRPr lang="en-IN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2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theory can guide practical support for children like Amira in ways that can really make a difference (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Villar et al., 2024)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2" descr="An Introduction to Erikson's Stages of Development">
            <a:extLst>
              <a:ext uri="{FF2B5EF4-FFF2-40B4-BE49-F238E27FC236}">
                <a16:creationId xmlns:a16="http://schemas.microsoft.com/office/drawing/2014/main" id="{99D3F14A-4BD0-4835-9B54-C5CE5AEF4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906" y="1689438"/>
            <a:ext cx="3973631" cy="3909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6CF392-464F-408C-B1A3-C379420CB563}"/>
              </a:ext>
            </a:extLst>
          </p:cNvPr>
          <p:cNvSpPr txBox="1"/>
          <p:nvPr/>
        </p:nvSpPr>
        <p:spPr>
          <a:xfrm>
            <a:off x="8782878" y="5674518"/>
            <a:ext cx="26636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Villar et al., 2024</a:t>
            </a:r>
            <a:endParaRPr lang="en-IN" sz="1600" i="1" dirty="0"/>
          </a:p>
        </p:txBody>
      </p:sp>
    </p:spTree>
    <p:extLst>
      <p:ext uri="{BB962C8B-B14F-4D97-AF65-F5344CB8AC3E}">
        <p14:creationId xmlns:p14="http://schemas.microsoft.com/office/powerpoint/2010/main" val="3315077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796767-64D8-4B28-B683-6BDFB26F0F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FB8EDF-FABF-481B-8904-2305D50886DC}"/>
              </a:ext>
            </a:extLst>
          </p:cNvPr>
          <p:cNvSpPr/>
          <p:nvPr/>
        </p:nvSpPr>
        <p:spPr>
          <a:xfrm>
            <a:off x="4280452" y="0"/>
            <a:ext cx="3631095" cy="490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6D9CAC-9752-4E8D-BDAF-AEF4F0A67A17}"/>
              </a:ext>
            </a:extLst>
          </p:cNvPr>
          <p:cNvSpPr txBox="1"/>
          <p:nvPr/>
        </p:nvSpPr>
        <p:spPr>
          <a:xfrm>
            <a:off x="3047999" y="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A7B36F-BE85-45F2-9AE9-A909EAD70503}"/>
              </a:ext>
            </a:extLst>
          </p:cNvPr>
          <p:cNvSpPr txBox="1"/>
          <p:nvPr/>
        </p:nvSpPr>
        <p:spPr>
          <a:xfrm>
            <a:off x="622851" y="634966"/>
            <a:ext cx="10946296" cy="55880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Corradi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R.B., 2024. Psychoanalytic contributions to psychodynamic psychiatry and psychotherapy: Erik Erikson's psychosocial developmental theory.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Psychodynamic Psychiatry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52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pp.18-24.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Khairani, K. and Maemonah, M., 2021. The nature of psychosocial development in early childhood according to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erikson's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view. 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Jurnal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Kajian Gender dan Anak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pp.151-161.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Kida, H.,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Niimura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Eguchi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Suzuki, K.,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Shikimoto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Bun, S., Takayama, M. and Mimura, M., 2024. Relationship between life satisfaction and psychological characteristics among community-dwelling oldest-old: focusing on Erikson's developmental stages and the big five personality traits.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American Journal of Geriatric Psychiatry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pp.724-735.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Maree, J.G., 2022. The psychosocial development theory of Erik Erikson: critical overview.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influence of theorists and pioneers on early childhood education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pp.119-133.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Scot.nhs.uk. 2025. NHS Tayside. Available at: </a:t>
            </a:r>
            <a:r>
              <a:rPr lang="en-IN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https://www.nhstayside.scot.nhs.uk/OurServicesA-Z/CAMHS/PROD_343204/index.htm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Unicef.org.2021.  How to manage your child’s separation anxiety. Available at: </a:t>
            </a:r>
            <a:r>
              <a:rPr lang="en-IN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https://www.unicef.org/parenting/child-care/managing-child-separation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Villar, F.,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Serrat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and Pratt, M.W., 2024. Theory and methods in recent research on generativity across adulthood.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Development of Generativity across Adulthood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82255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A7D829-65E9-4371-A381-2E76EFFBF0E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213615-C04C-4C64-8363-F0E7FA1BD90B}"/>
              </a:ext>
            </a:extLst>
          </p:cNvPr>
          <p:cNvSpPr txBox="1"/>
          <p:nvPr/>
        </p:nvSpPr>
        <p:spPr>
          <a:xfrm>
            <a:off x="1298713" y="677257"/>
            <a:ext cx="9594573" cy="36798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Agnihotri, A. (2024).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Tips for understanding and addressing separation anxiety in children | Health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Hindustan Times.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https://www.hindustantimes.com/lifestyle/health/parenting-guide-tips-for-understanding-and-addressing-separation-anxiety-in-children-101706789126666.html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Morris, C. (2024).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 Transitions for Preschool Students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Edutopia. Available at: https://www.edutopia.org/article/tranquil-transitions-preschool/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Practical Psychology (2020).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Erikson’s Stages of Psychosocial Development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Practical Psychology.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https://practicalpie.com/eriksons-stages-of-development/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Stanfordchildrens.org. (2025).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Separation Anxiety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https://www.stanfordchildrens.org/en/topic/default?id=separation-anxiety-90-P02283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8426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892</Words>
  <Application>Microsoft Office PowerPoint</Application>
  <PresentationFormat>Widescreen</PresentationFormat>
  <Paragraphs>118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User</cp:lastModifiedBy>
  <cp:revision>9</cp:revision>
  <dcterms:created xsi:type="dcterms:W3CDTF">2025-09-25T13:02:51Z</dcterms:created>
  <dcterms:modified xsi:type="dcterms:W3CDTF">2025-10-07T20:04:53Z</dcterms:modified>
</cp:coreProperties>
</file>