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9.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11.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1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1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1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4"/>
    <p:sldMasterId id="2147483663" r:id="rId5"/>
    <p:sldMasterId id="2147483666" r:id="rId6"/>
    <p:sldMasterId id="2147483668" r:id="rId7"/>
    <p:sldMasterId id="2147483669" r:id="rId8"/>
    <p:sldMasterId id="2147483672" r:id="rId9"/>
    <p:sldMasterId id="2147483674" r:id="rId10"/>
    <p:sldMasterId id="2147483676" r:id="rId11"/>
    <p:sldMasterId id="2147483680" r:id="rId12"/>
    <p:sldMasterId id="2147483692" r:id="rId13"/>
    <p:sldMasterId id="2147483704" r:id="rId14"/>
    <p:sldMasterId id="2147483724" r:id="rId15"/>
    <p:sldMasterId id="2147483712" r:id="rId16"/>
    <p:sldMasterId id="2147483728" r:id="rId17"/>
    <p:sldMasterId id="2147483740" r:id="rId18"/>
  </p:sldMasterIdLst>
  <p:notesMasterIdLst>
    <p:notesMasterId r:id="rId33"/>
  </p:notesMasterIdLst>
  <p:sldIdLst>
    <p:sldId id="336" r:id="rId19"/>
    <p:sldId id="355" r:id="rId20"/>
    <p:sldId id="356" r:id="rId21"/>
    <p:sldId id="367" r:id="rId22"/>
    <p:sldId id="368" r:id="rId23"/>
    <p:sldId id="369" r:id="rId24"/>
    <p:sldId id="370" r:id="rId25"/>
    <p:sldId id="371" r:id="rId26"/>
    <p:sldId id="372" r:id="rId27"/>
    <p:sldId id="373" r:id="rId28"/>
    <p:sldId id="374" r:id="rId29"/>
    <p:sldId id="375" r:id="rId30"/>
    <p:sldId id="366" r:id="rId31"/>
    <p:sldId id="376"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63" autoAdjust="0"/>
    <p:restoredTop sz="75628" autoAdjust="0"/>
  </p:normalViewPr>
  <p:slideViewPr>
    <p:cSldViewPr snapToGrid="0" snapToObjects="1">
      <p:cViewPr varScale="1">
        <p:scale>
          <a:sx n="65" d="100"/>
          <a:sy n="65" d="100"/>
        </p:scale>
        <p:origin x="2016" y="43"/>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8.xml"/><Relationship Id="rId21" Type="http://schemas.openxmlformats.org/officeDocument/2006/relationships/slide" Target="slides/slide3.xml"/><Relationship Id="rId34"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7.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2.xml"/><Relationship Id="rId29" Type="http://schemas.openxmlformats.org/officeDocument/2006/relationships/slide" Target="slides/slide1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6.xml"/><Relationship Id="rId32" Type="http://schemas.openxmlformats.org/officeDocument/2006/relationships/slide" Target="slides/slide14.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theme" Target="theme/theme1.xml"/><Relationship Id="rId10" Type="http://schemas.openxmlformats.org/officeDocument/2006/relationships/slideMaster" Target="slideMasters/slideMaster7.xml"/><Relationship Id="rId19" Type="http://schemas.openxmlformats.org/officeDocument/2006/relationships/slide" Target="slides/slide1.xml"/><Relationship Id="rId31"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8/18/2022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a:t>
            </a:fld>
            <a:endParaRPr lang="en-US"/>
          </a:p>
        </p:txBody>
      </p:sp>
    </p:spTree>
    <p:extLst>
      <p:ext uri="{BB962C8B-B14F-4D97-AF65-F5344CB8AC3E}">
        <p14:creationId xmlns:p14="http://schemas.microsoft.com/office/powerpoint/2010/main" val="10804942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AstraZeneca Plc was formed in 1999 by the merger of the British Zeneca and the Swedish Astra AB groups.</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Since the merger, the company has grown to become the world's largest pharmaceutical corporation, with significant corporate acquisitions including Definiens,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Spirogen</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and Medimmune.</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The company is currently listed on the LSE (London Stock Exchange) and is a component of the FTSE 100 Index (Financial Times Stock Exchange)</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Currently, the company focuses on prescription medicine development and discovery, commercialization, and manufacturing.</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a:t>
            </a:fld>
            <a:endParaRPr lang="en-US"/>
          </a:p>
        </p:txBody>
      </p:sp>
    </p:spTree>
    <p:extLst>
      <p:ext uri="{BB962C8B-B14F-4D97-AF65-F5344CB8AC3E}">
        <p14:creationId xmlns:p14="http://schemas.microsoft.com/office/powerpoint/2010/main" val="284753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US" sz="1800" b="1" i="1" dirty="0">
                <a:effectLst/>
                <a:latin typeface="Calibri" panose="020F0502020204030204" pitchFamily="34" charset="0"/>
                <a:ea typeface="Calibri" panose="020F0502020204030204" pitchFamily="34" charset="0"/>
                <a:cs typeface="Times New Roman" panose="02020603050405020304" pitchFamily="18" charset="0"/>
              </a:rPr>
              <a:t>Developing countries are state nations that have less or less than average industrial development, economic development, income, and standard of living.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Kenya is a moderately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industrialised</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country with an emerging market that is ahead of other East African countries. Being, a middle-income country, intends to become an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industrialised</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country by 2030.Financial services, tourism, energy, manufacturing, mining, fishing, forestry, and agriculture are among the primary industries. Climate change, accountability and transparency, inequality and poverty, as well as economic vulnerability to external and internal shocks, are the main challenges that Kenya faces.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4</a:t>
            </a:fld>
            <a:endParaRPr lang="en-US"/>
          </a:p>
        </p:txBody>
      </p:sp>
    </p:spTree>
    <p:extLst>
      <p:ext uri="{BB962C8B-B14F-4D97-AF65-F5344CB8AC3E}">
        <p14:creationId xmlns:p14="http://schemas.microsoft.com/office/powerpoint/2010/main" val="1612156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1" i="1" dirty="0">
                <a:effectLst/>
                <a:latin typeface="Times New Roman" panose="02020603050405020304" pitchFamily="18" charset="0"/>
                <a:ea typeface="Calibri" panose="020F0502020204030204" pitchFamily="34" charset="0"/>
                <a:cs typeface="Times New Roman" panose="02020603050405020304" pitchFamily="18" charset="0"/>
              </a:rPr>
              <a:t>The PESTLE analysis describes the macro-environmental factors that might impact AstraZeneca in Kenya.</a:t>
            </a:r>
            <a:endParaRPr lang="en-US" sz="1200" b="1" i="1" dirty="0">
              <a:effectLst/>
              <a:latin typeface="Times New Roman" panose="02020603050405020304" pitchFamily="18" charset="0"/>
              <a:ea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1" dirty="0">
                <a:effectLst/>
                <a:latin typeface="Times New Roman" panose="02020603050405020304" pitchFamily="18" charset="0"/>
                <a:ea typeface="Calibri" panose="020F0502020204030204" pitchFamily="34" charset="0"/>
              </a:rPr>
              <a:t>Political factors play an essential role in determining the factors that would impact the long-term profitability of company. </a:t>
            </a:r>
            <a:r>
              <a:rPr lang="en-GB" sz="1800" b="1" dirty="0">
                <a:effectLst/>
                <a:latin typeface="Times New Roman" panose="02020603050405020304" pitchFamily="18" charset="0"/>
                <a:ea typeface="Calibri" panose="020F0502020204030204" pitchFamily="34" charset="0"/>
              </a:rPr>
              <a:t>However, other </a:t>
            </a: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Factors that AstraZeneca should consider include any anti-trust laws that are related to the healthcare sectors, protection of intellectual property, level of corruption as well as risk related to military invasion. </a:t>
            </a:r>
            <a:endParaRPr lang="en-KE" sz="1200" b="1"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200000"/>
              </a:lnSpc>
              <a:spcAft>
                <a:spcPts val="800"/>
              </a:spcAft>
              <a:buFont typeface="Arial" panose="020B0604020202020204" pitchFamily="34" charset="0"/>
              <a:buChar char="•"/>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AstraZeneca can consider economic indicators such as unemployment rate, discretionary income, inflation, interest rate, and growth rate, as well as consumer spending to provide a forecast of the trajectory of growth. The company can also consider the quality of infrastructure and educational level, as well as labour productivity and cost in the economy. </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1" dirty="0">
                <a:effectLst/>
                <a:latin typeface="Times New Roman" panose="02020603050405020304" pitchFamily="18" charset="0"/>
                <a:ea typeface="Calibri" panose="020F0502020204030204" pitchFamily="34" charset="0"/>
              </a:rPr>
              <a:t>The country is also plagued by population growth, inequality, and poverty. However, </a:t>
            </a: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the company should consider </a:t>
            </a:r>
            <a:r>
              <a:rPr lang="en-US" b="1" i="1" dirty="0">
                <a:effectLst/>
                <a:ea typeface="Calibri" panose="020F0502020204030204" pitchFamily="34" charset="0"/>
                <a:cs typeface="Times New Roman" panose="02020603050405020304" pitchFamily="18" charset="0"/>
              </a:rPr>
              <a:t>Socio-cultural factors</a:t>
            </a: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 as leisure interest, education level, skill and demographics level, power structure, hierarchy and class structure, and culture, including social conventions and gender roles. </a:t>
            </a:r>
            <a:endParaRPr lang="en-KE" sz="12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5</a:t>
            </a:fld>
            <a:endParaRPr lang="en-US"/>
          </a:p>
        </p:txBody>
      </p:sp>
    </p:spTree>
    <p:extLst>
      <p:ext uri="{BB962C8B-B14F-4D97-AF65-F5344CB8AC3E}">
        <p14:creationId xmlns:p14="http://schemas.microsoft.com/office/powerpoint/2010/main" val="2194349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1" i="1" dirty="0">
                <a:effectLst/>
                <a:ea typeface="Calibri" panose="020F0502020204030204" pitchFamily="34" charset="0"/>
                <a:cs typeface="Times New Roman" panose="02020603050405020304" pitchFamily="18" charset="0"/>
              </a:rPr>
              <a:t>On Technological factors the company</a:t>
            </a:r>
            <a:r>
              <a:rPr lang="en-US" sz="1200" b="1" dirty="0">
                <a:effectLst/>
                <a:latin typeface="Times New Roman" panose="02020603050405020304" pitchFamily="18" charset="0"/>
                <a:ea typeface="Calibri" panose="020F0502020204030204" pitchFamily="34" charset="0"/>
              </a:rPr>
              <a:t> should consider the rate of technological diffusion, the effects of technology on the value chain structure, product offering, and the impacts of the cost structure in the industry. </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The company should also consider the recent development in technology by the competing firms. </a:t>
            </a:r>
            <a:endParaRPr lang="en-US" sz="1200" b="1" dirty="0">
              <a:effectLst/>
              <a:latin typeface="Times New Roman" panose="02020603050405020304" pitchFamily="18" charset="0"/>
              <a:ea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Legal institutions and frameworks in some state nations are not enough to promote protection to the rights of intellectual property. AstraZeneca should evaluate several factors before entering this market. This includes data protection, employment law, e-commerce and consumer protection, intellectual property law, patents and copyrights, as well as discrimination law. </a:t>
            </a:r>
            <a:endParaRPr lang="en-KE" sz="1200" b="1"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1" dirty="0">
                <a:effectLst/>
                <a:latin typeface="Times New Roman" panose="02020603050405020304" pitchFamily="18" charset="0"/>
                <a:ea typeface="Calibri" panose="020F0502020204030204" pitchFamily="34" charset="0"/>
              </a:rPr>
              <a:t>Around the world, different markets have different environmental standards or norms that can affect the organization's profitability. </a:t>
            </a: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AstraZeneca should consider several aspects, including weather, climate change, recycling, management of waste in the health care sector, pollution regulation in the industry, and individual attitudes towards ecological or green products. </a:t>
            </a:r>
            <a:endParaRPr lang="en-KE" sz="12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37011906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1" dirty="0">
                <a:effectLst/>
                <a:latin typeface="Times New Roman" panose="02020603050405020304" pitchFamily="18" charset="0"/>
                <a:ea typeface="Calibri" panose="020F0502020204030204" pitchFamily="34" charset="0"/>
              </a:rPr>
              <a:t>There are several opportunities and challenges that the company can face when working in Kenya. The manufacturing sector of the country is aiming to add about 15% to the country's GDP by the 2022 fiscal year</a:t>
            </a:r>
            <a:r>
              <a:rPr lang="en-US" sz="1200" b="1" i="1" dirty="0">
                <a:effectLst/>
                <a:latin typeface="Times New Roman" panose="02020603050405020304" pitchFamily="18" charset="0"/>
                <a:ea typeface="Calibri" panose="020F0502020204030204" pitchFamily="34" charset="0"/>
              </a:rPr>
              <a:t>.</a:t>
            </a:r>
            <a:r>
              <a:rPr lang="en-GB" b="1" i="1" dirty="0">
                <a:solidFill>
                  <a:srgbClr val="111111"/>
                </a:solidFill>
                <a:effectLst/>
                <a:latin typeface="SourceSansPro"/>
              </a:rPr>
              <a:t> Gross domestic product (GDP) is the total monetary or market value of all the finished goods and services produced within a country’s borders in a specific time period</a:t>
            </a:r>
            <a:endParaRPr lang="en-US" sz="1200" b="1" i="1" dirty="0">
              <a:effectLst/>
              <a:latin typeface="Times New Roman" panose="02020603050405020304" pitchFamily="18" charset="0"/>
              <a:ea typeface="Calibri" panose="020F0502020204030204" pitchFamily="34" charset="0"/>
            </a:endParaRPr>
          </a:p>
          <a:p>
            <a:pPr marL="171450" indent="-171450">
              <a:buFont typeface="Arial" panose="020B0604020202020204" pitchFamily="34" charset="0"/>
              <a:buChar char="•"/>
            </a:pPr>
            <a:r>
              <a:rPr lang="en-US" sz="1200" b="1" dirty="0">
                <a:effectLst/>
                <a:latin typeface="Times New Roman" panose="02020603050405020304" pitchFamily="18" charset="0"/>
                <a:ea typeface="Calibri" panose="020F0502020204030204" pitchFamily="34" charset="0"/>
              </a:rPr>
              <a:t>The infrastructure of Kenya is developed as compared to the other nations. The country has three international airports located in big cities including Eldoret, Mombasa, and Nairobi. The main airport, Jomo Kenyatta international airport, is located strategically to serve the global market, including Middle-East and Europe.</a:t>
            </a:r>
          </a:p>
        </p:txBody>
      </p:sp>
      <p:sp>
        <p:nvSpPr>
          <p:cNvPr id="4" name="Slide Number Placeholder 3"/>
          <p:cNvSpPr>
            <a:spLocks noGrp="1"/>
          </p:cNvSpPr>
          <p:nvPr>
            <p:ph type="sldNum" sz="quarter" idx="5"/>
          </p:nvPr>
        </p:nvSpPr>
        <p:spPr/>
        <p:txBody>
          <a:bodyPr/>
          <a:lstStyle/>
          <a:p>
            <a:fld id="{05FFDD11-B3EC-214B-B984-1798BFAD033A}" type="slidenum">
              <a:rPr lang="en-US" smtClean="0"/>
              <a:t>7</a:t>
            </a:fld>
            <a:endParaRPr lang="en-US"/>
          </a:p>
        </p:txBody>
      </p:sp>
    </p:spTree>
    <p:extLst>
      <p:ext uri="{BB962C8B-B14F-4D97-AF65-F5344CB8AC3E}">
        <p14:creationId xmlns:p14="http://schemas.microsoft.com/office/powerpoint/2010/main" val="3916335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effectLst/>
                <a:latin typeface="Times New Roman" panose="02020603050405020304" pitchFamily="18" charset="0"/>
                <a:ea typeface="Calibri" panose="020F0502020204030204" pitchFamily="34" charset="0"/>
              </a:rPr>
              <a:t>One of the essential challenges that the company should consider is cybersecurity and emerging technologies. In reality, the world has had significant advancements in technology which include manufacturing software, robotics, and IoT (</a:t>
            </a:r>
            <a:r>
              <a:rPr lang="en-KE" sz="1200" b="1" dirty="0">
                <a:solidFill>
                  <a:srgbClr val="222222"/>
                </a:solidFill>
                <a:effectLst/>
                <a:latin typeface="Times New Roman" panose="02020603050405020304" pitchFamily="18" charset="0"/>
                <a:ea typeface="Calibri" panose="020F0502020204030204" pitchFamily="34" charset="0"/>
              </a:rPr>
              <a:t>Achinas</a:t>
            </a:r>
            <a:r>
              <a:rPr lang="en-US" sz="1200" b="1" dirty="0">
                <a:solidFill>
                  <a:srgbClr val="222222"/>
                </a:solidFill>
                <a:effectLst/>
                <a:latin typeface="Times New Roman" panose="02020603050405020304" pitchFamily="18" charset="0"/>
                <a:ea typeface="Calibri" panose="020F0502020204030204" pitchFamily="34" charset="0"/>
              </a:rPr>
              <a:t> et al., 2019)</a:t>
            </a:r>
            <a:r>
              <a:rPr lang="en-US" sz="1200" b="1" dirty="0">
                <a:effectLst/>
                <a:latin typeface="Times New Roman" panose="02020603050405020304" pitchFamily="18" charset="0"/>
                <a:ea typeface="Calibri" panose="020F0502020204030204" pitchFamily="34" charset="0"/>
              </a:rPr>
              <a:t>. This is a challenge as the manufacturers are left with many decisions which overwhelm them. </a:t>
            </a:r>
          </a:p>
          <a:p>
            <a:r>
              <a:rPr lang="en-US" sz="1200" b="1" dirty="0">
                <a:effectLst/>
                <a:latin typeface="Times New Roman" panose="02020603050405020304" pitchFamily="18" charset="0"/>
                <a:ea typeface="Calibri" panose="020F0502020204030204" pitchFamily="34" charset="0"/>
              </a:rPr>
              <a:t>The climate shifts, tariffs, and reforms, the manufacturing sector had significant growth in 2021. </a:t>
            </a:r>
            <a:endParaRPr lang="en-KE" b="1"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8</a:t>
            </a:fld>
            <a:endParaRPr lang="en-US"/>
          </a:p>
        </p:txBody>
      </p:sp>
    </p:spTree>
    <p:extLst>
      <p:ext uri="{BB962C8B-B14F-4D97-AF65-F5344CB8AC3E}">
        <p14:creationId xmlns:p14="http://schemas.microsoft.com/office/powerpoint/2010/main" val="3473428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1" dirty="0">
                <a:effectLst/>
                <a:latin typeface="Calibri" panose="020F0502020204030204" pitchFamily="34" charset="0"/>
                <a:ea typeface="Calibri" panose="020F0502020204030204" pitchFamily="34" charset="0"/>
                <a:cs typeface="Times New Roman" panose="02020603050405020304" pitchFamily="18" charset="0"/>
              </a:rPr>
              <a:t>AstraZeneca can implement a variety of strategies in Kenya. </a:t>
            </a:r>
          </a:p>
          <a:p>
            <a:pPr marL="285750" indent="-285750">
              <a:buFont typeface="Arial" panose="020B0604020202020204" pitchFamily="34" charset="0"/>
              <a:buChar char="•"/>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I</a:t>
            </a:r>
            <a:r>
              <a:rPr lang="en-GB" sz="1800" b="1" dirty="0">
                <a:effectLst/>
                <a:latin typeface="Times New Roman" panose="02020603050405020304" pitchFamily="18" charset="0"/>
                <a:ea typeface="Calibri" panose="020F0502020204030204" pitchFamily="34" charset="0"/>
              </a:rPr>
              <a:t>f the company focuses on B2C and B2B audiences, need to adapt a marketing strategy that sells its services and products effectively.</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US" sz="1800" b="1" dirty="0">
                <a:effectLst/>
                <a:ea typeface="Calibri" panose="020F0502020204030204" pitchFamily="34" charset="0"/>
                <a:cs typeface="Times New Roman" panose="02020603050405020304" pitchFamily="18" charset="0"/>
              </a:rPr>
              <a:t>Product or market development</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strategy include adapting existing products or developing new products and introducing them to new or existing markets. </a:t>
            </a:r>
            <a:r>
              <a:rPr lang="en-GB" sz="1800" b="1" dirty="0">
                <a:effectLst/>
                <a:latin typeface="Times New Roman" panose="02020603050405020304" pitchFamily="18" charset="0"/>
                <a:ea typeface="Calibri" panose="020F0502020204030204" pitchFamily="34" charset="0"/>
              </a:rPr>
              <a:t>The strategies that can be integrated with this approach include diversification, product development, market development, and market penetration (</a:t>
            </a:r>
            <a:r>
              <a:rPr lang="en-GB" sz="1800" b="1" dirty="0">
                <a:solidFill>
                  <a:srgbClr val="000000"/>
                </a:solidFill>
                <a:effectLst/>
                <a:latin typeface="Times New Roman" panose="02020603050405020304" pitchFamily="18" charset="0"/>
                <a:ea typeface="Calibri" panose="020F0502020204030204" pitchFamily="34" charset="0"/>
              </a:rPr>
              <a:t>Gomari et al., 2020)</a:t>
            </a:r>
            <a:r>
              <a:rPr lang="en-GB" sz="1800" b="1" dirty="0">
                <a:effectLst/>
                <a:latin typeface="Times New Roman" panose="02020603050405020304" pitchFamily="18" charset="0"/>
                <a:ea typeface="Calibri" panose="020F0502020204030204" pitchFamily="34" charset="0"/>
              </a:rPr>
              <a:t>. </a:t>
            </a:r>
          </a:p>
          <a:p>
            <a:pPr marL="285750" indent="-285750">
              <a:buFont typeface="Arial" panose="020B0604020202020204" pitchFamily="34" charset="0"/>
              <a:buChar char="•"/>
            </a:pPr>
            <a:r>
              <a:rPr lang="en-GB" sz="1800" b="1" dirty="0">
                <a:effectLst/>
                <a:latin typeface="Times New Roman" panose="02020603050405020304" pitchFamily="18" charset="0"/>
                <a:ea typeface="Calibri" panose="020F0502020204030204" pitchFamily="34" charset="0"/>
              </a:rPr>
              <a:t>Target marketing approach. This method enables a company to narrow its aim and focus on messages and marketing campaigns at a specific market segment, therefore becoming relevant to the market, which increases the conversion chances into a client or customer.</a:t>
            </a:r>
          </a:p>
          <a:p>
            <a:pPr marL="285750" indent="-285750">
              <a:buFont typeface="Arial" panose="020B0604020202020204" pitchFamily="34" charset="0"/>
              <a:buChar char="•"/>
            </a:pPr>
            <a:r>
              <a:rPr lang="en-GB" sz="1800" b="1" dirty="0">
                <a:effectLst/>
                <a:latin typeface="Times New Roman" panose="02020603050405020304" pitchFamily="18" charset="0"/>
                <a:ea typeface="Calibri" panose="020F0502020204030204" pitchFamily="34" charset="0"/>
              </a:rPr>
              <a:t>Another approach that the company can integrate is differentiation and positioning strategy. This is an essential strategy that focuses on the marketing strategy of the company and considers the perception of the customers (Reddy and Rao, 2017). Companies can provide these services and products in relation to four variables. This includes fulfilment period, price, service quality, and product quality</a:t>
            </a:r>
            <a:endParaRPr lang="en-GB" b="1" dirty="0"/>
          </a:p>
        </p:txBody>
      </p:sp>
      <p:sp>
        <p:nvSpPr>
          <p:cNvPr id="4" name="Slide Number Placeholder 3"/>
          <p:cNvSpPr>
            <a:spLocks noGrp="1"/>
          </p:cNvSpPr>
          <p:nvPr>
            <p:ph type="sldNum" sz="quarter" idx="5"/>
          </p:nvPr>
        </p:nvSpPr>
        <p:spPr/>
        <p:txBody>
          <a:bodyPr/>
          <a:lstStyle/>
          <a:p>
            <a:fld id="{05FFDD11-B3EC-214B-B984-1798BFAD033A}" type="slidenum">
              <a:rPr lang="en-US" smtClean="0"/>
              <a:t>9</a:t>
            </a:fld>
            <a:endParaRPr lang="en-US"/>
          </a:p>
        </p:txBody>
      </p:sp>
    </p:spTree>
    <p:extLst>
      <p:ext uri="{BB962C8B-B14F-4D97-AF65-F5344CB8AC3E}">
        <p14:creationId xmlns:p14="http://schemas.microsoft.com/office/powerpoint/2010/main" val="40417383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sz="1200" b="1" dirty="0">
                <a:effectLst/>
                <a:latin typeface="Times New Roman" panose="02020603050405020304" pitchFamily="18" charset="0"/>
                <a:ea typeface="Calibri" panose="020F0502020204030204" pitchFamily="34" charset="0"/>
              </a:rPr>
              <a:t>The culture of Kenya has been undergoing siege. There are different barriers experienced by foreign businesses in Kenya. These barriers are not limited to language barriers of the cultures. The country has several ethnic groups which have their own dialect or language. </a:t>
            </a:r>
          </a:p>
          <a:p>
            <a:pPr marL="285750" indent="-285750">
              <a:buFont typeface="Arial" panose="020B0604020202020204" pitchFamily="34" charset="0"/>
              <a:buChar char="•"/>
            </a:pPr>
            <a:r>
              <a:rPr lang="en-US" sz="1200" b="1" dirty="0">
                <a:effectLst/>
                <a:latin typeface="Times New Roman" panose="02020603050405020304" pitchFamily="18" charset="0"/>
                <a:ea typeface="Calibri" panose="020F0502020204030204" pitchFamily="34" charset="0"/>
              </a:rPr>
              <a:t>Another barrier is the non-tariff barriers. To conduct operations in Kenya, an organization has to adhere to several needs. This includes labeling requirements, packaging and slow custom services, the obligation to get ISM (import standards mark), and the need to obtain CoC or certificate of conformity from KEBS, the Kenya Bureau of Standards. </a:t>
            </a:r>
          </a:p>
          <a:p>
            <a:pPr marL="285750" indent="-285750">
              <a:buFont typeface="Arial" panose="020B0604020202020204" pitchFamily="34" charset="0"/>
              <a:buChar char="•"/>
            </a:pPr>
            <a:r>
              <a:rPr lang="en-US" sz="1200" b="1" dirty="0">
                <a:effectLst/>
                <a:latin typeface="Times New Roman" panose="02020603050405020304" pitchFamily="18" charset="0"/>
                <a:ea typeface="Calibri" panose="020F0502020204030204" pitchFamily="34" charset="0"/>
              </a:rPr>
              <a:t>Another barrier that would impact the company includes the ability to adapt and adopt new technology, regulatory needs, and cost, as well as emerging factors of financing and supply with global immunization. </a:t>
            </a:r>
            <a:endParaRPr lang="en-KE" b="1"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10</a:t>
            </a:fld>
            <a:endParaRPr lang="en-US"/>
          </a:p>
        </p:txBody>
      </p:sp>
    </p:spTree>
    <p:extLst>
      <p:ext uri="{BB962C8B-B14F-4D97-AF65-F5344CB8AC3E}">
        <p14:creationId xmlns:p14="http://schemas.microsoft.com/office/powerpoint/2010/main" val="29715660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sz="1200" b="1" dirty="0">
                <a:effectLst/>
                <a:latin typeface="Times New Roman" panose="02020603050405020304" pitchFamily="18" charset="0"/>
                <a:ea typeface="Calibri" panose="020F0502020204030204" pitchFamily="34" charset="0"/>
              </a:rPr>
              <a:t>The company should employ content marketing to educate the customers about the services and products or solutions to problems. This is essential in leveraging its strong presence in the market. </a:t>
            </a:r>
          </a:p>
          <a:p>
            <a:pPr marL="285750" indent="-285750">
              <a:buFont typeface="Arial" panose="020B0604020202020204" pitchFamily="34" charset="0"/>
              <a:buChar char="•"/>
            </a:pPr>
            <a:r>
              <a:rPr lang="en-US" sz="1200" b="1" dirty="0">
                <a:effectLst/>
                <a:latin typeface="Times New Roman" panose="02020603050405020304" pitchFamily="18" charset="0"/>
                <a:ea typeface="Calibri" panose="020F0502020204030204" pitchFamily="34" charset="0"/>
              </a:rPr>
              <a:t>The expansion entails increasing market access, customer base, retail, and portfolio selling. Through innovation, the company can promote an ecosystem that is patient-centric and fully integrated. </a:t>
            </a:r>
          </a:p>
          <a:p>
            <a:pPr marL="285750" indent="-285750">
              <a:buFont typeface="Arial" panose="020B0604020202020204" pitchFamily="34" charset="0"/>
              <a:buChar char="•"/>
            </a:pPr>
            <a:r>
              <a:rPr lang="en-US" sz="1200" b="1" dirty="0">
                <a:effectLst/>
                <a:latin typeface="Times New Roman" panose="02020603050405020304" pitchFamily="18" charset="0"/>
                <a:ea typeface="Calibri" panose="020F0502020204030204" pitchFamily="34" charset="0"/>
              </a:rPr>
              <a:t>In the UK, the pharmaceutical industry is regulated by the FDA, and it often involves a high cost of operation and entry. The company should collaborate with R&amp;D laboratories. This will also help to improve the productivity of the pipeline and achieve sustainable leadership (Morgan et al., 2018). </a:t>
            </a:r>
          </a:p>
          <a:p>
            <a:pPr marL="285750" indent="-285750">
              <a:buFont typeface="Arial" panose="020B0604020202020204" pitchFamily="34" charset="0"/>
              <a:buChar char="•"/>
            </a:pPr>
            <a:r>
              <a:rPr lang="en-US" sz="1200" b="1" dirty="0">
                <a:effectLst/>
                <a:latin typeface="Times New Roman" panose="02020603050405020304" pitchFamily="18" charset="0"/>
                <a:ea typeface="Calibri" panose="020F0502020204030204" pitchFamily="34" charset="0"/>
              </a:rPr>
              <a:t>This includes working with BMS to attain the leading position in the market of non-insulin diabetes and maximize the potential of brands that are established and new launches in Kenya. Transforming the way, the company works is essential in promoting strategy. </a:t>
            </a:r>
            <a:endParaRPr lang="en-KE" b="1"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11</a:t>
            </a:fld>
            <a:endParaRPr lang="en-US"/>
          </a:p>
        </p:txBody>
      </p:sp>
    </p:spTree>
    <p:extLst>
      <p:ext uri="{BB962C8B-B14F-4D97-AF65-F5344CB8AC3E}">
        <p14:creationId xmlns:p14="http://schemas.microsoft.com/office/powerpoint/2010/main" val="1637218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Investing in cost-cutting measures will boost the company's profitability. Politics, economics, sociocultural, technology, law, and the environment all have an impact. Language barriers, technological adaptability, and legal restrictions all have a significant impact on the company's operations.</a:t>
            </a:r>
          </a:p>
        </p:txBody>
      </p:sp>
      <p:sp>
        <p:nvSpPr>
          <p:cNvPr id="4" name="Slide Number Placeholder 3"/>
          <p:cNvSpPr>
            <a:spLocks noGrp="1"/>
          </p:cNvSpPr>
          <p:nvPr>
            <p:ph type="sldNum" sz="quarter" idx="5"/>
          </p:nvPr>
        </p:nvSpPr>
        <p:spPr/>
        <p:txBody>
          <a:bodyPr/>
          <a:lstStyle/>
          <a:p>
            <a:fld id="{05FFDD11-B3EC-214B-B984-1798BFAD033A}" type="slidenum">
              <a:rPr lang="en-US" smtClean="0"/>
              <a:t>12</a:t>
            </a:fld>
            <a:endParaRPr lang="en-US"/>
          </a:p>
        </p:txBody>
      </p:sp>
    </p:spTree>
    <p:extLst>
      <p:ext uri="{BB962C8B-B14F-4D97-AF65-F5344CB8AC3E}">
        <p14:creationId xmlns:p14="http://schemas.microsoft.com/office/powerpoint/2010/main" val="388795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868080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761956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42648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4123628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2272742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8/18/2022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571949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195173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01024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2347472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758150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17432412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6456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8/18/2022</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2964054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957403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4825835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58923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603621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474443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071179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4578321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429282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33174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8/18/2022</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06410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7.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9.pn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9.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4.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image" Target="../media/image11.png"/><Relationship Id="rId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image" Target="../media/image13.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1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image" Target="../media/image14.png"/><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14.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9" Type="http://schemas.openxmlformats.org/officeDocument/2006/relationships/theme" Target="../theme/theme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19471356"/>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7895613"/>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847168410"/>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9" r:id="rId3"/>
    <p:sldLayoutId id="214748370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915559488"/>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1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8984617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2D5C6C4-297C-4AB8-8AC7-600066CC20F1}"/>
              </a:ext>
            </a:extLst>
          </p:cNvPr>
          <p:cNvSpPr>
            <a:spLocks noGrp="1"/>
          </p:cNvSpPr>
          <p:nvPr>
            <p:ph type="title"/>
          </p:nvPr>
        </p:nvSpPr>
        <p:spPr>
          <a:xfrm>
            <a:off x="455141" y="1118587"/>
            <a:ext cx="8233718" cy="5063475"/>
          </a:xfrm>
        </p:spPr>
        <p:txBody>
          <a:bodyPr/>
          <a:lstStyle/>
          <a:p>
            <a:pPr algn="ctr"/>
            <a:br>
              <a:rPr lang="en-GB" sz="3600" b="1" dirty="0">
                <a:latin typeface="+mn-lt"/>
              </a:rPr>
            </a:br>
            <a:r>
              <a:rPr lang="en-GB" sz="3600" b="1" dirty="0">
                <a:latin typeface="+mn-lt"/>
              </a:rPr>
              <a:t>LCBB4005</a:t>
            </a:r>
            <a:br>
              <a:rPr lang="en-GB" sz="3600" dirty="0">
                <a:latin typeface="+mn-lt"/>
              </a:rPr>
            </a:br>
            <a:r>
              <a:rPr lang="en-GB" sz="3600" b="1" dirty="0">
                <a:effectLst>
                  <a:outerShdw blurRad="38100" dist="38100" dir="2700000" algn="tl">
                    <a:srgbClr val="000000">
                      <a:alpha val="43137"/>
                    </a:srgbClr>
                  </a:outerShdw>
                </a:effectLst>
                <a:latin typeface="+mn-lt"/>
              </a:rPr>
              <a:t>Global Business Environment </a:t>
            </a:r>
            <a:br>
              <a:rPr lang="en-GB" sz="3600" b="1" dirty="0">
                <a:effectLst>
                  <a:outerShdw blurRad="38100" dist="38100" dir="2700000" algn="tl">
                    <a:srgbClr val="000000">
                      <a:alpha val="43137"/>
                    </a:srgbClr>
                  </a:outerShdw>
                </a:effectLst>
                <a:latin typeface="+mn-lt"/>
              </a:rPr>
            </a:br>
            <a:br>
              <a:rPr lang="en-GB" sz="3600" b="1" dirty="0">
                <a:effectLst>
                  <a:outerShdw blurRad="38100" dist="38100" dir="2700000" algn="tl">
                    <a:srgbClr val="000000">
                      <a:alpha val="43137"/>
                    </a:srgbClr>
                  </a:outerShdw>
                </a:effectLst>
                <a:latin typeface="+mn-lt"/>
              </a:rPr>
            </a:br>
            <a:r>
              <a:rPr lang="en-GB" sz="3600" b="1" dirty="0">
                <a:solidFill>
                  <a:srgbClr val="FFFF00"/>
                </a:solidFill>
                <a:effectLst>
                  <a:outerShdw blurRad="38100" dist="38100" dir="2700000" algn="tl">
                    <a:srgbClr val="000000">
                      <a:alpha val="43137"/>
                    </a:srgbClr>
                  </a:outerShdw>
                </a:effectLst>
                <a:latin typeface="+mn-lt"/>
              </a:rPr>
              <a:t>Assessment 1 : Task 2 </a:t>
            </a:r>
            <a:br>
              <a:rPr lang="en-GB" sz="3600" b="1" dirty="0">
                <a:solidFill>
                  <a:srgbClr val="FFFF00"/>
                </a:solidFill>
                <a:effectLst>
                  <a:outerShdw blurRad="38100" dist="38100" dir="2700000" algn="tl">
                    <a:srgbClr val="000000">
                      <a:alpha val="43137"/>
                    </a:srgbClr>
                  </a:outerShdw>
                </a:effectLst>
                <a:latin typeface="+mn-lt"/>
              </a:rPr>
            </a:br>
            <a:r>
              <a:rPr lang="en-GB" sz="3600" b="1" dirty="0">
                <a:solidFill>
                  <a:srgbClr val="FFFF00"/>
                </a:solidFill>
                <a:effectLst>
                  <a:outerShdw blurRad="38100" dist="38100" dir="2700000" algn="tl">
                    <a:srgbClr val="000000">
                      <a:alpha val="43137"/>
                    </a:srgbClr>
                  </a:outerShdw>
                </a:effectLst>
                <a:latin typeface="+mn-lt"/>
              </a:rPr>
              <a:t>Business Environment Evaluation of AstraZeneca Plc. in a Developing Country (Kenya) </a:t>
            </a:r>
            <a:br>
              <a:rPr lang="en-GB" sz="4000" b="1" dirty="0"/>
            </a:br>
            <a:br>
              <a:rPr lang="en-GB" sz="4000" b="1" dirty="0"/>
            </a:br>
            <a:br>
              <a:rPr lang="en-GB" sz="4000" b="1" dirty="0"/>
            </a:br>
            <a:endParaRPr lang="en-GB" sz="4000" b="1" dirty="0"/>
          </a:p>
        </p:txBody>
      </p:sp>
    </p:spTree>
    <p:extLst>
      <p:ext uri="{BB962C8B-B14F-4D97-AF65-F5344CB8AC3E}">
        <p14:creationId xmlns:p14="http://schemas.microsoft.com/office/powerpoint/2010/main" val="1859407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8DC41E-C746-435E-AD0E-0D42E7EF3BF5}"/>
              </a:ext>
            </a:extLst>
          </p:cNvPr>
          <p:cNvSpPr>
            <a:spLocks noGrp="1"/>
          </p:cNvSpPr>
          <p:nvPr>
            <p:ph type="title"/>
          </p:nvPr>
        </p:nvSpPr>
        <p:spPr>
          <a:xfrm>
            <a:off x="628650" y="363895"/>
            <a:ext cx="7886700" cy="5505060"/>
          </a:xfrm>
        </p:spPr>
        <p:txBody>
          <a:bodyPr/>
          <a:lstStyle/>
          <a:p>
            <a:pPr>
              <a:lnSpc>
                <a:spcPct val="100000"/>
              </a:lnSpc>
            </a:pPr>
            <a:br>
              <a:rPr lang="en-US" sz="2800" dirty="0">
                <a:latin typeface="+mn-lt"/>
                <a:ea typeface="Calibri" panose="020F0502020204030204" pitchFamily="34" charset="0"/>
                <a:cs typeface="Times New Roman" panose="02020603050405020304" pitchFamily="18" charset="0"/>
              </a:rPr>
            </a:br>
            <a:r>
              <a:rPr lang="en-US" sz="3200" dirty="0">
                <a:latin typeface="+mn-lt"/>
                <a:ea typeface="Calibri" panose="020F0502020204030204" pitchFamily="34" charset="0"/>
                <a:cs typeface="Times New Roman" panose="02020603050405020304" pitchFamily="18" charset="0"/>
              </a:rPr>
              <a:t>1) Introduction of  AstraZeneca</a:t>
            </a:r>
            <a:br>
              <a:rPr lang="en-GB" sz="3200" dirty="0">
                <a:latin typeface="+mn-lt"/>
                <a:ea typeface="Calibri" panose="020F0502020204030204" pitchFamily="34" charset="0"/>
                <a:cs typeface="Times New Roman" panose="02020603050405020304" pitchFamily="18" charset="0"/>
              </a:rPr>
            </a:br>
            <a:r>
              <a:rPr lang="en-GB" sz="3200" dirty="0">
                <a:latin typeface="+mn-lt"/>
                <a:ea typeface="Calibri" panose="020F0502020204030204" pitchFamily="34" charset="0"/>
                <a:cs typeface="Times New Roman" panose="02020603050405020304" pitchFamily="18" charset="0"/>
              </a:rPr>
              <a:t>2) </a:t>
            </a:r>
            <a:r>
              <a:rPr lang="en-US" sz="3200" dirty="0">
                <a:latin typeface="+mn-lt"/>
                <a:ea typeface="Calibri" panose="020F0502020204030204" pitchFamily="34" charset="0"/>
                <a:cs typeface="Times New Roman" panose="02020603050405020304" pitchFamily="18" charset="0"/>
              </a:rPr>
              <a:t>A brief introduction of the selected developing country (Kenya).</a:t>
            </a:r>
            <a:br>
              <a:rPr lang="en-KE" sz="3200" u="sng" dirty="0">
                <a:latin typeface="+mn-lt"/>
                <a:ea typeface="Calibri" panose="020F0502020204030204" pitchFamily="34" charset="0"/>
                <a:cs typeface="Times New Roman" panose="02020603050405020304" pitchFamily="18" charset="0"/>
              </a:rPr>
            </a:br>
            <a:r>
              <a:rPr lang="en-GB" sz="3200" dirty="0">
                <a:latin typeface="+mn-lt"/>
                <a:ea typeface="Calibri" panose="020F0502020204030204" pitchFamily="34" charset="0"/>
                <a:cs typeface="Times New Roman" panose="02020603050405020304" pitchFamily="18" charset="0"/>
              </a:rPr>
              <a:t>3) </a:t>
            </a:r>
            <a:r>
              <a:rPr lang="en-US" sz="3200" dirty="0">
                <a:latin typeface="+mn-lt"/>
                <a:ea typeface="Calibri" panose="020F0502020204030204" pitchFamily="34" charset="0"/>
                <a:cs typeface="Times New Roman" panose="02020603050405020304" pitchFamily="18" charset="0"/>
              </a:rPr>
              <a:t>PESTLE Analysis.</a:t>
            </a:r>
            <a:br>
              <a:rPr lang="en-KE" sz="3200" u="sng" dirty="0">
                <a:latin typeface="+mn-lt"/>
                <a:ea typeface="Calibri" panose="020F0502020204030204" pitchFamily="34" charset="0"/>
                <a:cs typeface="Times New Roman" panose="02020603050405020304" pitchFamily="18" charset="0"/>
              </a:rPr>
            </a:br>
            <a:r>
              <a:rPr lang="en-GB" sz="3200" dirty="0">
                <a:latin typeface="+mn-lt"/>
                <a:ea typeface="Calibri" panose="020F0502020204030204" pitchFamily="34" charset="0"/>
                <a:cs typeface="Times New Roman" panose="02020603050405020304" pitchFamily="18" charset="0"/>
              </a:rPr>
              <a:t>4) </a:t>
            </a:r>
            <a:r>
              <a:rPr lang="en-US" sz="3200" dirty="0">
                <a:latin typeface="+mn-lt"/>
                <a:ea typeface="Calibri" panose="020F0502020204030204" pitchFamily="34" charset="0"/>
                <a:cs typeface="Times New Roman" panose="02020603050405020304" pitchFamily="18" charset="0"/>
              </a:rPr>
              <a:t>Opportunities and challenges.</a:t>
            </a:r>
            <a:br>
              <a:rPr lang="en-KE" sz="3200" u="sng" dirty="0">
                <a:latin typeface="+mn-lt"/>
                <a:ea typeface="Calibri" panose="020F0502020204030204" pitchFamily="34" charset="0"/>
                <a:cs typeface="Times New Roman" panose="02020603050405020304" pitchFamily="18" charset="0"/>
              </a:rPr>
            </a:br>
            <a:r>
              <a:rPr lang="en-GB" sz="3200" dirty="0">
                <a:latin typeface="+mn-lt"/>
                <a:ea typeface="Calibri" panose="020F0502020204030204" pitchFamily="34" charset="0"/>
                <a:cs typeface="Times New Roman" panose="02020603050405020304" pitchFamily="18" charset="0"/>
              </a:rPr>
              <a:t>5) </a:t>
            </a:r>
            <a:r>
              <a:rPr lang="en-US" sz="3200" dirty="0">
                <a:latin typeface="+mn-lt"/>
                <a:ea typeface="Calibri" panose="020F0502020204030204" pitchFamily="34" charset="0"/>
                <a:cs typeface="Times New Roman" panose="02020603050405020304" pitchFamily="18" charset="0"/>
              </a:rPr>
              <a:t>Strategies.</a:t>
            </a:r>
            <a:br>
              <a:rPr lang="en-GB" sz="3200" dirty="0">
                <a:latin typeface="+mn-lt"/>
              </a:rPr>
            </a:br>
            <a:r>
              <a:rPr lang="en-GB" sz="3200" dirty="0">
                <a:latin typeface="+mn-lt"/>
              </a:rPr>
              <a:t>6) </a:t>
            </a:r>
            <a:r>
              <a:rPr lang="en-US" sz="3200" dirty="0">
                <a:latin typeface="+mn-lt"/>
                <a:ea typeface="Calibri" panose="020F0502020204030204" pitchFamily="34" charset="0"/>
                <a:cs typeface="Times New Roman" panose="02020603050405020304" pitchFamily="18" charset="0"/>
              </a:rPr>
              <a:t>Barriers experienced by AstraZeneca</a:t>
            </a:r>
            <a:br>
              <a:rPr lang="en-US" sz="3200" dirty="0">
                <a:latin typeface="+mn-lt"/>
                <a:ea typeface="Calibri" panose="020F0502020204030204" pitchFamily="34" charset="0"/>
                <a:cs typeface="Times New Roman" panose="02020603050405020304" pitchFamily="18" charset="0"/>
              </a:rPr>
            </a:br>
            <a:r>
              <a:rPr lang="en-US" sz="3200" dirty="0">
                <a:latin typeface="+mn-lt"/>
                <a:ea typeface="Calibri" panose="020F0502020204030204" pitchFamily="34" charset="0"/>
                <a:cs typeface="Times New Roman" panose="02020603050405020304" pitchFamily="18" charset="0"/>
              </a:rPr>
              <a:t>7)</a:t>
            </a:r>
            <a:r>
              <a:rPr lang="en-US" sz="3200" dirty="0">
                <a:effectLst/>
                <a:latin typeface="+mn-lt"/>
                <a:ea typeface="Calibri" panose="020F0502020204030204" pitchFamily="34" charset="0"/>
                <a:cs typeface="Times New Roman" panose="02020603050405020304" pitchFamily="18" charset="0"/>
              </a:rPr>
              <a:t> Appropriate strategies. </a:t>
            </a:r>
            <a:br>
              <a:rPr lang="en-US" sz="3200" dirty="0">
                <a:latin typeface="+mn-lt"/>
                <a:ea typeface="Calibri" panose="020F0502020204030204" pitchFamily="34" charset="0"/>
                <a:cs typeface="Times New Roman" panose="02020603050405020304" pitchFamily="18" charset="0"/>
              </a:rPr>
            </a:br>
            <a:r>
              <a:rPr lang="en-US" sz="3200" dirty="0">
                <a:latin typeface="+mn-lt"/>
                <a:ea typeface="Calibri" panose="020F0502020204030204" pitchFamily="34" charset="0"/>
                <a:cs typeface="Times New Roman" panose="02020603050405020304" pitchFamily="18" charset="0"/>
              </a:rPr>
              <a:t>8) Conclusion.</a:t>
            </a:r>
            <a:br>
              <a:rPr lang="en-US" sz="3200" dirty="0">
                <a:latin typeface="+mn-lt"/>
                <a:ea typeface="Calibri" panose="020F0502020204030204" pitchFamily="34" charset="0"/>
                <a:cs typeface="Times New Roman" panose="02020603050405020304" pitchFamily="18" charset="0"/>
              </a:rPr>
            </a:br>
            <a:r>
              <a:rPr lang="en-US" sz="3200" dirty="0">
                <a:latin typeface="+mn-lt"/>
                <a:ea typeface="Calibri" panose="020F0502020204030204" pitchFamily="34" charset="0"/>
                <a:cs typeface="Times New Roman" panose="02020603050405020304" pitchFamily="18" charset="0"/>
              </a:rPr>
              <a:t>9) References List.</a:t>
            </a:r>
            <a:br>
              <a:rPr lang="en-US" sz="2800" b="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2800" b="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2800" b="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2800" b="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2800" dirty="0">
                <a:effectLst/>
                <a:latin typeface="+mn-lt"/>
                <a:ea typeface="Calibri" panose="020F0502020204030204" pitchFamily="34" charset="0"/>
                <a:cs typeface="Times New Roman" panose="02020603050405020304" pitchFamily="18" charset="0"/>
              </a:rPr>
            </a:br>
            <a:br>
              <a:rPr lang="en-KE" sz="6600" b="1" u="sng" dirty="0">
                <a:effectLst/>
                <a:latin typeface="Times New Roman" panose="02020603050405020304" pitchFamily="18" charset="0"/>
                <a:ea typeface="Calibri" panose="020F0502020204030204" pitchFamily="34" charset="0"/>
                <a:cs typeface="Times New Roman" panose="02020603050405020304" pitchFamily="18" charset="0"/>
              </a:rPr>
            </a:br>
            <a:br>
              <a:rPr lang="en-GB" sz="6600" b="1" dirty="0"/>
            </a:br>
            <a:endParaRPr lang="en-GB" sz="6600" b="1" dirty="0"/>
          </a:p>
        </p:txBody>
      </p:sp>
      <p:pic>
        <p:nvPicPr>
          <p:cNvPr id="6" name="Picture 5">
            <a:extLst>
              <a:ext uri="{FF2B5EF4-FFF2-40B4-BE49-F238E27FC236}">
                <a16:creationId xmlns:a16="http://schemas.microsoft.com/office/drawing/2014/main" id="{325F062A-A3C8-C0B3-2A12-15B17D0AA787}"/>
              </a:ext>
            </a:extLst>
          </p:cNvPr>
          <p:cNvPicPr>
            <a:picLocks noChangeAspect="1"/>
          </p:cNvPicPr>
          <p:nvPr/>
        </p:nvPicPr>
        <p:blipFill>
          <a:blip r:embed="rId3"/>
          <a:stretch>
            <a:fillRect/>
          </a:stretch>
        </p:blipFill>
        <p:spPr>
          <a:xfrm>
            <a:off x="3705782" y="514739"/>
            <a:ext cx="2758440" cy="762000"/>
          </a:xfrm>
          <a:prstGeom prst="rect">
            <a:avLst/>
          </a:prstGeom>
        </p:spPr>
      </p:pic>
      <p:pic>
        <p:nvPicPr>
          <p:cNvPr id="8" name="Picture 7" descr="Logo&#10;&#10;Description automatically generated">
            <a:extLst>
              <a:ext uri="{FF2B5EF4-FFF2-40B4-BE49-F238E27FC236}">
                <a16:creationId xmlns:a16="http://schemas.microsoft.com/office/drawing/2014/main" id="{656F0B92-3831-FA0F-7D1D-13787781DE69}"/>
              </a:ext>
            </a:extLst>
          </p:cNvPr>
          <p:cNvPicPr>
            <a:picLocks noChangeAspect="1"/>
          </p:cNvPicPr>
          <p:nvPr/>
        </p:nvPicPr>
        <p:blipFill>
          <a:blip r:embed="rId3"/>
          <a:stretch>
            <a:fillRect/>
          </a:stretch>
        </p:blipFill>
        <p:spPr>
          <a:xfrm>
            <a:off x="5085002" y="3429000"/>
            <a:ext cx="2758440" cy="762000"/>
          </a:xfrm>
          <a:prstGeom prst="rect">
            <a:avLst/>
          </a:prstGeom>
        </p:spPr>
      </p:pic>
    </p:spTree>
    <p:extLst>
      <p:ext uri="{BB962C8B-B14F-4D97-AF65-F5344CB8AC3E}">
        <p14:creationId xmlns:p14="http://schemas.microsoft.com/office/powerpoint/2010/main" val="4037758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E5D75F-CDD3-4185-9C31-46D89C08E29F}"/>
              </a:ext>
            </a:extLst>
          </p:cNvPr>
          <p:cNvSpPr>
            <a:spLocks noGrp="1"/>
          </p:cNvSpPr>
          <p:nvPr>
            <p:ph idx="1"/>
          </p:nvPr>
        </p:nvSpPr>
        <p:spPr>
          <a:xfrm>
            <a:off x="452487" y="621437"/>
            <a:ext cx="8531257" cy="5555526"/>
          </a:xfrm>
        </p:spPr>
        <p:txBody>
          <a:bodyPr/>
          <a:lstStyle/>
          <a:p>
            <a:pPr marL="0" indent="0">
              <a:lnSpc>
                <a:spcPct val="150000"/>
              </a:lnSpc>
              <a:spcAft>
                <a:spcPts val="800"/>
              </a:spcAft>
              <a:buNone/>
            </a:pPr>
            <a:r>
              <a:rPr lang="en-US" sz="2800" b="1" u="sng" dirty="0">
                <a:ea typeface="Calibri" panose="020F0502020204030204" pitchFamily="34" charset="0"/>
                <a:cs typeface="Times New Roman" panose="02020603050405020304" pitchFamily="18" charset="0"/>
              </a:rPr>
              <a:t>Introduction of  AstraZeneca Plc.</a:t>
            </a:r>
            <a:endParaRPr lang="en-KE" sz="2800" b="1" u="sng" dirty="0">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dirty="0">
                <a:effectLst/>
                <a:ea typeface="Calibri" panose="020F0502020204030204" pitchFamily="34" charset="0"/>
                <a:cs typeface="Times New Roman" panose="02020603050405020304" pitchFamily="18" charset="0"/>
              </a:rPr>
              <a:t>Founded in 1999 through mergers and acquisition. </a:t>
            </a:r>
            <a:endParaRPr lang="en-KE"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dirty="0">
                <a:effectLst/>
                <a:ea typeface="Calibri" panose="020F0502020204030204" pitchFamily="34" charset="0"/>
                <a:cs typeface="Times New Roman" panose="02020603050405020304" pitchFamily="18" charset="0"/>
              </a:rPr>
              <a:t>Currently the largest pharmaceutical company in the world </a:t>
            </a:r>
            <a:r>
              <a:rPr lang="en-GB" dirty="0">
                <a:effectLst/>
                <a:ea typeface="Calibri" panose="020F0502020204030204" pitchFamily="34" charset="0"/>
              </a:rPr>
              <a:t>involved in developing the COVID-19 vaccine, Oxford-AstraZeneca (</a:t>
            </a:r>
            <a:r>
              <a:rPr lang="en-GB" dirty="0">
                <a:solidFill>
                  <a:srgbClr val="000000"/>
                </a:solidFill>
                <a:effectLst/>
                <a:ea typeface="Calibri" panose="020F0502020204030204" pitchFamily="34" charset="0"/>
              </a:rPr>
              <a:t>Krystal et al., 2019).</a:t>
            </a:r>
            <a:endParaRPr lang="en-KE"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dirty="0">
                <a:effectLst/>
                <a:ea typeface="Calibri" panose="020F0502020204030204" pitchFamily="34" charset="0"/>
                <a:cs typeface="Times New Roman" panose="02020603050405020304" pitchFamily="18" charset="0"/>
              </a:rPr>
              <a:t>Listed in London Stock Exchange.</a:t>
            </a:r>
            <a:endParaRPr lang="en-KE"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dirty="0">
                <a:effectLst/>
                <a:ea typeface="Calibri" panose="020F0502020204030204" pitchFamily="34" charset="0"/>
                <a:cs typeface="Times New Roman" panose="02020603050405020304" pitchFamily="18" charset="0"/>
              </a:rPr>
              <a:t>Became a constituent of FTSE 100 Index.</a:t>
            </a:r>
            <a:endParaRPr lang="en-KE" dirty="0">
              <a:effectLst/>
              <a:ea typeface="Calibri" panose="020F0502020204030204" pitchFamily="34" charset="0"/>
              <a:cs typeface="Times New Roman" panose="02020603050405020304" pitchFamily="18" charset="0"/>
            </a:endParaRPr>
          </a:p>
          <a:p>
            <a:pPr marL="0" indent="0">
              <a:buNone/>
            </a:pPr>
            <a:endParaRPr lang="en-GB" dirty="0"/>
          </a:p>
        </p:txBody>
      </p:sp>
      <p:pic>
        <p:nvPicPr>
          <p:cNvPr id="4" name="Picture 3" descr="Logo&#10;&#10;Description automatically generated">
            <a:extLst>
              <a:ext uri="{FF2B5EF4-FFF2-40B4-BE49-F238E27FC236}">
                <a16:creationId xmlns:a16="http://schemas.microsoft.com/office/drawing/2014/main" id="{2D89FD64-DFAD-E6AD-9B7F-F8ABE8C18932}"/>
              </a:ext>
            </a:extLst>
          </p:cNvPr>
          <p:cNvPicPr>
            <a:picLocks noChangeAspect="1"/>
          </p:cNvPicPr>
          <p:nvPr/>
        </p:nvPicPr>
        <p:blipFill>
          <a:blip r:embed="rId3"/>
          <a:stretch>
            <a:fillRect/>
          </a:stretch>
        </p:blipFill>
        <p:spPr>
          <a:xfrm>
            <a:off x="2864306" y="393577"/>
            <a:ext cx="2758440" cy="762000"/>
          </a:xfrm>
          <a:prstGeom prst="rect">
            <a:avLst/>
          </a:prstGeom>
        </p:spPr>
      </p:pic>
    </p:spTree>
    <p:extLst>
      <p:ext uri="{BB962C8B-B14F-4D97-AF65-F5344CB8AC3E}">
        <p14:creationId xmlns:p14="http://schemas.microsoft.com/office/powerpoint/2010/main" val="1336412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DC1BAB-F400-464D-13C8-780EBD73C4D1}"/>
              </a:ext>
            </a:extLst>
          </p:cNvPr>
          <p:cNvSpPr>
            <a:spLocks noGrp="1"/>
          </p:cNvSpPr>
          <p:nvPr>
            <p:ph idx="1"/>
          </p:nvPr>
        </p:nvSpPr>
        <p:spPr>
          <a:xfrm>
            <a:off x="628650" y="479394"/>
            <a:ext cx="7886700" cy="5697569"/>
          </a:xfrm>
        </p:spPr>
        <p:txBody>
          <a:bodyPr/>
          <a:lstStyle/>
          <a:p>
            <a:pPr marL="0" indent="0">
              <a:lnSpc>
                <a:spcPct val="150000"/>
              </a:lnSpc>
              <a:spcAft>
                <a:spcPts val="800"/>
              </a:spcAft>
              <a:buNone/>
            </a:pPr>
            <a:r>
              <a:rPr lang="en-US" sz="2800" b="1" u="sng" dirty="0">
                <a:effectLst/>
                <a:ea typeface="Calibri" panose="020F0502020204030204" pitchFamily="34" charset="0"/>
                <a:cs typeface="Times New Roman" panose="02020603050405020304" pitchFamily="18" charset="0"/>
              </a:rPr>
              <a:t>A brief introduction of the selected developing country (Kenya)</a:t>
            </a:r>
            <a:endParaRPr lang="en-KE" sz="2800" b="1" u="sng" dirty="0">
              <a:effectLst/>
              <a:ea typeface="Calibri" panose="020F0502020204030204" pitchFamily="34" charset="0"/>
              <a:cs typeface="Times New Roman" panose="02020603050405020304" pitchFamily="18" charset="0"/>
            </a:endParaRPr>
          </a:p>
          <a:p>
            <a:pPr algn="just">
              <a:lnSpc>
                <a:spcPct val="150000"/>
              </a:lnSpc>
              <a:spcAft>
                <a:spcPts val="800"/>
              </a:spcAft>
            </a:pPr>
            <a:r>
              <a:rPr lang="en-US" sz="2800" dirty="0">
                <a:effectLst/>
                <a:ea typeface="Calibri" panose="020F0502020204030204" pitchFamily="34" charset="0"/>
                <a:cs typeface="Times New Roman" panose="02020603050405020304" pitchFamily="18" charset="0"/>
              </a:rPr>
              <a:t>Averagely industrialized nation and emerging market in East Africa. </a:t>
            </a:r>
            <a:endParaRPr lang="en-KE" sz="2800" dirty="0">
              <a:effectLst/>
              <a:ea typeface="Calibri" panose="020F0502020204030204" pitchFamily="34" charset="0"/>
              <a:cs typeface="Times New Roman" panose="02020603050405020304" pitchFamily="18" charset="0"/>
            </a:endParaRPr>
          </a:p>
          <a:p>
            <a:pPr algn="just">
              <a:lnSpc>
                <a:spcPct val="150000"/>
              </a:lnSpc>
              <a:spcAft>
                <a:spcPts val="800"/>
              </a:spcAft>
            </a:pPr>
            <a:r>
              <a:rPr lang="en-US" sz="2800" dirty="0">
                <a:effectLst/>
                <a:ea typeface="Calibri" panose="020F0502020204030204" pitchFamily="34" charset="0"/>
                <a:cs typeface="Times New Roman" panose="02020603050405020304" pitchFamily="18" charset="0"/>
              </a:rPr>
              <a:t>Planning to industrialized by 2030.</a:t>
            </a:r>
            <a:endParaRPr lang="en-KE" sz="2800" dirty="0">
              <a:effectLst/>
              <a:ea typeface="Calibri" panose="020F0502020204030204" pitchFamily="34" charset="0"/>
              <a:cs typeface="Times New Roman" panose="02020603050405020304" pitchFamily="18" charset="0"/>
            </a:endParaRPr>
          </a:p>
          <a:p>
            <a:pPr algn="just">
              <a:lnSpc>
                <a:spcPct val="150000"/>
              </a:lnSpc>
              <a:spcAft>
                <a:spcPts val="800"/>
              </a:spcAft>
            </a:pPr>
            <a:r>
              <a:rPr lang="en-US" sz="2800" dirty="0">
                <a:effectLst/>
                <a:ea typeface="Calibri" panose="020F0502020204030204" pitchFamily="34" charset="0"/>
                <a:cs typeface="Times New Roman" panose="02020603050405020304" pitchFamily="18" charset="0"/>
              </a:rPr>
              <a:t>Primary industries include tourism, energy, mining, manufacturing, and financial service. </a:t>
            </a:r>
            <a:endParaRPr lang="en-KE" sz="28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488218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EBB932-1D9B-36BD-7EB9-3A895DFB0ED6}"/>
              </a:ext>
            </a:extLst>
          </p:cNvPr>
          <p:cNvSpPr>
            <a:spLocks noGrp="1"/>
          </p:cNvSpPr>
          <p:nvPr>
            <p:ph idx="1"/>
          </p:nvPr>
        </p:nvSpPr>
        <p:spPr>
          <a:xfrm>
            <a:off x="628650" y="497149"/>
            <a:ext cx="7886700" cy="5379867"/>
          </a:xfrm>
        </p:spPr>
        <p:txBody>
          <a:bodyPr/>
          <a:lstStyle/>
          <a:p>
            <a:pPr marL="0" indent="0">
              <a:lnSpc>
                <a:spcPct val="150000"/>
              </a:lnSpc>
              <a:spcAft>
                <a:spcPts val="800"/>
              </a:spcAft>
              <a:buNone/>
            </a:pPr>
            <a:r>
              <a:rPr lang="en-US" b="1" u="sng" dirty="0">
                <a:effectLst/>
                <a:ea typeface="Calibri" panose="020F0502020204030204" pitchFamily="34" charset="0"/>
                <a:cs typeface="Times New Roman" panose="02020603050405020304" pitchFamily="18" charset="0"/>
              </a:rPr>
              <a:t>PESTLE Analysis. </a:t>
            </a:r>
            <a:endParaRPr lang="en-KE" b="1" u="sng" dirty="0">
              <a:effectLst/>
              <a:ea typeface="Calibri" panose="020F0502020204030204" pitchFamily="34" charset="0"/>
              <a:cs typeface="Times New Roman" panose="02020603050405020304" pitchFamily="18" charset="0"/>
            </a:endParaRPr>
          </a:p>
          <a:p>
            <a:pPr marL="457200" indent="-457200" algn="just">
              <a:lnSpc>
                <a:spcPct val="100000"/>
              </a:lnSpc>
              <a:spcAft>
                <a:spcPts val="800"/>
              </a:spcAft>
              <a:buFont typeface="Arial" panose="020B0604020202020204" pitchFamily="34" charset="0"/>
              <a:buChar char="•"/>
            </a:pPr>
            <a:r>
              <a:rPr lang="en-US" i="1" dirty="0">
                <a:effectLst/>
                <a:ea typeface="Calibri" panose="020F0502020204030204" pitchFamily="34" charset="0"/>
                <a:cs typeface="Times New Roman" panose="02020603050405020304" pitchFamily="18" charset="0"/>
              </a:rPr>
              <a:t>Political factors</a:t>
            </a:r>
            <a:r>
              <a:rPr lang="en-US" dirty="0">
                <a:effectLst/>
                <a:ea typeface="Calibri" panose="020F0502020204030204" pitchFamily="34" charset="0"/>
                <a:cs typeface="Times New Roman" panose="02020603050405020304" pitchFamily="18" charset="0"/>
              </a:rPr>
              <a:t>. </a:t>
            </a:r>
            <a:r>
              <a:rPr lang="en-US" dirty="0">
                <a:ea typeface="Calibri" panose="020F0502020204030204" pitchFamily="34" charset="0"/>
                <a:cs typeface="Times New Roman" panose="02020603050405020304" pitchFamily="18" charset="0"/>
              </a:rPr>
              <a:t>P</a:t>
            </a:r>
            <a:r>
              <a:rPr lang="en-US" dirty="0">
                <a:effectLst/>
                <a:ea typeface="Calibri" panose="020F0502020204030204" pitchFamily="34" charset="0"/>
              </a:rPr>
              <a:t>rotection of intellectual property, level of corruption as well as risk related to military invasion. </a:t>
            </a:r>
            <a:endParaRPr lang="en-KE" dirty="0">
              <a:effectLst/>
              <a:ea typeface="Calibri" panose="020F0502020204030204" pitchFamily="34" charset="0"/>
              <a:cs typeface="Times New Roman" panose="02020603050405020304" pitchFamily="18" charset="0"/>
            </a:endParaRPr>
          </a:p>
          <a:p>
            <a:pPr marL="457200" indent="-457200" algn="just">
              <a:lnSpc>
                <a:spcPct val="100000"/>
              </a:lnSpc>
              <a:spcAft>
                <a:spcPts val="800"/>
              </a:spcAft>
              <a:buFont typeface="Arial" panose="020B0604020202020204" pitchFamily="34" charset="0"/>
              <a:buChar char="•"/>
            </a:pPr>
            <a:r>
              <a:rPr lang="en-US" i="1" dirty="0">
                <a:effectLst/>
                <a:ea typeface="Calibri" panose="020F0502020204030204" pitchFamily="34" charset="0"/>
                <a:cs typeface="Times New Roman" panose="02020603050405020304" pitchFamily="18" charset="0"/>
              </a:rPr>
              <a:t>Economic factors</a:t>
            </a:r>
            <a:r>
              <a:rPr lang="en-US" dirty="0">
                <a:effectLst/>
                <a:ea typeface="Calibri" panose="020F0502020204030204" pitchFamily="34" charset="0"/>
                <a:cs typeface="Times New Roman" panose="02020603050405020304" pitchFamily="18" charset="0"/>
              </a:rPr>
              <a:t>. Unemployment </a:t>
            </a:r>
            <a:r>
              <a:rPr lang="en-US" dirty="0">
                <a:effectLst/>
                <a:ea typeface="Calibri" panose="020F0502020204030204" pitchFamily="34" charset="0"/>
              </a:rPr>
              <a:t>quality of infrastructure and educational level, and labor productivity</a:t>
            </a:r>
            <a:endParaRPr lang="en-US" dirty="0">
              <a:effectLst/>
              <a:ea typeface="Calibri" panose="020F0502020204030204" pitchFamily="34" charset="0"/>
              <a:cs typeface="Times New Roman" panose="02020603050405020304" pitchFamily="18" charset="0"/>
            </a:endParaRPr>
          </a:p>
          <a:p>
            <a:pPr marL="457200" indent="-457200" algn="just">
              <a:lnSpc>
                <a:spcPct val="100000"/>
              </a:lnSpc>
              <a:spcAft>
                <a:spcPts val="800"/>
              </a:spcAft>
              <a:buFont typeface="Arial" panose="020B0604020202020204" pitchFamily="34" charset="0"/>
              <a:buChar char="•"/>
            </a:pPr>
            <a:r>
              <a:rPr lang="en-US" i="1" dirty="0">
                <a:effectLst/>
                <a:ea typeface="Calibri" panose="020F0502020204030204" pitchFamily="34" charset="0"/>
                <a:cs typeface="Times New Roman" panose="02020603050405020304" pitchFamily="18" charset="0"/>
              </a:rPr>
              <a:t>Socio-cultural factors</a:t>
            </a:r>
            <a:r>
              <a:rPr lang="en-US" dirty="0">
                <a:effectLst/>
                <a:ea typeface="Calibri" panose="020F0502020204030204" pitchFamily="34" charset="0"/>
                <a:cs typeface="Times New Roman" panose="02020603050405020304" pitchFamily="18" charset="0"/>
              </a:rPr>
              <a:t>. </a:t>
            </a:r>
            <a:r>
              <a:rPr lang="en-US" dirty="0">
                <a:ea typeface="Calibri" panose="020F0502020204030204" pitchFamily="34" charset="0"/>
                <a:cs typeface="Times New Roman" panose="02020603050405020304" pitchFamily="18" charset="0"/>
              </a:rPr>
              <a:t>L</a:t>
            </a:r>
            <a:r>
              <a:rPr lang="en-US" dirty="0">
                <a:effectLst/>
                <a:ea typeface="Calibri" panose="020F0502020204030204" pitchFamily="34" charset="0"/>
              </a:rPr>
              <a:t>eisure interest, education level, skill and demographics level</a:t>
            </a:r>
            <a:endParaRPr lang="en-KE"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542977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2A3B1A-54E4-EBA5-7DD7-C6C7B99F8540}"/>
              </a:ext>
            </a:extLst>
          </p:cNvPr>
          <p:cNvSpPr>
            <a:spLocks noGrp="1"/>
          </p:cNvSpPr>
          <p:nvPr>
            <p:ph idx="1"/>
          </p:nvPr>
        </p:nvSpPr>
        <p:spPr>
          <a:xfrm>
            <a:off x="628650" y="692458"/>
            <a:ext cx="7886700" cy="5202316"/>
          </a:xfrm>
        </p:spPr>
        <p:txBody>
          <a:bodyPr/>
          <a:lstStyle/>
          <a:p>
            <a:pPr marL="0" indent="0" algn="just">
              <a:lnSpc>
                <a:spcPct val="150000"/>
              </a:lnSpc>
              <a:spcAft>
                <a:spcPts val="800"/>
              </a:spcAft>
              <a:buNone/>
            </a:pPr>
            <a:r>
              <a:rPr lang="en-US" sz="2800" b="1" u="sng" dirty="0">
                <a:ea typeface="Calibri" panose="020F0502020204030204" pitchFamily="34" charset="0"/>
                <a:cs typeface="Times New Roman" panose="02020603050405020304" pitchFamily="18" charset="0"/>
              </a:rPr>
              <a:t>PESTLE Cont..</a:t>
            </a:r>
            <a:endParaRPr lang="en-US" sz="2800" b="1" u="sng" dirty="0">
              <a:effectLst/>
              <a:ea typeface="Calibri" panose="020F0502020204030204" pitchFamily="34" charset="0"/>
              <a:cs typeface="Times New Roman" panose="02020603050405020304" pitchFamily="18" charset="0"/>
            </a:endParaRPr>
          </a:p>
          <a:p>
            <a:pPr marL="457200" indent="-457200" algn="just">
              <a:lnSpc>
                <a:spcPct val="100000"/>
              </a:lnSpc>
              <a:spcAft>
                <a:spcPts val="800"/>
              </a:spcAft>
              <a:buFont typeface="Arial" panose="020B0604020202020204" pitchFamily="34" charset="0"/>
              <a:buChar char="•"/>
            </a:pPr>
            <a:r>
              <a:rPr lang="en-US" sz="2800" i="1" dirty="0">
                <a:effectLst/>
                <a:ea typeface="Calibri" panose="020F0502020204030204" pitchFamily="34" charset="0"/>
                <a:cs typeface="Times New Roman" panose="02020603050405020304" pitchFamily="18" charset="0"/>
              </a:rPr>
              <a:t>Technological factors</a:t>
            </a:r>
            <a:r>
              <a:rPr lang="en-US" sz="2800" dirty="0">
                <a:effectLst/>
                <a:ea typeface="Calibri" panose="020F0502020204030204" pitchFamily="34" charset="0"/>
                <a:cs typeface="Times New Roman" panose="02020603050405020304" pitchFamily="18" charset="0"/>
              </a:rPr>
              <a:t>. </a:t>
            </a:r>
            <a:r>
              <a:rPr lang="en-US" sz="2800" dirty="0">
                <a:ea typeface="Calibri" panose="020F0502020204030204" pitchFamily="34" charset="0"/>
                <a:cs typeface="Times New Roman" panose="02020603050405020304" pitchFamily="18" charset="0"/>
              </a:rPr>
              <a:t>T</a:t>
            </a:r>
            <a:r>
              <a:rPr lang="en-US" sz="2800" dirty="0">
                <a:effectLst/>
                <a:ea typeface="Calibri" panose="020F0502020204030204" pitchFamily="34" charset="0"/>
              </a:rPr>
              <a:t>he rate of technological diffusion </a:t>
            </a:r>
            <a:r>
              <a:rPr lang="en-US" sz="2800" dirty="0">
                <a:ea typeface="Calibri" panose="020F0502020204030204" pitchFamily="34" charset="0"/>
              </a:rPr>
              <a:t>and </a:t>
            </a:r>
            <a:r>
              <a:rPr lang="en-US" sz="2800" dirty="0">
                <a:effectLst/>
                <a:ea typeface="Calibri" panose="020F0502020204030204" pitchFamily="34" charset="0"/>
              </a:rPr>
              <a:t>product offering.</a:t>
            </a:r>
            <a:endParaRPr lang="en-KE" sz="2800" dirty="0">
              <a:effectLst/>
              <a:ea typeface="Calibri" panose="020F0502020204030204" pitchFamily="34" charset="0"/>
              <a:cs typeface="Times New Roman" panose="02020603050405020304" pitchFamily="18" charset="0"/>
            </a:endParaRPr>
          </a:p>
          <a:p>
            <a:pPr marL="457200" indent="-457200" algn="just">
              <a:lnSpc>
                <a:spcPct val="100000"/>
              </a:lnSpc>
              <a:spcAft>
                <a:spcPts val="800"/>
              </a:spcAft>
              <a:buFont typeface="Arial" panose="020B0604020202020204" pitchFamily="34" charset="0"/>
              <a:buChar char="•"/>
            </a:pPr>
            <a:r>
              <a:rPr lang="en-US" sz="2800" i="1" dirty="0">
                <a:effectLst/>
                <a:ea typeface="Calibri" panose="020F0502020204030204" pitchFamily="34" charset="0"/>
                <a:cs typeface="Times New Roman" panose="02020603050405020304" pitchFamily="18" charset="0"/>
              </a:rPr>
              <a:t>Legal factors</a:t>
            </a:r>
            <a:r>
              <a:rPr lang="en-US" sz="2800" dirty="0">
                <a:effectLst/>
                <a:ea typeface="Calibri" panose="020F0502020204030204" pitchFamily="34" charset="0"/>
                <a:cs typeface="Times New Roman" panose="02020603050405020304" pitchFamily="18" charset="0"/>
              </a:rPr>
              <a:t>. </a:t>
            </a:r>
            <a:r>
              <a:rPr lang="en-US" sz="2800" dirty="0">
                <a:ea typeface="Calibri" panose="020F0502020204030204" pitchFamily="34" charset="0"/>
                <a:cs typeface="Times New Roman" panose="02020603050405020304" pitchFamily="18" charset="0"/>
              </a:rPr>
              <a:t>D</a:t>
            </a:r>
            <a:r>
              <a:rPr lang="en-US" sz="2800" dirty="0">
                <a:effectLst/>
                <a:ea typeface="Calibri" panose="020F0502020204030204" pitchFamily="34" charset="0"/>
              </a:rPr>
              <a:t>ata protection, employment law, e-commerce and consumer protection, intellectual property law.</a:t>
            </a:r>
            <a:endParaRPr lang="en-KE" sz="2800" dirty="0">
              <a:effectLst/>
              <a:ea typeface="Calibri" panose="020F0502020204030204" pitchFamily="34" charset="0"/>
              <a:cs typeface="Times New Roman" panose="02020603050405020304" pitchFamily="18" charset="0"/>
            </a:endParaRPr>
          </a:p>
          <a:p>
            <a:pPr marL="457200" indent="-457200" algn="just">
              <a:lnSpc>
                <a:spcPct val="100000"/>
              </a:lnSpc>
              <a:spcAft>
                <a:spcPts val="800"/>
              </a:spcAft>
              <a:buFont typeface="Arial" panose="020B0604020202020204" pitchFamily="34" charset="0"/>
              <a:buChar char="•"/>
            </a:pPr>
            <a:r>
              <a:rPr lang="en-US" sz="2800" i="1" dirty="0">
                <a:effectLst/>
                <a:ea typeface="Calibri" panose="020F0502020204030204" pitchFamily="34" charset="0"/>
                <a:cs typeface="Times New Roman" panose="02020603050405020304" pitchFamily="18" charset="0"/>
              </a:rPr>
              <a:t>Environmental factors</a:t>
            </a:r>
            <a:r>
              <a:rPr lang="en-US" sz="2800" dirty="0">
                <a:effectLst/>
                <a:ea typeface="Calibri" panose="020F0502020204030204" pitchFamily="34" charset="0"/>
                <a:cs typeface="Times New Roman" panose="02020603050405020304" pitchFamily="18" charset="0"/>
              </a:rPr>
              <a:t>. </a:t>
            </a:r>
            <a:r>
              <a:rPr lang="en-US" dirty="0">
                <a:ea typeface="Calibri" panose="020F0502020204030204" pitchFamily="34" charset="0"/>
                <a:cs typeface="Times New Roman" panose="02020603050405020304" pitchFamily="18" charset="0"/>
              </a:rPr>
              <a:t>W</a:t>
            </a:r>
            <a:r>
              <a:rPr lang="en-US" sz="2800" dirty="0">
                <a:effectLst/>
                <a:ea typeface="Calibri" panose="020F0502020204030204" pitchFamily="34" charset="0"/>
              </a:rPr>
              <a:t>eather, climate change, recycling, management of waste. </a:t>
            </a:r>
            <a:r>
              <a:rPr lang="en-US" sz="2800" dirty="0">
                <a:effectLst/>
                <a:ea typeface="Calibri" panose="020F0502020204030204" pitchFamily="34" charset="0"/>
                <a:cs typeface="Times New Roman" panose="02020603050405020304" pitchFamily="18" charset="0"/>
              </a:rPr>
              <a:t> </a:t>
            </a:r>
            <a:endParaRPr lang="en-KE" sz="28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906942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475DB2-1580-B844-E41E-B37925CC09BA}"/>
              </a:ext>
            </a:extLst>
          </p:cNvPr>
          <p:cNvSpPr>
            <a:spLocks noGrp="1"/>
          </p:cNvSpPr>
          <p:nvPr>
            <p:ph idx="1"/>
          </p:nvPr>
        </p:nvSpPr>
        <p:spPr>
          <a:xfrm>
            <a:off x="628650" y="142043"/>
            <a:ext cx="7886700" cy="5726098"/>
          </a:xfrm>
        </p:spPr>
        <p:txBody>
          <a:bodyPr/>
          <a:lstStyle/>
          <a:p>
            <a:pPr marL="0" indent="0">
              <a:lnSpc>
                <a:spcPct val="150000"/>
              </a:lnSpc>
              <a:spcAft>
                <a:spcPts val="800"/>
              </a:spcAft>
              <a:buNone/>
            </a:pPr>
            <a:r>
              <a:rPr lang="en-US" b="1" u="sng" dirty="0">
                <a:effectLst/>
                <a:ea typeface="Calibri" panose="020F0502020204030204" pitchFamily="34" charset="0"/>
                <a:cs typeface="Times New Roman" panose="02020603050405020304" pitchFamily="18" charset="0"/>
              </a:rPr>
              <a:t>Opportunities and challenges </a:t>
            </a:r>
            <a:endParaRPr lang="en-KE" b="1" u="sng" dirty="0">
              <a:effectLst/>
              <a:ea typeface="Calibri" panose="020F0502020204030204" pitchFamily="34" charset="0"/>
              <a:cs typeface="Times New Roman" panose="02020603050405020304" pitchFamily="18" charset="0"/>
            </a:endParaRPr>
          </a:p>
          <a:p>
            <a:pPr marL="0" indent="0">
              <a:lnSpc>
                <a:spcPct val="100000"/>
              </a:lnSpc>
              <a:spcAft>
                <a:spcPts val="800"/>
              </a:spcAft>
              <a:buNone/>
            </a:pPr>
            <a:r>
              <a:rPr lang="en-US" b="1" u="sng" dirty="0">
                <a:effectLst/>
                <a:ea typeface="Calibri" panose="020F0502020204030204" pitchFamily="34" charset="0"/>
                <a:cs typeface="Times New Roman" panose="02020603050405020304" pitchFamily="18" charset="0"/>
              </a:rPr>
              <a:t>Opportunities</a:t>
            </a:r>
            <a:endParaRPr lang="en-KE" b="1" u="sng" dirty="0">
              <a:effectLst/>
              <a:ea typeface="Calibri" panose="020F0502020204030204" pitchFamily="34" charset="0"/>
              <a:cs typeface="Times New Roman" panose="02020603050405020304" pitchFamily="18" charset="0"/>
            </a:endParaRPr>
          </a:p>
          <a:p>
            <a:pPr marL="457200" indent="-457200">
              <a:lnSpc>
                <a:spcPct val="100000"/>
              </a:lnSpc>
              <a:spcAft>
                <a:spcPts val="800"/>
              </a:spcAft>
              <a:buFont typeface="Arial" panose="020B0604020202020204" pitchFamily="34" charset="0"/>
              <a:buChar char="•"/>
            </a:pPr>
            <a:r>
              <a:rPr lang="en-US" dirty="0">
                <a:effectLst/>
                <a:ea typeface="Calibri" panose="020F0502020204030204" pitchFamily="34" charset="0"/>
                <a:cs typeface="Times New Roman" panose="02020603050405020304" pitchFamily="18" charset="0"/>
              </a:rPr>
              <a:t>Kenya is aiming to add about 15% to the GDP by the end of 2022 fiscal year. </a:t>
            </a:r>
            <a:endParaRPr lang="en-KE" dirty="0">
              <a:effectLst/>
              <a:ea typeface="Calibri" panose="020F0502020204030204" pitchFamily="34" charset="0"/>
              <a:cs typeface="Times New Roman" panose="02020603050405020304" pitchFamily="18" charset="0"/>
            </a:endParaRPr>
          </a:p>
          <a:p>
            <a:pPr marL="457200" indent="-457200">
              <a:lnSpc>
                <a:spcPct val="100000"/>
              </a:lnSpc>
              <a:spcAft>
                <a:spcPts val="800"/>
              </a:spcAft>
              <a:buFont typeface="Arial" panose="020B0604020202020204" pitchFamily="34" charset="0"/>
              <a:buChar char="•"/>
            </a:pPr>
            <a:r>
              <a:rPr lang="en-US" dirty="0">
                <a:effectLst/>
                <a:ea typeface="Calibri" panose="020F0502020204030204" pitchFamily="34" charset="0"/>
                <a:cs typeface="Times New Roman" panose="02020603050405020304" pitchFamily="18" charset="0"/>
              </a:rPr>
              <a:t>Good infrastructure, including international airports.</a:t>
            </a:r>
            <a:endParaRPr lang="en-KE" dirty="0">
              <a:effectLst/>
              <a:ea typeface="Calibri" panose="020F0502020204030204" pitchFamily="34" charset="0"/>
              <a:cs typeface="Times New Roman" panose="02020603050405020304" pitchFamily="18" charset="0"/>
            </a:endParaRPr>
          </a:p>
          <a:p>
            <a:pPr marL="457200" indent="-457200">
              <a:lnSpc>
                <a:spcPct val="100000"/>
              </a:lnSpc>
              <a:spcAft>
                <a:spcPts val="800"/>
              </a:spcAft>
              <a:buFont typeface="Arial" panose="020B0604020202020204" pitchFamily="34" charset="0"/>
              <a:buChar char="•"/>
            </a:pPr>
            <a:r>
              <a:rPr lang="en-US" dirty="0">
                <a:effectLst/>
                <a:ea typeface="Calibri" panose="020F0502020204030204" pitchFamily="34" charset="0"/>
                <a:cs typeface="Times New Roman" panose="02020603050405020304" pitchFamily="18" charset="0"/>
              </a:rPr>
              <a:t>Market from increasing demand for minerals, supplements, and vitamins. </a:t>
            </a:r>
            <a:endParaRPr lang="en-KE"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111113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95D78B-7CB7-8918-93F2-9DFE2884A0EC}"/>
              </a:ext>
            </a:extLst>
          </p:cNvPr>
          <p:cNvSpPr>
            <a:spLocks noGrp="1"/>
          </p:cNvSpPr>
          <p:nvPr>
            <p:ph idx="1"/>
          </p:nvPr>
        </p:nvSpPr>
        <p:spPr>
          <a:xfrm>
            <a:off x="628650" y="328475"/>
            <a:ext cx="7886700" cy="5530788"/>
          </a:xfrm>
        </p:spPr>
        <p:txBody>
          <a:bodyPr/>
          <a:lstStyle/>
          <a:p>
            <a:pPr marL="0" indent="0" algn="just">
              <a:lnSpc>
                <a:spcPct val="150000"/>
              </a:lnSpc>
              <a:spcAft>
                <a:spcPts val="800"/>
              </a:spcAft>
              <a:buNone/>
            </a:pPr>
            <a:r>
              <a:rPr lang="en-US" sz="3200" b="1" u="sng" dirty="0">
                <a:effectLst/>
                <a:ea typeface="Calibri" panose="020F0502020204030204" pitchFamily="34" charset="0"/>
                <a:cs typeface="Times New Roman" panose="02020603050405020304" pitchFamily="18" charset="0"/>
              </a:rPr>
              <a:t>Challenges </a:t>
            </a:r>
            <a:endParaRPr lang="en-KE" sz="3200" b="1" u="sng"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sz="3200" dirty="0">
                <a:effectLst/>
                <a:ea typeface="Calibri" panose="020F0502020204030204" pitchFamily="34" charset="0"/>
                <a:cs typeface="Times New Roman" panose="02020603050405020304" pitchFamily="18" charset="0"/>
              </a:rPr>
              <a:t>Cyber security and emerging technologies. </a:t>
            </a:r>
            <a:endParaRPr lang="en-KE" sz="3200"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sz="3200" dirty="0">
                <a:effectLst/>
                <a:ea typeface="Calibri" panose="020F0502020204030204" pitchFamily="34" charset="0"/>
                <a:cs typeface="Times New Roman" panose="02020603050405020304" pitchFamily="18" charset="0"/>
              </a:rPr>
              <a:t>Climate change.</a:t>
            </a:r>
            <a:endParaRPr lang="en-KE" sz="3200"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sz="3200" dirty="0">
                <a:effectLst/>
                <a:ea typeface="Calibri" panose="020F0502020204030204" pitchFamily="34" charset="0"/>
                <a:cs typeface="Times New Roman" panose="02020603050405020304" pitchFamily="18" charset="0"/>
              </a:rPr>
              <a:t>Tariffs.</a:t>
            </a:r>
            <a:endParaRPr lang="en-KE" sz="3200"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sz="3200" dirty="0">
                <a:effectLst/>
                <a:ea typeface="Calibri" panose="020F0502020204030204" pitchFamily="34" charset="0"/>
                <a:cs typeface="Times New Roman" panose="02020603050405020304" pitchFamily="18" charset="0"/>
              </a:rPr>
              <a:t>Reforms.</a:t>
            </a:r>
            <a:endParaRPr lang="en-KE" sz="32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11947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9D6C6F-33AC-A62C-72D5-EE4557210140}"/>
              </a:ext>
            </a:extLst>
          </p:cNvPr>
          <p:cNvSpPr>
            <a:spLocks noGrp="1"/>
          </p:cNvSpPr>
          <p:nvPr>
            <p:ph idx="1"/>
          </p:nvPr>
        </p:nvSpPr>
        <p:spPr>
          <a:xfrm>
            <a:off x="628650" y="476220"/>
            <a:ext cx="7886700" cy="5391920"/>
          </a:xfrm>
        </p:spPr>
        <p:txBody>
          <a:bodyPr/>
          <a:lstStyle/>
          <a:p>
            <a:pPr marL="0" indent="0">
              <a:lnSpc>
                <a:spcPct val="150000"/>
              </a:lnSpc>
              <a:spcAft>
                <a:spcPts val="800"/>
              </a:spcAft>
              <a:buNone/>
            </a:pPr>
            <a:r>
              <a:rPr lang="en-US" sz="2800" b="1" u="sng" dirty="0">
                <a:effectLst/>
                <a:ea typeface="Calibri" panose="020F0502020204030204" pitchFamily="34" charset="0"/>
                <a:cs typeface="Times New Roman" panose="02020603050405020304" pitchFamily="18" charset="0"/>
              </a:rPr>
              <a:t>Strategies </a:t>
            </a:r>
            <a:endParaRPr lang="en-KE" sz="2800" b="1" u="sng" dirty="0">
              <a:effectLst/>
              <a:ea typeface="Calibri" panose="020F0502020204030204" pitchFamily="34" charset="0"/>
              <a:cs typeface="Times New Roman" panose="02020603050405020304" pitchFamily="18" charset="0"/>
            </a:endParaRPr>
          </a:p>
          <a:p>
            <a:pPr marL="457200" indent="-457200">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Focus on business-to-business and business-to-consumer audiences. </a:t>
            </a:r>
            <a:endParaRPr lang="en-KE" sz="2800" dirty="0">
              <a:effectLst/>
              <a:ea typeface="Calibri" panose="020F0502020204030204" pitchFamily="34" charset="0"/>
              <a:cs typeface="Times New Roman" panose="02020603050405020304" pitchFamily="18" charset="0"/>
            </a:endParaRPr>
          </a:p>
          <a:p>
            <a:pPr marL="457200" indent="-457200">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Product or market development.</a:t>
            </a:r>
            <a:endParaRPr lang="en-KE" sz="2800" dirty="0">
              <a:effectLst/>
              <a:ea typeface="Calibri" panose="020F0502020204030204" pitchFamily="34" charset="0"/>
              <a:cs typeface="Times New Roman" panose="02020603050405020304" pitchFamily="18" charset="0"/>
            </a:endParaRPr>
          </a:p>
          <a:p>
            <a:pPr marL="457200" indent="-457200">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Target marketing approach. </a:t>
            </a:r>
            <a:endParaRPr lang="en-KE" sz="2800" dirty="0">
              <a:effectLst/>
              <a:ea typeface="Calibri" panose="020F0502020204030204" pitchFamily="34" charset="0"/>
              <a:cs typeface="Times New Roman" panose="02020603050405020304" pitchFamily="18" charset="0"/>
            </a:endParaRPr>
          </a:p>
          <a:p>
            <a:pPr marL="457200" indent="-457200">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Differentiation and positioning strategy (</a:t>
            </a:r>
            <a:r>
              <a:rPr lang="en-GB" dirty="0">
                <a:effectLst/>
                <a:ea typeface="Calibri" panose="020F0502020204030204" pitchFamily="34" charset="0"/>
              </a:rPr>
              <a:t>Reddy and Rao, 2017).</a:t>
            </a:r>
            <a:endParaRPr lang="en-KE"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81533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83326B-08F0-EA7F-1ADA-2FF9FD3B250E}"/>
              </a:ext>
            </a:extLst>
          </p:cNvPr>
          <p:cNvSpPr>
            <a:spLocks noGrp="1"/>
          </p:cNvSpPr>
          <p:nvPr>
            <p:ph idx="1"/>
          </p:nvPr>
        </p:nvSpPr>
        <p:spPr>
          <a:xfrm>
            <a:off x="628650" y="319596"/>
            <a:ext cx="7886700" cy="5857367"/>
          </a:xfrm>
        </p:spPr>
        <p:txBody>
          <a:bodyPr/>
          <a:lstStyle/>
          <a:p>
            <a:pPr marL="0" indent="0">
              <a:lnSpc>
                <a:spcPct val="150000"/>
              </a:lnSpc>
              <a:spcAft>
                <a:spcPts val="800"/>
              </a:spcAft>
              <a:buNone/>
            </a:pPr>
            <a:r>
              <a:rPr lang="en-US" sz="2800" b="1" u="sng" dirty="0">
                <a:effectLst/>
                <a:latin typeface="Times New Roman" panose="02020603050405020304" pitchFamily="18" charset="0"/>
                <a:ea typeface="Calibri" panose="020F0502020204030204" pitchFamily="34" charset="0"/>
                <a:cs typeface="Times New Roman" panose="02020603050405020304" pitchFamily="18" charset="0"/>
              </a:rPr>
              <a:t>Barriers experienced by AstraZeneca</a:t>
            </a:r>
            <a:endParaRPr lang="en-KE" sz="2800" b="1"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Language barrier of the culture.</a:t>
            </a:r>
            <a:endParaRPr lang="en-KE" sz="2800" dirty="0">
              <a:effectLst/>
              <a:ea typeface="Calibri" panose="020F0502020204030204" pitchFamily="34" charset="0"/>
              <a:cs typeface="Times New Roman" panose="02020603050405020304" pitchFamily="18" charset="0"/>
            </a:endParaRPr>
          </a:p>
          <a:p>
            <a:pPr marL="457200" indent="-457200">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Non-tariff barriers.</a:t>
            </a:r>
            <a:endParaRPr lang="en-KE" sz="2800" dirty="0">
              <a:effectLst/>
              <a:ea typeface="Calibri" panose="020F0502020204030204" pitchFamily="34" charset="0"/>
              <a:cs typeface="Times New Roman" panose="02020603050405020304" pitchFamily="18" charset="0"/>
            </a:endParaRPr>
          </a:p>
          <a:p>
            <a:pPr marL="457200" indent="-457200">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Ability to adopt and adapt new technology.</a:t>
            </a:r>
            <a:endParaRPr lang="en-KE" sz="2800" dirty="0">
              <a:effectLst/>
              <a:ea typeface="Calibri" panose="020F0502020204030204" pitchFamily="34" charset="0"/>
              <a:cs typeface="Times New Roman" panose="02020603050405020304" pitchFamily="18" charset="0"/>
            </a:endParaRPr>
          </a:p>
          <a:p>
            <a:pPr marL="457200" indent="-457200">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Emerging factors of financing and supply with global immunization.  </a:t>
            </a:r>
            <a:endParaRPr lang="en-KE" sz="28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680639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EFC316-64C7-6DD1-C5F3-04E97BC5A6F0}"/>
              </a:ext>
            </a:extLst>
          </p:cNvPr>
          <p:cNvSpPr>
            <a:spLocks noGrp="1"/>
          </p:cNvSpPr>
          <p:nvPr>
            <p:ph idx="1"/>
          </p:nvPr>
        </p:nvSpPr>
        <p:spPr>
          <a:xfrm>
            <a:off x="628650" y="292963"/>
            <a:ext cx="7886700" cy="5884000"/>
          </a:xfrm>
        </p:spPr>
        <p:txBody>
          <a:bodyPr/>
          <a:lstStyle/>
          <a:p>
            <a:pPr marL="0" indent="0">
              <a:lnSpc>
                <a:spcPct val="150000"/>
              </a:lnSpc>
              <a:spcAft>
                <a:spcPts val="800"/>
              </a:spcAft>
              <a:buNone/>
            </a:pPr>
            <a:r>
              <a:rPr lang="en-US" sz="2800" b="1" u="sng" dirty="0">
                <a:effectLst/>
                <a:ea typeface="Calibri" panose="020F0502020204030204" pitchFamily="34" charset="0"/>
                <a:cs typeface="Times New Roman" panose="02020603050405020304" pitchFamily="18" charset="0"/>
              </a:rPr>
              <a:t>Appropriate strategies </a:t>
            </a:r>
            <a:endParaRPr lang="en-KE" sz="2800" b="1" u="sng"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Emerging market strategy including partnerships, innovations and expansions </a:t>
            </a:r>
            <a:r>
              <a:rPr lang="en-GB" dirty="0">
                <a:effectLst/>
                <a:ea typeface="Calibri" panose="020F0502020204030204" pitchFamily="34" charset="0"/>
              </a:rPr>
              <a:t>(</a:t>
            </a:r>
            <a:r>
              <a:rPr lang="en-GB" dirty="0">
                <a:solidFill>
                  <a:srgbClr val="000000"/>
                </a:solidFill>
                <a:effectLst/>
                <a:ea typeface="Calibri" panose="020F0502020204030204" pitchFamily="34" charset="0"/>
              </a:rPr>
              <a:t>Esaku, 2020)</a:t>
            </a:r>
            <a:r>
              <a:rPr lang="en-GB" dirty="0">
                <a:solidFill>
                  <a:srgbClr val="000000"/>
                </a:solidFill>
                <a:ea typeface="Calibri" panose="020F0502020204030204" pitchFamily="34" charset="0"/>
              </a:rPr>
              <a:t>.</a:t>
            </a:r>
            <a:endParaRPr lang="en-KE"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Invest in R&amp;D (</a:t>
            </a:r>
            <a:r>
              <a:rPr lang="en-US" sz="2800" dirty="0">
                <a:effectLst/>
                <a:ea typeface="Calibri" panose="020F0502020204030204" pitchFamily="34" charset="0"/>
              </a:rPr>
              <a:t>Morgan et al., 2018).</a:t>
            </a:r>
            <a:endParaRPr lang="en-KE" sz="2800"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Introduction of different growth platforms.</a:t>
            </a:r>
            <a:endParaRPr lang="en-KE" sz="2800" dirty="0">
              <a:effectLst/>
              <a:ea typeface="Calibri" panose="020F0502020204030204" pitchFamily="34" charset="0"/>
              <a:cs typeface="Times New Roman" panose="02020603050405020304" pitchFamily="18" charset="0"/>
            </a:endParaRPr>
          </a:p>
          <a:p>
            <a:pPr marL="457200" indent="-457200" algn="just">
              <a:lnSpc>
                <a:spcPct val="15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Invest effort and time to identify solutions to promote trust. </a:t>
            </a:r>
            <a:endParaRPr lang="en-KE" sz="2800" dirty="0">
              <a:effectLst/>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991363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FBC6E9-5290-4E58-358D-0E017FC09B3E}"/>
              </a:ext>
            </a:extLst>
          </p:cNvPr>
          <p:cNvSpPr>
            <a:spLocks noGrp="1"/>
          </p:cNvSpPr>
          <p:nvPr>
            <p:ph idx="1"/>
          </p:nvPr>
        </p:nvSpPr>
        <p:spPr>
          <a:xfrm>
            <a:off x="628650" y="488272"/>
            <a:ext cx="7886700" cy="5688692"/>
          </a:xfrm>
        </p:spPr>
        <p:txBody>
          <a:bodyPr/>
          <a:lstStyle/>
          <a:p>
            <a:pPr marL="0" indent="0">
              <a:lnSpc>
                <a:spcPct val="107000"/>
              </a:lnSpc>
              <a:spcAft>
                <a:spcPts val="800"/>
              </a:spcAft>
              <a:buNone/>
            </a:pPr>
            <a:r>
              <a:rPr lang="en-US" sz="2800" b="1" u="sng" dirty="0">
                <a:effectLst/>
                <a:ea typeface="Calibri" panose="020F0502020204030204" pitchFamily="34" charset="0"/>
                <a:cs typeface="Times New Roman" panose="02020603050405020304" pitchFamily="18" charset="0"/>
              </a:rPr>
              <a:t>Conclusion </a:t>
            </a:r>
            <a:endParaRPr lang="en-KE" sz="2800" b="1" u="sng" dirty="0">
              <a:effectLst/>
              <a:ea typeface="Calibri" panose="020F0502020204030204" pitchFamily="34" charset="0"/>
              <a:cs typeface="Times New Roman" panose="02020603050405020304" pitchFamily="18" charset="0"/>
            </a:endParaRPr>
          </a:p>
          <a:p>
            <a:pPr marL="457200" indent="-457200">
              <a:lnSpc>
                <a:spcPct val="10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Investing in control of the overhead will promote company profitability.</a:t>
            </a:r>
            <a:endParaRPr lang="en-KE" sz="2800" dirty="0">
              <a:effectLst/>
              <a:ea typeface="Calibri" panose="020F0502020204030204" pitchFamily="34" charset="0"/>
              <a:cs typeface="Times New Roman" panose="02020603050405020304" pitchFamily="18" charset="0"/>
            </a:endParaRPr>
          </a:p>
          <a:p>
            <a:pPr marL="457200" indent="-457200">
              <a:lnSpc>
                <a:spcPct val="10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Factors that impact the company (PESTLE analysis).</a:t>
            </a:r>
            <a:endParaRPr lang="en-KE" sz="2800" dirty="0">
              <a:effectLst/>
              <a:ea typeface="Calibri" panose="020F0502020204030204" pitchFamily="34" charset="0"/>
              <a:cs typeface="Times New Roman" panose="02020603050405020304" pitchFamily="18" charset="0"/>
            </a:endParaRPr>
          </a:p>
          <a:p>
            <a:pPr marL="457200" indent="-457200">
              <a:lnSpc>
                <a:spcPct val="10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Challenges unemployment, interest rates, tariffs, and inflation rate. </a:t>
            </a:r>
            <a:endParaRPr lang="en-KE" sz="2800" dirty="0">
              <a:effectLst/>
              <a:ea typeface="Calibri" panose="020F0502020204030204" pitchFamily="34" charset="0"/>
              <a:cs typeface="Times New Roman" panose="02020603050405020304" pitchFamily="18" charset="0"/>
            </a:endParaRPr>
          </a:p>
          <a:p>
            <a:pPr marL="457200" indent="-457200">
              <a:lnSpc>
                <a:spcPct val="100000"/>
              </a:lnSpc>
              <a:spcAft>
                <a:spcPts val="800"/>
              </a:spcAft>
              <a:buFont typeface="Arial" panose="020B0604020202020204" pitchFamily="34" charset="0"/>
              <a:buChar char="•"/>
            </a:pPr>
            <a:r>
              <a:rPr lang="en-US" sz="2800" dirty="0">
                <a:effectLst/>
                <a:ea typeface="Calibri" panose="020F0502020204030204" pitchFamily="34" charset="0"/>
                <a:cs typeface="Times New Roman" panose="02020603050405020304" pitchFamily="18" charset="0"/>
              </a:rPr>
              <a:t>Barriers including inflation, unemployment, and</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interest rate.</a:t>
            </a:r>
            <a:endParaRPr lang="en-KE" sz="2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4755478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A77BB-112C-4004-9936-F4530ED4AE4E}"/>
              </a:ext>
            </a:extLst>
          </p:cNvPr>
          <p:cNvSpPr>
            <a:spLocks noGrp="1"/>
          </p:cNvSpPr>
          <p:nvPr>
            <p:ph type="title"/>
          </p:nvPr>
        </p:nvSpPr>
        <p:spPr>
          <a:xfrm>
            <a:off x="628650" y="365126"/>
            <a:ext cx="7886700" cy="775518"/>
          </a:xfrm>
        </p:spPr>
        <p:txBody>
          <a:bodyPr/>
          <a:lstStyle/>
          <a:p>
            <a:pPr algn="ctr"/>
            <a:r>
              <a:rPr lang="en-GB" sz="3200" b="1" dirty="0">
                <a:latin typeface="+mn-lt"/>
              </a:rPr>
              <a:t>References</a:t>
            </a:r>
            <a:r>
              <a:rPr lang="en-GB" sz="3600" b="1" dirty="0">
                <a:latin typeface="+mn-lt"/>
              </a:rPr>
              <a:t> </a:t>
            </a:r>
            <a:endParaRPr lang="en-GB" sz="3600" dirty="0">
              <a:latin typeface="+mn-lt"/>
            </a:endParaRPr>
          </a:p>
        </p:txBody>
      </p:sp>
      <p:sp>
        <p:nvSpPr>
          <p:cNvPr id="3" name="Content Placeholder 2">
            <a:extLst>
              <a:ext uri="{FF2B5EF4-FFF2-40B4-BE49-F238E27FC236}">
                <a16:creationId xmlns:a16="http://schemas.microsoft.com/office/drawing/2014/main" id="{1FE5D75F-CDD3-4185-9C31-46D89C08E29F}"/>
              </a:ext>
            </a:extLst>
          </p:cNvPr>
          <p:cNvSpPr>
            <a:spLocks noGrp="1"/>
          </p:cNvSpPr>
          <p:nvPr>
            <p:ph idx="1"/>
          </p:nvPr>
        </p:nvSpPr>
        <p:spPr>
          <a:xfrm>
            <a:off x="320511" y="1140644"/>
            <a:ext cx="8663233" cy="5484090"/>
          </a:xfrm>
        </p:spPr>
        <p:txBody>
          <a:bodyPr/>
          <a:lstStyle/>
          <a:p>
            <a:pPr marL="285750" indent="-285750">
              <a:lnSpc>
                <a:spcPct val="100000"/>
              </a:lnSpc>
              <a:spcBef>
                <a:spcPts val="0"/>
              </a:spcBef>
              <a:buFont typeface="Arial" panose="020B0604020202020204" pitchFamily="34" charset="0"/>
              <a:buChar char="•"/>
            </a:pPr>
            <a:r>
              <a:rPr lang="en-KE" sz="1800" dirty="0">
                <a:solidFill>
                  <a:srgbClr val="222222"/>
                </a:solidFill>
                <a:effectLst/>
                <a:ea typeface="Calibri" panose="020F0502020204030204" pitchFamily="34" charset="0"/>
                <a:cs typeface="Arial" panose="020B0604020202020204" pitchFamily="34" charset="0"/>
              </a:rPr>
              <a:t>Achinas, S., Horjus, J., Achinas, V., &amp; Euverink, G. J. W. (2019). A PESTLE analysis of biofuels energy industry in Europe. </a:t>
            </a:r>
            <a:r>
              <a:rPr lang="en-KE" sz="1800" i="1" dirty="0">
                <a:effectLst/>
                <a:ea typeface="Calibri" panose="020F0502020204030204" pitchFamily="34" charset="0"/>
                <a:cs typeface="Arial" panose="020B0604020202020204" pitchFamily="34" charset="0"/>
              </a:rPr>
              <a:t>Sustainability</a:t>
            </a:r>
            <a:r>
              <a:rPr lang="en-KE" sz="1800" dirty="0">
                <a:effectLst/>
                <a:ea typeface="Calibri" panose="020F0502020204030204" pitchFamily="34" charset="0"/>
                <a:cs typeface="Arial" panose="020B0604020202020204" pitchFamily="34" charset="0"/>
              </a:rPr>
              <a:t>, </a:t>
            </a:r>
            <a:r>
              <a:rPr lang="en-KE" sz="1800" i="1" dirty="0">
                <a:effectLst/>
                <a:ea typeface="Calibri" panose="020F0502020204030204" pitchFamily="34" charset="0"/>
                <a:cs typeface="Arial" panose="020B0604020202020204" pitchFamily="34" charset="0"/>
              </a:rPr>
              <a:t>11</a:t>
            </a:r>
            <a:r>
              <a:rPr lang="en-KE" sz="1800" dirty="0">
                <a:effectLst/>
                <a:ea typeface="Calibri" panose="020F0502020204030204" pitchFamily="34" charset="0"/>
                <a:cs typeface="Arial" panose="020B0604020202020204" pitchFamily="34" charset="0"/>
              </a:rPr>
              <a:t>(21), 5981.</a:t>
            </a:r>
          </a:p>
          <a:p>
            <a:pPr marL="285750" indent="-285750">
              <a:lnSpc>
                <a:spcPct val="100000"/>
              </a:lnSpc>
              <a:spcBef>
                <a:spcPts val="0"/>
              </a:spcBef>
              <a:buFont typeface="Arial" panose="020B0604020202020204" pitchFamily="34" charset="0"/>
              <a:buChar char="•"/>
            </a:pPr>
            <a:r>
              <a:rPr lang="en-KE" sz="1800" dirty="0">
                <a:solidFill>
                  <a:srgbClr val="222222"/>
                </a:solidFill>
                <a:effectLst/>
                <a:ea typeface="Calibri" panose="020F0502020204030204" pitchFamily="34" charset="0"/>
                <a:cs typeface="Arial" panose="020B0604020202020204" pitchFamily="34" charset="0"/>
              </a:rPr>
              <a:t>Criner, G. J., Bourbeau, J., Diekemper, R. L., Ouellette, D. R., Goodridge, D., Hernandez, P., &amp; Stickland, M. K. (2015). Executive summary: prevention of acute exacerbation of COPD: American College of Chest Physicians and Canadian Thoracic Society guideline. </a:t>
            </a:r>
            <a:r>
              <a:rPr lang="en-KE" sz="1800" i="1" dirty="0">
                <a:effectLst/>
                <a:ea typeface="Calibri" panose="020F0502020204030204" pitchFamily="34" charset="0"/>
                <a:cs typeface="Arial" panose="020B0604020202020204" pitchFamily="34" charset="0"/>
              </a:rPr>
              <a:t>Chest</a:t>
            </a:r>
            <a:r>
              <a:rPr lang="en-KE" sz="1800" dirty="0">
                <a:effectLst/>
                <a:ea typeface="Calibri" panose="020F0502020204030204" pitchFamily="34" charset="0"/>
                <a:cs typeface="Arial" panose="020B0604020202020204" pitchFamily="34" charset="0"/>
              </a:rPr>
              <a:t>, </a:t>
            </a:r>
            <a:r>
              <a:rPr lang="en-KE" sz="1800" i="1" dirty="0">
                <a:effectLst/>
                <a:ea typeface="Calibri" panose="020F0502020204030204" pitchFamily="34" charset="0"/>
                <a:cs typeface="Arial" panose="020B0604020202020204" pitchFamily="34" charset="0"/>
              </a:rPr>
              <a:t>147</a:t>
            </a:r>
            <a:r>
              <a:rPr lang="en-KE" sz="1800" dirty="0">
                <a:effectLst/>
                <a:ea typeface="Calibri" panose="020F0502020204030204" pitchFamily="34" charset="0"/>
                <a:cs typeface="Arial" panose="020B0604020202020204" pitchFamily="34" charset="0"/>
              </a:rPr>
              <a:t>(4), 883-893.</a:t>
            </a:r>
          </a:p>
          <a:p>
            <a:pPr marL="285750" indent="-285750">
              <a:lnSpc>
                <a:spcPct val="100000"/>
              </a:lnSpc>
              <a:spcBef>
                <a:spcPts val="0"/>
              </a:spcBef>
              <a:buFont typeface="Arial" panose="020B0604020202020204" pitchFamily="34" charset="0"/>
              <a:buChar char="•"/>
            </a:pPr>
            <a:r>
              <a:rPr lang="en-KE" sz="1800" dirty="0">
                <a:solidFill>
                  <a:srgbClr val="222222"/>
                </a:solidFill>
                <a:effectLst/>
                <a:ea typeface="Calibri" panose="020F0502020204030204" pitchFamily="34" charset="0"/>
                <a:cs typeface="Arial" panose="020B0604020202020204" pitchFamily="34" charset="0"/>
              </a:rPr>
              <a:t>Desmond, P., &amp; Asamba, M. (2019). Accelerating the transition to a circular economy in Africa: Case studies from Kenya and South Africa. In </a:t>
            </a:r>
            <a:r>
              <a:rPr lang="en-KE" sz="1800" i="1" dirty="0">
                <a:effectLst/>
                <a:ea typeface="Calibri" panose="020F0502020204030204" pitchFamily="34" charset="0"/>
                <a:cs typeface="Arial" panose="020B0604020202020204" pitchFamily="34" charset="0"/>
              </a:rPr>
              <a:t>The Circular Economy and the Global South</a:t>
            </a:r>
            <a:r>
              <a:rPr lang="en-KE" sz="1800" dirty="0">
                <a:effectLst/>
                <a:ea typeface="Calibri" panose="020F0502020204030204" pitchFamily="34" charset="0"/>
                <a:cs typeface="Arial" panose="020B0604020202020204" pitchFamily="34" charset="0"/>
              </a:rPr>
              <a:t> (pp. 152-172). Routledge.</a:t>
            </a:r>
          </a:p>
          <a:p>
            <a:pPr marL="285750" indent="-285750">
              <a:lnSpc>
                <a:spcPct val="100000"/>
              </a:lnSpc>
              <a:spcBef>
                <a:spcPts val="0"/>
              </a:spcBef>
              <a:buFont typeface="Arial" panose="020B0604020202020204" pitchFamily="34" charset="0"/>
              <a:buChar char="•"/>
            </a:pPr>
            <a:r>
              <a:rPr lang="en-KE" sz="1800" dirty="0">
                <a:solidFill>
                  <a:srgbClr val="222222"/>
                </a:solidFill>
                <a:effectLst/>
                <a:ea typeface="Calibri" panose="020F0502020204030204" pitchFamily="34" charset="0"/>
                <a:cs typeface="Arial" panose="020B0604020202020204" pitchFamily="34" charset="0"/>
              </a:rPr>
              <a:t>Esaku, S. (2020). Trade liberalization and productivity growth: A firm-level analysis from Kenya. </a:t>
            </a:r>
            <a:r>
              <a:rPr lang="en-KE" sz="1800" i="1" dirty="0">
                <a:effectLst/>
                <a:ea typeface="Calibri" panose="020F0502020204030204" pitchFamily="34" charset="0"/>
                <a:cs typeface="Arial" panose="020B0604020202020204" pitchFamily="34" charset="0"/>
              </a:rPr>
              <a:t>Review of Economic Analysis</a:t>
            </a:r>
            <a:r>
              <a:rPr lang="en-KE" sz="1800" dirty="0">
                <a:effectLst/>
                <a:ea typeface="Calibri" panose="020F0502020204030204" pitchFamily="34" charset="0"/>
                <a:cs typeface="Arial" panose="020B0604020202020204" pitchFamily="34" charset="0"/>
              </a:rPr>
              <a:t>.</a:t>
            </a:r>
            <a:endParaRPr lang="en-GB" sz="1800" dirty="0">
              <a:effectLst/>
              <a:ea typeface="Calibri" panose="020F0502020204030204" pitchFamily="34" charset="0"/>
              <a:cs typeface="Arial" panose="020B0604020202020204" pitchFamily="34" charset="0"/>
            </a:endParaRPr>
          </a:p>
          <a:p>
            <a:pPr marL="285750" indent="-285750">
              <a:lnSpc>
                <a:spcPct val="100000"/>
              </a:lnSpc>
              <a:spcBef>
                <a:spcPts val="0"/>
              </a:spcBef>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Gomari, M. M., Saraygord-Afshari, N., Farsimadan, M., Rostami, N., Aghamiri, S., &amp; Farajollahi, M. M. (2020). Opportunities and challenges of the tag-assisted protein purification techniques: Applications in the pharmaceutical industry.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Biotechnology Advances</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45</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107653.</a:t>
            </a:r>
            <a:endParaRPr lang="en-KE" sz="1800" dirty="0">
              <a:effectLst/>
              <a:ea typeface="Calibri" panose="020F0502020204030204" pitchFamily="34" charset="0"/>
              <a:cs typeface="Arial" panose="020B0604020202020204" pitchFamily="34" charset="0"/>
            </a:endParaRPr>
          </a:p>
          <a:p>
            <a:pPr marL="285750" indent="-285750">
              <a:lnSpc>
                <a:spcPct val="100000"/>
              </a:lnSpc>
              <a:spcBef>
                <a:spcPts val="0"/>
              </a:spcBef>
            </a:pPr>
            <a:r>
              <a:rPr lang="en-GB" sz="1800" dirty="0">
                <a:solidFill>
                  <a:srgbClr val="000000"/>
                </a:solidFill>
                <a:effectLst/>
                <a:ea typeface="Calibri" panose="020F0502020204030204" pitchFamily="34" charset="0"/>
                <a:cs typeface="Times New Roman" panose="02020603050405020304" pitchFamily="18" charset="0"/>
              </a:rPr>
              <a:t>Krystal, J. H., Abdallah, C. G., Sanacora, G., Charney, D. S., &amp; Duman, R. S. (2019). Ketamine: a paradigm shifts for depression research and treatment. </a:t>
            </a:r>
            <a:r>
              <a:rPr lang="en-GB" sz="1800" i="1" dirty="0">
                <a:solidFill>
                  <a:srgbClr val="000000"/>
                </a:solidFill>
                <a:effectLst/>
                <a:ea typeface="Calibri" panose="020F0502020204030204" pitchFamily="34" charset="0"/>
                <a:cs typeface="Times New Roman" panose="02020603050405020304" pitchFamily="18" charset="0"/>
              </a:rPr>
              <a:t>Neuron</a:t>
            </a:r>
            <a:r>
              <a:rPr lang="en-GB" sz="1800" dirty="0">
                <a:solidFill>
                  <a:srgbClr val="000000"/>
                </a:solidFill>
                <a:effectLst/>
                <a:ea typeface="Calibri" panose="020F0502020204030204" pitchFamily="34" charset="0"/>
                <a:cs typeface="Times New Roman" panose="02020603050405020304" pitchFamily="18" charset="0"/>
              </a:rPr>
              <a:t>, </a:t>
            </a:r>
            <a:r>
              <a:rPr lang="en-GB" sz="1800" i="1" dirty="0">
                <a:solidFill>
                  <a:srgbClr val="000000"/>
                </a:solidFill>
                <a:effectLst/>
                <a:ea typeface="Calibri" panose="020F0502020204030204" pitchFamily="34" charset="0"/>
                <a:cs typeface="Times New Roman" panose="02020603050405020304" pitchFamily="18" charset="0"/>
              </a:rPr>
              <a:t>101</a:t>
            </a:r>
            <a:r>
              <a:rPr lang="en-GB" sz="1800" dirty="0">
                <a:solidFill>
                  <a:srgbClr val="000000"/>
                </a:solidFill>
                <a:effectLst/>
                <a:ea typeface="Calibri" panose="020F0502020204030204" pitchFamily="34" charset="0"/>
                <a:cs typeface="Times New Roman" panose="02020603050405020304" pitchFamily="18" charset="0"/>
              </a:rPr>
              <a:t>(5), 774-778.</a:t>
            </a:r>
          </a:p>
          <a:p>
            <a:pPr marL="285750" indent="-285750">
              <a:lnSpc>
                <a:spcPct val="100000"/>
              </a:lnSpc>
              <a:spcAft>
                <a:spcPts val="800"/>
              </a:spcAft>
            </a:pPr>
            <a:endParaRPr lang="en-GB" sz="1600" dirty="0">
              <a:effectLst/>
              <a:ea typeface="Calibri" panose="020F0502020204030204" pitchFamily="34" charset="0"/>
              <a:cs typeface="Times New Roman" panose="02020603050405020304" pitchFamily="18" charset="0"/>
            </a:endParaRPr>
          </a:p>
          <a:p>
            <a:pPr marL="285750" indent="-285750">
              <a:lnSpc>
                <a:spcPct val="100000"/>
              </a:lnSpc>
              <a:spcAft>
                <a:spcPts val="800"/>
              </a:spcAft>
              <a:buFont typeface="Arial" panose="020B0604020202020204" pitchFamily="34" charset="0"/>
              <a:buChar char="•"/>
            </a:pPr>
            <a:endParaRPr lang="en-KE" sz="1600" dirty="0">
              <a:effectLst/>
              <a:ea typeface="Calibri" panose="020F0502020204030204" pitchFamily="34" charset="0"/>
              <a:cs typeface="Times New Roman" panose="02020603050405020304" pitchFamily="18" charset="0"/>
            </a:endParaRPr>
          </a:p>
          <a:p>
            <a:pPr marL="800100" lvl="1" indent="-342900">
              <a:buFont typeface="Symbol" panose="05050102010706020507" pitchFamily="18" charset="2"/>
              <a:buChar char=""/>
            </a:pPr>
            <a:endParaRPr lang="en-US" sz="1600" dirty="0">
              <a:latin typeface="Calibri" panose="020F0502020204030204" pitchFamily="34" charset="0"/>
              <a:ea typeface="Calibri" panose="020F0502020204030204" pitchFamily="34" charset="0"/>
            </a:endParaRPr>
          </a:p>
          <a:p>
            <a:pPr marL="0" lvl="0" indent="0">
              <a:buNone/>
            </a:pPr>
            <a:endParaRPr lang="en-GB" sz="1600" dirty="0">
              <a:effectLst/>
              <a:latin typeface="Calibri" panose="020F0502020204030204" pitchFamily="34" charset="0"/>
              <a:ea typeface="Calibri" panose="020F0502020204030204" pitchFamily="34" charset="0"/>
            </a:endParaRPr>
          </a:p>
          <a:p>
            <a:pPr marL="342900" lvl="0" indent="-342900">
              <a:buFont typeface="Symbol" panose="05050102010706020507" pitchFamily="18" charset="2"/>
              <a:buChar char=""/>
            </a:pPr>
            <a:endParaRPr lang="en-GB" sz="1600" dirty="0">
              <a:latin typeface="Calibri" panose="020F0502020204030204" pitchFamily="34" charset="0"/>
              <a:ea typeface="Calibri" panose="020F0502020204030204" pitchFamily="34" charset="0"/>
            </a:endParaRPr>
          </a:p>
          <a:p>
            <a:pPr marL="342900" lvl="0" indent="-342900">
              <a:buFont typeface="Symbol" panose="05050102010706020507" pitchFamily="18" charset="2"/>
              <a:buChar char=""/>
            </a:pPr>
            <a:endParaRPr lang="en-GB" sz="1600" dirty="0">
              <a:latin typeface="Calibri" panose="020F0502020204030204" pitchFamily="34" charset="0"/>
              <a:ea typeface="Calibri" panose="020F0502020204030204" pitchFamily="34" charset="0"/>
            </a:endParaRPr>
          </a:p>
          <a:p>
            <a:endParaRPr lang="en-GB" dirty="0"/>
          </a:p>
        </p:txBody>
      </p:sp>
    </p:spTree>
    <p:extLst>
      <p:ext uri="{BB962C8B-B14F-4D97-AF65-F5344CB8AC3E}">
        <p14:creationId xmlns:p14="http://schemas.microsoft.com/office/powerpoint/2010/main" val="225431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93E35F-3C53-6DBE-EA81-78817C5EA70E}"/>
              </a:ext>
            </a:extLst>
          </p:cNvPr>
          <p:cNvSpPr>
            <a:spLocks noGrp="1"/>
          </p:cNvSpPr>
          <p:nvPr>
            <p:ph idx="1"/>
          </p:nvPr>
        </p:nvSpPr>
        <p:spPr>
          <a:xfrm>
            <a:off x="563336" y="447869"/>
            <a:ext cx="7886700" cy="6970065"/>
          </a:xfrm>
        </p:spPr>
        <p:txBody>
          <a:bodyPr/>
          <a:lstStyle/>
          <a:p>
            <a:r>
              <a:rPr lang="en-GB" sz="1800" dirty="0">
                <a:solidFill>
                  <a:srgbClr val="000000"/>
                </a:solidFill>
                <a:effectLst/>
                <a:ea typeface="Calibri" panose="020F0502020204030204" pitchFamily="34" charset="0"/>
                <a:cs typeface="Times New Roman" panose="02020603050405020304" pitchFamily="18" charset="0"/>
              </a:rPr>
              <a:t>Morgan, P., Brown, D. G., Lennard, S., Anderton, M. J., Barrett, J. C., Eriksson, U.,&amp; Pangalos, M. N. (2018). Impact of a five-dimensional framework on R&amp;D productivity at AstraZeneca. </a:t>
            </a:r>
            <a:r>
              <a:rPr lang="en-GB" sz="1800" i="1" dirty="0">
                <a:solidFill>
                  <a:srgbClr val="000000"/>
                </a:solidFill>
                <a:effectLst/>
                <a:ea typeface="Calibri" panose="020F0502020204030204" pitchFamily="34" charset="0"/>
                <a:cs typeface="Times New Roman" panose="02020603050405020304" pitchFamily="18" charset="0"/>
              </a:rPr>
              <a:t>Nature reviews Drug discovery</a:t>
            </a:r>
            <a:r>
              <a:rPr lang="en-GB" sz="1800" dirty="0">
                <a:solidFill>
                  <a:srgbClr val="000000"/>
                </a:solidFill>
                <a:effectLst/>
                <a:ea typeface="Calibri" panose="020F0502020204030204" pitchFamily="34" charset="0"/>
                <a:cs typeface="Times New Roman" panose="02020603050405020304" pitchFamily="18" charset="0"/>
              </a:rPr>
              <a:t>, </a:t>
            </a:r>
            <a:r>
              <a:rPr lang="en-GB" sz="1800" i="1" dirty="0">
                <a:solidFill>
                  <a:srgbClr val="000000"/>
                </a:solidFill>
                <a:effectLst/>
                <a:ea typeface="Calibri" panose="020F0502020204030204" pitchFamily="34" charset="0"/>
                <a:cs typeface="Times New Roman" panose="02020603050405020304" pitchFamily="18" charset="0"/>
              </a:rPr>
              <a:t>17</a:t>
            </a:r>
            <a:r>
              <a:rPr lang="en-GB" sz="1800" dirty="0">
                <a:solidFill>
                  <a:srgbClr val="000000"/>
                </a:solidFill>
                <a:effectLst/>
                <a:ea typeface="Calibri" panose="020F0502020204030204" pitchFamily="34" charset="0"/>
                <a:cs typeface="Times New Roman" panose="02020603050405020304" pitchFamily="18" charset="0"/>
              </a:rPr>
              <a:t>(3), 167-181.</a:t>
            </a:r>
          </a:p>
          <a:p>
            <a:r>
              <a:rPr lang="en-GB" sz="1800" dirty="0">
                <a:solidFill>
                  <a:srgbClr val="000000"/>
                </a:solidFill>
                <a:effectLst/>
                <a:ea typeface="Calibri" panose="020F0502020204030204" pitchFamily="34" charset="0"/>
                <a:cs typeface="Times New Roman" panose="02020603050405020304" pitchFamily="18" charset="0"/>
              </a:rPr>
              <a:t>Nandonde, F. A. (2019). A PESTLE analysis of international retailing in the East African Community. </a:t>
            </a:r>
            <a:r>
              <a:rPr lang="en-GB" sz="1800" i="1" dirty="0">
                <a:solidFill>
                  <a:srgbClr val="000000"/>
                </a:solidFill>
                <a:effectLst/>
                <a:ea typeface="Calibri" panose="020F0502020204030204" pitchFamily="34" charset="0"/>
                <a:cs typeface="Times New Roman" panose="02020603050405020304" pitchFamily="18" charset="0"/>
              </a:rPr>
              <a:t>Global Business and Organisational Excellence</a:t>
            </a:r>
            <a:r>
              <a:rPr lang="en-GB" sz="1800" dirty="0">
                <a:solidFill>
                  <a:srgbClr val="000000"/>
                </a:solidFill>
                <a:effectLst/>
                <a:ea typeface="Calibri" panose="020F0502020204030204" pitchFamily="34" charset="0"/>
                <a:cs typeface="Times New Roman" panose="02020603050405020304" pitchFamily="18" charset="0"/>
              </a:rPr>
              <a:t>, </a:t>
            </a:r>
            <a:r>
              <a:rPr lang="en-GB" sz="1800" i="1" dirty="0">
                <a:solidFill>
                  <a:srgbClr val="000000"/>
                </a:solidFill>
                <a:effectLst/>
                <a:ea typeface="Calibri" panose="020F0502020204030204" pitchFamily="34" charset="0"/>
                <a:cs typeface="Times New Roman" panose="02020603050405020304" pitchFamily="18" charset="0"/>
              </a:rPr>
              <a:t>38</a:t>
            </a:r>
            <a:r>
              <a:rPr lang="en-GB" sz="1800" dirty="0">
                <a:solidFill>
                  <a:srgbClr val="000000"/>
                </a:solidFill>
                <a:effectLst/>
                <a:ea typeface="Calibri" panose="020F0502020204030204" pitchFamily="34" charset="0"/>
                <a:cs typeface="Times New Roman" panose="02020603050405020304" pitchFamily="18" charset="0"/>
              </a:rPr>
              <a:t>(4), 54-61.</a:t>
            </a:r>
          </a:p>
          <a:p>
            <a:r>
              <a:rPr lang="en-GB" sz="1800" dirty="0">
                <a:solidFill>
                  <a:srgbClr val="000000"/>
                </a:solidFill>
                <a:effectLst/>
                <a:ea typeface="Calibri" panose="020F0502020204030204" pitchFamily="34" charset="0"/>
                <a:cs typeface="Times New Roman" panose="02020603050405020304" pitchFamily="18" charset="0"/>
              </a:rPr>
              <a:t>Reddy, A. V. J., &amp; Rao, B. M. (2017). Opportunities and challenges for Indian Pharmaceutical companies in overseas markets and need of digital tools for sustainable success. </a:t>
            </a:r>
            <a:r>
              <a:rPr lang="en-GB" sz="1800" i="1" dirty="0">
                <a:solidFill>
                  <a:srgbClr val="000000"/>
                </a:solidFill>
                <a:effectLst/>
                <a:ea typeface="Calibri" panose="020F0502020204030204" pitchFamily="34" charset="0"/>
                <a:cs typeface="Times New Roman" panose="02020603050405020304" pitchFamily="18" charset="0"/>
              </a:rPr>
              <a:t>Indian Journal of Pharmaceutical Education and Research</a:t>
            </a:r>
            <a:r>
              <a:rPr lang="en-GB" sz="1800" dirty="0">
                <a:solidFill>
                  <a:srgbClr val="000000"/>
                </a:solidFill>
                <a:effectLst/>
                <a:ea typeface="Calibri" panose="020F0502020204030204" pitchFamily="34" charset="0"/>
                <a:cs typeface="Times New Roman" panose="02020603050405020304" pitchFamily="18" charset="0"/>
              </a:rPr>
              <a:t>, </a:t>
            </a:r>
            <a:r>
              <a:rPr lang="en-GB" sz="1800" i="1" dirty="0">
                <a:solidFill>
                  <a:srgbClr val="000000"/>
                </a:solidFill>
                <a:effectLst/>
                <a:ea typeface="Calibri" panose="020F0502020204030204" pitchFamily="34" charset="0"/>
                <a:cs typeface="Times New Roman" panose="02020603050405020304" pitchFamily="18" charset="0"/>
              </a:rPr>
              <a:t>51</a:t>
            </a:r>
            <a:r>
              <a:rPr lang="en-GB" sz="1800" dirty="0">
                <a:solidFill>
                  <a:srgbClr val="000000"/>
                </a:solidFill>
                <a:effectLst/>
                <a:ea typeface="Calibri" panose="020F0502020204030204" pitchFamily="34" charset="0"/>
                <a:cs typeface="Times New Roman" panose="02020603050405020304" pitchFamily="18" charset="0"/>
              </a:rPr>
              <a:t>(2), 226-238.</a:t>
            </a:r>
          </a:p>
          <a:p>
            <a:endParaRPr lang="en-GB" sz="1800" dirty="0">
              <a:effectLst/>
              <a:ea typeface="Calibri" panose="020F0502020204030204" pitchFamily="34" charset="0"/>
              <a:cs typeface="Times New Roman" panose="02020603050405020304" pitchFamily="18" charset="0"/>
            </a:endParaRPr>
          </a:p>
          <a:p>
            <a:endParaRPr lang="en-GB" sz="1800" dirty="0">
              <a:effectLst/>
              <a:ea typeface="Calibri" panose="020F0502020204030204" pitchFamily="34" charset="0"/>
              <a:cs typeface="Times New Roman" panose="02020603050405020304" pitchFamily="18" charset="0"/>
            </a:endParaRPr>
          </a:p>
          <a:p>
            <a:endParaRPr lang="en-GB" sz="1800" dirty="0">
              <a:effectLst/>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2179583607"/>
      </p:ext>
    </p:extLst>
  </p:cSld>
  <p:clrMapOvr>
    <a:masterClrMapping/>
  </p:clrMapOvr>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E1112E-EDC2-4AC9-9B76-EB457A03CEA7}">
  <ds:schemaRefs>
    <ds:schemaRef ds:uri="http://schemas.microsoft.com/sharepoint/v3/contenttype/forms"/>
  </ds:schemaRefs>
</ds:datastoreItem>
</file>

<file path=customXml/itemProps2.xml><?xml version="1.0" encoding="utf-8"?>
<ds:datastoreItem xmlns:ds="http://schemas.openxmlformats.org/officeDocument/2006/customXml" ds:itemID="{A547D3B3-2CEC-47BE-8F2F-5C3164EBC5A8}">
  <ds:schemaRefs>
    <ds:schemaRef ds:uri="303dbf9b-b85b-46a0-94f1-894078c07ecd"/>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211f9404-bca0-4bcf-9c1d-965ccb6f8d2d"/>
    <ds:schemaRef ds:uri="http://www.w3.org/XML/1998/namespace"/>
    <ds:schemaRef ds:uri="http://purl.org/dc/dcmitype/"/>
  </ds:schemaRefs>
</ds:datastoreItem>
</file>

<file path=customXml/itemProps3.xml><?xml version="1.0" encoding="utf-8"?>
<ds:datastoreItem xmlns:ds="http://schemas.openxmlformats.org/officeDocument/2006/customXml" ds:itemID="{E4B39123-6EEF-44A3-BB4E-6DBCD963DC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1504</TotalTime>
  <Words>2231</Words>
  <Application>Microsoft Office PowerPoint</Application>
  <PresentationFormat>On-screen Show (4:3)</PresentationFormat>
  <Paragraphs>106</Paragraphs>
  <Slides>14</Slides>
  <Notes>11</Notes>
  <HiddenSlides>0</HiddenSlides>
  <MMClips>0</MMClips>
  <ScaleCrop>false</ScaleCrop>
  <HeadingPairs>
    <vt:vector size="6" baseType="variant">
      <vt:variant>
        <vt:lpstr>Fonts Used</vt:lpstr>
      </vt:variant>
      <vt:variant>
        <vt:i4>6</vt:i4>
      </vt:variant>
      <vt:variant>
        <vt:lpstr>Theme</vt:lpstr>
      </vt:variant>
      <vt:variant>
        <vt:i4>15</vt:i4>
      </vt:variant>
      <vt:variant>
        <vt:lpstr>Slide Titles</vt:lpstr>
      </vt:variant>
      <vt:variant>
        <vt:i4>14</vt:i4>
      </vt:variant>
    </vt:vector>
  </HeadingPairs>
  <TitlesOfParts>
    <vt:vector size="35" baseType="lpstr">
      <vt:lpstr>Arial</vt:lpstr>
      <vt:lpstr>Calibri</vt:lpstr>
      <vt:lpstr>Calibri Light</vt:lpstr>
      <vt:lpstr>SourceSansPro</vt:lpstr>
      <vt:lpstr>Symbol</vt:lpstr>
      <vt:lpstr>Times New Roman</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 LCBB4005 Global Business Environment   Assessment 1 : Task 2  Business Environment Evaluation of AstraZeneca Plc. in a Developing Country (Kenya)    </vt:lpstr>
      <vt:lpstr> 1) Introduction of  AstraZeneca 2) A brief introduction of the selected developing country (Kenya). 3) PESTLE Analysis. 4) Opportunities and challenges. 5) Strategies. 6) Barriers experienced by AstraZeneca 7) Appropriate strategies.  8) Conclusion. 9) References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cristina balaban</cp:lastModifiedBy>
  <cp:revision>134</cp:revision>
  <dcterms:created xsi:type="dcterms:W3CDTF">2021-03-10T12:10:47Z</dcterms:created>
  <dcterms:modified xsi:type="dcterms:W3CDTF">2022-08-18T07:04:22Z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