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7555E7-1455-1AEF-6098-3259487D2051}" v="257" dt="2026-06-11T15:12:10.6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omea Dragusin (2438370)" userId="S::2438370@student.uwtsd.ac.uk::a415a3f1-bc74-422f-883c-d2879dba6e54" providerId="AD" clId="Web-{BA7555E7-1455-1AEF-6098-3259487D2051}"/>
    <pc:docChg chg="modSld">
      <pc:chgData name="Salomea Dragusin (2438370)" userId="S::2438370@student.uwtsd.ac.uk::a415a3f1-bc74-422f-883c-d2879dba6e54" providerId="AD" clId="Web-{BA7555E7-1455-1AEF-6098-3259487D2051}" dt="2026-06-11T14:35:32.838" v="221" actId="20577"/>
      <pc:docMkLst>
        <pc:docMk/>
      </pc:docMkLst>
      <pc:sldChg chg="modSp">
        <pc:chgData name="Salomea Dragusin (2438370)" userId="S::2438370@student.uwtsd.ac.uk::a415a3f1-bc74-422f-883c-d2879dba6e54" providerId="AD" clId="Web-{BA7555E7-1455-1AEF-6098-3259487D2051}" dt="2026-06-11T14:35:32.838" v="221" actId="20577"/>
        <pc:sldMkLst>
          <pc:docMk/>
          <pc:sldMk cId="109857222" sldId="256"/>
        </pc:sldMkLst>
        <pc:spChg chg="mod">
          <ac:chgData name="Salomea Dragusin (2438370)" userId="S::2438370@student.uwtsd.ac.uk::a415a3f1-bc74-422f-883c-d2879dba6e54" providerId="AD" clId="Web-{BA7555E7-1455-1AEF-6098-3259487D2051}" dt="2026-06-11T14:35:32.838" v="221" actId="20577"/>
          <ac:spMkLst>
            <pc:docMk/>
            <pc:sldMk cId="109857222" sldId="256"/>
            <ac:spMk id="2" creationId="{00000000-0000-0000-0000-000000000000}"/>
          </ac:spMkLst>
        </pc:spChg>
        <pc:picChg chg="mod">
          <ac:chgData name="Salomea Dragusin (2438370)" userId="S::2438370@student.uwtsd.ac.uk::a415a3f1-bc74-422f-883c-d2879dba6e54" providerId="AD" clId="Web-{BA7555E7-1455-1AEF-6098-3259487D2051}" dt="2026-06-11T14:07:57.715" v="29" actId="1076"/>
          <ac:picMkLst>
            <pc:docMk/>
            <pc:sldMk cId="109857222" sldId="256"/>
            <ac:picMk id="4" creationId="{89E80754-77F9-21F0-F7CB-90AADE752FF7}"/>
          </ac:picMkLst>
        </pc:picChg>
      </pc:sldChg>
      <pc:sldChg chg="modSp">
        <pc:chgData name="Salomea Dragusin (2438370)" userId="S::2438370@student.uwtsd.ac.uk::a415a3f1-bc74-422f-883c-d2879dba6e54" providerId="AD" clId="Web-{BA7555E7-1455-1AEF-6098-3259487D2051}" dt="2026-06-11T14:09:18.326" v="44" actId="20577"/>
        <pc:sldMkLst>
          <pc:docMk/>
          <pc:sldMk cId="2130669037" sldId="257"/>
        </pc:sldMkLst>
        <pc:spChg chg="mod">
          <ac:chgData name="Salomea Dragusin (2438370)" userId="S::2438370@student.uwtsd.ac.uk::a415a3f1-bc74-422f-883c-d2879dba6e54" providerId="AD" clId="Web-{BA7555E7-1455-1AEF-6098-3259487D2051}" dt="2026-06-11T14:09:18.326" v="44" actId="20577"/>
          <ac:spMkLst>
            <pc:docMk/>
            <pc:sldMk cId="2130669037" sldId="257"/>
            <ac:spMk id="2" creationId="{903EF82C-B4A7-52CA-C079-B8D30136C4AB}"/>
          </ac:spMkLst>
        </pc:spChg>
      </pc:sldChg>
      <pc:sldChg chg="modSp">
        <pc:chgData name="Salomea Dragusin (2438370)" userId="S::2438370@student.uwtsd.ac.uk::a415a3f1-bc74-422f-883c-d2879dba6e54" providerId="AD" clId="Web-{BA7555E7-1455-1AEF-6098-3259487D2051}" dt="2026-06-11T14:26:25.927" v="112" actId="1076"/>
        <pc:sldMkLst>
          <pc:docMk/>
          <pc:sldMk cId="735983461" sldId="258"/>
        </pc:sldMkLst>
        <pc:spChg chg="mod">
          <ac:chgData name="Salomea Dragusin (2438370)" userId="S::2438370@student.uwtsd.ac.uk::a415a3f1-bc74-422f-883c-d2879dba6e54" providerId="AD" clId="Web-{BA7555E7-1455-1AEF-6098-3259487D2051}" dt="2026-06-11T14:16:18.404" v="51" actId="20577"/>
          <ac:spMkLst>
            <pc:docMk/>
            <pc:sldMk cId="735983461" sldId="258"/>
            <ac:spMk id="3" creationId="{F15980D8-32FF-A174-E7B1-B446230E09F9}"/>
          </ac:spMkLst>
        </pc:spChg>
        <pc:picChg chg="mod">
          <ac:chgData name="Salomea Dragusin (2438370)" userId="S::2438370@student.uwtsd.ac.uk::a415a3f1-bc74-422f-883c-d2879dba6e54" providerId="AD" clId="Web-{BA7555E7-1455-1AEF-6098-3259487D2051}" dt="2026-06-11T14:26:25.927" v="112" actId="1076"/>
          <ac:picMkLst>
            <pc:docMk/>
            <pc:sldMk cId="735983461" sldId="258"/>
            <ac:picMk id="5" creationId="{9FD4DC7B-28B7-C82B-1609-0E3824739186}"/>
          </ac:picMkLst>
        </pc:picChg>
      </pc:sldChg>
      <pc:sldChg chg="addSp delSp modSp">
        <pc:chgData name="Salomea Dragusin (2438370)" userId="S::2438370@student.uwtsd.ac.uk::a415a3f1-bc74-422f-883c-d2879dba6e54" providerId="AD" clId="Web-{BA7555E7-1455-1AEF-6098-3259487D2051}" dt="2026-06-11T14:26:05.426" v="111" actId="20577"/>
        <pc:sldMkLst>
          <pc:docMk/>
          <pc:sldMk cId="3874275269" sldId="259"/>
        </pc:sldMkLst>
        <pc:spChg chg="mod">
          <ac:chgData name="Salomea Dragusin (2438370)" userId="S::2438370@student.uwtsd.ac.uk::a415a3f1-bc74-422f-883c-d2879dba6e54" providerId="AD" clId="Web-{BA7555E7-1455-1AEF-6098-3259487D2051}" dt="2026-06-11T14:25:50.504" v="108" actId="14100"/>
          <ac:spMkLst>
            <pc:docMk/>
            <pc:sldMk cId="3874275269" sldId="259"/>
            <ac:spMk id="2" creationId="{7337948F-0F37-EB24-4479-C34917AE8D9E}"/>
          </ac:spMkLst>
        </pc:spChg>
        <pc:spChg chg="add mod">
          <ac:chgData name="Salomea Dragusin (2438370)" userId="S::2438370@student.uwtsd.ac.uk::a415a3f1-bc74-422f-883c-d2879dba6e54" providerId="AD" clId="Web-{BA7555E7-1455-1AEF-6098-3259487D2051}" dt="2026-06-11T14:26:05.426" v="111" actId="20577"/>
          <ac:spMkLst>
            <pc:docMk/>
            <pc:sldMk cId="3874275269" sldId="259"/>
            <ac:spMk id="3" creationId="{5409966D-3B46-9809-9364-C08C928881A5}"/>
          </ac:spMkLst>
        </pc:spChg>
        <pc:spChg chg="del">
          <ac:chgData name="Salomea Dragusin (2438370)" userId="S::2438370@student.uwtsd.ac.uk::a415a3f1-bc74-422f-883c-d2879dba6e54" providerId="AD" clId="Web-{BA7555E7-1455-1AEF-6098-3259487D2051}" dt="2026-06-11T14:18:30.581" v="61"/>
          <ac:spMkLst>
            <pc:docMk/>
            <pc:sldMk cId="3874275269" sldId="259"/>
            <ac:spMk id="25" creationId="{15DD4FDD-37A6-4700-8C33-322F14D7E3E7}"/>
          </ac:spMkLst>
        </pc:spChg>
        <pc:spChg chg="del">
          <ac:chgData name="Salomea Dragusin (2438370)" userId="S::2438370@student.uwtsd.ac.uk::a415a3f1-bc74-422f-883c-d2879dba6e54" providerId="AD" clId="Web-{BA7555E7-1455-1AEF-6098-3259487D2051}" dt="2026-06-11T14:18:30.581" v="61"/>
          <ac:spMkLst>
            <pc:docMk/>
            <pc:sldMk cId="3874275269" sldId="259"/>
            <ac:spMk id="26" creationId="{2811C13B-502B-428B-AC72-447443E52E5F}"/>
          </ac:spMkLst>
        </pc:spChg>
        <pc:spChg chg="add">
          <ac:chgData name="Salomea Dragusin (2438370)" userId="S::2438370@student.uwtsd.ac.uk::a415a3f1-bc74-422f-883c-d2879dba6e54" providerId="AD" clId="Web-{BA7555E7-1455-1AEF-6098-3259487D2051}" dt="2026-06-11T14:18:30.581" v="61"/>
          <ac:spMkLst>
            <pc:docMk/>
            <pc:sldMk cId="3874275269" sldId="259"/>
            <ac:spMk id="37" creationId="{31976137-F549-4AC4-AC11-99DD91D6F83A}"/>
          </ac:spMkLst>
        </pc:spChg>
        <pc:cxnChg chg="del">
          <ac:chgData name="Salomea Dragusin (2438370)" userId="S::2438370@student.uwtsd.ac.uk::a415a3f1-bc74-422f-883c-d2879dba6e54" providerId="AD" clId="Web-{BA7555E7-1455-1AEF-6098-3259487D2051}" dt="2026-06-11T14:18:30.581" v="61"/>
          <ac:cxnSpMkLst>
            <pc:docMk/>
            <pc:sldMk cId="3874275269" sldId="259"/>
            <ac:cxnSpMk id="24" creationId="{0BF79732-4088-424C-A653-4534E4389443}"/>
          </ac:cxnSpMkLst>
        </pc:cxnChg>
        <pc:cxnChg chg="del">
          <ac:chgData name="Salomea Dragusin (2438370)" userId="S::2438370@student.uwtsd.ac.uk::a415a3f1-bc74-422f-883c-d2879dba6e54" providerId="AD" clId="Web-{BA7555E7-1455-1AEF-6098-3259487D2051}" dt="2026-06-11T14:18:30.581" v="61"/>
          <ac:cxnSpMkLst>
            <pc:docMk/>
            <pc:sldMk cId="3874275269" sldId="259"/>
            <ac:cxnSpMk id="27" creationId="{336F6BB4-DB04-4612-B7DF-8C6A5B51783E}"/>
          </ac:cxnSpMkLst>
        </pc:cxnChg>
        <pc:cxnChg chg="del">
          <ac:chgData name="Salomea Dragusin (2438370)" userId="S::2438370@student.uwtsd.ac.uk::a415a3f1-bc74-422f-883c-d2879dba6e54" providerId="AD" clId="Web-{BA7555E7-1455-1AEF-6098-3259487D2051}" dt="2026-06-11T14:18:30.581" v="61"/>
          <ac:cxnSpMkLst>
            <pc:docMk/>
            <pc:sldMk cId="3874275269" sldId="259"/>
            <ac:cxnSpMk id="28" creationId="{9F8D01F8-1A7E-4F72-89A5-D2B91E0F8587}"/>
          </ac:cxnSpMkLst>
        </pc:cxnChg>
        <pc:cxnChg chg="add">
          <ac:chgData name="Salomea Dragusin (2438370)" userId="S::2438370@student.uwtsd.ac.uk::a415a3f1-bc74-422f-883c-d2879dba6e54" providerId="AD" clId="Web-{BA7555E7-1455-1AEF-6098-3259487D2051}" dt="2026-06-11T14:18:30.581" v="61"/>
          <ac:cxnSpMkLst>
            <pc:docMk/>
            <pc:sldMk cId="3874275269" sldId="259"/>
            <ac:cxnSpMk id="33" creationId="{462919E4-C488-4107-9EF1-66152F848008}"/>
          </ac:cxnSpMkLst>
        </pc:cxnChg>
        <pc:cxnChg chg="add">
          <ac:chgData name="Salomea Dragusin (2438370)" userId="S::2438370@student.uwtsd.ac.uk::a415a3f1-bc74-422f-883c-d2879dba6e54" providerId="AD" clId="Web-{BA7555E7-1455-1AEF-6098-3259487D2051}" dt="2026-06-11T14:18:30.581" v="61"/>
          <ac:cxnSpMkLst>
            <pc:docMk/>
            <pc:sldMk cId="3874275269" sldId="259"/>
            <ac:cxnSpMk id="35" creationId="{0BF79732-4088-424C-A653-4534E4389443}"/>
          </ac:cxnSpMkLst>
        </pc:cxnChg>
      </pc:sldChg>
      <pc:sldChg chg="addSp delSp modSp">
        <pc:chgData name="Salomea Dragusin (2438370)" userId="S::2438370@student.uwtsd.ac.uk::a415a3f1-bc74-422f-883c-d2879dba6e54" providerId="AD" clId="Web-{BA7555E7-1455-1AEF-6098-3259487D2051}" dt="2026-06-11T14:27:42.821" v="138" actId="20577"/>
        <pc:sldMkLst>
          <pc:docMk/>
          <pc:sldMk cId="1453901109" sldId="260"/>
        </pc:sldMkLst>
        <pc:spChg chg="del mod">
          <ac:chgData name="Salomea Dragusin (2438370)" userId="S::2438370@student.uwtsd.ac.uk::a415a3f1-bc74-422f-883c-d2879dba6e54" providerId="AD" clId="Web-{BA7555E7-1455-1AEF-6098-3259487D2051}" dt="2026-06-11T14:20:43.929" v="74"/>
          <ac:spMkLst>
            <pc:docMk/>
            <pc:sldMk cId="1453901109" sldId="260"/>
            <ac:spMk id="2" creationId="{583F8E8C-065F-B04E-296D-4306D08EB9D2}"/>
          </ac:spMkLst>
        </pc:spChg>
        <pc:spChg chg="add mod">
          <ac:chgData name="Salomea Dragusin (2438370)" userId="S::2438370@student.uwtsd.ac.uk::a415a3f1-bc74-422f-883c-d2879dba6e54" providerId="AD" clId="Web-{BA7555E7-1455-1AEF-6098-3259487D2051}" dt="2026-06-11T14:27:42.821" v="138" actId="20577"/>
          <ac:spMkLst>
            <pc:docMk/>
            <pc:sldMk cId="1453901109" sldId="260"/>
            <ac:spMk id="3" creationId="{5F9D75A1-AAB0-4CD4-F316-460FB9811191}"/>
          </ac:spMkLst>
        </pc:spChg>
        <pc:picChg chg="mod">
          <ac:chgData name="Salomea Dragusin (2438370)" userId="S::2438370@student.uwtsd.ac.uk::a415a3f1-bc74-422f-883c-d2879dba6e54" providerId="AD" clId="Web-{BA7555E7-1455-1AEF-6098-3259487D2051}" dt="2026-06-11T14:26:44.334" v="115" actId="1076"/>
          <ac:picMkLst>
            <pc:docMk/>
            <pc:sldMk cId="1453901109" sldId="260"/>
            <ac:picMk id="4" creationId="{CE9508C2-79F9-FB4A-CAD7-DD1FA1AEF1C5}"/>
          </ac:picMkLst>
        </pc:picChg>
      </pc:sldChg>
      <pc:sldChg chg="modSp">
        <pc:chgData name="Salomea Dragusin (2438370)" userId="S::2438370@student.uwtsd.ac.uk::a415a3f1-bc74-422f-883c-d2879dba6e54" providerId="AD" clId="Web-{BA7555E7-1455-1AEF-6098-3259487D2051}" dt="2026-06-11T14:28:23.510" v="141" actId="1076"/>
        <pc:sldMkLst>
          <pc:docMk/>
          <pc:sldMk cId="1235531815" sldId="261"/>
        </pc:sldMkLst>
        <pc:spChg chg="mod">
          <ac:chgData name="Salomea Dragusin (2438370)" userId="S::2438370@student.uwtsd.ac.uk::a415a3f1-bc74-422f-883c-d2879dba6e54" providerId="AD" clId="Web-{BA7555E7-1455-1AEF-6098-3259487D2051}" dt="2026-06-11T14:28:23.510" v="141" actId="1076"/>
          <ac:spMkLst>
            <pc:docMk/>
            <pc:sldMk cId="1235531815" sldId="261"/>
            <ac:spMk id="2" creationId="{D2B2B8C3-BA02-AD24-F978-70D03EC417F1}"/>
          </ac:spMkLst>
        </pc:spChg>
      </pc:sldChg>
      <pc:sldChg chg="modSp">
        <pc:chgData name="Salomea Dragusin (2438370)" userId="S::2438370@student.uwtsd.ac.uk::a415a3f1-bc74-422f-883c-d2879dba6e54" providerId="AD" clId="Web-{BA7555E7-1455-1AEF-6098-3259487D2051}" dt="2026-06-11T14:29:23.391" v="161" actId="20577"/>
        <pc:sldMkLst>
          <pc:docMk/>
          <pc:sldMk cId="3985918834" sldId="262"/>
        </pc:sldMkLst>
        <pc:spChg chg="mod">
          <ac:chgData name="Salomea Dragusin (2438370)" userId="S::2438370@student.uwtsd.ac.uk::a415a3f1-bc74-422f-883c-d2879dba6e54" providerId="AD" clId="Web-{BA7555E7-1455-1AEF-6098-3259487D2051}" dt="2026-06-11T14:29:23.391" v="161" actId="20577"/>
          <ac:spMkLst>
            <pc:docMk/>
            <pc:sldMk cId="3985918834" sldId="262"/>
            <ac:spMk id="2" creationId="{BA438C76-D4F1-118E-3FA0-12B32B5B05E3}"/>
          </ac:spMkLst>
        </pc:spChg>
      </pc:sldChg>
      <pc:sldChg chg="modSp">
        <pc:chgData name="Salomea Dragusin (2438370)" userId="S::2438370@student.uwtsd.ac.uk::a415a3f1-bc74-422f-883c-d2879dba6e54" providerId="AD" clId="Web-{BA7555E7-1455-1AEF-6098-3259487D2051}" dt="2026-06-11T14:29:40.904" v="172" actId="20577"/>
        <pc:sldMkLst>
          <pc:docMk/>
          <pc:sldMk cId="2210037175" sldId="263"/>
        </pc:sldMkLst>
        <pc:spChg chg="mod">
          <ac:chgData name="Salomea Dragusin (2438370)" userId="S::2438370@student.uwtsd.ac.uk::a415a3f1-bc74-422f-883c-d2879dba6e54" providerId="AD" clId="Web-{BA7555E7-1455-1AEF-6098-3259487D2051}" dt="2026-06-11T14:29:40.904" v="172" actId="20577"/>
          <ac:spMkLst>
            <pc:docMk/>
            <pc:sldMk cId="2210037175" sldId="263"/>
            <ac:spMk id="2" creationId="{0600633B-0247-7007-875B-C234AC245ABB}"/>
          </ac:spMkLst>
        </pc:spChg>
      </pc:sldChg>
      <pc:sldChg chg="modSp">
        <pc:chgData name="Salomea Dragusin (2438370)" userId="S::2438370@student.uwtsd.ac.uk::a415a3f1-bc74-422f-883c-d2879dba6e54" providerId="AD" clId="Web-{BA7555E7-1455-1AEF-6098-3259487D2051}" dt="2026-06-11T14:30:02.842" v="184" actId="20577"/>
        <pc:sldMkLst>
          <pc:docMk/>
          <pc:sldMk cId="1073598326" sldId="264"/>
        </pc:sldMkLst>
        <pc:spChg chg="mod">
          <ac:chgData name="Salomea Dragusin (2438370)" userId="S::2438370@student.uwtsd.ac.uk::a415a3f1-bc74-422f-883c-d2879dba6e54" providerId="AD" clId="Web-{BA7555E7-1455-1AEF-6098-3259487D2051}" dt="2026-06-11T14:30:02.842" v="184" actId="20577"/>
          <ac:spMkLst>
            <pc:docMk/>
            <pc:sldMk cId="1073598326" sldId="264"/>
            <ac:spMk id="2" creationId="{E0C9CCE1-AF6E-DA16-99EB-EAA59E45BAA3}"/>
          </ac:spMkLst>
        </pc:spChg>
      </pc:sldChg>
      <pc:sldChg chg="modSp">
        <pc:chgData name="Salomea Dragusin (2438370)" userId="S::2438370@student.uwtsd.ac.uk::a415a3f1-bc74-422f-883c-d2879dba6e54" providerId="AD" clId="Web-{BA7555E7-1455-1AEF-6098-3259487D2051}" dt="2026-06-11T14:22:42.746" v="89" actId="20577"/>
        <pc:sldMkLst>
          <pc:docMk/>
          <pc:sldMk cId="38921562" sldId="265"/>
        </pc:sldMkLst>
        <pc:spChg chg="mod">
          <ac:chgData name="Salomea Dragusin (2438370)" userId="S::2438370@student.uwtsd.ac.uk::a415a3f1-bc74-422f-883c-d2879dba6e54" providerId="AD" clId="Web-{BA7555E7-1455-1AEF-6098-3259487D2051}" dt="2026-06-11T14:22:42.746" v="89" actId="20577"/>
          <ac:spMkLst>
            <pc:docMk/>
            <pc:sldMk cId="38921562" sldId="265"/>
            <ac:spMk id="2" creationId="{A0F5644B-F8A2-DD66-7D8C-179434FFC5ED}"/>
          </ac:spMkLst>
        </pc:spChg>
      </pc:sldChg>
      <pc:sldChg chg="modSp">
        <pc:chgData name="Salomea Dragusin (2438370)" userId="S::2438370@student.uwtsd.ac.uk::a415a3f1-bc74-422f-883c-d2879dba6e54" providerId="AD" clId="Web-{BA7555E7-1455-1AEF-6098-3259487D2051}" dt="2026-06-11T14:21:51.681" v="81" actId="20577"/>
        <pc:sldMkLst>
          <pc:docMk/>
          <pc:sldMk cId="223670916" sldId="267"/>
        </pc:sldMkLst>
        <pc:spChg chg="mod">
          <ac:chgData name="Salomea Dragusin (2438370)" userId="S::2438370@student.uwtsd.ac.uk::a415a3f1-bc74-422f-883c-d2879dba6e54" providerId="AD" clId="Web-{BA7555E7-1455-1AEF-6098-3259487D2051}" dt="2026-06-11T14:21:51.681" v="81" actId="20577"/>
          <ac:spMkLst>
            <pc:docMk/>
            <pc:sldMk cId="223670916" sldId="267"/>
            <ac:spMk id="2" creationId="{2985C335-632D-B3BF-B35D-CF05DF7E1FCE}"/>
          </ac:spMkLst>
        </pc:spChg>
      </pc:sldChg>
    </pc:docChg>
  </pc:docChgLst>
  <pc:docChgLst>
    <pc:chgData name="Salomea Dragusin (2438370)" userId="a415a3f1-bc74-422f-883c-d2879dba6e54" providerId="ADAL" clId="{12CBD30E-EAE0-4F2E-A095-F2329FFE8A23}"/>
    <pc:docChg chg="modSld">
      <pc:chgData name="Salomea Dragusin (2438370)" userId="a415a3f1-bc74-422f-883c-d2879dba6e54" providerId="ADAL" clId="{12CBD30E-EAE0-4F2E-A095-F2329FFE8A23}" dt="2026-06-11T14:06:00.534" v="0" actId="1076"/>
      <pc:docMkLst>
        <pc:docMk/>
      </pc:docMkLst>
      <pc:sldChg chg="modSp mod">
        <pc:chgData name="Salomea Dragusin (2438370)" userId="a415a3f1-bc74-422f-883c-d2879dba6e54" providerId="ADAL" clId="{12CBD30E-EAE0-4F2E-A095-F2329FFE8A23}" dt="2026-06-11T14:06:00.534" v="0" actId="1076"/>
        <pc:sldMkLst>
          <pc:docMk/>
          <pc:sldMk cId="109857222" sldId="256"/>
        </pc:sldMkLst>
        <pc:picChg chg="mod">
          <ac:chgData name="Salomea Dragusin (2438370)" userId="a415a3f1-bc74-422f-883c-d2879dba6e54" providerId="ADAL" clId="{12CBD30E-EAE0-4F2E-A095-F2329FFE8A23}" dt="2026-06-11T14:06:00.534" v="0" actId="1076"/>
          <ac:picMkLst>
            <pc:docMk/>
            <pc:sldMk cId="109857222" sldId="256"/>
            <ac:picMk id="4" creationId="{89E80754-77F9-21F0-F7CB-90AADE752FF7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536D53-579D-4CBB-BE79-DAABCA19C97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1A1CC8D-95FC-4FEE-B08D-594A0D0B7A4D}">
      <dgm:prSet/>
      <dgm:spPr/>
      <dgm:t>
        <a:bodyPr/>
        <a:lstStyle/>
        <a:p>
          <a:r>
            <a:rPr lang="en-US" b="1" u="sng"/>
            <a:t>Reference List </a:t>
          </a:r>
          <a:endParaRPr lang="en-US"/>
        </a:p>
      </dgm:t>
    </dgm:pt>
    <dgm:pt modelId="{1F6008C8-75C6-45B8-A9D3-D6E9029F5126}" type="parTrans" cxnId="{03D84FE4-75FC-423F-9B84-B88E7752D66A}">
      <dgm:prSet/>
      <dgm:spPr/>
      <dgm:t>
        <a:bodyPr/>
        <a:lstStyle/>
        <a:p>
          <a:endParaRPr lang="en-US"/>
        </a:p>
      </dgm:t>
    </dgm:pt>
    <dgm:pt modelId="{E32520AC-6EBD-4B82-9A8C-59EF02670B81}" type="sibTrans" cxnId="{03D84FE4-75FC-423F-9B84-B88E7752D66A}">
      <dgm:prSet/>
      <dgm:spPr/>
      <dgm:t>
        <a:bodyPr/>
        <a:lstStyle/>
        <a:p>
          <a:endParaRPr lang="en-US"/>
        </a:p>
      </dgm:t>
    </dgm:pt>
    <dgm:pt modelId="{059FE318-8CFF-46B6-98A0-1E6B616CD442}">
      <dgm:prSet/>
      <dgm:spPr/>
      <dgm:t>
        <a:bodyPr/>
        <a:lstStyle/>
        <a:p>
          <a:r>
            <a:rPr lang="en-US"/>
            <a:t>Armstrong, M. &amp; Taylor, S. (2020). </a:t>
          </a:r>
          <a:r>
            <a:rPr lang="en-US" i="1"/>
            <a:t>Armstrong’s Handbook of Human Resource Management Practice.</a:t>
          </a:r>
          <a:endParaRPr lang="en-US"/>
        </a:p>
      </dgm:t>
    </dgm:pt>
    <dgm:pt modelId="{44AA3902-F5D5-4BE3-97B2-8C95EF52DCC5}" type="parTrans" cxnId="{51E27CAD-8E65-4ED4-9214-53F9F78D87FC}">
      <dgm:prSet/>
      <dgm:spPr/>
      <dgm:t>
        <a:bodyPr/>
        <a:lstStyle/>
        <a:p>
          <a:endParaRPr lang="en-US"/>
        </a:p>
      </dgm:t>
    </dgm:pt>
    <dgm:pt modelId="{04CEF033-6941-416C-9C7B-054B174AAD12}" type="sibTrans" cxnId="{51E27CAD-8E65-4ED4-9214-53F9F78D87FC}">
      <dgm:prSet/>
      <dgm:spPr/>
      <dgm:t>
        <a:bodyPr/>
        <a:lstStyle/>
        <a:p>
          <a:endParaRPr lang="en-US"/>
        </a:p>
      </dgm:t>
    </dgm:pt>
    <dgm:pt modelId="{8DDC390F-0106-4229-AECB-08419D2DB76C}">
      <dgm:prSet/>
      <dgm:spPr/>
      <dgm:t>
        <a:bodyPr/>
        <a:lstStyle/>
        <a:p>
          <a:r>
            <a:rPr lang="en-US"/>
            <a:t>Bratton, J. &amp; Gold, J. (2019). </a:t>
          </a:r>
          <a:r>
            <a:rPr lang="en-US" i="1"/>
            <a:t>Human Resource Management: Theory and Practice.</a:t>
          </a:r>
          <a:endParaRPr lang="en-US"/>
        </a:p>
      </dgm:t>
    </dgm:pt>
    <dgm:pt modelId="{7CF53344-F85D-45A9-ADBA-4B12BB9F38FD}" type="parTrans" cxnId="{A28C4D2A-575B-4FD6-A8AB-BC502D692B62}">
      <dgm:prSet/>
      <dgm:spPr/>
      <dgm:t>
        <a:bodyPr/>
        <a:lstStyle/>
        <a:p>
          <a:endParaRPr lang="en-US"/>
        </a:p>
      </dgm:t>
    </dgm:pt>
    <dgm:pt modelId="{AB8646AB-99AF-4AAC-B5B2-175696C5CF17}" type="sibTrans" cxnId="{A28C4D2A-575B-4FD6-A8AB-BC502D692B62}">
      <dgm:prSet/>
      <dgm:spPr/>
      <dgm:t>
        <a:bodyPr/>
        <a:lstStyle/>
        <a:p>
          <a:endParaRPr lang="en-US"/>
        </a:p>
      </dgm:t>
    </dgm:pt>
    <dgm:pt modelId="{2931D90B-268B-4B11-BD1D-EF4FC69BCC0D}">
      <dgm:prSet/>
      <dgm:spPr/>
      <dgm:t>
        <a:bodyPr/>
        <a:lstStyle/>
        <a:p>
          <a:r>
            <a:rPr lang="en-US"/>
            <a:t>Campion, M. et al. (1997). “Structured Interviewing: A Review of Research.” </a:t>
          </a:r>
          <a:r>
            <a:rPr lang="en-US" i="1"/>
            <a:t>Personnel Psychology.</a:t>
          </a:r>
          <a:endParaRPr lang="en-US"/>
        </a:p>
      </dgm:t>
    </dgm:pt>
    <dgm:pt modelId="{2BE91D2E-E583-46DE-9471-DA0DE6F2AD44}" type="parTrans" cxnId="{602F96A1-8F5A-4E4E-AC33-7DAB51908A7F}">
      <dgm:prSet/>
      <dgm:spPr/>
      <dgm:t>
        <a:bodyPr/>
        <a:lstStyle/>
        <a:p>
          <a:endParaRPr lang="en-US"/>
        </a:p>
      </dgm:t>
    </dgm:pt>
    <dgm:pt modelId="{94A7CBC5-F07A-453D-B265-9864CC5CEEB8}" type="sibTrans" cxnId="{602F96A1-8F5A-4E4E-AC33-7DAB51908A7F}">
      <dgm:prSet/>
      <dgm:spPr/>
      <dgm:t>
        <a:bodyPr/>
        <a:lstStyle/>
        <a:p>
          <a:endParaRPr lang="en-US"/>
        </a:p>
      </dgm:t>
    </dgm:pt>
    <dgm:pt modelId="{5030B0E5-707E-4DFE-9379-66D697CFBC61}">
      <dgm:prSet/>
      <dgm:spPr/>
      <dgm:t>
        <a:bodyPr/>
        <a:lstStyle/>
        <a:p>
          <a:r>
            <a:rPr lang="en-US"/>
            <a:t>CIPD (2022). </a:t>
          </a:r>
          <a:r>
            <a:rPr lang="en-US" i="1"/>
            <a:t>Recruitment and Selection Factsheet.</a:t>
          </a:r>
          <a:endParaRPr lang="en-US"/>
        </a:p>
      </dgm:t>
    </dgm:pt>
    <dgm:pt modelId="{AF1911B4-034E-4808-A78D-BB4CF0FA2609}" type="parTrans" cxnId="{DE1019D3-9AFC-4D70-ADF1-84DE72F7F9D0}">
      <dgm:prSet/>
      <dgm:spPr/>
      <dgm:t>
        <a:bodyPr/>
        <a:lstStyle/>
        <a:p>
          <a:endParaRPr lang="en-US"/>
        </a:p>
      </dgm:t>
    </dgm:pt>
    <dgm:pt modelId="{A2703660-63D8-4061-98AE-5584B9B11CFB}" type="sibTrans" cxnId="{DE1019D3-9AFC-4D70-ADF1-84DE72F7F9D0}">
      <dgm:prSet/>
      <dgm:spPr/>
      <dgm:t>
        <a:bodyPr/>
        <a:lstStyle/>
        <a:p>
          <a:endParaRPr lang="en-US"/>
        </a:p>
      </dgm:t>
    </dgm:pt>
    <dgm:pt modelId="{B0780DC3-329B-4582-BBDC-4A7D2F4316A5}">
      <dgm:prSet/>
      <dgm:spPr/>
      <dgm:t>
        <a:bodyPr/>
        <a:lstStyle/>
        <a:p>
          <a:r>
            <a:rPr lang="en-US"/>
            <a:t>CIPD (2023). </a:t>
          </a:r>
          <a:r>
            <a:rPr lang="en-US" i="1"/>
            <a:t>Resourcing and Talent Planning Survey.</a:t>
          </a:r>
          <a:endParaRPr lang="en-US"/>
        </a:p>
      </dgm:t>
    </dgm:pt>
    <dgm:pt modelId="{76192244-C5E1-4483-96F1-78268715A7D7}" type="parTrans" cxnId="{4F05354F-EB33-4C14-9FD1-2E34B3D47FE8}">
      <dgm:prSet/>
      <dgm:spPr/>
      <dgm:t>
        <a:bodyPr/>
        <a:lstStyle/>
        <a:p>
          <a:endParaRPr lang="en-US"/>
        </a:p>
      </dgm:t>
    </dgm:pt>
    <dgm:pt modelId="{CE170825-DD5C-4834-B2AE-FA565FB63430}" type="sibTrans" cxnId="{4F05354F-EB33-4C14-9FD1-2E34B3D47FE8}">
      <dgm:prSet/>
      <dgm:spPr/>
      <dgm:t>
        <a:bodyPr/>
        <a:lstStyle/>
        <a:p>
          <a:endParaRPr lang="en-US"/>
        </a:p>
      </dgm:t>
    </dgm:pt>
    <dgm:pt modelId="{C0DABC19-E088-4F2C-8BF0-0DAB5044D892}">
      <dgm:prSet/>
      <dgm:spPr/>
      <dgm:t>
        <a:bodyPr/>
        <a:lstStyle/>
        <a:p>
          <a:r>
            <a:rPr lang="en-US"/>
            <a:t>Huffcutt, A. et al. (2014). “Interviewing and Assessment Accuracy.” </a:t>
          </a:r>
          <a:r>
            <a:rPr lang="en-US" i="1"/>
            <a:t>Journal of Applied Psychology.</a:t>
          </a:r>
          <a:endParaRPr lang="en-US"/>
        </a:p>
      </dgm:t>
    </dgm:pt>
    <dgm:pt modelId="{3C1D59ED-165C-4269-8425-91A169FA2763}" type="parTrans" cxnId="{5462F6BA-0DDF-4122-8C2C-E3107B959D2C}">
      <dgm:prSet/>
      <dgm:spPr/>
      <dgm:t>
        <a:bodyPr/>
        <a:lstStyle/>
        <a:p>
          <a:endParaRPr lang="en-US"/>
        </a:p>
      </dgm:t>
    </dgm:pt>
    <dgm:pt modelId="{97E9F5C8-7200-4E67-8E03-23366C179532}" type="sibTrans" cxnId="{5462F6BA-0DDF-4122-8C2C-E3107B959D2C}">
      <dgm:prSet/>
      <dgm:spPr/>
      <dgm:t>
        <a:bodyPr/>
        <a:lstStyle/>
        <a:p>
          <a:endParaRPr lang="en-US"/>
        </a:p>
      </dgm:t>
    </dgm:pt>
    <dgm:pt modelId="{FF04CEBA-0868-4997-93DD-8D7408F5BBC1}">
      <dgm:prSet/>
      <dgm:spPr/>
      <dgm:t>
        <a:bodyPr/>
        <a:lstStyle/>
        <a:p>
          <a:r>
            <a:rPr lang="en-US"/>
            <a:t>Ocado Group (2024). </a:t>
          </a:r>
          <a:r>
            <a:rPr lang="en-US" i="1"/>
            <a:t>Annual Report &amp; Transformation Strategy.</a:t>
          </a:r>
          <a:endParaRPr lang="en-US"/>
        </a:p>
      </dgm:t>
    </dgm:pt>
    <dgm:pt modelId="{F51C40CB-2C83-4896-A28B-C24B6CC25ED1}" type="parTrans" cxnId="{034FB332-E287-4533-B0D4-0BCEF9A3540F}">
      <dgm:prSet/>
      <dgm:spPr/>
      <dgm:t>
        <a:bodyPr/>
        <a:lstStyle/>
        <a:p>
          <a:endParaRPr lang="en-US"/>
        </a:p>
      </dgm:t>
    </dgm:pt>
    <dgm:pt modelId="{0A9DFAC4-0B83-4121-87B6-F198E0D04BE2}" type="sibTrans" cxnId="{034FB332-E287-4533-B0D4-0BCEF9A3540F}">
      <dgm:prSet/>
      <dgm:spPr/>
      <dgm:t>
        <a:bodyPr/>
        <a:lstStyle/>
        <a:p>
          <a:endParaRPr lang="en-US"/>
        </a:p>
      </dgm:t>
    </dgm:pt>
    <dgm:pt modelId="{FA831163-3355-41FD-AFDA-9A7FA89CB17E}">
      <dgm:prSet/>
      <dgm:spPr/>
      <dgm:t>
        <a:bodyPr/>
        <a:lstStyle/>
        <a:p>
          <a:r>
            <a:rPr lang="en-US"/>
            <a:t>Ployhart, R. (2006). “Staffing in the 21st Century.” </a:t>
          </a:r>
          <a:r>
            <a:rPr lang="en-US" i="1"/>
            <a:t>Journal of Management.</a:t>
          </a:r>
          <a:endParaRPr lang="en-US"/>
        </a:p>
      </dgm:t>
    </dgm:pt>
    <dgm:pt modelId="{6138BE37-71FA-44FB-AA7C-EDCC66852929}" type="parTrans" cxnId="{98CDE299-0F05-43D3-A075-96EE5AB0CFB8}">
      <dgm:prSet/>
      <dgm:spPr/>
      <dgm:t>
        <a:bodyPr/>
        <a:lstStyle/>
        <a:p>
          <a:endParaRPr lang="en-US"/>
        </a:p>
      </dgm:t>
    </dgm:pt>
    <dgm:pt modelId="{35241FDC-47B8-47C3-8A53-BD9015A22113}" type="sibTrans" cxnId="{98CDE299-0F05-43D3-A075-96EE5AB0CFB8}">
      <dgm:prSet/>
      <dgm:spPr/>
      <dgm:t>
        <a:bodyPr/>
        <a:lstStyle/>
        <a:p>
          <a:endParaRPr lang="en-US"/>
        </a:p>
      </dgm:t>
    </dgm:pt>
    <dgm:pt modelId="{C15F04DD-0346-448C-8626-9176C93353B6}">
      <dgm:prSet/>
      <dgm:spPr/>
      <dgm:t>
        <a:bodyPr/>
        <a:lstStyle/>
        <a:p>
          <a:r>
            <a:rPr lang="en-US"/>
            <a:t>Ulrich, D. et al. (2017). </a:t>
          </a:r>
          <a:r>
            <a:rPr lang="en-US" i="1"/>
            <a:t>HR from the Outside In.</a:t>
          </a:r>
          <a:endParaRPr lang="en-US"/>
        </a:p>
      </dgm:t>
    </dgm:pt>
    <dgm:pt modelId="{DF629D79-92D2-4E67-8ABD-656602F4681E}" type="parTrans" cxnId="{BEF30584-36DA-47DD-A1EB-910075014701}">
      <dgm:prSet/>
      <dgm:spPr/>
      <dgm:t>
        <a:bodyPr/>
        <a:lstStyle/>
        <a:p>
          <a:endParaRPr lang="en-US"/>
        </a:p>
      </dgm:t>
    </dgm:pt>
    <dgm:pt modelId="{3E78C56A-20FD-4B34-883E-5D0FE98004FF}" type="sibTrans" cxnId="{BEF30584-36DA-47DD-A1EB-910075014701}">
      <dgm:prSet/>
      <dgm:spPr/>
      <dgm:t>
        <a:bodyPr/>
        <a:lstStyle/>
        <a:p>
          <a:endParaRPr lang="en-US"/>
        </a:p>
      </dgm:t>
    </dgm:pt>
    <dgm:pt modelId="{84FBB80F-B4BC-4C74-A43D-24A2A57A38F9}">
      <dgm:prSet/>
      <dgm:spPr/>
      <dgm:t>
        <a:bodyPr/>
        <a:lstStyle/>
        <a:p>
          <a:r>
            <a:rPr lang="en-US"/>
            <a:t>Wood, R. &amp; Payne, T. (1998). </a:t>
          </a:r>
          <a:r>
            <a:rPr lang="en-US" i="1"/>
            <a:t>Competency‑Based Recruitment and Selection.</a:t>
          </a:r>
          <a:endParaRPr lang="en-US"/>
        </a:p>
      </dgm:t>
    </dgm:pt>
    <dgm:pt modelId="{CED902D1-A123-4F58-BD33-BA373C33421F}" type="parTrans" cxnId="{1233952E-B239-4852-80FA-9B6D4B874E56}">
      <dgm:prSet/>
      <dgm:spPr/>
      <dgm:t>
        <a:bodyPr/>
        <a:lstStyle/>
        <a:p>
          <a:endParaRPr lang="en-US"/>
        </a:p>
      </dgm:t>
    </dgm:pt>
    <dgm:pt modelId="{1B73B528-A49F-4D88-AAF0-E12DA79C96E9}" type="sibTrans" cxnId="{1233952E-B239-4852-80FA-9B6D4B874E56}">
      <dgm:prSet/>
      <dgm:spPr/>
      <dgm:t>
        <a:bodyPr/>
        <a:lstStyle/>
        <a:p>
          <a:endParaRPr lang="en-US"/>
        </a:p>
      </dgm:t>
    </dgm:pt>
    <dgm:pt modelId="{4B4F8DC2-27D9-40B0-B1E0-259F176A1C7F}" type="pres">
      <dgm:prSet presAssocID="{33536D53-579D-4CBB-BE79-DAABCA19C97F}" presName="linear" presStyleCnt="0">
        <dgm:presLayoutVars>
          <dgm:animLvl val="lvl"/>
          <dgm:resizeHandles val="exact"/>
        </dgm:presLayoutVars>
      </dgm:prSet>
      <dgm:spPr/>
    </dgm:pt>
    <dgm:pt modelId="{0C2A100A-3118-49A8-8C61-D45F7D2FE33C}" type="pres">
      <dgm:prSet presAssocID="{91A1CC8D-95FC-4FEE-B08D-594A0D0B7A4D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D7505491-57D7-437D-9E87-1C321673307E}" type="pres">
      <dgm:prSet presAssocID="{91A1CC8D-95FC-4FEE-B08D-594A0D0B7A4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0F374507-D31C-446F-B7D7-8E0FD33BC392}" type="presOf" srcId="{C15F04DD-0346-448C-8626-9176C93353B6}" destId="{D7505491-57D7-437D-9E87-1C321673307E}" srcOrd="0" destOrd="8" presId="urn:microsoft.com/office/officeart/2005/8/layout/vList2"/>
    <dgm:cxn modelId="{A28C4D2A-575B-4FD6-A8AB-BC502D692B62}" srcId="{91A1CC8D-95FC-4FEE-B08D-594A0D0B7A4D}" destId="{8DDC390F-0106-4229-AECB-08419D2DB76C}" srcOrd="1" destOrd="0" parTransId="{7CF53344-F85D-45A9-ADBA-4B12BB9F38FD}" sibTransId="{AB8646AB-99AF-4AAC-B5B2-175696C5CF17}"/>
    <dgm:cxn modelId="{1233952E-B239-4852-80FA-9B6D4B874E56}" srcId="{91A1CC8D-95FC-4FEE-B08D-594A0D0B7A4D}" destId="{84FBB80F-B4BC-4C74-A43D-24A2A57A38F9}" srcOrd="9" destOrd="0" parTransId="{CED902D1-A123-4F58-BD33-BA373C33421F}" sibTransId="{1B73B528-A49F-4D88-AAF0-E12DA79C96E9}"/>
    <dgm:cxn modelId="{034FB332-E287-4533-B0D4-0BCEF9A3540F}" srcId="{91A1CC8D-95FC-4FEE-B08D-594A0D0B7A4D}" destId="{FF04CEBA-0868-4997-93DD-8D7408F5BBC1}" srcOrd="6" destOrd="0" parTransId="{F51C40CB-2C83-4896-A28B-C24B6CC25ED1}" sibTransId="{0A9DFAC4-0B83-4121-87B6-F198E0D04BE2}"/>
    <dgm:cxn modelId="{E4AD8867-2FA8-4A67-9E09-68FB71FA7655}" type="presOf" srcId="{C0DABC19-E088-4F2C-8BF0-0DAB5044D892}" destId="{D7505491-57D7-437D-9E87-1C321673307E}" srcOrd="0" destOrd="5" presId="urn:microsoft.com/office/officeart/2005/8/layout/vList2"/>
    <dgm:cxn modelId="{A7D05B6B-1477-43CB-A572-F02965700EE0}" type="presOf" srcId="{84FBB80F-B4BC-4C74-A43D-24A2A57A38F9}" destId="{D7505491-57D7-437D-9E87-1C321673307E}" srcOrd="0" destOrd="9" presId="urn:microsoft.com/office/officeart/2005/8/layout/vList2"/>
    <dgm:cxn modelId="{4F05354F-EB33-4C14-9FD1-2E34B3D47FE8}" srcId="{91A1CC8D-95FC-4FEE-B08D-594A0D0B7A4D}" destId="{B0780DC3-329B-4582-BBDC-4A7D2F4316A5}" srcOrd="4" destOrd="0" parTransId="{76192244-C5E1-4483-96F1-78268715A7D7}" sibTransId="{CE170825-DD5C-4834-B2AE-FA565FB63430}"/>
    <dgm:cxn modelId="{EE9E724F-8544-4BD1-924C-5AD8DC048CDC}" type="presOf" srcId="{059FE318-8CFF-46B6-98A0-1E6B616CD442}" destId="{D7505491-57D7-437D-9E87-1C321673307E}" srcOrd="0" destOrd="0" presId="urn:microsoft.com/office/officeart/2005/8/layout/vList2"/>
    <dgm:cxn modelId="{BEF30584-36DA-47DD-A1EB-910075014701}" srcId="{91A1CC8D-95FC-4FEE-B08D-594A0D0B7A4D}" destId="{C15F04DD-0346-448C-8626-9176C93353B6}" srcOrd="8" destOrd="0" parTransId="{DF629D79-92D2-4E67-8ABD-656602F4681E}" sibTransId="{3E78C56A-20FD-4B34-883E-5D0FE98004FF}"/>
    <dgm:cxn modelId="{3990DA88-162E-4327-8D07-F063800059E6}" type="presOf" srcId="{FA831163-3355-41FD-AFDA-9A7FA89CB17E}" destId="{D7505491-57D7-437D-9E87-1C321673307E}" srcOrd="0" destOrd="7" presId="urn:microsoft.com/office/officeart/2005/8/layout/vList2"/>
    <dgm:cxn modelId="{F34D718D-08D1-4FBD-B37C-D841E336E344}" type="presOf" srcId="{33536D53-579D-4CBB-BE79-DAABCA19C97F}" destId="{4B4F8DC2-27D9-40B0-B1E0-259F176A1C7F}" srcOrd="0" destOrd="0" presId="urn:microsoft.com/office/officeart/2005/8/layout/vList2"/>
    <dgm:cxn modelId="{A4C04091-2324-4140-80FB-9FE2209BE902}" type="presOf" srcId="{2931D90B-268B-4B11-BD1D-EF4FC69BCC0D}" destId="{D7505491-57D7-437D-9E87-1C321673307E}" srcOrd="0" destOrd="2" presId="urn:microsoft.com/office/officeart/2005/8/layout/vList2"/>
    <dgm:cxn modelId="{F2510B94-FC65-4A91-8C7A-B3B3EB948364}" type="presOf" srcId="{5030B0E5-707E-4DFE-9379-66D697CFBC61}" destId="{D7505491-57D7-437D-9E87-1C321673307E}" srcOrd="0" destOrd="3" presId="urn:microsoft.com/office/officeart/2005/8/layout/vList2"/>
    <dgm:cxn modelId="{8B65DB96-7DDE-4139-9F9F-8551664D0D42}" type="presOf" srcId="{91A1CC8D-95FC-4FEE-B08D-594A0D0B7A4D}" destId="{0C2A100A-3118-49A8-8C61-D45F7D2FE33C}" srcOrd="0" destOrd="0" presId="urn:microsoft.com/office/officeart/2005/8/layout/vList2"/>
    <dgm:cxn modelId="{98CDE299-0F05-43D3-A075-96EE5AB0CFB8}" srcId="{91A1CC8D-95FC-4FEE-B08D-594A0D0B7A4D}" destId="{FA831163-3355-41FD-AFDA-9A7FA89CB17E}" srcOrd="7" destOrd="0" parTransId="{6138BE37-71FA-44FB-AA7C-EDCC66852929}" sibTransId="{35241FDC-47B8-47C3-8A53-BD9015A22113}"/>
    <dgm:cxn modelId="{602F96A1-8F5A-4E4E-AC33-7DAB51908A7F}" srcId="{91A1CC8D-95FC-4FEE-B08D-594A0D0B7A4D}" destId="{2931D90B-268B-4B11-BD1D-EF4FC69BCC0D}" srcOrd="2" destOrd="0" parTransId="{2BE91D2E-E583-46DE-9471-DA0DE6F2AD44}" sibTransId="{94A7CBC5-F07A-453D-B265-9864CC5CEEB8}"/>
    <dgm:cxn modelId="{51E27CAD-8E65-4ED4-9214-53F9F78D87FC}" srcId="{91A1CC8D-95FC-4FEE-B08D-594A0D0B7A4D}" destId="{059FE318-8CFF-46B6-98A0-1E6B616CD442}" srcOrd="0" destOrd="0" parTransId="{44AA3902-F5D5-4BE3-97B2-8C95EF52DCC5}" sibTransId="{04CEF033-6941-416C-9C7B-054B174AAD12}"/>
    <dgm:cxn modelId="{FA2FF1AE-F04F-45EA-BC79-8B7A608FC2E1}" type="presOf" srcId="{8DDC390F-0106-4229-AECB-08419D2DB76C}" destId="{D7505491-57D7-437D-9E87-1C321673307E}" srcOrd="0" destOrd="1" presId="urn:microsoft.com/office/officeart/2005/8/layout/vList2"/>
    <dgm:cxn modelId="{5462F6BA-0DDF-4122-8C2C-E3107B959D2C}" srcId="{91A1CC8D-95FC-4FEE-B08D-594A0D0B7A4D}" destId="{C0DABC19-E088-4F2C-8BF0-0DAB5044D892}" srcOrd="5" destOrd="0" parTransId="{3C1D59ED-165C-4269-8425-91A169FA2763}" sibTransId="{97E9F5C8-7200-4E67-8E03-23366C179532}"/>
    <dgm:cxn modelId="{0456A6C3-A84A-45EA-B33F-45ADB5B8E8B2}" type="presOf" srcId="{FF04CEBA-0868-4997-93DD-8D7408F5BBC1}" destId="{D7505491-57D7-437D-9E87-1C321673307E}" srcOrd="0" destOrd="6" presId="urn:microsoft.com/office/officeart/2005/8/layout/vList2"/>
    <dgm:cxn modelId="{DE1019D3-9AFC-4D70-ADF1-84DE72F7F9D0}" srcId="{91A1CC8D-95FC-4FEE-B08D-594A0D0B7A4D}" destId="{5030B0E5-707E-4DFE-9379-66D697CFBC61}" srcOrd="3" destOrd="0" parTransId="{AF1911B4-034E-4808-A78D-BB4CF0FA2609}" sibTransId="{A2703660-63D8-4061-98AE-5584B9B11CFB}"/>
    <dgm:cxn modelId="{56E283DE-3D4F-4FA0-BF6B-8E8CAB8C370F}" type="presOf" srcId="{B0780DC3-329B-4582-BBDC-4A7D2F4316A5}" destId="{D7505491-57D7-437D-9E87-1C321673307E}" srcOrd="0" destOrd="4" presId="urn:microsoft.com/office/officeart/2005/8/layout/vList2"/>
    <dgm:cxn modelId="{03D84FE4-75FC-423F-9B84-B88E7752D66A}" srcId="{33536D53-579D-4CBB-BE79-DAABCA19C97F}" destId="{91A1CC8D-95FC-4FEE-B08D-594A0D0B7A4D}" srcOrd="0" destOrd="0" parTransId="{1F6008C8-75C6-45B8-A9D3-D6E9029F5126}" sibTransId="{E32520AC-6EBD-4B82-9A8C-59EF02670B81}"/>
    <dgm:cxn modelId="{AD38D201-EE76-45F5-B5BC-63B7E1666D2C}" type="presParOf" srcId="{4B4F8DC2-27D9-40B0-B1E0-259F176A1C7F}" destId="{0C2A100A-3118-49A8-8C61-D45F7D2FE33C}" srcOrd="0" destOrd="0" presId="urn:microsoft.com/office/officeart/2005/8/layout/vList2"/>
    <dgm:cxn modelId="{21B6E7FE-66B7-4052-B77C-7302E2A53E3F}" type="presParOf" srcId="{4B4F8DC2-27D9-40B0-B1E0-259F176A1C7F}" destId="{D7505491-57D7-437D-9E87-1C321673307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A100A-3118-49A8-8C61-D45F7D2FE33C}">
      <dsp:nvSpPr>
        <dsp:cNvPr id="0" name=""/>
        <dsp:cNvSpPr/>
      </dsp:nvSpPr>
      <dsp:spPr>
        <a:xfrm>
          <a:off x="0" y="64201"/>
          <a:ext cx="6084794" cy="51597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u="sng" kern="1200"/>
            <a:t>Reference List </a:t>
          </a:r>
          <a:endParaRPr lang="en-US" sz="2100" kern="1200"/>
        </a:p>
      </dsp:txBody>
      <dsp:txXfrm>
        <a:off x="25188" y="89389"/>
        <a:ext cx="6034418" cy="465594"/>
      </dsp:txXfrm>
    </dsp:sp>
    <dsp:sp modelId="{D7505491-57D7-437D-9E87-1C321673307E}">
      <dsp:nvSpPr>
        <dsp:cNvPr id="0" name=""/>
        <dsp:cNvSpPr/>
      </dsp:nvSpPr>
      <dsp:spPr>
        <a:xfrm>
          <a:off x="0" y="580171"/>
          <a:ext cx="6084794" cy="4433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192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Armstrong, M. &amp; Taylor, S. (2020). </a:t>
          </a:r>
          <a:r>
            <a:rPr lang="en-US" sz="1600" i="1" kern="1200"/>
            <a:t>Armstrong’s Handbook of Human Resource Management Practice.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Bratton, J. &amp; Gold, J. (2019). </a:t>
          </a:r>
          <a:r>
            <a:rPr lang="en-US" sz="1600" i="1" kern="1200"/>
            <a:t>Human Resource Management: Theory and Practice.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Campion, M. et al. (1997). “Structured Interviewing: A Review of Research.” </a:t>
          </a:r>
          <a:r>
            <a:rPr lang="en-US" sz="1600" i="1" kern="1200"/>
            <a:t>Personnel Psychology.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CIPD (2022). </a:t>
          </a:r>
          <a:r>
            <a:rPr lang="en-US" sz="1600" i="1" kern="1200"/>
            <a:t>Recruitment and Selection Factsheet.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CIPD (2023). </a:t>
          </a:r>
          <a:r>
            <a:rPr lang="en-US" sz="1600" i="1" kern="1200"/>
            <a:t>Resourcing and Talent Planning Survey.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Huffcutt, A. et al. (2014). “Interviewing and Assessment Accuracy.” </a:t>
          </a:r>
          <a:r>
            <a:rPr lang="en-US" sz="1600" i="1" kern="1200"/>
            <a:t>Journal of Applied Psychology.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Ocado Group (2024). </a:t>
          </a:r>
          <a:r>
            <a:rPr lang="en-US" sz="1600" i="1" kern="1200"/>
            <a:t>Annual Report &amp; Transformation Strategy.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Ployhart, R. (2006). “Staffing in the 21st Century.” </a:t>
          </a:r>
          <a:r>
            <a:rPr lang="en-US" sz="1600" i="1" kern="1200"/>
            <a:t>Journal of Management.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Ulrich, D. et al. (2017). </a:t>
          </a:r>
          <a:r>
            <a:rPr lang="en-US" sz="1600" i="1" kern="1200"/>
            <a:t>HR from the Outside In.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600" kern="1200"/>
            <a:t>Wood, R. &amp; Payne, T. (1998). </a:t>
          </a:r>
          <a:r>
            <a:rPr lang="en-US" sz="1600" i="1" kern="1200"/>
            <a:t>Competency‑Based Recruitment and Selection.</a:t>
          </a:r>
          <a:endParaRPr lang="en-US" sz="1600" kern="1200"/>
        </a:p>
      </dsp:txBody>
      <dsp:txXfrm>
        <a:off x="0" y="580171"/>
        <a:ext cx="6084794" cy="44339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033821-597E-4B4F-8572-5DA1CB1835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8640" y="950976"/>
            <a:ext cx="6509385" cy="3556730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38D70-8FF5-47D7-A0DD-087A227BC9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572000"/>
            <a:ext cx="6481953" cy="1485900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B5B485-516D-48B7-AF1D-69AEEA351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14DDB-2831-4FF8-9DA7-0449659D7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F178F6-65BA-4964-80E2-DB6EA335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0202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A45AC-24E0-45A1-90C3-7BF96C3FC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018E1-7CA3-4B5E-9683-554FDFC63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95D32D-7150-4DF2-B992-A2B4F5605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D03F0C-FCA3-464C-B6ED-864DB51E7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C41006-DAE1-4326-B1AE-FD527A653B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296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B84-BE32-464A-A765-975C21B5C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923" y="952500"/>
            <a:ext cx="6678695" cy="3962398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0145C2-97CF-4887-904A-8ADC80525A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43860" y="952501"/>
            <a:ext cx="3500440" cy="396239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524559-DA32-4398-A8EE-EED2469D6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967BE1-F1AC-4732-B52E-1C7D63DEF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13C03-DDF0-48C6-B1BF-D28875F82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953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6F411-42B3-4A17-BE7E-861BE7E7D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E0603-F4C0-40AC-A53E-40449D53D7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8640" y="2029968"/>
            <a:ext cx="5281506" cy="41481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C5634-2887-4182-A9BE-B382357D4F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928" y="2029968"/>
            <a:ext cx="5281506" cy="41481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6B6E74-28E1-4684-B515-4265ED7B1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375EA-A8F8-485D-A82F-CD85D4C9E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D9E4B0-F5E3-407F-A548-B616E7749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975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82161A-7627-4D64-AF08-10D702AFE2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659" y="950976"/>
            <a:ext cx="10802729" cy="8817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3B6884-07D8-4CC4-BE99-516F1433B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2918" y="1832772"/>
            <a:ext cx="5281507" cy="742638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13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82C638-B5A8-4F8C-85AE-33BEAF54C0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640" y="2600531"/>
            <a:ext cx="528150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0D1933-A703-4BDC-A697-728E899EED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7927" y="1832772"/>
            <a:ext cx="5283202" cy="742638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13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925DBD-4D51-4A2D-B1E4-6D094CD1E8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7927" y="2600531"/>
            <a:ext cx="52832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2636E2-E26E-42F7-9E05-3F756C7D1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F7281B-0E5C-421E-AFFE-775F57C5D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483462-E410-4DC7-AE53-27AABECFE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2883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CFA68-31B5-48C5-929A-842FDF0FD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95A2600-419E-46E9-946F-FBDEDBA1D4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85F9A9-98FF-4653-A570-9F351A1AB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D44457-95F1-4B15-A647-B14F91F7A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202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19EABA-1008-4E49-9184-3A946ECD71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5C3BD0-269D-4127-B5F7-84B0D8A74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623447-C740-4495-93EC-7252B1B929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014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D1155-71E7-4F0A-BB62-933743CF6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52500"/>
            <a:ext cx="4124084" cy="2362200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B6D44-5A1E-4176-8766-4B81E045D5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0700" y="952500"/>
            <a:ext cx="5934074" cy="49085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810EC6-11DD-4B5D-A2D2-4DCF73E583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1" y="3429000"/>
            <a:ext cx="4124084" cy="24399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5DFCDF-666E-4DB4-A1C0-79D40A0070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A69AC-15E6-4B19-A59D-DBDBE923DB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79F0EE-74DE-4FEC-81E9-E40D53397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025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3CA4F-6508-4AD6-8367-A0288D88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1" y="952500"/>
            <a:ext cx="4124084" cy="239791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06BFCD-2F93-4D99-89EA-F0359FB782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2119" y="987425"/>
            <a:ext cx="602218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F4C1F7-1272-41C8-8C29-676316D02D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8641" y="3429000"/>
            <a:ext cx="4124084" cy="24399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CDD491-0FE6-4B42-AAA6-B698E46F1A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58F83F-4E9F-4607-A69B-DFC932560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324484-C6E4-4D8A-BDAB-09B1FBB43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040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07F1B-6F93-4E6E-8C8C-D01A9DEB6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7D2968-FE85-492F-A77B-1771F4EAA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8641" y="2028826"/>
            <a:ext cx="11094348" cy="402907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592DA2-B1FB-45C6-B10C-141AC2BFB3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A6D78-CE47-4CA7-B3B6-AFAE5175F6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EDC5C0-8780-4819-A8FC-32A0141D2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18020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8F9A8-05F2-4F79-B689-1FA2F31965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472612" y="952499"/>
            <a:ext cx="2207417" cy="51054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D615BC-61CD-4D59-8E85-B59072E2B2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7924" y="952499"/>
            <a:ext cx="8914688" cy="51054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81C46-8CC0-4B79-AF2E-84C86C6A8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E23C7-78A4-413A-A84B-93D4CC0A9EB1}" type="datetimeFigureOut">
              <a:rPr lang="en-US" smtClean="0"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A76817-4D29-4888-B68C-A35F5A069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A0B21A-30A9-4173-9E3F-D985B86A3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B39E08-E0E5-4B1A-8F7D-08FE7678A3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316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90E843-90BA-4A7D-8F9F-FFE49387A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39" y="950976"/>
            <a:ext cx="10995659" cy="107784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F7CA62-9B55-49B4-94B6-EAAF7D5AE0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641" y="2028826"/>
            <a:ext cx="10995660" cy="40290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3CEA03-AAFA-4A69-A3DA-1DD0EF273F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88729" y="6449535"/>
            <a:ext cx="2983095" cy="30845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4CDE23C7-78A4-413A-A84B-93D4CC0A9EB1}" type="datetimeFigureOut">
              <a:rPr lang="en-US" smtClean="0"/>
              <a:pPr/>
              <a:t>6/11/2026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E97F43-1ECB-4FC2-863E-26CEE24A00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57924" y="17377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C7F9D8-4B2E-4871-B2AE-EFC06BE231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10710" y="6449535"/>
            <a:ext cx="932279" cy="308453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6CB39E08-E0E5-4B1A-8F7D-08FE7678A3B6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62919E4-C488-4107-9EF1-66152F848008}"/>
              </a:ext>
            </a:extLst>
          </p:cNvPr>
          <p:cNvCxnSpPr>
            <a:cxnSpLocks/>
          </p:cNvCxnSpPr>
          <p:nvPr/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F79732-4088-424C-A653-4534E4389443}"/>
              </a:ext>
            </a:extLst>
          </p:cNvPr>
          <p:cNvCxnSpPr>
            <a:cxnSpLocks/>
          </p:cNvCxnSpPr>
          <p:nvPr/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2233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344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edonteatanythingwithaface.blogspot.com/2015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edonteatanythingwithaface.blogspot.com/2015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bluediamondgallery.com/handwriting/c/conclusions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D18051F-0BA4-4C80-832C-1845011B9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trucks parked in a parking lot&#10;&#10;AI-generated content may be incorrect.">
            <a:extLst>
              <a:ext uri="{FF2B5EF4-FFF2-40B4-BE49-F238E27FC236}">
                <a16:creationId xmlns:a16="http://schemas.microsoft.com/office/drawing/2014/main" id="{89E80754-77F9-21F0-F7CB-90AADE752F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5847" r="17486"/>
          <a:stretch>
            <a:fillRect/>
          </a:stretch>
        </p:blipFill>
        <p:spPr>
          <a:xfrm>
            <a:off x="699" y="3706"/>
            <a:ext cx="12191981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3F26D5C-77E9-4A8D-95F0-1635BAD12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961205" y="-372795"/>
            <a:ext cx="6857999" cy="7603591"/>
          </a:xfrm>
          <a:prstGeom prst="rect">
            <a:avLst/>
          </a:prstGeom>
          <a:gradFill flip="none" rotWithShape="1">
            <a:gsLst>
              <a:gs pos="3000">
                <a:srgbClr val="000000">
                  <a:alpha val="0"/>
                </a:srgbClr>
              </a:gs>
              <a:gs pos="73000">
                <a:srgbClr val="000000">
                  <a:alpha val="48000"/>
                </a:srgbClr>
              </a:gs>
              <a:gs pos="100000">
                <a:srgbClr val="000000">
                  <a:alpha val="58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424" y="1091094"/>
            <a:ext cx="11127357" cy="4700392"/>
          </a:xfrm>
        </p:spPr>
        <p:txBody>
          <a:bodyPr>
            <a:normAutofit/>
          </a:bodyPr>
          <a:lstStyle/>
          <a:p>
            <a:pPr algn="r"/>
            <a:r>
              <a:rPr lang="en-US" sz="2400" b="1" i="1">
                <a:solidFill>
                  <a:srgbClr val="FFFFFF"/>
                </a:solidFill>
                <a:ea typeface="+mj-lt"/>
                <a:cs typeface="+mj-lt"/>
              </a:rPr>
              <a:t> </a:t>
            </a:r>
            <a:r>
              <a:rPr lang="en-US" sz="2400" b="1" i="1" u="sng">
                <a:solidFill>
                  <a:srgbClr val="FFFFFF"/>
                </a:solidFill>
                <a:ea typeface="+mj-lt"/>
                <a:cs typeface="+mj-lt"/>
              </a:rPr>
              <a:t>Recruitment &amp; Selection During </a:t>
            </a:r>
            <a:r>
              <a:rPr lang="en-US" sz="2400" b="1" i="1" u="sng" err="1">
                <a:solidFill>
                  <a:srgbClr val="FFFFFF"/>
                </a:solidFill>
                <a:ea typeface="+mj-lt"/>
                <a:cs typeface="+mj-lt"/>
              </a:rPr>
              <a:t>Organisational</a:t>
            </a:r>
            <a:r>
              <a:rPr lang="en-US" sz="2400" b="1" i="1" u="sng">
                <a:solidFill>
                  <a:srgbClr val="FFFFFF"/>
                </a:solidFill>
                <a:ea typeface="+mj-lt"/>
                <a:cs typeface="+mj-lt"/>
              </a:rPr>
              <a:t> Transformation Company</a:t>
            </a:r>
            <a:r>
              <a:rPr lang="en-US" sz="2400" b="1" i="1">
                <a:solidFill>
                  <a:srgbClr val="FFFFFF"/>
                </a:solidFill>
                <a:ea typeface="+mj-lt"/>
                <a:cs typeface="+mj-lt"/>
              </a:rPr>
              <a:t>: Ocado </a:t>
            </a:r>
            <a:br>
              <a:rPr lang="en-US" sz="2400" b="1" i="1">
                <a:solidFill>
                  <a:srgbClr val="FFFFFF"/>
                </a:solidFill>
                <a:ea typeface="+mj-lt"/>
                <a:cs typeface="+mj-lt"/>
              </a:rPr>
            </a:br>
            <a:br>
              <a:rPr lang="en-US" sz="2400" b="1" i="1">
                <a:ea typeface="+mj-lt"/>
                <a:cs typeface="+mj-lt"/>
              </a:rPr>
            </a:br>
            <a:r>
              <a:rPr lang="en-GB" sz="2400" b="1" i="1">
                <a:solidFill>
                  <a:srgbClr val="FFFFFF"/>
                </a:solidFill>
                <a:ea typeface="+mj-lt"/>
                <a:cs typeface="+mj-lt"/>
              </a:rPr>
              <a:t>Salomea Dragusin 2438370</a:t>
            </a:r>
            <a:br>
              <a:rPr lang="en-US" sz="2400" b="1" i="1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en-US" sz="2400" b="1" i="1">
                <a:solidFill>
                  <a:srgbClr val="FFFFFF"/>
                </a:solidFill>
                <a:ea typeface="+mj-lt"/>
                <a:cs typeface="+mj-lt"/>
              </a:rPr>
              <a:t> </a:t>
            </a:r>
            <a:br>
              <a:rPr lang="en-US" sz="2400" b="1" i="1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en-US" sz="2400" b="1" i="1">
                <a:solidFill>
                  <a:srgbClr val="FFFFFF"/>
                </a:solidFill>
                <a:ea typeface="+mj-lt"/>
                <a:cs typeface="+mj-lt"/>
              </a:rPr>
              <a:t>Module: LCLM5002 – Developing and Managing Individuals and Teams</a:t>
            </a:r>
            <a:br>
              <a:rPr lang="en-US" sz="2400" b="1" i="1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en-US" sz="2400" b="1" i="1">
                <a:solidFill>
                  <a:srgbClr val="FFFFFF"/>
                </a:solidFill>
                <a:ea typeface="+mj-lt"/>
                <a:cs typeface="+mj-lt"/>
              </a:rPr>
              <a:t> Lecturer: Samson Oladejo </a:t>
            </a:r>
            <a:br>
              <a:rPr lang="en-US" sz="2400" b="1" i="1">
                <a:solidFill>
                  <a:srgbClr val="FFFFFF"/>
                </a:solidFill>
                <a:ea typeface="+mj-lt"/>
                <a:cs typeface="+mj-lt"/>
              </a:rPr>
            </a:br>
            <a:r>
              <a:rPr lang="en-US" sz="2400" b="1" i="1">
                <a:solidFill>
                  <a:srgbClr val="FFFFFF"/>
                </a:solidFill>
                <a:ea typeface="+mj-lt"/>
                <a:cs typeface="+mj-lt"/>
              </a:rPr>
              <a:t>Date: June </a:t>
            </a:r>
            <a:r>
              <a:rPr lang="en-GB" sz="2400" b="1" i="1">
                <a:solidFill>
                  <a:srgbClr val="FFFFFF"/>
                </a:solidFill>
                <a:ea typeface="+mj-lt"/>
                <a:cs typeface="+mj-lt"/>
              </a:rPr>
              <a:t>2</a:t>
            </a:r>
            <a:r>
              <a:rPr lang="en-US" sz="2400" b="1" i="1">
                <a:solidFill>
                  <a:srgbClr val="FFFFFF"/>
                </a:solidFill>
                <a:ea typeface="+mj-lt"/>
                <a:cs typeface="+mj-lt"/>
              </a:rPr>
              <a:t>026</a:t>
            </a:r>
            <a:endParaRPr lang="en-US" sz="2400" b="1" i="1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3699" y="4846083"/>
            <a:ext cx="4872618" cy="1211818"/>
          </a:xfrm>
        </p:spPr>
        <p:txBody>
          <a:bodyPr anchor="b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32DC5A-0728-490F-8655-6B4377827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8BB1F6D-CF9C-422D-9324-C46415BB9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462919E4-C488-4107-9EF1-66152F848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0BF79732-4088-424C-A653-4534E4389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A8CAE98F-93E0-466E-B310-16D4D8EC4C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3EF82C-B4A7-52CA-C079-B8D30136C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52500"/>
            <a:ext cx="6195060" cy="38935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 </a:t>
            </a:r>
            <a:r>
              <a:rPr lang="en-US" sz="2400">
                <a:solidFill>
                  <a:schemeClr val="tx1"/>
                </a:solidFill>
                <a:latin typeface="Amasis MT Pro Medium"/>
              </a:rPr>
              <a:t>— Table of Contents</a:t>
            </a:r>
          </a:p>
          <a:p>
            <a:r>
              <a:rPr lang="en-US" sz="2400">
                <a:solidFill>
                  <a:schemeClr val="tx1"/>
                </a:solidFill>
                <a:latin typeface="Amasis MT Pro Medium"/>
              </a:rPr>
              <a:t>-Introduction to Ocado &amp; Transformation</a:t>
            </a:r>
          </a:p>
          <a:p>
            <a:r>
              <a:rPr lang="en-US" sz="2400">
                <a:solidFill>
                  <a:schemeClr val="tx1"/>
                </a:solidFill>
                <a:latin typeface="Amasis MT Pro Medium"/>
              </a:rPr>
              <a:t>-Recruitment Process Overview</a:t>
            </a:r>
          </a:p>
          <a:p>
            <a:r>
              <a:rPr lang="en-US" sz="2400">
                <a:solidFill>
                  <a:schemeClr val="tx1"/>
                </a:solidFill>
                <a:latin typeface="Amasis MT Pro Medium"/>
              </a:rPr>
              <a:t>-Job Analysis, Job Description &amp; Person Specification</a:t>
            </a:r>
          </a:p>
          <a:p>
            <a:r>
              <a:rPr lang="en-US" sz="2400">
                <a:solidFill>
                  <a:schemeClr val="tx1"/>
                </a:solidFill>
                <a:latin typeface="Amasis MT Pro Medium"/>
              </a:rPr>
              <a:t>--Advertising Platforms</a:t>
            </a:r>
          </a:p>
          <a:p>
            <a:r>
              <a:rPr lang="en-US" sz="2400">
                <a:solidFill>
                  <a:schemeClr val="tx1"/>
                </a:solidFill>
                <a:latin typeface="Amasis MT Pro Medium"/>
              </a:rPr>
              <a:t>-Interview Types</a:t>
            </a:r>
          </a:p>
          <a:p>
            <a:r>
              <a:rPr lang="en-US" sz="2400">
                <a:solidFill>
                  <a:schemeClr val="tx1"/>
                </a:solidFill>
                <a:latin typeface="Amasis MT Pro Medium"/>
              </a:rPr>
              <a:t>--Questioning Techniques</a:t>
            </a:r>
          </a:p>
          <a:p>
            <a:r>
              <a:rPr lang="en-US" sz="2400">
                <a:solidFill>
                  <a:schemeClr val="tx1"/>
                </a:solidFill>
                <a:latin typeface="Amasis MT Pro Medium"/>
              </a:rPr>
              <a:t>-Face‑to‑Face vs Virtual Interviews</a:t>
            </a:r>
          </a:p>
          <a:p>
            <a:r>
              <a:rPr lang="en-US" sz="2400">
                <a:solidFill>
                  <a:schemeClr val="tx1"/>
                </a:solidFill>
                <a:latin typeface="Amasis MT Pro Medium"/>
              </a:rPr>
              <a:t>-Recommendations</a:t>
            </a:r>
          </a:p>
          <a:p>
            <a:r>
              <a:rPr lang="en-US" sz="2400">
                <a:solidFill>
                  <a:schemeClr val="tx1"/>
                </a:solidFill>
                <a:latin typeface="Amasis MT Pro Medium"/>
              </a:rPr>
              <a:t>-References</a:t>
            </a:r>
          </a:p>
          <a:p>
            <a:endParaRPr lang="en-US" sz="240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6356756D-F21A-48D4-A0AC-96B0DEC17B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6" name="Graphic 35" descr="Hierarchy">
            <a:extLst>
              <a:ext uri="{FF2B5EF4-FFF2-40B4-BE49-F238E27FC236}">
                <a16:creationId xmlns:a16="http://schemas.microsoft.com/office/drawing/2014/main" id="{D0A26B76-C91F-F2E2-0B93-2F17760ED25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556740" y="952500"/>
            <a:ext cx="3987560" cy="3987560"/>
          </a:xfrm>
          <a:prstGeom prst="rect">
            <a:avLst/>
          </a:prstGeom>
        </p:spPr>
      </p:pic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4503744B-1AFB-4A05-9F7B-3FF0FAB0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0669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9D94C-7EF6-6664-247D-9F0358339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548639" y="258296"/>
            <a:ext cx="10995659" cy="692680"/>
          </a:xfrm>
        </p:spPr>
        <p:txBody>
          <a:bodyPr>
            <a:normAutofit fontScale="90000"/>
          </a:bodyPr>
          <a:lstStyle/>
          <a:p>
            <a:br>
              <a:rPr lang="en-US" u="sng">
                <a:solidFill>
                  <a:schemeClr val="tx1"/>
                </a:solidFill>
              </a:rPr>
            </a:br>
            <a:endParaRPr lang="en-US" u="sng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980D8-32FF-A174-E7B1-B446230E0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376" y="784973"/>
            <a:ext cx="10995660" cy="495916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Arial"/>
              <a:buChar char="•"/>
            </a:pPr>
            <a:r>
              <a:rPr lang="en-US">
                <a:latin typeface="Arial Nova"/>
                <a:ea typeface="+mn-lt"/>
                <a:cs typeface="+mn-lt"/>
              </a:rPr>
              <a:t>Ocado is a UK company focused on online grocery technology and robotics.</a:t>
            </a:r>
            <a:endParaRPr lang="en-US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>
                <a:latin typeface="Arial Nova"/>
                <a:ea typeface="+mn-lt"/>
                <a:cs typeface="+mn-lt"/>
              </a:rPr>
              <a:t>It provides automated fulfilment systems and digital platforms to global retailers.</a:t>
            </a:r>
            <a:endParaRPr lang="en-US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>
                <a:latin typeface="Arial Nova"/>
                <a:ea typeface="+mn-lt"/>
                <a:cs typeface="+mn-lt"/>
              </a:rPr>
              <a:t>The company is transforming due to international expansion of the Ocado Smart Platform and new global partnerships like Kroger.</a:t>
            </a:r>
            <a:endParaRPr lang="en-US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>
                <a:latin typeface="Arial Nova"/>
                <a:ea typeface="+mn-lt"/>
                <a:cs typeface="+mn-lt"/>
              </a:rPr>
              <a:t>This shift increases the need for robotics, AI, and digital logistics capabilities.</a:t>
            </a:r>
            <a:endParaRPr lang="en-US">
              <a:latin typeface="Arial Nova"/>
            </a:endParaRPr>
          </a:p>
          <a:p>
            <a:pPr>
              <a:buFont typeface="Arial"/>
              <a:buChar char="•"/>
            </a:pPr>
            <a:r>
              <a:rPr lang="en-US">
                <a:latin typeface="Arial Nova"/>
                <a:ea typeface="+mn-lt"/>
                <a:cs typeface="+mn-lt"/>
              </a:rPr>
              <a:t>Recruitment now focuses on roles such as Robotics Engineers, AI/ML Specialists, Data Analysts, and Transformation Project Managers.</a:t>
            </a:r>
            <a:endParaRPr lang="en-US">
              <a:latin typeface="Arial Nova"/>
            </a:endParaRPr>
          </a:p>
          <a:p>
            <a:pPr>
              <a:buFont typeface="Arial"/>
              <a:buChar char="•"/>
            </a:pPr>
            <a:endParaRPr lang="en-US">
              <a:latin typeface="Arial Nova"/>
            </a:endParaRPr>
          </a:p>
          <a:p>
            <a:pPr marL="0" indent="0">
              <a:buNone/>
            </a:pPr>
            <a:endParaRPr lang="en-US" sz="1200">
              <a:latin typeface="Arial Nova"/>
            </a:endParaRPr>
          </a:p>
          <a:p>
            <a:endParaRPr lang="en-US"/>
          </a:p>
        </p:txBody>
      </p:sp>
      <p:pic>
        <p:nvPicPr>
          <p:cNvPr id="5" name="Picture 4" descr="A close-up of a logo">
            <a:extLst>
              <a:ext uri="{FF2B5EF4-FFF2-40B4-BE49-F238E27FC236}">
                <a16:creationId xmlns:a16="http://schemas.microsoft.com/office/drawing/2014/main" id="{9FD4DC7B-28B7-C82B-1609-0E38247391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74876" y="4119563"/>
            <a:ext cx="3810000" cy="137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983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462919E4-C488-4107-9EF1-66152F848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BF79732-4088-424C-A653-4534E4389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31976137-F549-4AC4-AC11-99DD91D6F8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6219540-CC3A-4219-9F9D-6F3B86934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7337948F-0F37-EB24-4479-C34917AE8D9E}"/>
              </a:ext>
            </a:extLst>
          </p:cNvPr>
          <p:cNvSpPr txBox="1"/>
          <p:nvPr/>
        </p:nvSpPr>
        <p:spPr>
          <a:xfrm>
            <a:off x="647562" y="1361933"/>
            <a:ext cx="4000637" cy="236447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0000"/>
              </a:lnSpc>
              <a:spcAft>
                <a:spcPts val="600"/>
              </a:spcAft>
            </a:pPr>
            <a:r>
              <a:rPr lang="en-US" b="1"/>
              <a:t>Recruitment process Overview</a:t>
            </a:r>
          </a:p>
          <a:p>
            <a:pPr indent="-228600">
              <a:lnSpc>
                <a:spcPct val="12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287BC231-8C90-4018-B650-500416C4B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409966D-3B46-9809-9364-C08C928881A5}"/>
              </a:ext>
            </a:extLst>
          </p:cNvPr>
          <p:cNvSpPr txBox="1"/>
          <p:nvPr/>
        </p:nvSpPr>
        <p:spPr>
          <a:xfrm>
            <a:off x="5072418" y="1256731"/>
            <a:ext cx="6096000" cy="49398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spcAft>
                <a:spcPts val="600"/>
              </a:spcAft>
              <a:buFont typeface=""/>
              <a:buChar char="•"/>
            </a:pPr>
            <a:r>
              <a:rPr lang="en-US" b="1"/>
              <a:t>workforce planning to identify roles needed for the transformation</a:t>
            </a:r>
          </a:p>
          <a:p>
            <a:pPr marL="228600" indent="-228600">
              <a:spcAft>
                <a:spcPts val="600"/>
              </a:spcAft>
              <a:buFont typeface=""/>
              <a:buChar char="•"/>
            </a:pPr>
            <a:r>
              <a:rPr lang="en-US" b="1"/>
              <a:t>Job analysis to define essential skills and competencies</a:t>
            </a:r>
          </a:p>
          <a:p>
            <a:pPr marL="228600" indent="-228600">
              <a:spcAft>
                <a:spcPts val="600"/>
              </a:spcAft>
              <a:buFont typeface=""/>
              <a:buChar char="•"/>
            </a:pPr>
            <a:r>
              <a:rPr lang="en-US" b="1"/>
              <a:t>Creation of job descriptions and person specifications</a:t>
            </a:r>
          </a:p>
          <a:p>
            <a:pPr marL="228600" indent="-228600">
              <a:spcAft>
                <a:spcPts val="600"/>
              </a:spcAft>
              <a:buFont typeface=""/>
              <a:buChar char="•"/>
            </a:pPr>
            <a:r>
              <a:rPr lang="en-US" b="1"/>
              <a:t>Choosing the right advertising platforms</a:t>
            </a:r>
          </a:p>
          <a:p>
            <a:pPr marL="228600" indent="-228600">
              <a:spcAft>
                <a:spcPts val="600"/>
              </a:spcAft>
              <a:buFont typeface=""/>
              <a:buChar char="•"/>
            </a:pPr>
            <a:r>
              <a:rPr lang="en-US" b="1"/>
              <a:t>Shortlisting using objective, transparent criteria</a:t>
            </a:r>
          </a:p>
          <a:p>
            <a:pPr marL="228600" indent="-228600">
              <a:spcAft>
                <a:spcPts val="600"/>
              </a:spcAft>
              <a:buFont typeface=""/>
              <a:buChar char="•"/>
            </a:pPr>
            <a:r>
              <a:rPr lang="en-US" b="1"/>
              <a:t>Use of structured and technical interviews for fairness and consistency</a:t>
            </a:r>
          </a:p>
          <a:p>
            <a:pPr marL="228600" indent="-228600">
              <a:spcAft>
                <a:spcPts val="600"/>
              </a:spcAft>
              <a:buFont typeface=""/>
              <a:buChar char="•"/>
            </a:pPr>
            <a:r>
              <a:rPr lang="en-US" b="1"/>
              <a:t>Final selection and offer based on evidence of capability</a:t>
            </a:r>
          </a:p>
          <a:p>
            <a:pPr marL="228600" indent="-228600">
              <a:spcAft>
                <a:spcPts val="600"/>
              </a:spcAft>
              <a:buFont typeface=""/>
              <a:buChar char="•"/>
            </a:pPr>
            <a:r>
              <a:rPr lang="en-US" b="1"/>
              <a:t>Onboarding to integrate new hires into transformation projects</a:t>
            </a:r>
          </a:p>
          <a:p>
            <a:pPr lvl="1">
              <a:spcAft>
                <a:spcPts val="600"/>
              </a:spcAft>
              <a:buFont typeface=""/>
              <a:buNone/>
            </a:pPr>
            <a:r>
              <a:rPr lang="en-US" b="1"/>
              <a:t>A structured recruitment process improves fairness, consistency, and </a:t>
            </a:r>
            <a:r>
              <a:rPr lang="en-US" b="1" err="1"/>
              <a:t>organisational</a:t>
            </a:r>
            <a:r>
              <a:rPr lang="en-US" b="1"/>
              <a:t> performance (Armstrong &amp; Taylor, 2020).</a:t>
            </a:r>
          </a:p>
          <a:p>
            <a:pPr algn="ctr">
              <a:spcAft>
                <a:spcPts val="600"/>
              </a:spcAft>
            </a:pP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3874275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462919E4-C488-4107-9EF1-66152F848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0BF79732-4088-424C-A653-4534E4389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5F2D5967-D287-4BDA-8914-854D6EC8A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2F538056-4BE2-4156-9522-75617E95F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Magnifying glass showing decling performance">
            <a:extLst>
              <a:ext uri="{FF2B5EF4-FFF2-40B4-BE49-F238E27FC236}">
                <a16:creationId xmlns:a16="http://schemas.microsoft.com/office/drawing/2014/main" id="{CE9508C2-79F9-FB4A-CAD7-DD1FA1AEF1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742" b="-2"/>
          <a:stretch>
            <a:fillRect/>
          </a:stretch>
        </p:blipFill>
        <p:spPr>
          <a:xfrm>
            <a:off x="6911454" y="1236828"/>
            <a:ext cx="5276951" cy="3899847"/>
          </a:xfrm>
          <a:prstGeom prst="rect">
            <a:avLst/>
          </a:prstGeom>
        </p:spPr>
      </p:pic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7340FC25-B92B-49CA-9B3B-580CCD12F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F9D75A1-AAB0-4CD4-F316-460FB9811191}"/>
              </a:ext>
            </a:extLst>
          </p:cNvPr>
          <p:cNvSpPr txBox="1"/>
          <p:nvPr/>
        </p:nvSpPr>
        <p:spPr>
          <a:xfrm>
            <a:off x="204716" y="676702"/>
            <a:ext cx="5891283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Here are short, simple bullet points: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Job analysis identifies key tasks, responsibilities, and technical requirements</a:t>
            </a:r>
          </a:p>
          <a:p>
            <a:pPr marL="228600" indent="-228600">
              <a:buFont typeface=""/>
              <a:buChar char="•"/>
            </a:pPr>
            <a:endParaRPr lang="en-US" b="1"/>
          </a:p>
          <a:p>
            <a:pPr marL="228600" indent="-228600">
              <a:buFont typeface=""/>
              <a:buChar char="•"/>
            </a:pPr>
            <a:r>
              <a:rPr lang="en-US" b="1"/>
              <a:t>Uses interviews, observation, and document review</a:t>
            </a:r>
          </a:p>
          <a:p>
            <a:pPr marL="228600" indent="-228600">
              <a:buFont typeface=""/>
              <a:buChar char="•"/>
            </a:pPr>
            <a:endParaRPr lang="en-US" b="1"/>
          </a:p>
          <a:p>
            <a:pPr marL="228600" indent="-228600">
              <a:buFont typeface=""/>
              <a:buChar char="•"/>
            </a:pPr>
            <a:r>
              <a:rPr lang="en-US" b="1"/>
              <a:t>Job description outlines role purpose, duties, reporting lines, expectations</a:t>
            </a:r>
          </a:p>
          <a:p>
            <a:pPr marL="228600" indent="-228600">
              <a:buFont typeface=""/>
              <a:buChar char="•"/>
            </a:pPr>
            <a:endParaRPr lang="en-US" b="1"/>
          </a:p>
          <a:p>
            <a:pPr marL="228600" indent="-228600">
              <a:buFont typeface=""/>
              <a:buChar char="•"/>
            </a:pPr>
            <a:r>
              <a:rPr lang="en-US" b="1"/>
              <a:t>Ocado roles may involve robotics maintenance, AI model development, or digital logistics </a:t>
            </a:r>
            <a:r>
              <a:rPr lang="en-US" b="1" err="1"/>
              <a:t>optimisation</a:t>
            </a:r>
            <a:endParaRPr lang="en-US" b="1"/>
          </a:p>
          <a:p>
            <a:pPr marL="228600" indent="-228600">
              <a:buFont typeface=""/>
              <a:buChar char="•"/>
            </a:pPr>
            <a:r>
              <a:rPr lang="en-US" b="1"/>
              <a:t>Person specification lists essential skills (technical ability, analysis, adaptability)</a:t>
            </a:r>
          </a:p>
          <a:p>
            <a:pPr marL="228600" indent="-228600">
              <a:buFont typeface=""/>
              <a:buChar char="•"/>
            </a:pPr>
            <a:endParaRPr lang="en-US" b="1"/>
          </a:p>
          <a:p>
            <a:pPr marL="228600" indent="-228600">
              <a:buFont typeface=""/>
              <a:buChar char="•"/>
            </a:pPr>
            <a:r>
              <a:rPr lang="en-US" b="1"/>
              <a:t>Desirable qualities include automation experience, innovation mindset, problem‑solving</a:t>
            </a:r>
          </a:p>
          <a:p>
            <a:pPr marL="228600" indent="-228600">
              <a:buFont typeface=""/>
              <a:buChar char="•"/>
            </a:pPr>
            <a:endParaRPr lang="en-US" b="1"/>
          </a:p>
          <a:p>
            <a:pPr marL="228600" indent="-228600">
              <a:buFont typeface=""/>
              <a:buChar char="•"/>
            </a:pPr>
            <a:r>
              <a:rPr lang="en-US" b="1"/>
              <a:t>Job analysis ensures roles match </a:t>
            </a:r>
            <a:r>
              <a:rPr lang="en-US" b="1" err="1"/>
              <a:t>organisational</a:t>
            </a:r>
            <a:r>
              <a:rPr lang="en-US" b="1"/>
              <a:t> needs (Bratton &amp; Gold, 2019)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39011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62919E4-C488-4107-9EF1-66152F848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BF79732-4088-424C-A653-4534E4389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63C18A9-3F84-4083-BC63-C5C44FE28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3C2E3E6-EA6C-40C1-8196-9E8691274F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D2B2B8C3-BA02-AD24-F978-70D03EC417F1}"/>
              </a:ext>
            </a:extLst>
          </p:cNvPr>
          <p:cNvSpPr txBox="1"/>
          <p:nvPr/>
        </p:nvSpPr>
        <p:spPr>
          <a:xfrm>
            <a:off x="782599" y="1235122"/>
            <a:ext cx="5445002" cy="370962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u="sng"/>
              <a:t>Advertising Platforms</a:t>
            </a:r>
          </a:p>
          <a:p>
            <a:pPr marL="2286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Ocado Careers website for internal and external applicants</a:t>
            </a:r>
          </a:p>
          <a:p>
            <a:pPr marL="2286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LinkedIn for digital, engineering, and leadership roles</a:t>
            </a:r>
          </a:p>
          <a:p>
            <a:pPr marL="2286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Indeed and Glassdoor for broad visibility</a:t>
            </a:r>
          </a:p>
          <a:p>
            <a:pPr marL="2286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Tech‑specific platforms such as </a:t>
            </a:r>
            <a:r>
              <a:rPr lang="en-US" sz="1600" b="1" err="1"/>
              <a:t>StackOverflow</a:t>
            </a:r>
            <a:r>
              <a:rPr lang="en-US" sz="1600" b="1"/>
              <a:t> Jobs for robotics and AI roles</a:t>
            </a:r>
          </a:p>
          <a:p>
            <a:pPr marL="2286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University partnerships for STEM graduates</a:t>
            </a:r>
          </a:p>
          <a:p>
            <a:pPr marL="2286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Internal mobility to retain and redeploy existing talent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/>
              <a:t>: Online recruitment platforms increase reach and improve candidate quality (CIPD, 2023).</a:t>
            </a:r>
          </a:p>
        </p:txBody>
      </p:sp>
      <p:pic>
        <p:nvPicPr>
          <p:cNvPr id="6" name="Graphic 5" descr="Advertising">
            <a:extLst>
              <a:ext uri="{FF2B5EF4-FFF2-40B4-BE49-F238E27FC236}">
                <a16:creationId xmlns:a16="http://schemas.microsoft.com/office/drawing/2014/main" id="{26C96617-031A-37B0-B176-4032EA7A686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747404" y="1109541"/>
            <a:ext cx="4804105" cy="4804105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EE0E5CC-C40E-4EC4-8C9B-0CBB46A7CA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5531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438C76-D4F1-118E-3FA0-12B32B5B05E3}"/>
              </a:ext>
            </a:extLst>
          </p:cNvPr>
          <p:cNvSpPr txBox="1"/>
          <p:nvPr/>
        </p:nvSpPr>
        <p:spPr>
          <a:xfrm>
            <a:off x="522263" y="1717373"/>
            <a:ext cx="11147553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Structured Interviews</a:t>
            </a:r>
          </a:p>
          <a:p>
            <a:pPr marL="228600" indent="-228600">
              <a:buFont typeface=""/>
              <a:buChar char="•"/>
            </a:pPr>
            <a:endParaRPr lang="en-US" b="1"/>
          </a:p>
          <a:p>
            <a:pPr marL="228600" indent="-228600">
              <a:buFont typeface=""/>
              <a:buChar char="•"/>
            </a:pPr>
            <a:r>
              <a:rPr lang="en-US" b="1" dirty="0" err="1"/>
              <a:t>Standardised</a:t>
            </a:r>
            <a:r>
              <a:rPr lang="en-US" b="1" dirty="0"/>
              <a:t> questions asked to all candidates</a:t>
            </a:r>
            <a:endParaRPr lang="en-US" dirty="0"/>
          </a:p>
          <a:p>
            <a:pPr marL="228600" indent="-228600">
              <a:buFont typeface=""/>
              <a:buChar char="•"/>
            </a:pPr>
            <a:endParaRPr lang="en-US" b="1"/>
          </a:p>
          <a:p>
            <a:pPr marL="228600" indent="-228600">
              <a:buFont typeface=""/>
              <a:buChar char="•"/>
            </a:pPr>
            <a:r>
              <a:rPr lang="en-US" b="1"/>
              <a:t>Ensures fairness, reliability, and reduced interviewer bias</a:t>
            </a:r>
          </a:p>
          <a:p>
            <a:pPr marL="228600" indent="-228600">
              <a:buFont typeface=""/>
              <a:buChar char="•"/>
            </a:pPr>
            <a:endParaRPr lang="en-US" b="1"/>
          </a:p>
          <a:p>
            <a:pPr marL="228600" indent="-228600">
              <a:buFont typeface=""/>
              <a:buChar char="•"/>
            </a:pPr>
            <a:r>
              <a:rPr lang="en-US" b="1"/>
              <a:t>Suitable for roles requiring consistency, such as Data Analysts or Project Managers</a:t>
            </a:r>
          </a:p>
          <a:p>
            <a:pPr marL="228600" indent="-228600">
              <a:buFont typeface=""/>
              <a:buChar char="•"/>
            </a:pPr>
            <a:endParaRPr lang="en-US" b="1"/>
          </a:p>
          <a:p>
            <a:pPr marL="228600" indent="-228600">
              <a:buFont typeface=""/>
              <a:buChar char="•"/>
            </a:pPr>
            <a:r>
              <a:rPr lang="en-US" b="1"/>
              <a:t>Helps assess alignment with Ocado’s transformation competencies</a:t>
            </a:r>
          </a:p>
          <a:p>
            <a:r>
              <a:rPr lang="en-US" b="1"/>
              <a:t>: </a:t>
            </a:r>
          </a:p>
          <a:p>
            <a:r>
              <a:rPr lang="en-US" b="1"/>
              <a:t>Structured interviews have higher predictive validity than unstructured formats (Campion et al., 1997).</a:t>
            </a:r>
          </a:p>
        </p:txBody>
      </p:sp>
    </p:spTree>
    <p:extLst>
      <p:ext uri="{BB962C8B-B14F-4D97-AF65-F5344CB8AC3E}">
        <p14:creationId xmlns:p14="http://schemas.microsoft.com/office/powerpoint/2010/main" val="3985918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600633B-0247-7007-875B-C234AC245ABB}"/>
              </a:ext>
            </a:extLst>
          </p:cNvPr>
          <p:cNvSpPr txBox="1"/>
          <p:nvPr/>
        </p:nvSpPr>
        <p:spPr>
          <a:xfrm>
            <a:off x="2207558" y="1299882"/>
            <a:ext cx="7474322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/>
              <a:t>C</a:t>
            </a:r>
            <a:r>
              <a:rPr lang="en-US" b="1" u="sng"/>
              <a:t>ompetency‑Based Interviews</a:t>
            </a:r>
          </a:p>
          <a:p>
            <a:pPr marL="228600" indent="-228600">
              <a:buFont typeface=""/>
              <a:buChar char="•"/>
            </a:pPr>
            <a:endParaRPr lang="en-US" b="1"/>
          </a:p>
          <a:p>
            <a:pPr marL="228600" indent="-228600">
              <a:buFont typeface=""/>
              <a:buChar char="•"/>
            </a:pPr>
            <a:r>
              <a:rPr lang="en-US" b="1" dirty="0"/>
              <a:t>Focus on </a:t>
            </a:r>
            <a:r>
              <a:rPr lang="en-US" b="1" dirty="0" err="1"/>
              <a:t>behaviours</a:t>
            </a:r>
            <a:r>
              <a:rPr lang="en-US" b="1" dirty="0"/>
              <a:t> linked to job competencies</a:t>
            </a:r>
            <a:endParaRPr lang="en-US" dirty="0"/>
          </a:p>
          <a:p>
            <a:pPr marL="228600" indent="-228600">
              <a:buFont typeface=""/>
              <a:buChar char="•"/>
            </a:pPr>
            <a:endParaRPr lang="en-US" b="1"/>
          </a:p>
          <a:p>
            <a:pPr marL="228600" indent="-228600">
              <a:buFont typeface=""/>
              <a:buChar char="•"/>
            </a:pPr>
            <a:r>
              <a:rPr lang="en-US" b="1"/>
              <a:t>Example: “Describe a time you solved a complex technical problem under pressure.”</a:t>
            </a:r>
          </a:p>
          <a:p>
            <a:pPr marL="228600" indent="-228600">
              <a:buFont typeface=""/>
              <a:buChar char="•"/>
            </a:pPr>
            <a:endParaRPr lang="en-US" b="1"/>
          </a:p>
          <a:p>
            <a:pPr marL="228600" indent="-228600">
              <a:buFont typeface=""/>
              <a:buChar char="•"/>
            </a:pPr>
            <a:r>
              <a:rPr lang="en-US" b="1"/>
              <a:t>Useful for assessing leadership, teamwork, innovation, and adaptability</a:t>
            </a:r>
          </a:p>
          <a:p>
            <a:pPr marL="228600" indent="-228600">
              <a:buFont typeface=""/>
              <a:buChar char="•"/>
            </a:pPr>
            <a:endParaRPr lang="en-US" b="1"/>
          </a:p>
          <a:p>
            <a:pPr marL="228600" indent="-228600">
              <a:buFont typeface=""/>
              <a:buChar char="•"/>
            </a:pPr>
            <a:r>
              <a:rPr lang="en-US" b="1"/>
              <a:t>Aligns with Ocado’s need for employees who can thrive in a fast‑changing digital environment</a:t>
            </a:r>
          </a:p>
          <a:p>
            <a:r>
              <a:rPr lang="en-US" b="1"/>
              <a:t>: </a:t>
            </a:r>
          </a:p>
          <a:p>
            <a:r>
              <a:rPr lang="en-US" b="1"/>
              <a:t>Competency‑based interviews assess </a:t>
            </a:r>
            <a:r>
              <a:rPr lang="en-US" b="1" err="1"/>
              <a:t>behaviours</a:t>
            </a:r>
            <a:r>
              <a:rPr lang="en-US" b="1"/>
              <a:t> aligned with </a:t>
            </a:r>
            <a:r>
              <a:rPr lang="en-US" b="1" err="1"/>
              <a:t>organisational</a:t>
            </a:r>
            <a:r>
              <a:rPr lang="en-US" b="1"/>
              <a:t> values and performance expectations (Wood &amp; Payne, 1998).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0371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0C9CCE1-AF6E-DA16-99EB-EAA59E45BAA3}"/>
              </a:ext>
            </a:extLst>
          </p:cNvPr>
          <p:cNvSpPr txBox="1"/>
          <p:nvPr/>
        </p:nvSpPr>
        <p:spPr>
          <a:xfrm>
            <a:off x="865863" y="921726"/>
            <a:ext cx="9645252" cy="40934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/>
              <a:t>Technical Interviews</a:t>
            </a:r>
          </a:p>
          <a:p>
            <a:pPr marL="228600" indent="-228600">
              <a:buFont typeface=""/>
              <a:buChar char="•"/>
            </a:pPr>
            <a:endParaRPr lang="en-US" sz="2000" b="1"/>
          </a:p>
          <a:p>
            <a:pPr marL="228600" indent="-228600">
              <a:buFont typeface=""/>
              <a:buChar char="•"/>
            </a:pPr>
            <a:r>
              <a:rPr lang="en-US" sz="2000" b="1"/>
              <a:t>Evaluate robotics, coding, automation, or data analysis skills</a:t>
            </a:r>
          </a:p>
          <a:p>
            <a:pPr marL="228600" indent="-228600">
              <a:buFont typeface=""/>
              <a:buChar char="•"/>
            </a:pPr>
            <a:endParaRPr lang="en-US" sz="2000" b="1"/>
          </a:p>
          <a:p>
            <a:pPr marL="228600" indent="-228600">
              <a:buFont typeface=""/>
              <a:buChar char="•"/>
            </a:pPr>
            <a:r>
              <a:rPr lang="en-US" sz="2000" b="1"/>
              <a:t>May include coding tests, simulations, or engineering problem‑solving tasks</a:t>
            </a:r>
          </a:p>
          <a:p>
            <a:pPr marL="228600" indent="-228600">
              <a:buFont typeface=""/>
              <a:buChar char="•"/>
            </a:pPr>
            <a:endParaRPr lang="en-US" sz="2000" b="1"/>
          </a:p>
          <a:p>
            <a:pPr marL="228600" indent="-228600">
              <a:buFont typeface=""/>
              <a:buChar char="•"/>
            </a:pPr>
            <a:r>
              <a:rPr lang="en-US" sz="2000" b="1" dirty="0"/>
              <a:t>Essential for roles in AI, robotics, and digital logistics</a:t>
            </a:r>
          </a:p>
          <a:p>
            <a:pPr marL="228600" indent="-228600">
              <a:buFont typeface=""/>
              <a:buChar char="•"/>
            </a:pPr>
            <a:endParaRPr lang="en-US" sz="2000" b="1"/>
          </a:p>
          <a:p>
            <a:pPr marL="228600" indent="-228600">
              <a:buFont typeface=""/>
              <a:buChar char="•"/>
            </a:pPr>
            <a:r>
              <a:rPr lang="en-US" sz="2000" b="1" dirty="0"/>
              <a:t>Ensures candidates possess the technical capability to support Ocado’s transformation</a:t>
            </a:r>
            <a:endParaRPr lang="en-US" dirty="0"/>
          </a:p>
          <a:p>
            <a:endParaRPr lang="en-US" sz="2000" b="1"/>
          </a:p>
          <a:p>
            <a:r>
              <a:rPr lang="en-US" sz="2000" b="1" dirty="0"/>
              <a:t>: Technical interviews help </a:t>
            </a:r>
            <a:r>
              <a:rPr lang="en-US" sz="2000" b="1" dirty="0" err="1"/>
              <a:t>organisations</a:t>
            </a:r>
            <a:r>
              <a:rPr lang="en-US" sz="2000" b="1" dirty="0"/>
              <a:t> assess job‑specific knowledge and problem‑solving ability (</a:t>
            </a:r>
            <a:r>
              <a:rPr lang="en-US" sz="2000" b="1" dirty="0" err="1"/>
              <a:t>Ployhart</a:t>
            </a:r>
            <a:r>
              <a:rPr lang="en-US" sz="2000" b="1" dirty="0"/>
              <a:t>, 2006).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3598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0F5644B-F8A2-DD66-7D8C-179434FFC5ED}"/>
              </a:ext>
            </a:extLst>
          </p:cNvPr>
          <p:cNvSpPr txBox="1"/>
          <p:nvPr/>
        </p:nvSpPr>
        <p:spPr>
          <a:xfrm>
            <a:off x="778725" y="1034118"/>
            <a:ext cx="7395882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>
                <a:latin typeface="Arial Nova"/>
              </a:rPr>
              <a:t>A</a:t>
            </a:r>
            <a:r>
              <a:rPr lang="en-US" b="1" u="sng">
                <a:latin typeface="Arial Nova"/>
              </a:rPr>
              <a:t>ppropriate Questioning Techniques</a:t>
            </a:r>
          </a:p>
          <a:p>
            <a:endParaRPr lang="en-US" b="1" u="sng">
              <a:latin typeface="Arial Nova"/>
            </a:endParaRPr>
          </a:p>
          <a:p>
            <a:r>
              <a:rPr lang="en-US" b="1" u="sng" err="1">
                <a:latin typeface="Arial Nova"/>
              </a:rPr>
              <a:t>Behavioural</a:t>
            </a:r>
            <a:r>
              <a:rPr lang="en-US" b="1" u="sng">
                <a:latin typeface="Arial Nova"/>
              </a:rPr>
              <a:t> Questions</a:t>
            </a:r>
          </a:p>
          <a:p>
            <a:pPr marL="228600" indent="-228600">
              <a:buFont typeface=""/>
              <a:buChar char="•"/>
            </a:pPr>
            <a:r>
              <a:rPr lang="en-US" b="1">
                <a:latin typeface="Arial Nova"/>
              </a:rPr>
              <a:t>Explore past experiences to predict future performance</a:t>
            </a:r>
          </a:p>
          <a:p>
            <a:pPr marL="228600" indent="-228600">
              <a:buFont typeface=""/>
              <a:buChar char="•"/>
            </a:pPr>
            <a:r>
              <a:rPr lang="en-US" b="1">
                <a:latin typeface="Arial Nova"/>
              </a:rPr>
              <a:t>Example: “Tell me about a time you improved a technical process.”</a:t>
            </a:r>
          </a:p>
          <a:p>
            <a:r>
              <a:rPr lang="en-US" b="1" u="sng">
                <a:latin typeface="Arial Nova"/>
              </a:rPr>
              <a:t>Situational Questions</a:t>
            </a:r>
          </a:p>
          <a:p>
            <a:pPr marL="228600" indent="-228600">
              <a:buFont typeface=""/>
              <a:buChar char="•"/>
            </a:pPr>
            <a:r>
              <a:rPr lang="en-US" b="1">
                <a:latin typeface="Arial Nova"/>
              </a:rPr>
              <a:t>Assess how candidates would respond to hypothetical challenges</a:t>
            </a:r>
          </a:p>
          <a:p>
            <a:pPr marL="228600" indent="-228600">
              <a:buFont typeface=""/>
              <a:buChar char="•"/>
            </a:pPr>
            <a:r>
              <a:rPr lang="en-US" b="1">
                <a:latin typeface="Arial Nova"/>
              </a:rPr>
              <a:t>Example: “How would you respond to a robotics system failure?”</a:t>
            </a:r>
          </a:p>
          <a:p>
            <a:r>
              <a:rPr lang="en-US" b="1" u="sng">
                <a:latin typeface="Arial Nova"/>
              </a:rPr>
              <a:t>Competency‑Based Questions</a:t>
            </a:r>
          </a:p>
          <a:p>
            <a:pPr marL="228600" indent="-228600">
              <a:buFont typeface=""/>
              <a:buChar char="•"/>
            </a:pPr>
            <a:r>
              <a:rPr lang="en-US" b="1">
                <a:latin typeface="Arial Nova"/>
              </a:rPr>
              <a:t>Linked to Ocado’s innovation, teamwork, and problem‑solving competencies</a:t>
            </a:r>
          </a:p>
          <a:p>
            <a:r>
              <a:rPr lang="en-US" b="1" u="sng">
                <a:latin typeface="Arial Nova"/>
              </a:rPr>
              <a:t>Probing Questions</a:t>
            </a:r>
          </a:p>
          <a:p>
            <a:pPr marL="228600" indent="-228600">
              <a:buFont typeface=""/>
              <a:buChar char="•"/>
            </a:pPr>
            <a:r>
              <a:rPr lang="en-US" b="1">
                <a:latin typeface="Arial Nova"/>
              </a:rPr>
              <a:t>Used to clarify or deepen responses</a:t>
            </a:r>
          </a:p>
          <a:p>
            <a:r>
              <a:rPr lang="en-US" b="1" u="sng">
                <a:latin typeface="Arial Nova"/>
              </a:rPr>
              <a:t>Socratic Questioning</a:t>
            </a:r>
          </a:p>
          <a:p>
            <a:pPr marL="228600" indent="-228600">
              <a:buFont typeface=""/>
              <a:buChar char="•"/>
            </a:pPr>
            <a:r>
              <a:rPr lang="en-US" b="1">
                <a:latin typeface="Arial Nova"/>
              </a:rPr>
              <a:t>Encourages critical thinking and reasoning</a:t>
            </a:r>
          </a:p>
          <a:p>
            <a:r>
              <a:rPr lang="en-US" b="1">
                <a:latin typeface="Arial Nova"/>
              </a:rPr>
              <a:t> Effective questioning techniques improve the accuracy and depth of candidate assessment (Huffcutt et al., 2014</a:t>
            </a:r>
            <a:r>
              <a:rPr lang="en-US" b="1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89215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1CF2442-C300-DC32-F711-8578B79F30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9666537"/>
              </p:ext>
            </p:extLst>
          </p:nvPr>
        </p:nvGraphicFramePr>
        <p:xfrm>
          <a:off x="481852" y="1109382"/>
          <a:ext cx="10723614" cy="36597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74538">
                  <a:extLst>
                    <a:ext uri="{9D8B030D-6E8A-4147-A177-3AD203B41FA5}">
                      <a16:colId xmlns:a16="http://schemas.microsoft.com/office/drawing/2014/main" val="1595522380"/>
                    </a:ext>
                  </a:extLst>
                </a:gridCol>
                <a:gridCol w="3574538">
                  <a:extLst>
                    <a:ext uri="{9D8B030D-6E8A-4147-A177-3AD203B41FA5}">
                      <a16:colId xmlns:a16="http://schemas.microsoft.com/office/drawing/2014/main" val="1181745209"/>
                    </a:ext>
                  </a:extLst>
                </a:gridCol>
                <a:gridCol w="3574538">
                  <a:extLst>
                    <a:ext uri="{9D8B030D-6E8A-4147-A177-3AD203B41FA5}">
                      <a16:colId xmlns:a16="http://schemas.microsoft.com/office/drawing/2014/main" val="1710045441"/>
                    </a:ext>
                  </a:extLst>
                </a:gridCol>
              </a:tblGrid>
              <a:tr h="59822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1531984"/>
                  </a:ext>
                </a:extLst>
              </a:tr>
              <a:tr h="59822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0255607"/>
                  </a:ext>
                </a:extLst>
              </a:tr>
              <a:tr h="59822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4910096"/>
                  </a:ext>
                </a:extLst>
              </a:tr>
              <a:tr h="59822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8352067"/>
                  </a:ext>
                </a:extLst>
              </a:tr>
              <a:tr h="598221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1805507"/>
                  </a:ext>
                </a:extLst>
              </a:tr>
              <a:tr h="668600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1900799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9A20AC1-6CB8-A8B1-22DA-E036CE680C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1727047"/>
              </p:ext>
            </p:extLst>
          </p:nvPr>
        </p:nvGraphicFramePr>
        <p:xfrm>
          <a:off x="560293" y="997323"/>
          <a:ext cx="10791234" cy="390229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97078">
                  <a:extLst>
                    <a:ext uri="{9D8B030D-6E8A-4147-A177-3AD203B41FA5}">
                      <a16:colId xmlns:a16="http://schemas.microsoft.com/office/drawing/2014/main" val="3554762603"/>
                    </a:ext>
                  </a:extLst>
                </a:gridCol>
                <a:gridCol w="3597078">
                  <a:extLst>
                    <a:ext uri="{9D8B030D-6E8A-4147-A177-3AD203B41FA5}">
                      <a16:colId xmlns:a16="http://schemas.microsoft.com/office/drawing/2014/main" val="4240469151"/>
                    </a:ext>
                  </a:extLst>
                </a:gridCol>
                <a:gridCol w="3597078">
                  <a:extLst>
                    <a:ext uri="{9D8B030D-6E8A-4147-A177-3AD203B41FA5}">
                      <a16:colId xmlns:a16="http://schemas.microsoft.com/office/drawing/2014/main" val="2510588588"/>
                    </a:ext>
                  </a:extLst>
                </a:gridCol>
              </a:tblGrid>
              <a:tr h="6503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Aspect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Face‑to‑Face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Virtual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12318343"/>
                  </a:ext>
                </a:extLst>
              </a:tr>
              <a:tr h="6503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Communication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Strong non‑verbal cues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Limited body language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49813646"/>
                  </a:ext>
                </a:extLst>
              </a:tr>
              <a:tr h="6503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Assessment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Better for technical tasks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Efficient for early screening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61638010"/>
                  </a:ext>
                </a:extLst>
              </a:tr>
              <a:tr h="6503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Cost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Higher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Lower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7665196"/>
                  </a:ext>
                </a:extLst>
              </a:tr>
              <a:tr h="6503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Convenience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Less flexible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Highly flexible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7118530"/>
                  </a:ext>
                </a:extLst>
              </a:tr>
              <a:tr h="65038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Suitability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Robotics tests, senior roles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/>
                        <a:t>Digital roles, global candidates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96196948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98AF2904-78DE-CAF3-7CEC-E5377481C874}"/>
              </a:ext>
            </a:extLst>
          </p:cNvPr>
          <p:cNvSpPr txBox="1"/>
          <p:nvPr/>
        </p:nvSpPr>
        <p:spPr>
          <a:xfrm>
            <a:off x="1938617" y="22411"/>
            <a:ext cx="8258735" cy="4370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A990752-3B41-D4F4-8412-14B13CDCEE96}"/>
              </a:ext>
            </a:extLst>
          </p:cNvPr>
          <p:cNvSpPr txBox="1"/>
          <p:nvPr/>
        </p:nvSpPr>
        <p:spPr>
          <a:xfrm>
            <a:off x="1714499" y="246528"/>
            <a:ext cx="82587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Face‑to‑Face vs Virtual Interviews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344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462919E4-C488-4107-9EF1-66152F848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BF79732-4088-424C-A653-4534E4389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5F2D5967-D287-4BDA-8914-854D6EC8A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2F538056-4BE2-4156-9522-75617E95F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2985C335-632D-B3BF-B35D-CF05DF7E1FCE}"/>
              </a:ext>
            </a:extLst>
          </p:cNvPr>
          <p:cNvSpPr txBox="1"/>
          <p:nvPr/>
        </p:nvSpPr>
        <p:spPr>
          <a:xfrm>
            <a:off x="481054" y="1206500"/>
            <a:ext cx="3913147" cy="46795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 u="sng"/>
              <a:t>Conclusion &amp; Recommendations</a:t>
            </a:r>
          </a:p>
          <a:p>
            <a:pPr marL="2286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Use structured, competency‑based, and technical interviews for transformation‑critical roles</a:t>
            </a:r>
          </a:p>
          <a:p>
            <a:pPr marL="2286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Apply </a:t>
            </a:r>
            <a:r>
              <a:rPr lang="en-US" sz="1400" b="1" err="1"/>
              <a:t>behavioural</a:t>
            </a:r>
            <a:r>
              <a:rPr lang="en-US" sz="1400" b="1"/>
              <a:t>, situational, and probing questioning techniques</a:t>
            </a:r>
          </a:p>
          <a:p>
            <a:pPr marL="2286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Use virtual interviews for early stages and face‑to‑face for final technical assessments</a:t>
            </a:r>
          </a:p>
          <a:p>
            <a:pPr marL="2286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Ensure recruitment processes align with Ocado’s digital and automation strategy</a:t>
            </a:r>
          </a:p>
          <a:p>
            <a:pPr marL="22860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Maintain fairness, transparency, and consistency throughout the selection process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="1"/>
              <a:t>: Effective recruitment supports </a:t>
            </a:r>
            <a:r>
              <a:rPr lang="en-US" sz="1400" b="1" err="1"/>
              <a:t>organisational</a:t>
            </a:r>
            <a:r>
              <a:rPr lang="en-US" sz="1400" b="1"/>
              <a:t> transformation and long‑term capability building (Ulrich et al., 2017).</a:t>
            </a:r>
          </a:p>
        </p:txBody>
      </p:sp>
      <p:pic>
        <p:nvPicPr>
          <p:cNvPr id="3" name="Picture 2" descr="A hand writing a word on a white board&#10;&#10;AI-generated content may be incorrect.">
            <a:extLst>
              <a:ext uri="{FF2B5EF4-FFF2-40B4-BE49-F238E27FC236}">
                <a16:creationId xmlns:a16="http://schemas.microsoft.com/office/drawing/2014/main" id="{0724BEAC-6B85-9D3D-96C4-BD164518D3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339" r="4403" b="-2"/>
          <a:stretch>
            <a:fillRect/>
          </a:stretch>
        </p:blipFill>
        <p:spPr>
          <a:xfrm>
            <a:off x="4648200" y="952500"/>
            <a:ext cx="6903309" cy="5105399"/>
          </a:xfrm>
          <a:prstGeom prst="rect">
            <a:avLst/>
          </a:prstGeom>
        </p:spPr>
      </p:pic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7340FC25-B92B-49CA-9B3B-580CCD12F3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E2EC620F-AE72-5C82-D87F-7C4A6DC135DE}"/>
              </a:ext>
            </a:extLst>
          </p:cNvPr>
          <p:cNvSpPr txBox="1"/>
          <p:nvPr/>
        </p:nvSpPr>
        <p:spPr>
          <a:xfrm>
            <a:off x="1524000" y="6477000"/>
            <a:ext cx="9144000" cy="317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236709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extBox 1">
            <a:extLst>
              <a:ext uri="{FF2B5EF4-FFF2-40B4-BE49-F238E27FC236}">
                <a16:creationId xmlns:a16="http://schemas.microsoft.com/office/drawing/2014/main" id="{ACCDDBC3-534C-D3EA-4CBD-1D93C6FF2D7A}"/>
              </a:ext>
            </a:extLst>
          </p:cNvPr>
          <p:cNvGraphicFramePr/>
          <p:nvPr/>
        </p:nvGraphicFramePr>
        <p:xfrm>
          <a:off x="2017059" y="885265"/>
          <a:ext cx="6084794" cy="5078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222621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62919E4-C488-4107-9EF1-66152F848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BF79732-4088-424C-A653-4534E4389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472B768-D6CA-45E8-B749-DE0F9D4831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lose up image of hands applauding">
            <a:extLst>
              <a:ext uri="{FF2B5EF4-FFF2-40B4-BE49-F238E27FC236}">
                <a16:creationId xmlns:a16="http://schemas.microsoft.com/office/drawing/2014/main" id="{44431C61-3876-B308-2DDE-9F147C32CD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5726"/>
          <a:stretch>
            <a:fillRect/>
          </a:stretch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3F26D5C-77E9-4A8D-95F0-1635BAD12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4" y="-2"/>
            <a:ext cx="12191999" cy="4360983"/>
          </a:xfrm>
          <a:prstGeom prst="rect">
            <a:avLst/>
          </a:prstGeom>
          <a:gradFill flip="none" rotWithShape="1">
            <a:gsLst>
              <a:gs pos="3000">
                <a:srgbClr val="000000">
                  <a:alpha val="0"/>
                </a:srgbClr>
              </a:gs>
              <a:gs pos="61000">
                <a:srgbClr val="000000">
                  <a:alpha val="48000"/>
                </a:srgbClr>
              </a:gs>
              <a:gs pos="100000">
                <a:srgbClr val="000000">
                  <a:alpha val="58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8BC5237-9465-E3FF-FC7B-D7BF5E57D852}"/>
              </a:ext>
            </a:extLst>
          </p:cNvPr>
          <p:cNvSpPr txBox="1"/>
          <p:nvPr/>
        </p:nvSpPr>
        <p:spPr>
          <a:xfrm>
            <a:off x="6743700" y="952500"/>
            <a:ext cx="4800598" cy="20555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for listening .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632DC5A-0728-490F-8655-6B4377827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78719"/>
            <a:ext cx="10905066" cy="0"/>
          </a:xfrm>
          <a:prstGeom prst="line">
            <a:avLst/>
          </a:prstGeom>
          <a:ln w="381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8BB1F6D-CF9C-422D-9324-C46415BB9D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3467" y="6309695"/>
            <a:ext cx="10905066" cy="0"/>
          </a:xfrm>
          <a:prstGeom prst="line">
            <a:avLst/>
          </a:prstGeom>
          <a:ln w="63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628099"/>
      </p:ext>
    </p:extLst>
  </p:cSld>
  <p:clrMapOvr>
    <a:masterClrMapping/>
  </p:clrMapOvr>
</p:sld>
</file>

<file path=ppt/theme/theme1.xml><?xml version="1.0" encoding="utf-8"?>
<a:theme xmlns:a="http://schemas.openxmlformats.org/drawingml/2006/main" name="TribuneVTI">
  <a:themeElements>
    <a:clrScheme name="amasis">
      <a:dk1>
        <a:sysClr val="windowText" lastClr="000000"/>
      </a:dk1>
      <a:lt1>
        <a:sysClr val="window" lastClr="FFFFFF"/>
      </a:lt1>
      <a:dk2>
        <a:srgbClr val="470401"/>
      </a:dk2>
      <a:lt2>
        <a:srgbClr val="EBE2E2"/>
      </a:lt2>
      <a:accent1>
        <a:srgbClr val="BD1209"/>
      </a:accent1>
      <a:accent2>
        <a:srgbClr val="F40600"/>
      </a:accent2>
      <a:accent3>
        <a:srgbClr val="F26216"/>
      </a:accent3>
      <a:accent4>
        <a:srgbClr val="F0800D"/>
      </a:accent4>
      <a:accent5>
        <a:srgbClr val="3EA8B6"/>
      </a:accent5>
      <a:accent6>
        <a:srgbClr val="005B6B"/>
      </a:accent6>
      <a:hlink>
        <a:srgbClr val="F40600"/>
      </a:hlink>
      <a:folHlink>
        <a:srgbClr val="1C7E8E"/>
      </a:folHlink>
    </a:clrScheme>
    <a:fontScheme name="Amasis-Univers">
      <a:majorFont>
        <a:latin typeface="Amasis MT Pro Medium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ibuneVTI" id="{4D84C650-59FC-4F6B-ADA6-B11C508FF6CE}" vid="{0E07EAE6-ACBC-4250-8522-FC108A45043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TribuneVTI</vt:lpstr>
      <vt:lpstr> Recruitment &amp; Selection During Organisational Transformation Company: Ocado   Salomea Dragusin 2438370   Module: LCLM5002 – Developing and Managing Individuals and Teams  Lecturer: Samson Oladejo  Date: June 2026</vt:lpstr>
      <vt:lpstr> — Table of Contents -Introduction to Ocado &amp; Transformation -Recruitment Process Overview -Job Analysis, Job Description &amp; Person Specification --Advertising Platforms -Interview Types --Questioning Techniques -Face‑to‑Face vs Virtual Interviews -Recommendations -References 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Recruitment &amp; Selection During Organisational Transformation Company: Ocado Group  Salomea dragusin   Module: LCLM5002 – Developing and Managing Individuals and Teams Lecturer: Amer Kareem / Mudassar Hasan  Date: June 2026</dc:title>
  <dc:creator/>
  <cp:revision>3</cp:revision>
  <dcterms:created xsi:type="dcterms:W3CDTF">2026-06-02T13:43:50Z</dcterms:created>
  <dcterms:modified xsi:type="dcterms:W3CDTF">2026-06-11T15:12:16Z</dcterms:modified>
</cp:coreProperties>
</file>