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1"/>
  </p:notesMasterIdLst>
  <p:sldIdLst>
    <p:sldId id="256" r:id="rId2"/>
    <p:sldId id="257" r:id="rId3"/>
    <p:sldId id="275" r:id="rId4"/>
    <p:sldId id="258" r:id="rId5"/>
    <p:sldId id="259" r:id="rId6"/>
    <p:sldId id="276" r:id="rId7"/>
    <p:sldId id="267" r:id="rId8"/>
    <p:sldId id="268" r:id="rId9"/>
    <p:sldId id="261" r:id="rId10"/>
    <p:sldId id="277" r:id="rId11"/>
    <p:sldId id="278" r:id="rId12"/>
    <p:sldId id="262" r:id="rId13"/>
    <p:sldId id="279" r:id="rId14"/>
    <p:sldId id="280" r:id="rId15"/>
    <p:sldId id="281" r:id="rId16"/>
    <p:sldId id="282" r:id="rId17"/>
    <p:sldId id="269" r:id="rId18"/>
    <p:sldId id="263" r:id="rId19"/>
    <p:sldId id="284" r:id="rId20"/>
    <p:sldId id="283" r:id="rId21"/>
    <p:sldId id="266" r:id="rId22"/>
    <p:sldId id="265" r:id="rId23"/>
    <p:sldId id="271" r:id="rId24"/>
    <p:sldId id="285" r:id="rId25"/>
    <p:sldId id="286" r:id="rId26"/>
    <p:sldId id="287" r:id="rId27"/>
    <p:sldId id="288" r:id="rId28"/>
    <p:sldId id="290" r:id="rId29"/>
    <p:sldId id="291" r:id="rId30"/>
    <p:sldId id="272" r:id="rId31"/>
    <p:sldId id="273" r:id="rId32"/>
    <p:sldId id="274" r:id="rId33"/>
    <p:sldId id="270" r:id="rId34"/>
    <p:sldId id="289"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a:srgbClr val="CCFFCC"/>
    <a:srgbClr val="FFCCFF"/>
    <a:srgbClr val="99FFCC"/>
    <a:srgbClr val="FFFF9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8" autoAdjust="0"/>
    <p:restoredTop sz="65891" autoAdjust="0"/>
  </p:normalViewPr>
  <p:slideViewPr>
    <p:cSldViewPr snapToGrid="0">
      <p:cViewPr varScale="1">
        <p:scale>
          <a:sx n="71" d="100"/>
          <a:sy n="71" d="100"/>
        </p:scale>
        <p:origin x="210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8E18E6-1047-4C05-A0E2-B78396CEC1B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AB93CE9E-AFC1-4407-9DE8-B7852A1F981E}">
      <dgm:prSet phldrT="[Text]"/>
      <dgm:spPr/>
      <dgm:t>
        <a:bodyPr/>
        <a:lstStyle/>
        <a:p>
          <a:r>
            <a:rPr lang="en-GB" dirty="0"/>
            <a:t>TERTIARY SOURCES</a:t>
          </a:r>
        </a:p>
      </dgm:t>
    </dgm:pt>
    <dgm:pt modelId="{43594FB2-F2F0-45BB-B492-C7D464FDFEC8}" type="parTrans" cxnId="{1ABA6152-B71C-4C5C-BCA9-F61D11C1B4AA}">
      <dgm:prSet/>
      <dgm:spPr/>
      <dgm:t>
        <a:bodyPr/>
        <a:lstStyle/>
        <a:p>
          <a:endParaRPr lang="en-GB"/>
        </a:p>
      </dgm:t>
    </dgm:pt>
    <dgm:pt modelId="{2B3FA4C8-76E4-4C20-AE6C-7553C644BD29}" type="sibTrans" cxnId="{1ABA6152-B71C-4C5C-BCA9-F61D11C1B4AA}">
      <dgm:prSet/>
      <dgm:spPr/>
      <dgm:t>
        <a:bodyPr/>
        <a:lstStyle/>
        <a:p>
          <a:endParaRPr lang="en-GB"/>
        </a:p>
      </dgm:t>
    </dgm:pt>
    <dgm:pt modelId="{60CE3299-CF4D-4A28-B045-E13B3DD564E7}" type="asst">
      <dgm:prSet phldrT="[Text]"/>
      <dgm:spPr/>
      <dgm:t>
        <a:bodyPr/>
        <a:lstStyle/>
        <a:p>
          <a:r>
            <a:rPr lang="en-GB" dirty="0"/>
            <a:t>CASE LAW OF THE CJEU</a:t>
          </a:r>
        </a:p>
      </dgm:t>
    </dgm:pt>
    <dgm:pt modelId="{2848A49C-DB8F-4254-B1CB-F1F888EB8AC2}" type="parTrans" cxnId="{2D809667-1B38-40E6-AF58-2624E5FEB333}">
      <dgm:prSet/>
      <dgm:spPr/>
      <dgm:t>
        <a:bodyPr/>
        <a:lstStyle/>
        <a:p>
          <a:endParaRPr lang="en-GB"/>
        </a:p>
      </dgm:t>
    </dgm:pt>
    <dgm:pt modelId="{3BA618DC-9837-4D64-BBE7-E87C3B726F10}" type="sibTrans" cxnId="{2D809667-1B38-40E6-AF58-2624E5FEB333}">
      <dgm:prSet/>
      <dgm:spPr/>
      <dgm:t>
        <a:bodyPr/>
        <a:lstStyle/>
        <a:p>
          <a:endParaRPr lang="en-GB"/>
        </a:p>
      </dgm:t>
    </dgm:pt>
    <dgm:pt modelId="{46F984B5-EED9-477E-9E63-0DB745DC3AA6}" type="asst">
      <dgm:prSet/>
      <dgm:spPr/>
      <dgm:t>
        <a:bodyPr/>
        <a:lstStyle/>
        <a:p>
          <a:r>
            <a:rPr lang="en-GB" dirty="0"/>
            <a:t>GENERAL PRINCIPLES OF THE EU</a:t>
          </a:r>
        </a:p>
      </dgm:t>
    </dgm:pt>
    <dgm:pt modelId="{FE278983-C483-4015-952D-AD91C0E5BF2C}" type="parTrans" cxnId="{B2345072-D01B-4B6C-9C42-7B0AE2E4A0B3}">
      <dgm:prSet/>
      <dgm:spPr/>
      <dgm:t>
        <a:bodyPr/>
        <a:lstStyle/>
        <a:p>
          <a:endParaRPr lang="en-GB"/>
        </a:p>
      </dgm:t>
    </dgm:pt>
    <dgm:pt modelId="{0E92314B-F0E0-4421-831C-5BD19D6657EC}" type="sibTrans" cxnId="{B2345072-D01B-4B6C-9C42-7B0AE2E4A0B3}">
      <dgm:prSet/>
      <dgm:spPr/>
      <dgm:t>
        <a:bodyPr/>
        <a:lstStyle/>
        <a:p>
          <a:endParaRPr lang="en-GB"/>
        </a:p>
      </dgm:t>
    </dgm:pt>
    <dgm:pt modelId="{39BB78AF-7144-4FAE-9D63-04EC929095F2}" type="pres">
      <dgm:prSet presAssocID="{068E18E6-1047-4C05-A0E2-B78396CEC1B5}" presName="hierChild1" presStyleCnt="0">
        <dgm:presLayoutVars>
          <dgm:orgChart val="1"/>
          <dgm:chPref val="1"/>
          <dgm:dir/>
          <dgm:animOne val="branch"/>
          <dgm:animLvl val="lvl"/>
          <dgm:resizeHandles/>
        </dgm:presLayoutVars>
      </dgm:prSet>
      <dgm:spPr/>
    </dgm:pt>
    <dgm:pt modelId="{241F5E42-008B-40D8-9F83-9E04CF9AF809}" type="pres">
      <dgm:prSet presAssocID="{AB93CE9E-AFC1-4407-9DE8-B7852A1F981E}" presName="hierRoot1" presStyleCnt="0">
        <dgm:presLayoutVars>
          <dgm:hierBranch val="init"/>
        </dgm:presLayoutVars>
      </dgm:prSet>
      <dgm:spPr/>
    </dgm:pt>
    <dgm:pt modelId="{4B929CA8-0873-49C3-9F6C-DD804ADE7817}" type="pres">
      <dgm:prSet presAssocID="{AB93CE9E-AFC1-4407-9DE8-B7852A1F981E}" presName="rootComposite1" presStyleCnt="0"/>
      <dgm:spPr/>
    </dgm:pt>
    <dgm:pt modelId="{947414A0-2987-43E0-96F6-29728E942878}" type="pres">
      <dgm:prSet presAssocID="{AB93CE9E-AFC1-4407-9DE8-B7852A1F981E}" presName="rootText1" presStyleLbl="node0" presStyleIdx="0" presStyleCnt="1" custLinFactNeighborX="-345" custLinFactNeighborY="-4146">
        <dgm:presLayoutVars>
          <dgm:chPref val="3"/>
        </dgm:presLayoutVars>
      </dgm:prSet>
      <dgm:spPr/>
    </dgm:pt>
    <dgm:pt modelId="{C612E07C-82C3-484A-9AB6-33281F342A3B}" type="pres">
      <dgm:prSet presAssocID="{AB93CE9E-AFC1-4407-9DE8-B7852A1F981E}" presName="rootConnector1" presStyleLbl="node1" presStyleIdx="0" presStyleCnt="0"/>
      <dgm:spPr/>
    </dgm:pt>
    <dgm:pt modelId="{FC7E3435-7703-403E-97FC-DF577F826951}" type="pres">
      <dgm:prSet presAssocID="{AB93CE9E-AFC1-4407-9DE8-B7852A1F981E}" presName="hierChild2" presStyleCnt="0"/>
      <dgm:spPr/>
    </dgm:pt>
    <dgm:pt modelId="{0F4D1B2B-1C6D-43CA-8AC3-0502DCC11D7D}" type="pres">
      <dgm:prSet presAssocID="{AB93CE9E-AFC1-4407-9DE8-B7852A1F981E}" presName="hierChild3" presStyleCnt="0"/>
      <dgm:spPr/>
    </dgm:pt>
    <dgm:pt modelId="{7DCCD25B-E01C-4F65-81C1-AA2626E4CE07}" type="pres">
      <dgm:prSet presAssocID="{2848A49C-DB8F-4254-B1CB-F1F888EB8AC2}" presName="Name111" presStyleLbl="parChTrans1D2" presStyleIdx="0" presStyleCnt="2"/>
      <dgm:spPr/>
    </dgm:pt>
    <dgm:pt modelId="{CD28C4A5-B544-48F3-B15B-B759CDAEDF3F}" type="pres">
      <dgm:prSet presAssocID="{60CE3299-CF4D-4A28-B045-E13B3DD564E7}" presName="hierRoot3" presStyleCnt="0">
        <dgm:presLayoutVars>
          <dgm:hierBranch val="init"/>
        </dgm:presLayoutVars>
      </dgm:prSet>
      <dgm:spPr/>
    </dgm:pt>
    <dgm:pt modelId="{EE84977C-7936-4D22-867C-888A8DD2D2E3}" type="pres">
      <dgm:prSet presAssocID="{60CE3299-CF4D-4A28-B045-E13B3DD564E7}" presName="rootComposite3" presStyleCnt="0"/>
      <dgm:spPr/>
    </dgm:pt>
    <dgm:pt modelId="{9BD6A7A5-DCF3-4609-8819-1C9972FC0B9F}" type="pres">
      <dgm:prSet presAssocID="{60CE3299-CF4D-4A28-B045-E13B3DD564E7}" presName="rootText3" presStyleLbl="asst1" presStyleIdx="0" presStyleCnt="2" custLinFactNeighborX="-10019" custLinFactNeighborY="-20038">
        <dgm:presLayoutVars>
          <dgm:chPref val="3"/>
        </dgm:presLayoutVars>
      </dgm:prSet>
      <dgm:spPr/>
    </dgm:pt>
    <dgm:pt modelId="{DB61E32A-6EC6-4F69-AC09-955CC082842A}" type="pres">
      <dgm:prSet presAssocID="{60CE3299-CF4D-4A28-B045-E13B3DD564E7}" presName="rootConnector3" presStyleLbl="asst1" presStyleIdx="0" presStyleCnt="2"/>
      <dgm:spPr/>
    </dgm:pt>
    <dgm:pt modelId="{EB13F573-D19F-443B-A7B2-D7C8C6DF970D}" type="pres">
      <dgm:prSet presAssocID="{60CE3299-CF4D-4A28-B045-E13B3DD564E7}" presName="hierChild6" presStyleCnt="0"/>
      <dgm:spPr/>
    </dgm:pt>
    <dgm:pt modelId="{D432B3D1-24CD-4EB7-9CED-71A59F0EFCE6}" type="pres">
      <dgm:prSet presAssocID="{60CE3299-CF4D-4A28-B045-E13B3DD564E7}" presName="hierChild7" presStyleCnt="0"/>
      <dgm:spPr/>
    </dgm:pt>
    <dgm:pt modelId="{972A59B4-FAD9-4B18-85AF-F2D704D0DA47}" type="pres">
      <dgm:prSet presAssocID="{FE278983-C483-4015-952D-AD91C0E5BF2C}" presName="Name111" presStyleLbl="parChTrans1D2" presStyleIdx="1" presStyleCnt="2"/>
      <dgm:spPr/>
    </dgm:pt>
    <dgm:pt modelId="{6BB17D3A-FC15-4EEC-AC5D-671E69C21EC8}" type="pres">
      <dgm:prSet presAssocID="{46F984B5-EED9-477E-9E63-0DB745DC3AA6}" presName="hierRoot3" presStyleCnt="0">
        <dgm:presLayoutVars>
          <dgm:hierBranch val="init"/>
        </dgm:presLayoutVars>
      </dgm:prSet>
      <dgm:spPr/>
    </dgm:pt>
    <dgm:pt modelId="{0B3A1F71-0A38-467B-BDDF-C9AC786A7EB4}" type="pres">
      <dgm:prSet presAssocID="{46F984B5-EED9-477E-9E63-0DB745DC3AA6}" presName="rootComposite3" presStyleCnt="0"/>
      <dgm:spPr/>
    </dgm:pt>
    <dgm:pt modelId="{B3D78190-03F5-4988-BE1B-9EF12B74C7DC}" type="pres">
      <dgm:prSet presAssocID="{46F984B5-EED9-477E-9E63-0DB745DC3AA6}" presName="rootText3" presStyleLbl="asst1" presStyleIdx="1" presStyleCnt="2" custLinFactNeighborX="-292" custLinFactNeighborY="-19347">
        <dgm:presLayoutVars>
          <dgm:chPref val="3"/>
        </dgm:presLayoutVars>
      </dgm:prSet>
      <dgm:spPr/>
    </dgm:pt>
    <dgm:pt modelId="{110ADF04-92A9-4F71-AC69-77921CA24C7A}" type="pres">
      <dgm:prSet presAssocID="{46F984B5-EED9-477E-9E63-0DB745DC3AA6}" presName="rootConnector3" presStyleLbl="asst1" presStyleIdx="1" presStyleCnt="2"/>
      <dgm:spPr/>
    </dgm:pt>
    <dgm:pt modelId="{21421D1C-9F78-4436-8E68-C69910DE9970}" type="pres">
      <dgm:prSet presAssocID="{46F984B5-EED9-477E-9E63-0DB745DC3AA6}" presName="hierChild6" presStyleCnt="0"/>
      <dgm:spPr/>
    </dgm:pt>
    <dgm:pt modelId="{33EF00EB-1CEE-4F9C-B728-AE4174228C1F}" type="pres">
      <dgm:prSet presAssocID="{46F984B5-EED9-477E-9E63-0DB745DC3AA6}" presName="hierChild7" presStyleCnt="0"/>
      <dgm:spPr/>
    </dgm:pt>
  </dgm:ptLst>
  <dgm:cxnLst>
    <dgm:cxn modelId="{972B853E-87E3-4143-BA3B-C6F2EDD01284}" type="presOf" srcId="{AB93CE9E-AFC1-4407-9DE8-B7852A1F981E}" destId="{947414A0-2987-43E0-96F6-29728E942878}" srcOrd="0" destOrd="0" presId="urn:microsoft.com/office/officeart/2005/8/layout/orgChart1"/>
    <dgm:cxn modelId="{A491EF3E-2FE2-4991-9ADF-22EFBFB8DB56}" type="presOf" srcId="{60CE3299-CF4D-4A28-B045-E13B3DD564E7}" destId="{DB61E32A-6EC6-4F69-AC09-955CC082842A}" srcOrd="1" destOrd="0" presId="urn:microsoft.com/office/officeart/2005/8/layout/orgChart1"/>
    <dgm:cxn modelId="{1ABA6152-B71C-4C5C-BCA9-F61D11C1B4AA}" srcId="{068E18E6-1047-4C05-A0E2-B78396CEC1B5}" destId="{AB93CE9E-AFC1-4407-9DE8-B7852A1F981E}" srcOrd="0" destOrd="0" parTransId="{43594FB2-F2F0-45BB-B492-C7D464FDFEC8}" sibTransId="{2B3FA4C8-76E4-4C20-AE6C-7553C644BD29}"/>
    <dgm:cxn modelId="{2D809667-1B38-40E6-AF58-2624E5FEB333}" srcId="{AB93CE9E-AFC1-4407-9DE8-B7852A1F981E}" destId="{60CE3299-CF4D-4A28-B045-E13B3DD564E7}" srcOrd="0" destOrd="0" parTransId="{2848A49C-DB8F-4254-B1CB-F1F888EB8AC2}" sibTransId="{3BA618DC-9837-4D64-BBE7-E87C3B726F10}"/>
    <dgm:cxn modelId="{13882A69-28EC-4AB3-865F-BD0D98454005}" type="presOf" srcId="{FE278983-C483-4015-952D-AD91C0E5BF2C}" destId="{972A59B4-FAD9-4B18-85AF-F2D704D0DA47}" srcOrd="0" destOrd="0" presId="urn:microsoft.com/office/officeart/2005/8/layout/orgChart1"/>
    <dgm:cxn modelId="{B2345072-D01B-4B6C-9C42-7B0AE2E4A0B3}" srcId="{AB93CE9E-AFC1-4407-9DE8-B7852A1F981E}" destId="{46F984B5-EED9-477E-9E63-0DB745DC3AA6}" srcOrd="1" destOrd="0" parTransId="{FE278983-C483-4015-952D-AD91C0E5BF2C}" sibTransId="{0E92314B-F0E0-4421-831C-5BD19D6657EC}"/>
    <dgm:cxn modelId="{72078C8E-7DAB-478D-9058-051362D509BD}" type="presOf" srcId="{2848A49C-DB8F-4254-B1CB-F1F888EB8AC2}" destId="{7DCCD25B-E01C-4F65-81C1-AA2626E4CE07}" srcOrd="0" destOrd="0" presId="urn:microsoft.com/office/officeart/2005/8/layout/orgChart1"/>
    <dgm:cxn modelId="{F32391A0-8313-40FD-A962-01A8C18A3355}" type="presOf" srcId="{46F984B5-EED9-477E-9E63-0DB745DC3AA6}" destId="{110ADF04-92A9-4F71-AC69-77921CA24C7A}" srcOrd="1" destOrd="0" presId="urn:microsoft.com/office/officeart/2005/8/layout/orgChart1"/>
    <dgm:cxn modelId="{0A3258C8-22D6-4BF7-BEF7-E6F947027682}" type="presOf" srcId="{AB93CE9E-AFC1-4407-9DE8-B7852A1F981E}" destId="{C612E07C-82C3-484A-9AB6-33281F342A3B}" srcOrd="1" destOrd="0" presId="urn:microsoft.com/office/officeart/2005/8/layout/orgChart1"/>
    <dgm:cxn modelId="{D9DCC9D5-D511-40D8-94E8-C8845EC18FC7}" type="presOf" srcId="{60CE3299-CF4D-4A28-B045-E13B3DD564E7}" destId="{9BD6A7A5-DCF3-4609-8819-1C9972FC0B9F}" srcOrd="0" destOrd="0" presId="urn:microsoft.com/office/officeart/2005/8/layout/orgChart1"/>
    <dgm:cxn modelId="{268E7ED9-401D-42FA-86D7-38272CC52B4A}" type="presOf" srcId="{068E18E6-1047-4C05-A0E2-B78396CEC1B5}" destId="{39BB78AF-7144-4FAE-9D63-04EC929095F2}" srcOrd="0" destOrd="0" presId="urn:microsoft.com/office/officeart/2005/8/layout/orgChart1"/>
    <dgm:cxn modelId="{4BFE03EB-F168-4B35-8120-43082E103267}" type="presOf" srcId="{46F984B5-EED9-477E-9E63-0DB745DC3AA6}" destId="{B3D78190-03F5-4988-BE1B-9EF12B74C7DC}" srcOrd="0" destOrd="0" presId="urn:microsoft.com/office/officeart/2005/8/layout/orgChart1"/>
    <dgm:cxn modelId="{CA870753-B5DC-4228-B4E7-E1994DD2CAC2}" type="presParOf" srcId="{39BB78AF-7144-4FAE-9D63-04EC929095F2}" destId="{241F5E42-008B-40D8-9F83-9E04CF9AF809}" srcOrd="0" destOrd="0" presId="urn:microsoft.com/office/officeart/2005/8/layout/orgChart1"/>
    <dgm:cxn modelId="{152C5497-195C-42A8-A586-11800B3BB604}" type="presParOf" srcId="{241F5E42-008B-40D8-9F83-9E04CF9AF809}" destId="{4B929CA8-0873-49C3-9F6C-DD804ADE7817}" srcOrd="0" destOrd="0" presId="urn:microsoft.com/office/officeart/2005/8/layout/orgChart1"/>
    <dgm:cxn modelId="{719BFB8A-1C55-493D-A36C-30424409F333}" type="presParOf" srcId="{4B929CA8-0873-49C3-9F6C-DD804ADE7817}" destId="{947414A0-2987-43E0-96F6-29728E942878}" srcOrd="0" destOrd="0" presId="urn:microsoft.com/office/officeart/2005/8/layout/orgChart1"/>
    <dgm:cxn modelId="{601F7B15-8470-46C5-BFF8-830C6087476A}" type="presParOf" srcId="{4B929CA8-0873-49C3-9F6C-DD804ADE7817}" destId="{C612E07C-82C3-484A-9AB6-33281F342A3B}" srcOrd="1" destOrd="0" presId="urn:microsoft.com/office/officeart/2005/8/layout/orgChart1"/>
    <dgm:cxn modelId="{43980FB7-20EE-4796-A87A-94E6025B19F8}" type="presParOf" srcId="{241F5E42-008B-40D8-9F83-9E04CF9AF809}" destId="{FC7E3435-7703-403E-97FC-DF577F826951}" srcOrd="1" destOrd="0" presId="urn:microsoft.com/office/officeart/2005/8/layout/orgChart1"/>
    <dgm:cxn modelId="{E4249C20-388A-496A-9ED6-59331269E34A}" type="presParOf" srcId="{241F5E42-008B-40D8-9F83-9E04CF9AF809}" destId="{0F4D1B2B-1C6D-43CA-8AC3-0502DCC11D7D}" srcOrd="2" destOrd="0" presId="urn:microsoft.com/office/officeart/2005/8/layout/orgChart1"/>
    <dgm:cxn modelId="{DE3F55DC-DEDE-4A40-9203-F36684F1D164}" type="presParOf" srcId="{0F4D1B2B-1C6D-43CA-8AC3-0502DCC11D7D}" destId="{7DCCD25B-E01C-4F65-81C1-AA2626E4CE07}" srcOrd="0" destOrd="0" presId="urn:microsoft.com/office/officeart/2005/8/layout/orgChart1"/>
    <dgm:cxn modelId="{E5A0D70B-D74A-4A6F-8936-6E4C3F008748}" type="presParOf" srcId="{0F4D1B2B-1C6D-43CA-8AC3-0502DCC11D7D}" destId="{CD28C4A5-B544-48F3-B15B-B759CDAEDF3F}" srcOrd="1" destOrd="0" presId="urn:microsoft.com/office/officeart/2005/8/layout/orgChart1"/>
    <dgm:cxn modelId="{6E18DB49-70E7-464E-A30D-81C6D6703BB9}" type="presParOf" srcId="{CD28C4A5-B544-48F3-B15B-B759CDAEDF3F}" destId="{EE84977C-7936-4D22-867C-888A8DD2D2E3}" srcOrd="0" destOrd="0" presId="urn:microsoft.com/office/officeart/2005/8/layout/orgChart1"/>
    <dgm:cxn modelId="{8629DC91-08D1-4DDF-AA70-F3612339E843}" type="presParOf" srcId="{EE84977C-7936-4D22-867C-888A8DD2D2E3}" destId="{9BD6A7A5-DCF3-4609-8819-1C9972FC0B9F}" srcOrd="0" destOrd="0" presId="urn:microsoft.com/office/officeart/2005/8/layout/orgChart1"/>
    <dgm:cxn modelId="{D2DFA78C-6D57-4DA6-AD0E-A816A4711CF3}" type="presParOf" srcId="{EE84977C-7936-4D22-867C-888A8DD2D2E3}" destId="{DB61E32A-6EC6-4F69-AC09-955CC082842A}" srcOrd="1" destOrd="0" presId="urn:microsoft.com/office/officeart/2005/8/layout/orgChart1"/>
    <dgm:cxn modelId="{EFD67A29-4683-4F6F-AD48-EC89AB65883E}" type="presParOf" srcId="{CD28C4A5-B544-48F3-B15B-B759CDAEDF3F}" destId="{EB13F573-D19F-443B-A7B2-D7C8C6DF970D}" srcOrd="1" destOrd="0" presId="urn:microsoft.com/office/officeart/2005/8/layout/orgChart1"/>
    <dgm:cxn modelId="{6138A2D7-E027-4F83-AAAB-306800B50D3A}" type="presParOf" srcId="{CD28C4A5-B544-48F3-B15B-B759CDAEDF3F}" destId="{D432B3D1-24CD-4EB7-9CED-71A59F0EFCE6}" srcOrd="2" destOrd="0" presId="urn:microsoft.com/office/officeart/2005/8/layout/orgChart1"/>
    <dgm:cxn modelId="{9BC1F953-EEF3-4F24-8CD1-AD155055188F}" type="presParOf" srcId="{0F4D1B2B-1C6D-43CA-8AC3-0502DCC11D7D}" destId="{972A59B4-FAD9-4B18-85AF-F2D704D0DA47}" srcOrd="2" destOrd="0" presId="urn:microsoft.com/office/officeart/2005/8/layout/orgChart1"/>
    <dgm:cxn modelId="{0C8A0A40-A041-484E-B003-52BC3D79530C}" type="presParOf" srcId="{0F4D1B2B-1C6D-43CA-8AC3-0502DCC11D7D}" destId="{6BB17D3A-FC15-4EEC-AC5D-671E69C21EC8}" srcOrd="3" destOrd="0" presId="urn:microsoft.com/office/officeart/2005/8/layout/orgChart1"/>
    <dgm:cxn modelId="{8DBCAC08-3C3B-47DD-8C46-53374ECC3577}" type="presParOf" srcId="{6BB17D3A-FC15-4EEC-AC5D-671E69C21EC8}" destId="{0B3A1F71-0A38-467B-BDDF-C9AC786A7EB4}" srcOrd="0" destOrd="0" presId="urn:microsoft.com/office/officeart/2005/8/layout/orgChart1"/>
    <dgm:cxn modelId="{5E9F6A16-0797-4CE1-830F-AB72FD2A7541}" type="presParOf" srcId="{0B3A1F71-0A38-467B-BDDF-C9AC786A7EB4}" destId="{B3D78190-03F5-4988-BE1B-9EF12B74C7DC}" srcOrd="0" destOrd="0" presId="urn:microsoft.com/office/officeart/2005/8/layout/orgChart1"/>
    <dgm:cxn modelId="{D92E4001-CAE9-401E-AE8F-CE0CC97B7053}" type="presParOf" srcId="{0B3A1F71-0A38-467B-BDDF-C9AC786A7EB4}" destId="{110ADF04-92A9-4F71-AC69-77921CA24C7A}" srcOrd="1" destOrd="0" presId="urn:microsoft.com/office/officeart/2005/8/layout/orgChart1"/>
    <dgm:cxn modelId="{25866525-5F29-41DF-AAEC-EA26145BB46F}" type="presParOf" srcId="{6BB17D3A-FC15-4EEC-AC5D-671E69C21EC8}" destId="{21421D1C-9F78-4436-8E68-C69910DE9970}" srcOrd="1" destOrd="0" presId="urn:microsoft.com/office/officeart/2005/8/layout/orgChart1"/>
    <dgm:cxn modelId="{90C46CCC-D26A-493F-859D-82C0C7428B4A}" type="presParOf" srcId="{6BB17D3A-FC15-4EEC-AC5D-671E69C21EC8}" destId="{33EF00EB-1CEE-4F9C-B728-AE4174228C1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D9CF68-910A-4A1A-89E8-9881F9F4C5D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6A9FF31-A1D5-43DC-B5B8-AC2187F27E19}">
      <dgm:prSet phldrT="[Text]"/>
      <dgm:spPr/>
      <dgm:t>
        <a:bodyPr/>
        <a:lstStyle/>
        <a:p>
          <a:r>
            <a:rPr lang="en-GB" dirty="0"/>
            <a:t>General principles of the EU</a:t>
          </a:r>
        </a:p>
      </dgm:t>
    </dgm:pt>
    <dgm:pt modelId="{9DDC69D3-83CA-4F45-891B-B41AE2903AC0}" type="parTrans" cxnId="{AB787B11-883F-41C7-898B-5C8DABE19E4B}">
      <dgm:prSet/>
      <dgm:spPr/>
      <dgm:t>
        <a:bodyPr/>
        <a:lstStyle/>
        <a:p>
          <a:endParaRPr lang="en-GB"/>
        </a:p>
      </dgm:t>
    </dgm:pt>
    <dgm:pt modelId="{A37E9E6F-AF34-4919-9360-B0F2211BCA64}" type="sibTrans" cxnId="{AB787B11-883F-41C7-898B-5C8DABE19E4B}">
      <dgm:prSet/>
      <dgm:spPr/>
      <dgm:t>
        <a:bodyPr/>
        <a:lstStyle/>
        <a:p>
          <a:endParaRPr lang="en-GB"/>
        </a:p>
      </dgm:t>
    </dgm:pt>
    <dgm:pt modelId="{27FC6E23-E202-444A-B40F-229FB249B70A}">
      <dgm:prSet phldrT="[Text]"/>
      <dgm:spPr/>
      <dgm:t>
        <a:bodyPr/>
        <a:lstStyle/>
        <a:p>
          <a:r>
            <a:rPr lang="en-GB" dirty="0"/>
            <a:t>Proportionality</a:t>
          </a:r>
        </a:p>
      </dgm:t>
    </dgm:pt>
    <dgm:pt modelId="{ECF9D947-3ECC-4F7D-AF98-5FA807F6F6DF}" type="parTrans" cxnId="{A689D5C3-CF76-4593-A85C-50C29439FC8C}">
      <dgm:prSet/>
      <dgm:spPr/>
      <dgm:t>
        <a:bodyPr/>
        <a:lstStyle/>
        <a:p>
          <a:endParaRPr lang="en-GB"/>
        </a:p>
      </dgm:t>
    </dgm:pt>
    <dgm:pt modelId="{8120C5D6-E3EC-4A1B-9073-46DD51DE74E0}" type="sibTrans" cxnId="{A689D5C3-CF76-4593-A85C-50C29439FC8C}">
      <dgm:prSet/>
      <dgm:spPr/>
      <dgm:t>
        <a:bodyPr/>
        <a:lstStyle/>
        <a:p>
          <a:endParaRPr lang="en-GB"/>
        </a:p>
      </dgm:t>
    </dgm:pt>
    <dgm:pt modelId="{747AF8D2-9CED-4C60-85D9-47F4FA7E3B53}">
      <dgm:prSet phldrT="[Text]"/>
      <dgm:spPr/>
      <dgm:t>
        <a:bodyPr/>
        <a:lstStyle/>
        <a:p>
          <a:r>
            <a:rPr lang="en-GB" dirty="0"/>
            <a:t>Equality</a:t>
          </a:r>
        </a:p>
      </dgm:t>
    </dgm:pt>
    <dgm:pt modelId="{A8838CF1-838E-4875-AE18-523BFCB8C4D2}" type="parTrans" cxnId="{217533D9-BA8F-421E-A88C-B868E595437C}">
      <dgm:prSet/>
      <dgm:spPr/>
      <dgm:t>
        <a:bodyPr/>
        <a:lstStyle/>
        <a:p>
          <a:endParaRPr lang="en-GB"/>
        </a:p>
      </dgm:t>
    </dgm:pt>
    <dgm:pt modelId="{00E6E8F5-FE9D-4348-AA88-7268BAF8540A}" type="sibTrans" cxnId="{217533D9-BA8F-421E-A88C-B868E595437C}">
      <dgm:prSet/>
      <dgm:spPr/>
      <dgm:t>
        <a:bodyPr/>
        <a:lstStyle/>
        <a:p>
          <a:endParaRPr lang="en-GB"/>
        </a:p>
      </dgm:t>
    </dgm:pt>
    <dgm:pt modelId="{1F50C3CF-1374-4649-8C44-3473F6FCFFEF}">
      <dgm:prSet phldrT="[Text]"/>
      <dgm:spPr/>
      <dgm:t>
        <a:bodyPr/>
        <a:lstStyle/>
        <a:p>
          <a:r>
            <a:rPr lang="en-GB" dirty="0"/>
            <a:t>Legal certainty</a:t>
          </a:r>
        </a:p>
      </dgm:t>
    </dgm:pt>
    <dgm:pt modelId="{8448AE48-389F-470D-8398-41867F276458}" type="parTrans" cxnId="{E62483C2-4382-486B-8AD9-4067926AAC00}">
      <dgm:prSet/>
      <dgm:spPr/>
      <dgm:t>
        <a:bodyPr/>
        <a:lstStyle/>
        <a:p>
          <a:endParaRPr lang="en-GB"/>
        </a:p>
      </dgm:t>
    </dgm:pt>
    <dgm:pt modelId="{2804F7BE-D75E-4533-94AB-51EC790C2996}" type="sibTrans" cxnId="{E62483C2-4382-486B-8AD9-4067926AAC00}">
      <dgm:prSet/>
      <dgm:spPr/>
      <dgm:t>
        <a:bodyPr/>
        <a:lstStyle/>
        <a:p>
          <a:endParaRPr lang="en-GB"/>
        </a:p>
      </dgm:t>
    </dgm:pt>
    <dgm:pt modelId="{522F9448-3B23-4659-BF0F-45414C435F19}">
      <dgm:prSet/>
      <dgm:spPr/>
      <dgm:t>
        <a:bodyPr/>
        <a:lstStyle/>
        <a:p>
          <a:r>
            <a:rPr lang="en-GB" dirty="0"/>
            <a:t>Natural justice</a:t>
          </a:r>
        </a:p>
      </dgm:t>
    </dgm:pt>
    <dgm:pt modelId="{1CBA34A0-7F94-46BC-91A2-8F433E28445D}" type="parTrans" cxnId="{EFD0ED80-D38E-4BA4-A5AB-A665ABBB6D9F}">
      <dgm:prSet/>
      <dgm:spPr/>
      <dgm:t>
        <a:bodyPr/>
        <a:lstStyle/>
        <a:p>
          <a:endParaRPr lang="en-GB"/>
        </a:p>
      </dgm:t>
    </dgm:pt>
    <dgm:pt modelId="{3E98398E-8566-4EF8-8E86-1087A90DB219}" type="sibTrans" cxnId="{EFD0ED80-D38E-4BA4-A5AB-A665ABBB6D9F}">
      <dgm:prSet/>
      <dgm:spPr/>
      <dgm:t>
        <a:bodyPr/>
        <a:lstStyle/>
        <a:p>
          <a:endParaRPr lang="en-GB"/>
        </a:p>
      </dgm:t>
    </dgm:pt>
    <dgm:pt modelId="{C636B285-2B83-4742-911C-8811A069C792}">
      <dgm:prSet/>
      <dgm:spPr/>
      <dgm:t>
        <a:bodyPr/>
        <a:lstStyle/>
        <a:p>
          <a:r>
            <a:rPr lang="en-GB" dirty="0"/>
            <a:t>The protection of fundamental human rights</a:t>
          </a:r>
        </a:p>
      </dgm:t>
    </dgm:pt>
    <dgm:pt modelId="{0924BE16-0499-405D-9CE8-A2CE3CA67790}" type="parTrans" cxnId="{98667901-F992-45C5-B239-52D969240D34}">
      <dgm:prSet/>
      <dgm:spPr/>
      <dgm:t>
        <a:bodyPr/>
        <a:lstStyle/>
        <a:p>
          <a:endParaRPr lang="en-GB"/>
        </a:p>
      </dgm:t>
    </dgm:pt>
    <dgm:pt modelId="{FC2C6EEB-0645-4C84-B824-4E4F84257187}" type="sibTrans" cxnId="{98667901-F992-45C5-B239-52D969240D34}">
      <dgm:prSet/>
      <dgm:spPr/>
      <dgm:t>
        <a:bodyPr/>
        <a:lstStyle/>
        <a:p>
          <a:endParaRPr lang="en-GB"/>
        </a:p>
      </dgm:t>
    </dgm:pt>
    <dgm:pt modelId="{C8B79D1E-C50E-43C0-9FBD-BEE2897BF11E}">
      <dgm:prSet/>
      <dgm:spPr/>
      <dgm:t>
        <a:bodyPr/>
        <a:lstStyle/>
        <a:p>
          <a:r>
            <a:rPr lang="en-GB" dirty="0"/>
            <a:t>Subsidiarity</a:t>
          </a:r>
        </a:p>
      </dgm:t>
    </dgm:pt>
    <dgm:pt modelId="{247E8F1F-5055-4C72-BC77-DC55265F7B31}" type="parTrans" cxnId="{48CE9E72-F2E4-4959-9A99-D5976E9317BC}">
      <dgm:prSet/>
      <dgm:spPr/>
      <dgm:t>
        <a:bodyPr/>
        <a:lstStyle/>
        <a:p>
          <a:endParaRPr lang="en-GB"/>
        </a:p>
      </dgm:t>
    </dgm:pt>
    <dgm:pt modelId="{3BA92127-334A-45DB-BE83-E058D25B4D02}" type="sibTrans" cxnId="{48CE9E72-F2E4-4959-9A99-D5976E9317BC}">
      <dgm:prSet/>
      <dgm:spPr/>
      <dgm:t>
        <a:bodyPr/>
        <a:lstStyle/>
        <a:p>
          <a:endParaRPr lang="en-GB"/>
        </a:p>
      </dgm:t>
    </dgm:pt>
    <dgm:pt modelId="{A27F989C-4446-4C33-9681-1661C8F8E55D}" type="pres">
      <dgm:prSet presAssocID="{CCD9CF68-910A-4A1A-89E8-9881F9F4C5D5}" presName="hierChild1" presStyleCnt="0">
        <dgm:presLayoutVars>
          <dgm:orgChart val="1"/>
          <dgm:chPref val="1"/>
          <dgm:dir/>
          <dgm:animOne val="branch"/>
          <dgm:animLvl val="lvl"/>
          <dgm:resizeHandles/>
        </dgm:presLayoutVars>
      </dgm:prSet>
      <dgm:spPr/>
    </dgm:pt>
    <dgm:pt modelId="{227633E5-FFEF-4A8F-81B6-C250D8F2422D}" type="pres">
      <dgm:prSet presAssocID="{66A9FF31-A1D5-43DC-B5B8-AC2187F27E19}" presName="hierRoot1" presStyleCnt="0">
        <dgm:presLayoutVars>
          <dgm:hierBranch val="init"/>
        </dgm:presLayoutVars>
      </dgm:prSet>
      <dgm:spPr/>
    </dgm:pt>
    <dgm:pt modelId="{2D5662CA-742D-45FA-8394-0FF2EBAD16F5}" type="pres">
      <dgm:prSet presAssocID="{66A9FF31-A1D5-43DC-B5B8-AC2187F27E19}" presName="rootComposite1" presStyleCnt="0"/>
      <dgm:spPr/>
    </dgm:pt>
    <dgm:pt modelId="{3920BBB9-EF81-44A0-B823-AEF1069F11F7}" type="pres">
      <dgm:prSet presAssocID="{66A9FF31-A1D5-43DC-B5B8-AC2187F27E19}" presName="rootText1" presStyleLbl="node0" presStyleIdx="0" presStyleCnt="1">
        <dgm:presLayoutVars>
          <dgm:chPref val="3"/>
        </dgm:presLayoutVars>
      </dgm:prSet>
      <dgm:spPr/>
    </dgm:pt>
    <dgm:pt modelId="{841BE5D5-986D-48A2-80C1-EC6125E970F9}" type="pres">
      <dgm:prSet presAssocID="{66A9FF31-A1D5-43DC-B5B8-AC2187F27E19}" presName="rootConnector1" presStyleLbl="node1" presStyleIdx="0" presStyleCnt="0"/>
      <dgm:spPr/>
    </dgm:pt>
    <dgm:pt modelId="{64C2DC2D-1D7B-481C-A892-AD240D987B67}" type="pres">
      <dgm:prSet presAssocID="{66A9FF31-A1D5-43DC-B5B8-AC2187F27E19}" presName="hierChild2" presStyleCnt="0"/>
      <dgm:spPr/>
    </dgm:pt>
    <dgm:pt modelId="{70CEF572-6974-40AA-8B90-C55AE66BF1B2}" type="pres">
      <dgm:prSet presAssocID="{ECF9D947-3ECC-4F7D-AF98-5FA807F6F6DF}" presName="Name37" presStyleLbl="parChTrans1D2" presStyleIdx="0" presStyleCnt="6"/>
      <dgm:spPr/>
    </dgm:pt>
    <dgm:pt modelId="{51F2A879-22D0-4328-BEA7-7EC85448E759}" type="pres">
      <dgm:prSet presAssocID="{27FC6E23-E202-444A-B40F-229FB249B70A}" presName="hierRoot2" presStyleCnt="0">
        <dgm:presLayoutVars>
          <dgm:hierBranch val="init"/>
        </dgm:presLayoutVars>
      </dgm:prSet>
      <dgm:spPr/>
    </dgm:pt>
    <dgm:pt modelId="{FB8F63CE-412C-42C5-8E1A-CBBE971516CD}" type="pres">
      <dgm:prSet presAssocID="{27FC6E23-E202-444A-B40F-229FB249B70A}" presName="rootComposite" presStyleCnt="0"/>
      <dgm:spPr/>
    </dgm:pt>
    <dgm:pt modelId="{7F169640-C90E-48CB-B512-F7EB71EA7584}" type="pres">
      <dgm:prSet presAssocID="{27FC6E23-E202-444A-B40F-229FB249B70A}" presName="rootText" presStyleLbl="node2" presStyleIdx="0" presStyleCnt="6">
        <dgm:presLayoutVars>
          <dgm:chPref val="3"/>
        </dgm:presLayoutVars>
      </dgm:prSet>
      <dgm:spPr/>
    </dgm:pt>
    <dgm:pt modelId="{C234DDF8-A749-410A-95B8-92D81DC6EDFB}" type="pres">
      <dgm:prSet presAssocID="{27FC6E23-E202-444A-B40F-229FB249B70A}" presName="rootConnector" presStyleLbl="node2" presStyleIdx="0" presStyleCnt="6"/>
      <dgm:spPr/>
    </dgm:pt>
    <dgm:pt modelId="{3A238AAC-5300-4722-8259-6E8F0FA17AB4}" type="pres">
      <dgm:prSet presAssocID="{27FC6E23-E202-444A-B40F-229FB249B70A}" presName="hierChild4" presStyleCnt="0"/>
      <dgm:spPr/>
    </dgm:pt>
    <dgm:pt modelId="{A78CFC98-AFF5-40EB-AD8E-176B27F94953}" type="pres">
      <dgm:prSet presAssocID="{27FC6E23-E202-444A-B40F-229FB249B70A}" presName="hierChild5" presStyleCnt="0"/>
      <dgm:spPr/>
    </dgm:pt>
    <dgm:pt modelId="{029F4166-BF77-41AB-A24B-DA38112147FC}" type="pres">
      <dgm:prSet presAssocID="{1CBA34A0-7F94-46BC-91A2-8F433E28445D}" presName="Name37" presStyleLbl="parChTrans1D2" presStyleIdx="1" presStyleCnt="6"/>
      <dgm:spPr/>
    </dgm:pt>
    <dgm:pt modelId="{6787E2F1-41E7-4761-9C3E-B91D7AECF041}" type="pres">
      <dgm:prSet presAssocID="{522F9448-3B23-4659-BF0F-45414C435F19}" presName="hierRoot2" presStyleCnt="0">
        <dgm:presLayoutVars>
          <dgm:hierBranch val="init"/>
        </dgm:presLayoutVars>
      </dgm:prSet>
      <dgm:spPr/>
    </dgm:pt>
    <dgm:pt modelId="{A2E66FA3-9983-4545-BD61-21A2D1045411}" type="pres">
      <dgm:prSet presAssocID="{522F9448-3B23-4659-BF0F-45414C435F19}" presName="rootComposite" presStyleCnt="0"/>
      <dgm:spPr/>
    </dgm:pt>
    <dgm:pt modelId="{A7E4D130-BDAF-49F3-B92D-934623A5FBB1}" type="pres">
      <dgm:prSet presAssocID="{522F9448-3B23-4659-BF0F-45414C435F19}" presName="rootText" presStyleLbl="node2" presStyleIdx="1" presStyleCnt="6">
        <dgm:presLayoutVars>
          <dgm:chPref val="3"/>
        </dgm:presLayoutVars>
      </dgm:prSet>
      <dgm:spPr/>
    </dgm:pt>
    <dgm:pt modelId="{AEE91203-9DC3-4765-A553-4BD2427A18E8}" type="pres">
      <dgm:prSet presAssocID="{522F9448-3B23-4659-BF0F-45414C435F19}" presName="rootConnector" presStyleLbl="node2" presStyleIdx="1" presStyleCnt="6"/>
      <dgm:spPr/>
    </dgm:pt>
    <dgm:pt modelId="{18DB2F78-8895-4692-95A6-990073D8C59D}" type="pres">
      <dgm:prSet presAssocID="{522F9448-3B23-4659-BF0F-45414C435F19}" presName="hierChild4" presStyleCnt="0"/>
      <dgm:spPr/>
    </dgm:pt>
    <dgm:pt modelId="{5B577020-5289-4619-ABF9-C718A0770A58}" type="pres">
      <dgm:prSet presAssocID="{522F9448-3B23-4659-BF0F-45414C435F19}" presName="hierChild5" presStyleCnt="0"/>
      <dgm:spPr/>
    </dgm:pt>
    <dgm:pt modelId="{689BFCEE-EBD0-41F7-94DC-24AD0D48E8E9}" type="pres">
      <dgm:prSet presAssocID="{0924BE16-0499-405D-9CE8-A2CE3CA67790}" presName="Name37" presStyleLbl="parChTrans1D2" presStyleIdx="2" presStyleCnt="6"/>
      <dgm:spPr/>
    </dgm:pt>
    <dgm:pt modelId="{DFD61D32-6B16-4B45-965E-C98E198E67C8}" type="pres">
      <dgm:prSet presAssocID="{C636B285-2B83-4742-911C-8811A069C792}" presName="hierRoot2" presStyleCnt="0">
        <dgm:presLayoutVars>
          <dgm:hierBranch val="init"/>
        </dgm:presLayoutVars>
      </dgm:prSet>
      <dgm:spPr/>
    </dgm:pt>
    <dgm:pt modelId="{EB861C41-07BA-416A-8FF4-F84B33B63AA8}" type="pres">
      <dgm:prSet presAssocID="{C636B285-2B83-4742-911C-8811A069C792}" presName="rootComposite" presStyleCnt="0"/>
      <dgm:spPr/>
    </dgm:pt>
    <dgm:pt modelId="{8A44E22E-BB85-44FF-85B8-5973A2D52C80}" type="pres">
      <dgm:prSet presAssocID="{C636B285-2B83-4742-911C-8811A069C792}" presName="rootText" presStyleLbl="node2" presStyleIdx="2" presStyleCnt="6">
        <dgm:presLayoutVars>
          <dgm:chPref val="3"/>
        </dgm:presLayoutVars>
      </dgm:prSet>
      <dgm:spPr/>
    </dgm:pt>
    <dgm:pt modelId="{E3B1CF25-699C-49A3-B06A-62AA3AE4628D}" type="pres">
      <dgm:prSet presAssocID="{C636B285-2B83-4742-911C-8811A069C792}" presName="rootConnector" presStyleLbl="node2" presStyleIdx="2" presStyleCnt="6"/>
      <dgm:spPr/>
    </dgm:pt>
    <dgm:pt modelId="{23B2BD0C-8568-4410-B799-0E9447ABE85D}" type="pres">
      <dgm:prSet presAssocID="{C636B285-2B83-4742-911C-8811A069C792}" presName="hierChild4" presStyleCnt="0"/>
      <dgm:spPr/>
    </dgm:pt>
    <dgm:pt modelId="{1EB8CBB5-98E7-4975-946A-4976B359A6B4}" type="pres">
      <dgm:prSet presAssocID="{C636B285-2B83-4742-911C-8811A069C792}" presName="hierChild5" presStyleCnt="0"/>
      <dgm:spPr/>
    </dgm:pt>
    <dgm:pt modelId="{70801BAC-13F1-46BA-B610-694E107EC062}" type="pres">
      <dgm:prSet presAssocID="{247E8F1F-5055-4C72-BC77-DC55265F7B31}" presName="Name37" presStyleLbl="parChTrans1D2" presStyleIdx="3" presStyleCnt="6"/>
      <dgm:spPr/>
    </dgm:pt>
    <dgm:pt modelId="{A75EBCF7-6D7B-4C19-A75F-FA97EC30290D}" type="pres">
      <dgm:prSet presAssocID="{C8B79D1E-C50E-43C0-9FBD-BEE2897BF11E}" presName="hierRoot2" presStyleCnt="0">
        <dgm:presLayoutVars>
          <dgm:hierBranch val="init"/>
        </dgm:presLayoutVars>
      </dgm:prSet>
      <dgm:spPr/>
    </dgm:pt>
    <dgm:pt modelId="{EBC2E09A-051F-4D3E-8E8B-2CBE5D6BAF3B}" type="pres">
      <dgm:prSet presAssocID="{C8B79D1E-C50E-43C0-9FBD-BEE2897BF11E}" presName="rootComposite" presStyleCnt="0"/>
      <dgm:spPr/>
    </dgm:pt>
    <dgm:pt modelId="{CD53C7AB-BF0E-4F05-834D-2A630913128D}" type="pres">
      <dgm:prSet presAssocID="{C8B79D1E-C50E-43C0-9FBD-BEE2897BF11E}" presName="rootText" presStyleLbl="node2" presStyleIdx="3" presStyleCnt="6">
        <dgm:presLayoutVars>
          <dgm:chPref val="3"/>
        </dgm:presLayoutVars>
      </dgm:prSet>
      <dgm:spPr/>
    </dgm:pt>
    <dgm:pt modelId="{102C141A-41D2-4FBC-907B-BA5603E340C8}" type="pres">
      <dgm:prSet presAssocID="{C8B79D1E-C50E-43C0-9FBD-BEE2897BF11E}" presName="rootConnector" presStyleLbl="node2" presStyleIdx="3" presStyleCnt="6"/>
      <dgm:spPr/>
    </dgm:pt>
    <dgm:pt modelId="{13FF6864-645A-4887-A007-43C0CDE6A0E2}" type="pres">
      <dgm:prSet presAssocID="{C8B79D1E-C50E-43C0-9FBD-BEE2897BF11E}" presName="hierChild4" presStyleCnt="0"/>
      <dgm:spPr/>
    </dgm:pt>
    <dgm:pt modelId="{5A4881B4-8567-4F66-B80C-707D8FEA5973}" type="pres">
      <dgm:prSet presAssocID="{C8B79D1E-C50E-43C0-9FBD-BEE2897BF11E}" presName="hierChild5" presStyleCnt="0"/>
      <dgm:spPr/>
    </dgm:pt>
    <dgm:pt modelId="{12FE80EF-6EC4-4592-827D-238DCD2A997E}" type="pres">
      <dgm:prSet presAssocID="{A8838CF1-838E-4875-AE18-523BFCB8C4D2}" presName="Name37" presStyleLbl="parChTrans1D2" presStyleIdx="4" presStyleCnt="6"/>
      <dgm:spPr/>
    </dgm:pt>
    <dgm:pt modelId="{71B567D3-8B97-40DD-B399-2F305567AF24}" type="pres">
      <dgm:prSet presAssocID="{747AF8D2-9CED-4C60-85D9-47F4FA7E3B53}" presName="hierRoot2" presStyleCnt="0">
        <dgm:presLayoutVars>
          <dgm:hierBranch val="init"/>
        </dgm:presLayoutVars>
      </dgm:prSet>
      <dgm:spPr/>
    </dgm:pt>
    <dgm:pt modelId="{FDB728C8-DE95-4028-A4AF-1D37BEC52F50}" type="pres">
      <dgm:prSet presAssocID="{747AF8D2-9CED-4C60-85D9-47F4FA7E3B53}" presName="rootComposite" presStyleCnt="0"/>
      <dgm:spPr/>
    </dgm:pt>
    <dgm:pt modelId="{791EAD5F-D714-4636-AEA8-A702D1B3E97E}" type="pres">
      <dgm:prSet presAssocID="{747AF8D2-9CED-4C60-85D9-47F4FA7E3B53}" presName="rootText" presStyleLbl="node2" presStyleIdx="4" presStyleCnt="6">
        <dgm:presLayoutVars>
          <dgm:chPref val="3"/>
        </dgm:presLayoutVars>
      </dgm:prSet>
      <dgm:spPr/>
    </dgm:pt>
    <dgm:pt modelId="{C7B0835D-8A4C-4DAF-B97A-8267DA6D4337}" type="pres">
      <dgm:prSet presAssocID="{747AF8D2-9CED-4C60-85D9-47F4FA7E3B53}" presName="rootConnector" presStyleLbl="node2" presStyleIdx="4" presStyleCnt="6"/>
      <dgm:spPr/>
    </dgm:pt>
    <dgm:pt modelId="{1CD1BC2A-40D0-421D-93DF-FE5CC3B0CC64}" type="pres">
      <dgm:prSet presAssocID="{747AF8D2-9CED-4C60-85D9-47F4FA7E3B53}" presName="hierChild4" presStyleCnt="0"/>
      <dgm:spPr/>
    </dgm:pt>
    <dgm:pt modelId="{C59063C4-5121-4222-84F5-3CC21DFAD394}" type="pres">
      <dgm:prSet presAssocID="{747AF8D2-9CED-4C60-85D9-47F4FA7E3B53}" presName="hierChild5" presStyleCnt="0"/>
      <dgm:spPr/>
    </dgm:pt>
    <dgm:pt modelId="{87EEB317-2113-43B8-9F3B-AA2F12F0A678}" type="pres">
      <dgm:prSet presAssocID="{8448AE48-389F-470D-8398-41867F276458}" presName="Name37" presStyleLbl="parChTrans1D2" presStyleIdx="5" presStyleCnt="6"/>
      <dgm:spPr/>
    </dgm:pt>
    <dgm:pt modelId="{0CAFD39D-71BF-429A-A1F1-E8D0225CC5CC}" type="pres">
      <dgm:prSet presAssocID="{1F50C3CF-1374-4649-8C44-3473F6FCFFEF}" presName="hierRoot2" presStyleCnt="0">
        <dgm:presLayoutVars>
          <dgm:hierBranch val="init"/>
        </dgm:presLayoutVars>
      </dgm:prSet>
      <dgm:spPr/>
    </dgm:pt>
    <dgm:pt modelId="{BB20DE6A-5142-4F54-AC81-59915DE3A756}" type="pres">
      <dgm:prSet presAssocID="{1F50C3CF-1374-4649-8C44-3473F6FCFFEF}" presName="rootComposite" presStyleCnt="0"/>
      <dgm:spPr/>
    </dgm:pt>
    <dgm:pt modelId="{DA174EE2-44F5-4BF5-97FE-22D923D6B8F0}" type="pres">
      <dgm:prSet presAssocID="{1F50C3CF-1374-4649-8C44-3473F6FCFFEF}" presName="rootText" presStyleLbl="node2" presStyleIdx="5" presStyleCnt="6">
        <dgm:presLayoutVars>
          <dgm:chPref val="3"/>
        </dgm:presLayoutVars>
      </dgm:prSet>
      <dgm:spPr/>
    </dgm:pt>
    <dgm:pt modelId="{E6706577-293D-45B1-BC54-B6BB2CCBC9CD}" type="pres">
      <dgm:prSet presAssocID="{1F50C3CF-1374-4649-8C44-3473F6FCFFEF}" presName="rootConnector" presStyleLbl="node2" presStyleIdx="5" presStyleCnt="6"/>
      <dgm:spPr/>
    </dgm:pt>
    <dgm:pt modelId="{E5D41B57-ABB3-4D69-9AC5-C77C3DD34B4B}" type="pres">
      <dgm:prSet presAssocID="{1F50C3CF-1374-4649-8C44-3473F6FCFFEF}" presName="hierChild4" presStyleCnt="0"/>
      <dgm:spPr/>
    </dgm:pt>
    <dgm:pt modelId="{DDB616DA-9183-4BC4-8893-733D828C69E6}" type="pres">
      <dgm:prSet presAssocID="{1F50C3CF-1374-4649-8C44-3473F6FCFFEF}" presName="hierChild5" presStyleCnt="0"/>
      <dgm:spPr/>
    </dgm:pt>
    <dgm:pt modelId="{E85EAFDA-6E10-4799-88D5-05887399C7B1}" type="pres">
      <dgm:prSet presAssocID="{66A9FF31-A1D5-43DC-B5B8-AC2187F27E19}" presName="hierChild3" presStyleCnt="0"/>
      <dgm:spPr/>
    </dgm:pt>
  </dgm:ptLst>
  <dgm:cxnLst>
    <dgm:cxn modelId="{98667901-F992-45C5-B239-52D969240D34}" srcId="{66A9FF31-A1D5-43DC-B5B8-AC2187F27E19}" destId="{C636B285-2B83-4742-911C-8811A069C792}" srcOrd="2" destOrd="0" parTransId="{0924BE16-0499-405D-9CE8-A2CE3CA67790}" sibTransId="{FC2C6EEB-0645-4C84-B824-4E4F84257187}"/>
    <dgm:cxn modelId="{6A06C202-963B-4241-8A8E-621C124D5D5C}" type="presOf" srcId="{A8838CF1-838E-4875-AE18-523BFCB8C4D2}" destId="{12FE80EF-6EC4-4592-827D-238DCD2A997E}" srcOrd="0" destOrd="0" presId="urn:microsoft.com/office/officeart/2005/8/layout/orgChart1"/>
    <dgm:cxn modelId="{AB787B11-883F-41C7-898B-5C8DABE19E4B}" srcId="{CCD9CF68-910A-4A1A-89E8-9881F9F4C5D5}" destId="{66A9FF31-A1D5-43DC-B5B8-AC2187F27E19}" srcOrd="0" destOrd="0" parTransId="{9DDC69D3-83CA-4F45-891B-B41AE2903AC0}" sibTransId="{A37E9E6F-AF34-4919-9360-B0F2211BCA64}"/>
    <dgm:cxn modelId="{BC6C9420-2875-47D5-9B48-ACDE702EED7B}" type="presOf" srcId="{66A9FF31-A1D5-43DC-B5B8-AC2187F27E19}" destId="{3920BBB9-EF81-44A0-B823-AEF1069F11F7}" srcOrd="0" destOrd="0" presId="urn:microsoft.com/office/officeart/2005/8/layout/orgChart1"/>
    <dgm:cxn modelId="{66ADCC23-7197-4BD0-874F-5FB732A6ACA3}" type="presOf" srcId="{1CBA34A0-7F94-46BC-91A2-8F433E28445D}" destId="{029F4166-BF77-41AB-A24B-DA38112147FC}" srcOrd="0" destOrd="0" presId="urn:microsoft.com/office/officeart/2005/8/layout/orgChart1"/>
    <dgm:cxn modelId="{161AC425-F6B5-4D79-B348-2D3EE25176DF}" type="presOf" srcId="{522F9448-3B23-4659-BF0F-45414C435F19}" destId="{AEE91203-9DC3-4765-A553-4BD2427A18E8}" srcOrd="1" destOrd="0" presId="urn:microsoft.com/office/officeart/2005/8/layout/orgChart1"/>
    <dgm:cxn modelId="{EA1B4C2A-18B5-4CB0-8E52-B66F694CB680}" type="presOf" srcId="{C636B285-2B83-4742-911C-8811A069C792}" destId="{E3B1CF25-699C-49A3-B06A-62AA3AE4628D}" srcOrd="1" destOrd="0" presId="urn:microsoft.com/office/officeart/2005/8/layout/orgChart1"/>
    <dgm:cxn modelId="{A26AE32A-2856-4F10-85F0-DB7CB9F82015}" type="presOf" srcId="{66A9FF31-A1D5-43DC-B5B8-AC2187F27E19}" destId="{841BE5D5-986D-48A2-80C1-EC6125E970F9}" srcOrd="1" destOrd="0" presId="urn:microsoft.com/office/officeart/2005/8/layout/orgChart1"/>
    <dgm:cxn modelId="{3F20B63F-C708-4540-AB4E-B5EC35A46A67}" type="presOf" srcId="{1F50C3CF-1374-4649-8C44-3473F6FCFFEF}" destId="{DA174EE2-44F5-4BF5-97FE-22D923D6B8F0}" srcOrd="0" destOrd="0" presId="urn:microsoft.com/office/officeart/2005/8/layout/orgChart1"/>
    <dgm:cxn modelId="{80A42055-246C-40A3-B733-C404BBB376AF}" type="presOf" srcId="{747AF8D2-9CED-4C60-85D9-47F4FA7E3B53}" destId="{C7B0835D-8A4C-4DAF-B97A-8267DA6D4337}" srcOrd="1" destOrd="0" presId="urn:microsoft.com/office/officeart/2005/8/layout/orgChart1"/>
    <dgm:cxn modelId="{54F4A255-1006-44B5-B77A-85E6D5729B0A}" type="presOf" srcId="{C8B79D1E-C50E-43C0-9FBD-BEE2897BF11E}" destId="{102C141A-41D2-4FBC-907B-BA5603E340C8}" srcOrd="1" destOrd="0" presId="urn:microsoft.com/office/officeart/2005/8/layout/orgChart1"/>
    <dgm:cxn modelId="{0009B15D-C3C8-4944-98C4-1CD3EB2C5763}" type="presOf" srcId="{27FC6E23-E202-444A-B40F-229FB249B70A}" destId="{C234DDF8-A749-410A-95B8-92D81DC6EDFB}" srcOrd="1" destOrd="0" presId="urn:microsoft.com/office/officeart/2005/8/layout/orgChart1"/>
    <dgm:cxn modelId="{48CE9E72-F2E4-4959-9A99-D5976E9317BC}" srcId="{66A9FF31-A1D5-43DC-B5B8-AC2187F27E19}" destId="{C8B79D1E-C50E-43C0-9FBD-BEE2897BF11E}" srcOrd="3" destOrd="0" parTransId="{247E8F1F-5055-4C72-BC77-DC55265F7B31}" sibTransId="{3BA92127-334A-45DB-BE83-E058D25B4D02}"/>
    <dgm:cxn modelId="{747CA480-652E-4DD0-91AD-13442106C864}" type="presOf" srcId="{C8B79D1E-C50E-43C0-9FBD-BEE2897BF11E}" destId="{CD53C7AB-BF0E-4F05-834D-2A630913128D}" srcOrd="0" destOrd="0" presId="urn:microsoft.com/office/officeart/2005/8/layout/orgChart1"/>
    <dgm:cxn modelId="{EFD0ED80-D38E-4BA4-A5AB-A665ABBB6D9F}" srcId="{66A9FF31-A1D5-43DC-B5B8-AC2187F27E19}" destId="{522F9448-3B23-4659-BF0F-45414C435F19}" srcOrd="1" destOrd="0" parTransId="{1CBA34A0-7F94-46BC-91A2-8F433E28445D}" sibTransId="{3E98398E-8566-4EF8-8E86-1087A90DB219}"/>
    <dgm:cxn modelId="{94524B99-E6B6-4FF9-9F65-8F7F581B62DA}" type="presOf" srcId="{ECF9D947-3ECC-4F7D-AF98-5FA807F6F6DF}" destId="{70CEF572-6974-40AA-8B90-C55AE66BF1B2}" srcOrd="0" destOrd="0" presId="urn:microsoft.com/office/officeart/2005/8/layout/orgChart1"/>
    <dgm:cxn modelId="{5D58D9B8-54F4-4BC1-BC54-0DB27E9DA753}" type="presOf" srcId="{0924BE16-0499-405D-9CE8-A2CE3CA67790}" destId="{689BFCEE-EBD0-41F7-94DC-24AD0D48E8E9}" srcOrd="0" destOrd="0" presId="urn:microsoft.com/office/officeart/2005/8/layout/orgChart1"/>
    <dgm:cxn modelId="{CA8C49B9-2596-4CE8-BA8B-74289CEB3DAA}" type="presOf" srcId="{C636B285-2B83-4742-911C-8811A069C792}" destId="{8A44E22E-BB85-44FF-85B8-5973A2D52C80}" srcOrd="0" destOrd="0" presId="urn:microsoft.com/office/officeart/2005/8/layout/orgChart1"/>
    <dgm:cxn modelId="{67BF0DC0-901F-4C9A-82B5-6DC2C9199210}" type="presOf" srcId="{27FC6E23-E202-444A-B40F-229FB249B70A}" destId="{7F169640-C90E-48CB-B512-F7EB71EA7584}" srcOrd="0" destOrd="0" presId="urn:microsoft.com/office/officeart/2005/8/layout/orgChart1"/>
    <dgm:cxn modelId="{AEF640C0-BB74-4825-B1AC-C7C171B4EB0A}" type="presOf" srcId="{8448AE48-389F-470D-8398-41867F276458}" destId="{87EEB317-2113-43B8-9F3B-AA2F12F0A678}" srcOrd="0" destOrd="0" presId="urn:microsoft.com/office/officeart/2005/8/layout/orgChart1"/>
    <dgm:cxn modelId="{E62483C2-4382-486B-8AD9-4067926AAC00}" srcId="{66A9FF31-A1D5-43DC-B5B8-AC2187F27E19}" destId="{1F50C3CF-1374-4649-8C44-3473F6FCFFEF}" srcOrd="5" destOrd="0" parTransId="{8448AE48-389F-470D-8398-41867F276458}" sibTransId="{2804F7BE-D75E-4533-94AB-51EC790C2996}"/>
    <dgm:cxn modelId="{A689D5C3-CF76-4593-A85C-50C29439FC8C}" srcId="{66A9FF31-A1D5-43DC-B5B8-AC2187F27E19}" destId="{27FC6E23-E202-444A-B40F-229FB249B70A}" srcOrd="0" destOrd="0" parTransId="{ECF9D947-3ECC-4F7D-AF98-5FA807F6F6DF}" sibTransId="{8120C5D6-E3EC-4A1B-9073-46DD51DE74E0}"/>
    <dgm:cxn modelId="{44BD30CA-2C8E-4080-B250-C537BF4B1723}" type="presOf" srcId="{CCD9CF68-910A-4A1A-89E8-9881F9F4C5D5}" destId="{A27F989C-4446-4C33-9681-1661C8F8E55D}" srcOrd="0" destOrd="0" presId="urn:microsoft.com/office/officeart/2005/8/layout/orgChart1"/>
    <dgm:cxn modelId="{418A06D0-6CDA-4744-ACE3-C35ADAC007AF}" type="presOf" srcId="{1F50C3CF-1374-4649-8C44-3473F6FCFFEF}" destId="{E6706577-293D-45B1-BC54-B6BB2CCBC9CD}" srcOrd="1" destOrd="0" presId="urn:microsoft.com/office/officeart/2005/8/layout/orgChart1"/>
    <dgm:cxn modelId="{217533D9-BA8F-421E-A88C-B868E595437C}" srcId="{66A9FF31-A1D5-43DC-B5B8-AC2187F27E19}" destId="{747AF8D2-9CED-4C60-85D9-47F4FA7E3B53}" srcOrd="4" destOrd="0" parTransId="{A8838CF1-838E-4875-AE18-523BFCB8C4D2}" sibTransId="{00E6E8F5-FE9D-4348-AA88-7268BAF8540A}"/>
    <dgm:cxn modelId="{6C0156DB-05A2-4781-BCC6-6725E4099C20}" type="presOf" srcId="{747AF8D2-9CED-4C60-85D9-47F4FA7E3B53}" destId="{791EAD5F-D714-4636-AEA8-A702D1B3E97E}" srcOrd="0" destOrd="0" presId="urn:microsoft.com/office/officeart/2005/8/layout/orgChart1"/>
    <dgm:cxn modelId="{8D612DDF-6E72-4B55-B84C-4BE7939A6D52}" type="presOf" srcId="{522F9448-3B23-4659-BF0F-45414C435F19}" destId="{A7E4D130-BDAF-49F3-B92D-934623A5FBB1}" srcOrd="0" destOrd="0" presId="urn:microsoft.com/office/officeart/2005/8/layout/orgChart1"/>
    <dgm:cxn modelId="{9E29B8E0-839A-4C4A-8FAF-871ACFB889C2}" type="presOf" srcId="{247E8F1F-5055-4C72-BC77-DC55265F7B31}" destId="{70801BAC-13F1-46BA-B610-694E107EC062}" srcOrd="0" destOrd="0" presId="urn:microsoft.com/office/officeart/2005/8/layout/orgChart1"/>
    <dgm:cxn modelId="{C23F4A72-538C-40EB-85EC-926708EAB993}" type="presParOf" srcId="{A27F989C-4446-4C33-9681-1661C8F8E55D}" destId="{227633E5-FFEF-4A8F-81B6-C250D8F2422D}" srcOrd="0" destOrd="0" presId="urn:microsoft.com/office/officeart/2005/8/layout/orgChart1"/>
    <dgm:cxn modelId="{954EBA65-F69E-4A5A-94B1-BA7DCD463637}" type="presParOf" srcId="{227633E5-FFEF-4A8F-81B6-C250D8F2422D}" destId="{2D5662CA-742D-45FA-8394-0FF2EBAD16F5}" srcOrd="0" destOrd="0" presId="urn:microsoft.com/office/officeart/2005/8/layout/orgChart1"/>
    <dgm:cxn modelId="{310BFA82-7868-446C-927F-4CC12FCE67C8}" type="presParOf" srcId="{2D5662CA-742D-45FA-8394-0FF2EBAD16F5}" destId="{3920BBB9-EF81-44A0-B823-AEF1069F11F7}" srcOrd="0" destOrd="0" presId="urn:microsoft.com/office/officeart/2005/8/layout/orgChart1"/>
    <dgm:cxn modelId="{51EC09CB-8104-403B-88CA-BF98C816CE03}" type="presParOf" srcId="{2D5662CA-742D-45FA-8394-0FF2EBAD16F5}" destId="{841BE5D5-986D-48A2-80C1-EC6125E970F9}" srcOrd="1" destOrd="0" presId="urn:microsoft.com/office/officeart/2005/8/layout/orgChart1"/>
    <dgm:cxn modelId="{00CD26D5-3643-4188-9821-A25116CC95E7}" type="presParOf" srcId="{227633E5-FFEF-4A8F-81B6-C250D8F2422D}" destId="{64C2DC2D-1D7B-481C-A892-AD240D987B67}" srcOrd="1" destOrd="0" presId="urn:microsoft.com/office/officeart/2005/8/layout/orgChart1"/>
    <dgm:cxn modelId="{A3018433-1343-4939-A8C4-4C371FEFFD1C}" type="presParOf" srcId="{64C2DC2D-1D7B-481C-A892-AD240D987B67}" destId="{70CEF572-6974-40AA-8B90-C55AE66BF1B2}" srcOrd="0" destOrd="0" presId="urn:microsoft.com/office/officeart/2005/8/layout/orgChart1"/>
    <dgm:cxn modelId="{7DBC7AE8-9BB0-4FC7-8C9C-6A1683E34DE1}" type="presParOf" srcId="{64C2DC2D-1D7B-481C-A892-AD240D987B67}" destId="{51F2A879-22D0-4328-BEA7-7EC85448E759}" srcOrd="1" destOrd="0" presId="urn:microsoft.com/office/officeart/2005/8/layout/orgChart1"/>
    <dgm:cxn modelId="{45F17101-D08F-4542-9A38-EA3894836063}" type="presParOf" srcId="{51F2A879-22D0-4328-BEA7-7EC85448E759}" destId="{FB8F63CE-412C-42C5-8E1A-CBBE971516CD}" srcOrd="0" destOrd="0" presId="urn:microsoft.com/office/officeart/2005/8/layout/orgChart1"/>
    <dgm:cxn modelId="{D9663B04-B35D-4C9F-BA1A-ABA54C94D0DA}" type="presParOf" srcId="{FB8F63CE-412C-42C5-8E1A-CBBE971516CD}" destId="{7F169640-C90E-48CB-B512-F7EB71EA7584}" srcOrd="0" destOrd="0" presId="urn:microsoft.com/office/officeart/2005/8/layout/orgChart1"/>
    <dgm:cxn modelId="{B33D65E2-695F-4DBC-82D3-BD80CB55BC98}" type="presParOf" srcId="{FB8F63CE-412C-42C5-8E1A-CBBE971516CD}" destId="{C234DDF8-A749-410A-95B8-92D81DC6EDFB}" srcOrd="1" destOrd="0" presId="urn:microsoft.com/office/officeart/2005/8/layout/orgChart1"/>
    <dgm:cxn modelId="{A26ACFB8-949C-442F-AA4C-5AB1284AEE52}" type="presParOf" srcId="{51F2A879-22D0-4328-BEA7-7EC85448E759}" destId="{3A238AAC-5300-4722-8259-6E8F0FA17AB4}" srcOrd="1" destOrd="0" presId="urn:microsoft.com/office/officeart/2005/8/layout/orgChart1"/>
    <dgm:cxn modelId="{1AAF97AB-52C6-403D-BF49-63004A8C709B}" type="presParOf" srcId="{51F2A879-22D0-4328-BEA7-7EC85448E759}" destId="{A78CFC98-AFF5-40EB-AD8E-176B27F94953}" srcOrd="2" destOrd="0" presId="urn:microsoft.com/office/officeart/2005/8/layout/orgChart1"/>
    <dgm:cxn modelId="{6B0FB69B-412E-4FE7-A3EE-81AC01BCD305}" type="presParOf" srcId="{64C2DC2D-1D7B-481C-A892-AD240D987B67}" destId="{029F4166-BF77-41AB-A24B-DA38112147FC}" srcOrd="2" destOrd="0" presId="urn:microsoft.com/office/officeart/2005/8/layout/orgChart1"/>
    <dgm:cxn modelId="{84831A97-B15F-4067-980F-A170CE76B4B9}" type="presParOf" srcId="{64C2DC2D-1D7B-481C-A892-AD240D987B67}" destId="{6787E2F1-41E7-4761-9C3E-B91D7AECF041}" srcOrd="3" destOrd="0" presId="urn:microsoft.com/office/officeart/2005/8/layout/orgChart1"/>
    <dgm:cxn modelId="{0CB4D509-1607-4FFF-8730-4633E171C790}" type="presParOf" srcId="{6787E2F1-41E7-4761-9C3E-B91D7AECF041}" destId="{A2E66FA3-9983-4545-BD61-21A2D1045411}" srcOrd="0" destOrd="0" presId="urn:microsoft.com/office/officeart/2005/8/layout/orgChart1"/>
    <dgm:cxn modelId="{498572EF-4CEE-4652-949B-8B726A3C0738}" type="presParOf" srcId="{A2E66FA3-9983-4545-BD61-21A2D1045411}" destId="{A7E4D130-BDAF-49F3-B92D-934623A5FBB1}" srcOrd="0" destOrd="0" presId="urn:microsoft.com/office/officeart/2005/8/layout/orgChart1"/>
    <dgm:cxn modelId="{D529683A-F9E1-45BD-A4DB-1DC2110C58EB}" type="presParOf" srcId="{A2E66FA3-9983-4545-BD61-21A2D1045411}" destId="{AEE91203-9DC3-4765-A553-4BD2427A18E8}" srcOrd="1" destOrd="0" presId="urn:microsoft.com/office/officeart/2005/8/layout/orgChart1"/>
    <dgm:cxn modelId="{4670F708-5515-4662-B53F-7C98DF1051F9}" type="presParOf" srcId="{6787E2F1-41E7-4761-9C3E-B91D7AECF041}" destId="{18DB2F78-8895-4692-95A6-990073D8C59D}" srcOrd="1" destOrd="0" presId="urn:microsoft.com/office/officeart/2005/8/layout/orgChart1"/>
    <dgm:cxn modelId="{95C69200-BD04-48E8-BBCD-EC804AA6815A}" type="presParOf" srcId="{6787E2F1-41E7-4761-9C3E-B91D7AECF041}" destId="{5B577020-5289-4619-ABF9-C718A0770A58}" srcOrd="2" destOrd="0" presId="urn:microsoft.com/office/officeart/2005/8/layout/orgChart1"/>
    <dgm:cxn modelId="{D392C618-ED40-49B1-AFF5-4EFDFB386EDD}" type="presParOf" srcId="{64C2DC2D-1D7B-481C-A892-AD240D987B67}" destId="{689BFCEE-EBD0-41F7-94DC-24AD0D48E8E9}" srcOrd="4" destOrd="0" presId="urn:microsoft.com/office/officeart/2005/8/layout/orgChart1"/>
    <dgm:cxn modelId="{738E43CD-2206-4434-AEB2-F09A3E591BAA}" type="presParOf" srcId="{64C2DC2D-1D7B-481C-A892-AD240D987B67}" destId="{DFD61D32-6B16-4B45-965E-C98E198E67C8}" srcOrd="5" destOrd="0" presId="urn:microsoft.com/office/officeart/2005/8/layout/orgChart1"/>
    <dgm:cxn modelId="{3948A610-52E7-41E0-82E4-E3FC79C4AF9F}" type="presParOf" srcId="{DFD61D32-6B16-4B45-965E-C98E198E67C8}" destId="{EB861C41-07BA-416A-8FF4-F84B33B63AA8}" srcOrd="0" destOrd="0" presId="urn:microsoft.com/office/officeart/2005/8/layout/orgChart1"/>
    <dgm:cxn modelId="{78D18746-F4A7-4DA0-BF94-19C2966D3F59}" type="presParOf" srcId="{EB861C41-07BA-416A-8FF4-F84B33B63AA8}" destId="{8A44E22E-BB85-44FF-85B8-5973A2D52C80}" srcOrd="0" destOrd="0" presId="urn:microsoft.com/office/officeart/2005/8/layout/orgChart1"/>
    <dgm:cxn modelId="{D992336B-5028-40F0-BC8F-3037D36E329D}" type="presParOf" srcId="{EB861C41-07BA-416A-8FF4-F84B33B63AA8}" destId="{E3B1CF25-699C-49A3-B06A-62AA3AE4628D}" srcOrd="1" destOrd="0" presId="urn:microsoft.com/office/officeart/2005/8/layout/orgChart1"/>
    <dgm:cxn modelId="{638CF28A-9FD6-4716-AF28-39666550894A}" type="presParOf" srcId="{DFD61D32-6B16-4B45-965E-C98E198E67C8}" destId="{23B2BD0C-8568-4410-B799-0E9447ABE85D}" srcOrd="1" destOrd="0" presId="urn:microsoft.com/office/officeart/2005/8/layout/orgChart1"/>
    <dgm:cxn modelId="{DB03C952-865D-4CFF-AE0C-F1B2C72BB328}" type="presParOf" srcId="{DFD61D32-6B16-4B45-965E-C98E198E67C8}" destId="{1EB8CBB5-98E7-4975-946A-4976B359A6B4}" srcOrd="2" destOrd="0" presId="urn:microsoft.com/office/officeart/2005/8/layout/orgChart1"/>
    <dgm:cxn modelId="{BAC41D80-904C-4D25-A3CF-990FF00C4ED7}" type="presParOf" srcId="{64C2DC2D-1D7B-481C-A892-AD240D987B67}" destId="{70801BAC-13F1-46BA-B610-694E107EC062}" srcOrd="6" destOrd="0" presId="urn:microsoft.com/office/officeart/2005/8/layout/orgChart1"/>
    <dgm:cxn modelId="{E525A6E9-CC80-4744-B736-B46F63EF0EC0}" type="presParOf" srcId="{64C2DC2D-1D7B-481C-A892-AD240D987B67}" destId="{A75EBCF7-6D7B-4C19-A75F-FA97EC30290D}" srcOrd="7" destOrd="0" presId="urn:microsoft.com/office/officeart/2005/8/layout/orgChart1"/>
    <dgm:cxn modelId="{EE72677F-857F-480A-9F34-1D01DA323BB5}" type="presParOf" srcId="{A75EBCF7-6D7B-4C19-A75F-FA97EC30290D}" destId="{EBC2E09A-051F-4D3E-8E8B-2CBE5D6BAF3B}" srcOrd="0" destOrd="0" presId="urn:microsoft.com/office/officeart/2005/8/layout/orgChart1"/>
    <dgm:cxn modelId="{FBCBC9E7-9EEB-4B14-AFBC-6F0D40023758}" type="presParOf" srcId="{EBC2E09A-051F-4D3E-8E8B-2CBE5D6BAF3B}" destId="{CD53C7AB-BF0E-4F05-834D-2A630913128D}" srcOrd="0" destOrd="0" presId="urn:microsoft.com/office/officeart/2005/8/layout/orgChart1"/>
    <dgm:cxn modelId="{746D8C9F-8D9E-449D-A8C7-4F633E881B6F}" type="presParOf" srcId="{EBC2E09A-051F-4D3E-8E8B-2CBE5D6BAF3B}" destId="{102C141A-41D2-4FBC-907B-BA5603E340C8}" srcOrd="1" destOrd="0" presId="urn:microsoft.com/office/officeart/2005/8/layout/orgChart1"/>
    <dgm:cxn modelId="{DFC724B6-9081-45DB-9869-CB3ADA7EBCC1}" type="presParOf" srcId="{A75EBCF7-6D7B-4C19-A75F-FA97EC30290D}" destId="{13FF6864-645A-4887-A007-43C0CDE6A0E2}" srcOrd="1" destOrd="0" presId="urn:microsoft.com/office/officeart/2005/8/layout/orgChart1"/>
    <dgm:cxn modelId="{BF094392-7BAD-43A8-A94C-B4731644AC57}" type="presParOf" srcId="{A75EBCF7-6D7B-4C19-A75F-FA97EC30290D}" destId="{5A4881B4-8567-4F66-B80C-707D8FEA5973}" srcOrd="2" destOrd="0" presId="urn:microsoft.com/office/officeart/2005/8/layout/orgChart1"/>
    <dgm:cxn modelId="{E4A2AF81-40EA-492B-828A-37AB8CFF372D}" type="presParOf" srcId="{64C2DC2D-1D7B-481C-A892-AD240D987B67}" destId="{12FE80EF-6EC4-4592-827D-238DCD2A997E}" srcOrd="8" destOrd="0" presId="urn:microsoft.com/office/officeart/2005/8/layout/orgChart1"/>
    <dgm:cxn modelId="{04D532F3-4122-442A-A28A-E09CAB5A9A2F}" type="presParOf" srcId="{64C2DC2D-1D7B-481C-A892-AD240D987B67}" destId="{71B567D3-8B97-40DD-B399-2F305567AF24}" srcOrd="9" destOrd="0" presId="urn:microsoft.com/office/officeart/2005/8/layout/orgChart1"/>
    <dgm:cxn modelId="{7EDB6A1C-F9A3-4628-B5E7-82BD8EA9777F}" type="presParOf" srcId="{71B567D3-8B97-40DD-B399-2F305567AF24}" destId="{FDB728C8-DE95-4028-A4AF-1D37BEC52F50}" srcOrd="0" destOrd="0" presId="urn:microsoft.com/office/officeart/2005/8/layout/orgChart1"/>
    <dgm:cxn modelId="{663391A2-5BCC-46F0-A71F-19270805693C}" type="presParOf" srcId="{FDB728C8-DE95-4028-A4AF-1D37BEC52F50}" destId="{791EAD5F-D714-4636-AEA8-A702D1B3E97E}" srcOrd="0" destOrd="0" presId="urn:microsoft.com/office/officeart/2005/8/layout/orgChart1"/>
    <dgm:cxn modelId="{59B3ACA1-3033-4F1D-9A3B-742625CBC4C4}" type="presParOf" srcId="{FDB728C8-DE95-4028-A4AF-1D37BEC52F50}" destId="{C7B0835D-8A4C-4DAF-B97A-8267DA6D4337}" srcOrd="1" destOrd="0" presId="urn:microsoft.com/office/officeart/2005/8/layout/orgChart1"/>
    <dgm:cxn modelId="{0AE5DE49-A36B-4314-BC30-9AA4495781AA}" type="presParOf" srcId="{71B567D3-8B97-40DD-B399-2F305567AF24}" destId="{1CD1BC2A-40D0-421D-93DF-FE5CC3B0CC64}" srcOrd="1" destOrd="0" presId="urn:microsoft.com/office/officeart/2005/8/layout/orgChart1"/>
    <dgm:cxn modelId="{BBD31D6E-62DA-44D7-A3EC-810E67AEDC12}" type="presParOf" srcId="{71B567D3-8B97-40DD-B399-2F305567AF24}" destId="{C59063C4-5121-4222-84F5-3CC21DFAD394}" srcOrd="2" destOrd="0" presId="urn:microsoft.com/office/officeart/2005/8/layout/orgChart1"/>
    <dgm:cxn modelId="{685C7903-94EC-4DA5-9CBC-394D1AE3F18D}" type="presParOf" srcId="{64C2DC2D-1D7B-481C-A892-AD240D987B67}" destId="{87EEB317-2113-43B8-9F3B-AA2F12F0A678}" srcOrd="10" destOrd="0" presId="urn:microsoft.com/office/officeart/2005/8/layout/orgChart1"/>
    <dgm:cxn modelId="{3F624091-E3B0-4EE5-AD5F-F71431242910}" type="presParOf" srcId="{64C2DC2D-1D7B-481C-A892-AD240D987B67}" destId="{0CAFD39D-71BF-429A-A1F1-E8D0225CC5CC}" srcOrd="11" destOrd="0" presId="urn:microsoft.com/office/officeart/2005/8/layout/orgChart1"/>
    <dgm:cxn modelId="{6DB82E1C-9A73-45F0-8CED-E53234504C5F}" type="presParOf" srcId="{0CAFD39D-71BF-429A-A1F1-E8D0225CC5CC}" destId="{BB20DE6A-5142-4F54-AC81-59915DE3A756}" srcOrd="0" destOrd="0" presId="urn:microsoft.com/office/officeart/2005/8/layout/orgChart1"/>
    <dgm:cxn modelId="{ABB28597-180B-4564-B73F-A2BE3116C04F}" type="presParOf" srcId="{BB20DE6A-5142-4F54-AC81-59915DE3A756}" destId="{DA174EE2-44F5-4BF5-97FE-22D923D6B8F0}" srcOrd="0" destOrd="0" presId="urn:microsoft.com/office/officeart/2005/8/layout/orgChart1"/>
    <dgm:cxn modelId="{E5657075-973F-4B89-93BB-1683249D25AE}" type="presParOf" srcId="{BB20DE6A-5142-4F54-AC81-59915DE3A756}" destId="{E6706577-293D-45B1-BC54-B6BB2CCBC9CD}" srcOrd="1" destOrd="0" presId="urn:microsoft.com/office/officeart/2005/8/layout/orgChart1"/>
    <dgm:cxn modelId="{29110446-AD29-4A46-9847-63FB162580AA}" type="presParOf" srcId="{0CAFD39D-71BF-429A-A1F1-E8D0225CC5CC}" destId="{E5D41B57-ABB3-4D69-9AC5-C77C3DD34B4B}" srcOrd="1" destOrd="0" presId="urn:microsoft.com/office/officeart/2005/8/layout/orgChart1"/>
    <dgm:cxn modelId="{9C4FD724-1E06-4A16-8EE0-49431B94CD73}" type="presParOf" srcId="{0CAFD39D-71BF-429A-A1F1-E8D0225CC5CC}" destId="{DDB616DA-9183-4BC4-8893-733D828C69E6}" srcOrd="2" destOrd="0" presId="urn:microsoft.com/office/officeart/2005/8/layout/orgChart1"/>
    <dgm:cxn modelId="{1D8DD0AD-4F8F-4F65-A455-821696537FEE}" type="presParOf" srcId="{227633E5-FFEF-4A8F-81B6-C250D8F2422D}" destId="{E85EAFDA-6E10-4799-88D5-05887399C7B1}"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A59B4-FAD9-4B18-85AF-F2D704D0DA47}">
      <dsp:nvSpPr>
        <dsp:cNvPr id="0" name=""/>
        <dsp:cNvSpPr/>
      </dsp:nvSpPr>
      <dsp:spPr>
        <a:xfrm>
          <a:off x="4051317" y="2247143"/>
          <a:ext cx="387934" cy="1411586"/>
        </a:xfrm>
        <a:custGeom>
          <a:avLst/>
          <a:gdLst/>
          <a:ahLst/>
          <a:cxnLst/>
          <a:rect l="0" t="0" r="0" b="0"/>
          <a:pathLst>
            <a:path>
              <a:moveTo>
                <a:pt x="0" y="0"/>
              </a:moveTo>
              <a:lnTo>
                <a:pt x="0" y="1411586"/>
              </a:lnTo>
              <a:lnTo>
                <a:pt x="387934" y="141158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CCD25B-E01C-4F65-81C1-AA2626E4CE07}">
      <dsp:nvSpPr>
        <dsp:cNvPr id="0" name=""/>
        <dsp:cNvSpPr/>
      </dsp:nvSpPr>
      <dsp:spPr>
        <a:xfrm>
          <a:off x="3676054" y="2247143"/>
          <a:ext cx="375262" cy="1398885"/>
        </a:xfrm>
        <a:custGeom>
          <a:avLst/>
          <a:gdLst/>
          <a:ahLst/>
          <a:cxnLst/>
          <a:rect l="0" t="0" r="0" b="0"/>
          <a:pathLst>
            <a:path>
              <a:moveTo>
                <a:pt x="375262" y="0"/>
              </a:moveTo>
              <a:lnTo>
                <a:pt x="375262" y="1398885"/>
              </a:lnTo>
              <a:lnTo>
                <a:pt x="0" y="13988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7414A0-2987-43E0-96F6-29728E942878}">
      <dsp:nvSpPr>
        <dsp:cNvPr id="0" name=""/>
        <dsp:cNvSpPr/>
      </dsp:nvSpPr>
      <dsp:spPr>
        <a:xfrm>
          <a:off x="2213290" y="409115"/>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TERTIARY SOURCES</a:t>
          </a:r>
        </a:p>
      </dsp:txBody>
      <dsp:txXfrm>
        <a:off x="2213290" y="409115"/>
        <a:ext cx="3676054" cy="1838027"/>
      </dsp:txXfrm>
    </dsp:sp>
    <dsp:sp modelId="{9BD6A7A5-DCF3-4609-8819-1C9972FC0B9F}">
      <dsp:nvSpPr>
        <dsp:cNvPr id="0" name=""/>
        <dsp:cNvSpPr/>
      </dsp:nvSpPr>
      <dsp:spPr>
        <a:xfrm>
          <a:off x="0" y="2727015"/>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CASE LAW OF THE CJEU</a:t>
          </a:r>
        </a:p>
      </dsp:txBody>
      <dsp:txXfrm>
        <a:off x="0" y="2727015"/>
        <a:ext cx="3676054" cy="1838027"/>
      </dsp:txXfrm>
    </dsp:sp>
    <dsp:sp modelId="{B3D78190-03F5-4988-BE1B-9EF12B74C7DC}">
      <dsp:nvSpPr>
        <dsp:cNvPr id="0" name=""/>
        <dsp:cNvSpPr/>
      </dsp:nvSpPr>
      <dsp:spPr>
        <a:xfrm>
          <a:off x="4439251" y="2739716"/>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GENERAL PRINCIPLES OF THE EU</a:t>
          </a:r>
        </a:p>
      </dsp:txBody>
      <dsp:txXfrm>
        <a:off x="4439251" y="2739716"/>
        <a:ext cx="3676054" cy="1838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EB317-2113-43B8-9F3B-AA2F12F0A678}">
      <dsp:nvSpPr>
        <dsp:cNvPr id="0" name=""/>
        <dsp:cNvSpPr/>
      </dsp:nvSpPr>
      <dsp:spPr>
        <a:xfrm>
          <a:off x="5784849" y="3068411"/>
          <a:ext cx="4961160" cy="344411"/>
        </a:xfrm>
        <a:custGeom>
          <a:avLst/>
          <a:gdLst/>
          <a:ahLst/>
          <a:cxnLst/>
          <a:rect l="0" t="0" r="0" b="0"/>
          <a:pathLst>
            <a:path>
              <a:moveTo>
                <a:pt x="0" y="0"/>
              </a:moveTo>
              <a:lnTo>
                <a:pt x="0" y="172205"/>
              </a:lnTo>
              <a:lnTo>
                <a:pt x="4961160" y="172205"/>
              </a:lnTo>
              <a:lnTo>
                <a:pt x="496116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FE80EF-6EC4-4592-827D-238DCD2A997E}">
      <dsp:nvSpPr>
        <dsp:cNvPr id="0" name=""/>
        <dsp:cNvSpPr/>
      </dsp:nvSpPr>
      <dsp:spPr>
        <a:xfrm>
          <a:off x="5784849" y="3068411"/>
          <a:ext cx="2976696" cy="344411"/>
        </a:xfrm>
        <a:custGeom>
          <a:avLst/>
          <a:gdLst/>
          <a:ahLst/>
          <a:cxnLst/>
          <a:rect l="0" t="0" r="0" b="0"/>
          <a:pathLst>
            <a:path>
              <a:moveTo>
                <a:pt x="0" y="0"/>
              </a:moveTo>
              <a:lnTo>
                <a:pt x="0" y="172205"/>
              </a:lnTo>
              <a:lnTo>
                <a:pt x="2976696" y="172205"/>
              </a:lnTo>
              <a:lnTo>
                <a:pt x="2976696"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801BAC-13F1-46BA-B610-694E107EC062}">
      <dsp:nvSpPr>
        <dsp:cNvPr id="0" name=""/>
        <dsp:cNvSpPr/>
      </dsp:nvSpPr>
      <dsp:spPr>
        <a:xfrm>
          <a:off x="5784849" y="3068411"/>
          <a:ext cx="992232" cy="344411"/>
        </a:xfrm>
        <a:custGeom>
          <a:avLst/>
          <a:gdLst/>
          <a:ahLst/>
          <a:cxnLst/>
          <a:rect l="0" t="0" r="0" b="0"/>
          <a:pathLst>
            <a:path>
              <a:moveTo>
                <a:pt x="0" y="0"/>
              </a:moveTo>
              <a:lnTo>
                <a:pt x="0" y="172205"/>
              </a:lnTo>
              <a:lnTo>
                <a:pt x="992232" y="172205"/>
              </a:lnTo>
              <a:lnTo>
                <a:pt x="992232"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9BFCEE-EBD0-41F7-94DC-24AD0D48E8E9}">
      <dsp:nvSpPr>
        <dsp:cNvPr id="0" name=""/>
        <dsp:cNvSpPr/>
      </dsp:nvSpPr>
      <dsp:spPr>
        <a:xfrm>
          <a:off x="4792617" y="3068411"/>
          <a:ext cx="992232" cy="344411"/>
        </a:xfrm>
        <a:custGeom>
          <a:avLst/>
          <a:gdLst/>
          <a:ahLst/>
          <a:cxnLst/>
          <a:rect l="0" t="0" r="0" b="0"/>
          <a:pathLst>
            <a:path>
              <a:moveTo>
                <a:pt x="992232" y="0"/>
              </a:moveTo>
              <a:lnTo>
                <a:pt x="992232"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9F4166-BF77-41AB-A24B-DA38112147FC}">
      <dsp:nvSpPr>
        <dsp:cNvPr id="0" name=""/>
        <dsp:cNvSpPr/>
      </dsp:nvSpPr>
      <dsp:spPr>
        <a:xfrm>
          <a:off x="2808153" y="3068411"/>
          <a:ext cx="2976696" cy="344411"/>
        </a:xfrm>
        <a:custGeom>
          <a:avLst/>
          <a:gdLst/>
          <a:ahLst/>
          <a:cxnLst/>
          <a:rect l="0" t="0" r="0" b="0"/>
          <a:pathLst>
            <a:path>
              <a:moveTo>
                <a:pt x="2976696" y="0"/>
              </a:moveTo>
              <a:lnTo>
                <a:pt x="2976696"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CEF572-6974-40AA-8B90-C55AE66BF1B2}">
      <dsp:nvSpPr>
        <dsp:cNvPr id="0" name=""/>
        <dsp:cNvSpPr/>
      </dsp:nvSpPr>
      <dsp:spPr>
        <a:xfrm>
          <a:off x="823689" y="3068411"/>
          <a:ext cx="4961160" cy="344411"/>
        </a:xfrm>
        <a:custGeom>
          <a:avLst/>
          <a:gdLst/>
          <a:ahLst/>
          <a:cxnLst/>
          <a:rect l="0" t="0" r="0" b="0"/>
          <a:pathLst>
            <a:path>
              <a:moveTo>
                <a:pt x="4961160" y="0"/>
              </a:moveTo>
              <a:lnTo>
                <a:pt x="4961160"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20BBB9-EF81-44A0-B823-AEF1069F11F7}">
      <dsp:nvSpPr>
        <dsp:cNvPr id="0" name=""/>
        <dsp:cNvSpPr/>
      </dsp:nvSpPr>
      <dsp:spPr>
        <a:xfrm>
          <a:off x="4964823" y="2248384"/>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General principles of the EU</a:t>
          </a:r>
        </a:p>
      </dsp:txBody>
      <dsp:txXfrm>
        <a:off x="4964823" y="2248384"/>
        <a:ext cx="1640052" cy="820026"/>
      </dsp:txXfrm>
    </dsp:sp>
    <dsp:sp modelId="{7F169640-C90E-48CB-B512-F7EB71EA7584}">
      <dsp:nvSpPr>
        <dsp:cNvPr id="0" name=""/>
        <dsp:cNvSpPr/>
      </dsp:nvSpPr>
      <dsp:spPr>
        <a:xfrm>
          <a:off x="3663"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Proportionality</a:t>
          </a:r>
        </a:p>
      </dsp:txBody>
      <dsp:txXfrm>
        <a:off x="3663" y="3412822"/>
        <a:ext cx="1640052" cy="820026"/>
      </dsp:txXfrm>
    </dsp:sp>
    <dsp:sp modelId="{A7E4D130-BDAF-49F3-B92D-934623A5FBB1}">
      <dsp:nvSpPr>
        <dsp:cNvPr id="0" name=""/>
        <dsp:cNvSpPr/>
      </dsp:nvSpPr>
      <dsp:spPr>
        <a:xfrm>
          <a:off x="1988127"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Natural justice</a:t>
          </a:r>
        </a:p>
      </dsp:txBody>
      <dsp:txXfrm>
        <a:off x="1988127" y="3412822"/>
        <a:ext cx="1640052" cy="820026"/>
      </dsp:txXfrm>
    </dsp:sp>
    <dsp:sp modelId="{8A44E22E-BB85-44FF-85B8-5973A2D52C80}">
      <dsp:nvSpPr>
        <dsp:cNvPr id="0" name=""/>
        <dsp:cNvSpPr/>
      </dsp:nvSpPr>
      <dsp:spPr>
        <a:xfrm>
          <a:off x="3972591"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The protection of fundamental human rights</a:t>
          </a:r>
        </a:p>
      </dsp:txBody>
      <dsp:txXfrm>
        <a:off x="3972591" y="3412822"/>
        <a:ext cx="1640052" cy="820026"/>
      </dsp:txXfrm>
    </dsp:sp>
    <dsp:sp modelId="{CD53C7AB-BF0E-4F05-834D-2A630913128D}">
      <dsp:nvSpPr>
        <dsp:cNvPr id="0" name=""/>
        <dsp:cNvSpPr/>
      </dsp:nvSpPr>
      <dsp:spPr>
        <a:xfrm>
          <a:off x="5957055"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Subsidiarity</a:t>
          </a:r>
        </a:p>
      </dsp:txBody>
      <dsp:txXfrm>
        <a:off x="5957055" y="3412822"/>
        <a:ext cx="1640052" cy="820026"/>
      </dsp:txXfrm>
    </dsp:sp>
    <dsp:sp modelId="{791EAD5F-D714-4636-AEA8-A702D1B3E97E}">
      <dsp:nvSpPr>
        <dsp:cNvPr id="0" name=""/>
        <dsp:cNvSpPr/>
      </dsp:nvSpPr>
      <dsp:spPr>
        <a:xfrm>
          <a:off x="7941519"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Equality</a:t>
          </a:r>
        </a:p>
      </dsp:txBody>
      <dsp:txXfrm>
        <a:off x="7941519" y="3412822"/>
        <a:ext cx="1640052" cy="820026"/>
      </dsp:txXfrm>
    </dsp:sp>
    <dsp:sp modelId="{DA174EE2-44F5-4BF5-97FE-22D923D6B8F0}">
      <dsp:nvSpPr>
        <dsp:cNvPr id="0" name=""/>
        <dsp:cNvSpPr/>
      </dsp:nvSpPr>
      <dsp:spPr>
        <a:xfrm>
          <a:off x="9925983"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Legal certainty</a:t>
          </a:r>
        </a:p>
      </dsp:txBody>
      <dsp:txXfrm>
        <a:off x="9925983" y="3412822"/>
        <a:ext cx="1640052" cy="82002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D6565B3-DC40-4DA8-B255-0712309AC2A4}" type="datetimeFigureOut">
              <a:rPr lang="en-GB" smtClean="0"/>
              <a:t>08/02/2020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560ECA6-F0C4-4D60-B418-23F8FEB4312D}" type="slidenum">
              <a:rPr lang="en-GB" smtClean="0"/>
              <a:t>‹#›</a:t>
            </a:fld>
            <a:endParaRPr lang="en-GB"/>
          </a:p>
        </p:txBody>
      </p:sp>
    </p:spTree>
    <p:extLst>
      <p:ext uri="{BB962C8B-B14F-4D97-AF65-F5344CB8AC3E}">
        <p14:creationId xmlns:p14="http://schemas.microsoft.com/office/powerpoint/2010/main" val="1292516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1</a:t>
            </a:fld>
            <a:endParaRPr lang="en-GB"/>
          </a:p>
        </p:txBody>
      </p:sp>
    </p:spTree>
    <p:extLst>
      <p:ext uri="{BB962C8B-B14F-4D97-AF65-F5344CB8AC3E}">
        <p14:creationId xmlns:p14="http://schemas.microsoft.com/office/powerpoint/2010/main" val="1678571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2</a:t>
            </a:fld>
            <a:endParaRPr lang="en-GB"/>
          </a:p>
        </p:txBody>
      </p:sp>
    </p:spTree>
    <p:extLst>
      <p:ext uri="{BB962C8B-B14F-4D97-AF65-F5344CB8AC3E}">
        <p14:creationId xmlns:p14="http://schemas.microsoft.com/office/powerpoint/2010/main" val="663190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4</a:t>
            </a:fld>
            <a:endParaRPr lang="en-GB"/>
          </a:p>
        </p:txBody>
      </p:sp>
    </p:spTree>
    <p:extLst>
      <p:ext uri="{BB962C8B-B14F-4D97-AF65-F5344CB8AC3E}">
        <p14:creationId xmlns:p14="http://schemas.microsoft.com/office/powerpoint/2010/main" val="4217185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TEU and TFEU form the primary source of EU law.</a:t>
            </a:r>
          </a:p>
          <a:p>
            <a:r>
              <a:rPr lang="en-GB" baseline="0" dirty="0"/>
              <a:t>They are self-executing (they become law in a member state immediately upon the signing of the treaty, that state therefore need not pass national legislation in order to implement it.</a:t>
            </a:r>
          </a:p>
          <a:p>
            <a:endParaRPr lang="en-GB" baseline="0" dirty="0"/>
          </a:p>
          <a:p>
            <a:r>
              <a:rPr lang="en-GB" baseline="0" dirty="0"/>
              <a:t>WHY DID THE UK CHOOSE TO DO SO? Unlike our European neighbours, we see international law as separate  from, rather than simply a superior part of, national law. In order for it to become part of our legal system, it must actually be written into national law.</a:t>
            </a:r>
          </a:p>
          <a:p>
            <a:endParaRPr lang="en-GB" baseline="0" dirty="0"/>
          </a:p>
          <a:p>
            <a:r>
              <a:rPr lang="en-GB" baseline="0" dirty="0"/>
              <a:t>A requirement of accession to the EU is that Treaties must become part of the generally binding law of the member state.</a:t>
            </a:r>
          </a:p>
          <a:p>
            <a:endParaRPr lang="en-GB" baseline="0" dirty="0"/>
          </a:p>
          <a:p>
            <a:r>
              <a:rPr lang="en-GB" baseline="0" dirty="0"/>
              <a:t>Whilst the TEU sets out the objectives and governing principles and institutional framework of the European union, the TFEU provides a structural framework for more detailed organisation and function of the EU.</a:t>
            </a:r>
          </a:p>
          <a:p>
            <a:endParaRPr lang="en-GB" baseline="0" dirty="0"/>
          </a:p>
          <a:p>
            <a:r>
              <a:rPr lang="en-GB" baseline="0" dirty="0"/>
              <a:t>The TEU and TFEU, along with the Charter of fundamental rights, form the constitutional basis of the EU legal order. In addition, along with general principles and international agreements the treaties form the primary legislation block of the EU. As such, all subsequent law must fulfil the objectives of the treaties, respect the provisions of the CFR and the terms of the international agreements that form part of the EU legal order.</a:t>
            </a:r>
          </a:p>
          <a:p>
            <a:endParaRPr lang="en-GB" baseline="0" dirty="0"/>
          </a:p>
          <a:p>
            <a:r>
              <a:rPr lang="en-GB" baseline="0" dirty="0"/>
              <a:t>The Treaties are directly applicable and will become part of the Member States legal system without them needed to introduce any transposing legislation.</a:t>
            </a:r>
          </a:p>
        </p:txBody>
      </p:sp>
      <p:sp>
        <p:nvSpPr>
          <p:cNvPr id="4" name="Slide Number Placeholder 3"/>
          <p:cNvSpPr>
            <a:spLocks noGrp="1"/>
          </p:cNvSpPr>
          <p:nvPr>
            <p:ph type="sldNum" sz="quarter" idx="10"/>
          </p:nvPr>
        </p:nvSpPr>
        <p:spPr/>
        <p:txBody>
          <a:bodyPr/>
          <a:lstStyle/>
          <a:p>
            <a:fld id="{8710F154-298A-4EFA-86A4-87C99FF03EB9}" type="slidenum">
              <a:rPr lang="en-GB" smtClean="0"/>
              <a:t>5</a:t>
            </a:fld>
            <a:endParaRPr lang="en-GB" dirty="0"/>
          </a:p>
        </p:txBody>
      </p:sp>
    </p:spTree>
    <p:extLst>
      <p:ext uri="{BB962C8B-B14F-4D97-AF65-F5344CB8AC3E}">
        <p14:creationId xmlns:p14="http://schemas.microsoft.com/office/powerpoint/2010/main" val="640779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r>
              <a:rPr lang="en-GB" baseline="0" dirty="0"/>
              <a:t> does secondary legislation mean?</a:t>
            </a:r>
          </a:p>
          <a:p>
            <a:pPr marL="171450" indent="-171450">
              <a:buFontTx/>
              <a:buChar char="-"/>
            </a:pPr>
            <a:r>
              <a:rPr lang="en-GB" baseline="0" dirty="0"/>
              <a:t>All of the various types of law that the institutions can make and legal instruments which they can use to regulate the policy areas within the competence of the EU.</a:t>
            </a:r>
          </a:p>
          <a:p>
            <a:pPr marL="171450" indent="-171450">
              <a:buFontTx/>
              <a:buChar char="-"/>
            </a:pPr>
            <a:r>
              <a:rPr lang="en-GB" baseline="0" dirty="0"/>
              <a:t>SL is of major importance since it is the way in which EU law is expanded and developed out of the broad principles contained in the Treaties themselves</a:t>
            </a:r>
          </a:p>
          <a:p>
            <a:pPr marL="171450" indent="-171450">
              <a:buFontTx/>
              <a:buChar char="-"/>
            </a:pPr>
            <a:r>
              <a:rPr lang="en-GB" baseline="0" dirty="0"/>
              <a:t>The legislation cannot amend, repeal or alter the scope of the Treaties</a:t>
            </a:r>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7</a:t>
            </a:fld>
            <a:endParaRPr lang="en-GB"/>
          </a:p>
        </p:txBody>
      </p:sp>
    </p:spTree>
    <p:extLst>
      <p:ext uri="{BB962C8B-B14F-4D97-AF65-F5344CB8AC3E}">
        <p14:creationId xmlns:p14="http://schemas.microsoft.com/office/powerpoint/2010/main" val="1436043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8</a:t>
            </a:fld>
            <a:endParaRPr lang="en-GB"/>
          </a:p>
        </p:txBody>
      </p:sp>
    </p:spTree>
    <p:extLst>
      <p:ext uri="{BB962C8B-B14F-4D97-AF65-F5344CB8AC3E}">
        <p14:creationId xmlns:p14="http://schemas.microsoft.com/office/powerpoint/2010/main" val="4192651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a:t>
            </a:r>
            <a:r>
              <a:rPr lang="en-GB" baseline="0" dirty="0"/>
              <a:t> 288 TFEU provides that Regulations ‘shall have general application’, such that they apply generally rather than to specific groups or individuals. </a:t>
            </a:r>
          </a:p>
          <a:p>
            <a:endParaRPr lang="en-GB" baseline="0" dirty="0"/>
          </a:p>
          <a:p>
            <a:r>
              <a:rPr lang="en-GB" baseline="0" dirty="0"/>
              <a:t>‘ General application’: the measure applies generally to all member states.</a:t>
            </a:r>
          </a:p>
          <a:p>
            <a:endParaRPr lang="en-GB" baseline="0" dirty="0"/>
          </a:p>
          <a:p>
            <a:r>
              <a:rPr lang="en-GB" baseline="0" dirty="0"/>
              <a:t>‘Binding in its entirety’: means that the Member States have no choice whether to give effect to the measure. They are bound by the regulation in its entirety.</a:t>
            </a:r>
          </a:p>
          <a:p>
            <a:endParaRPr lang="en-GB" baseline="0" dirty="0"/>
          </a:p>
          <a:p>
            <a:r>
              <a:rPr lang="en-GB" baseline="0" dirty="0"/>
              <a:t>‘Directly applicable’: the law automatically becomes law in each Member state on the date specified. The consequence of this is that there is no requirement for the state to implement the measure.</a:t>
            </a:r>
          </a:p>
          <a:p>
            <a:endParaRPr lang="en-GB" baseline="0" dirty="0"/>
          </a:p>
          <a:p>
            <a:pPr marL="171450" indent="-171450">
              <a:buFontTx/>
              <a:buChar char="-"/>
            </a:pPr>
            <a:r>
              <a:rPr lang="en-GB" baseline="0" dirty="0"/>
              <a:t>A comparison that may be useful to make is with Acts of Parliament in the UK. Being that they automatically become law on the date specified and are automatically binding.</a:t>
            </a:r>
          </a:p>
          <a:p>
            <a:pPr marL="171450" indent="-171450">
              <a:buFontTx/>
              <a:buChar char="-"/>
            </a:pPr>
            <a:endParaRPr lang="en-GB" baseline="0" dirty="0"/>
          </a:p>
          <a:p>
            <a:pPr marL="171450" indent="-171450">
              <a:buFontTx/>
              <a:buChar char="-"/>
            </a:pPr>
            <a:r>
              <a:rPr lang="en-GB" baseline="0" dirty="0"/>
              <a:t>Regulations are also capable of creating rights and obligations which are then directly enforceable in the national courts through the principle of direct effect.</a:t>
            </a:r>
          </a:p>
          <a:p>
            <a:endParaRPr lang="en-GB"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9</a:t>
            </a:fld>
            <a:endParaRPr lang="en-GB"/>
          </a:p>
        </p:txBody>
      </p:sp>
    </p:spTree>
    <p:extLst>
      <p:ext uri="{BB962C8B-B14F-4D97-AF65-F5344CB8AC3E}">
        <p14:creationId xmlns:p14="http://schemas.microsoft.com/office/powerpoint/2010/main" val="2392650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a:t>Directives are binding as to the result to be achieved</a:t>
            </a:r>
          </a:p>
          <a:p>
            <a:pPr marL="171450" indent="-171450">
              <a:buFontTx/>
              <a:buChar char="-"/>
            </a:pPr>
            <a:r>
              <a:rPr lang="en-GB" baseline="0" dirty="0"/>
              <a:t>They are not directly applicable and the MS must transpose the Directive into national legislation. The MS has discretion as to the form and method by which the implementation will be made.</a:t>
            </a:r>
          </a:p>
          <a:p>
            <a:pPr marL="171450" indent="-171450">
              <a:buFontTx/>
              <a:buChar char="-"/>
            </a:pPr>
            <a:r>
              <a:rPr lang="en-GB" baseline="0" dirty="0"/>
              <a:t>Directives are binding upon the Ms to whom they are addressed.</a:t>
            </a:r>
          </a:p>
          <a:p>
            <a:pPr marL="171450" indent="-171450">
              <a:buFontTx/>
              <a:buChar char="-"/>
            </a:pPr>
            <a:endParaRPr lang="en-GB" baseline="0" dirty="0"/>
          </a:p>
          <a:p>
            <a:pPr marL="171450" indent="-171450">
              <a:buFontTx/>
              <a:buChar char="-"/>
            </a:pPr>
            <a:r>
              <a:rPr lang="en-GB" baseline="0" dirty="0"/>
              <a:t>All directives provide a deadline for implementation which will be specified in the Directive.</a:t>
            </a:r>
          </a:p>
          <a:p>
            <a:pPr marL="171450" indent="-171450">
              <a:buFontTx/>
              <a:buChar char="-"/>
            </a:pPr>
            <a:r>
              <a:rPr lang="en-GB" baseline="0" dirty="0"/>
              <a:t>In cases where a date of implementation has not been included, Art 297 TFEU states the date of implementation will be the 20</a:t>
            </a:r>
            <a:r>
              <a:rPr lang="en-GB" baseline="30000" dirty="0"/>
              <a:t>th</a:t>
            </a:r>
            <a:r>
              <a:rPr lang="en-GB" baseline="0" dirty="0"/>
              <a:t> day following its publication in the </a:t>
            </a:r>
            <a:r>
              <a:rPr lang="en-GB" i="1" baseline="0" dirty="0"/>
              <a:t>Official Journal of the European Union.</a:t>
            </a:r>
          </a:p>
          <a:p>
            <a:pPr marL="171450" indent="-171450">
              <a:buFontTx/>
              <a:buChar char="-"/>
            </a:pPr>
            <a:r>
              <a:rPr lang="en-GB" i="0" baseline="0" dirty="0"/>
              <a:t>Sometimes implementation of the Directive will not be necessary because the law in the MS already conforms to the Directive. In this situation, the MS must inform the Commission of the existing provisions conformity with the directive.</a:t>
            </a:r>
          </a:p>
          <a:p>
            <a:pPr marL="171450" indent="-171450">
              <a:buFontTx/>
              <a:buChar char="-"/>
            </a:pPr>
            <a:endParaRPr lang="en-GB" i="0"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12</a:t>
            </a:fld>
            <a:endParaRPr lang="en-GB"/>
          </a:p>
        </p:txBody>
      </p:sp>
    </p:spTree>
    <p:extLst>
      <p:ext uri="{BB962C8B-B14F-4D97-AF65-F5344CB8AC3E}">
        <p14:creationId xmlns:p14="http://schemas.microsoft.com/office/powerpoint/2010/main" val="147659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Vertical</a:t>
            </a:r>
            <a:r>
              <a:rPr lang="en-GB" b="1" u="sng" baseline="0" dirty="0"/>
              <a:t> direct effect</a:t>
            </a:r>
          </a:p>
          <a:p>
            <a:r>
              <a:rPr lang="en-GB" b="0" u="none" baseline="0" dirty="0"/>
              <a:t>This is a process by which individuals may enforce an unimplemented directive, provided that the date for implementation has passed (</a:t>
            </a:r>
            <a:r>
              <a:rPr lang="en-GB" b="0" u="none" baseline="0" dirty="0" err="1"/>
              <a:t>Publico</a:t>
            </a:r>
            <a:r>
              <a:rPr lang="en-GB" b="0" u="none" baseline="0" dirty="0"/>
              <a:t> </a:t>
            </a:r>
            <a:r>
              <a:rPr lang="en-GB" b="0" u="none" baseline="0" dirty="0" err="1"/>
              <a:t>Ministero</a:t>
            </a:r>
            <a:r>
              <a:rPr lang="en-GB" b="0" u="none" baseline="0" dirty="0"/>
              <a:t> v </a:t>
            </a:r>
            <a:r>
              <a:rPr lang="en-GB" b="0" u="none" baseline="0" dirty="0" err="1"/>
              <a:t>Ratti</a:t>
            </a:r>
            <a:r>
              <a:rPr lang="en-GB" b="0" u="none" baseline="0" dirty="0"/>
              <a:t> 1979) and the claim is against the state (Marshall v Southampton and South West 1986) or an emanation of the state (Foster v British Gas plc 1991)</a:t>
            </a:r>
          </a:p>
          <a:p>
            <a:endParaRPr lang="en-GB" b="1" u="sng" baseline="0" dirty="0"/>
          </a:p>
          <a:p>
            <a:endParaRPr lang="en-GB" b="1" u="sng" baseline="0" dirty="0"/>
          </a:p>
          <a:p>
            <a:r>
              <a:rPr lang="en-GB" b="1" u="sng" baseline="0" dirty="0"/>
              <a:t>Indirect effect</a:t>
            </a:r>
          </a:p>
          <a:p>
            <a:r>
              <a:rPr lang="en-GB" b="0" u="none" baseline="0" dirty="0"/>
              <a:t>This principle was developed in </a:t>
            </a:r>
            <a:r>
              <a:rPr lang="en-GB" b="0" i="1" u="none" baseline="0" dirty="0"/>
              <a:t>Von Colson  [1984] and </a:t>
            </a:r>
            <a:r>
              <a:rPr lang="en-GB" b="0" i="1" u="none" baseline="0" dirty="0" err="1"/>
              <a:t>Marleasing</a:t>
            </a:r>
            <a:r>
              <a:rPr lang="en-GB" b="0" i="1" u="none" baseline="0" dirty="0"/>
              <a:t> [1990]. </a:t>
            </a:r>
            <a:r>
              <a:rPr lang="en-GB" b="0" i="0" u="none" baseline="0" dirty="0"/>
              <a:t>The ECJ held that, because Article 10 of the EC Treaty (now article 4(3) TFEU) demands that member states fulfil all treaty obligations, national courts should interpret national law so as to give effect to the directive whether it is ineffectively implemented or not implemented at all.</a:t>
            </a:r>
            <a:endParaRPr lang="en-GB" b="0" u="none" baseline="0" dirty="0"/>
          </a:p>
          <a:p>
            <a:endParaRPr lang="en-GB" b="1" u="sng" dirty="0"/>
          </a:p>
          <a:p>
            <a:endParaRPr lang="en-GB" b="1" u="sng" dirty="0"/>
          </a:p>
          <a:p>
            <a:r>
              <a:rPr lang="en-GB" b="1" u="sng" dirty="0"/>
              <a:t>State</a:t>
            </a:r>
            <a:r>
              <a:rPr lang="en-GB" b="1" u="sng" baseline="0" dirty="0"/>
              <a:t> liability</a:t>
            </a:r>
          </a:p>
          <a:p>
            <a:r>
              <a:rPr lang="en-GB" b="0" u="none" baseline="0" dirty="0"/>
              <a:t>Comes from </a:t>
            </a:r>
            <a:r>
              <a:rPr lang="en-GB" b="0" u="none" baseline="0" dirty="0" err="1"/>
              <a:t>Francovich</a:t>
            </a:r>
            <a:r>
              <a:rPr lang="en-GB" b="0" u="none" baseline="0" dirty="0"/>
              <a:t> v Italy 1991</a:t>
            </a:r>
          </a:p>
          <a:p>
            <a:r>
              <a:rPr lang="en-GB" b="0" u="none" baseline="0" dirty="0"/>
              <a:t>Where there can be no horizontal direct effect between individuals, an individual who has suffered a loss as a result of a Member States failure to implement a Directive may claim damages from the state.</a:t>
            </a:r>
            <a:endParaRPr lang="en-GB" b="0" u="none" dirty="0"/>
          </a:p>
        </p:txBody>
      </p:sp>
      <p:sp>
        <p:nvSpPr>
          <p:cNvPr id="4" name="Slide Number Placeholder 3"/>
          <p:cNvSpPr>
            <a:spLocks noGrp="1"/>
          </p:cNvSpPr>
          <p:nvPr>
            <p:ph type="sldNum" sz="quarter" idx="10"/>
          </p:nvPr>
        </p:nvSpPr>
        <p:spPr/>
        <p:txBody>
          <a:bodyPr/>
          <a:lstStyle/>
          <a:p>
            <a:fld id="{8560ECA6-F0C4-4D60-B418-23F8FEB4312D}" type="slidenum">
              <a:rPr lang="en-GB" smtClean="0"/>
              <a:t>17</a:t>
            </a:fld>
            <a:endParaRPr lang="en-GB"/>
          </a:p>
        </p:txBody>
      </p:sp>
    </p:spTree>
    <p:extLst>
      <p:ext uri="{BB962C8B-B14F-4D97-AF65-F5344CB8AC3E}">
        <p14:creationId xmlns:p14="http://schemas.microsoft.com/office/powerpoint/2010/main" val="4100101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Decisions are binding in their entirety on those to whom they are addressed.</a:t>
            </a:r>
          </a:p>
          <a:p>
            <a:r>
              <a:rPr lang="en-GB" dirty="0"/>
              <a:t>Decisions may be addressed to all or some MS, or to businesses or individuals.</a:t>
            </a:r>
          </a:p>
          <a:p>
            <a:r>
              <a:rPr lang="en-GB" dirty="0"/>
              <a:t>There is no requirement</a:t>
            </a:r>
            <a:r>
              <a:rPr lang="en-GB" baseline="0" dirty="0"/>
              <a:t> for implementing legislation.</a:t>
            </a:r>
          </a:p>
          <a:p>
            <a:r>
              <a:rPr lang="en-GB" baseline="0" dirty="0"/>
              <a:t>Article 297(2) TFEU provides that where decisions specify to whom they are addressed, the addressee will be notified of that Decision, and the decision will only take effect upon such notification.</a:t>
            </a:r>
          </a:p>
          <a:p>
            <a:r>
              <a:rPr lang="en-GB" baseline="0" dirty="0"/>
              <a:t>Where a decision does not specify to whom it is addressed, the decision will be published in the </a:t>
            </a:r>
            <a:r>
              <a:rPr lang="en-GB" i="1" baseline="0" dirty="0"/>
              <a:t>Official Journal of the European Union. </a:t>
            </a:r>
            <a:r>
              <a:rPr lang="en-GB" i="0" baseline="0" dirty="0"/>
              <a:t>In that case, the Decision will enter into force on the specified date in the decision or, in the absence of a specified date, on the 20</a:t>
            </a:r>
            <a:r>
              <a:rPr lang="en-GB" i="0" baseline="30000" dirty="0"/>
              <a:t>th</a:t>
            </a:r>
            <a:r>
              <a:rPr lang="en-GB" i="0" baseline="0" dirty="0"/>
              <a:t> day following its publication. </a:t>
            </a:r>
          </a:p>
          <a:p>
            <a:endParaRPr lang="en-GB" i="0" baseline="0" dirty="0"/>
          </a:p>
          <a:p>
            <a:r>
              <a:rPr lang="en-GB" i="0" baseline="0" dirty="0"/>
              <a:t>A decision is immediately and totally binding on the party to whom it is addressed. As a result of this it is equally clear that a decision is capable of creating obligations that are then enforceable by third parties.</a:t>
            </a:r>
          </a:p>
          <a:p>
            <a:endParaRPr lang="en-GB" i="0" baseline="0" dirty="0"/>
          </a:p>
          <a:p>
            <a:r>
              <a:rPr lang="en-GB" i="0" baseline="0" dirty="0"/>
              <a:t>A decision is generally not generally applicable as it may be addressed to a limited party and not the EU as a whole.</a:t>
            </a:r>
          </a:p>
          <a:p>
            <a:r>
              <a:rPr lang="en-GB" i="0" baseline="0" dirty="0"/>
              <a:t>Decisions are the most difficult form of legislation to describe as they may take the form of legally binding measures created according to a specific legal form. However, they could also be non-binding, informal act which sets out guidelines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18</a:t>
            </a:fld>
            <a:endParaRPr lang="en-GB"/>
          </a:p>
        </p:txBody>
      </p:sp>
    </p:spTree>
    <p:extLst>
      <p:ext uri="{BB962C8B-B14F-4D97-AF65-F5344CB8AC3E}">
        <p14:creationId xmlns:p14="http://schemas.microsoft.com/office/powerpoint/2010/main" val="2404756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21</a:t>
            </a:fld>
            <a:endParaRPr lang="en-GB"/>
          </a:p>
        </p:txBody>
      </p:sp>
    </p:spTree>
    <p:extLst>
      <p:ext uri="{BB962C8B-B14F-4D97-AF65-F5344CB8AC3E}">
        <p14:creationId xmlns:p14="http://schemas.microsoft.com/office/powerpoint/2010/main" val="715050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Neither recommendations nor opinions have binding force. These</a:t>
            </a:r>
            <a:r>
              <a:rPr lang="en-GB" baseline="0" dirty="0"/>
              <a:t> are sometimes known as ‘soft law’.</a:t>
            </a:r>
          </a:p>
          <a:p>
            <a:r>
              <a:rPr lang="en-GB" baseline="0" dirty="0"/>
              <a:t>They cannot be ignored altogether and it is wise to take note of them because they are often followed by binding measures along the same lines.</a:t>
            </a:r>
          </a:p>
          <a:p>
            <a:endParaRPr lang="en-GB" baseline="0" dirty="0"/>
          </a:p>
          <a:p>
            <a:r>
              <a:rPr lang="en-GB" b="1" u="sng" baseline="0" dirty="0" err="1"/>
              <a:t>Grimaldi</a:t>
            </a:r>
            <a:r>
              <a:rPr lang="en-GB" b="1" u="sng" baseline="0" dirty="0"/>
              <a:t> v </a:t>
            </a:r>
            <a:r>
              <a:rPr lang="en-GB" b="1" u="sng" baseline="0" dirty="0" err="1"/>
              <a:t>Fonds</a:t>
            </a:r>
            <a:r>
              <a:rPr lang="en-GB" b="1" u="sng" baseline="0" dirty="0"/>
              <a:t> des Maladies </a:t>
            </a:r>
            <a:r>
              <a:rPr lang="en-GB" b="1" u="sng" baseline="0" dirty="0" err="1"/>
              <a:t>Professionnelles</a:t>
            </a:r>
            <a:r>
              <a:rPr lang="en-GB" b="1" u="sng" baseline="0" dirty="0"/>
              <a:t>  (Case 322/88) [1989]</a:t>
            </a:r>
            <a:endParaRPr lang="en-GB" b="1" u="sng" dirty="0"/>
          </a:p>
          <a:p>
            <a:r>
              <a:rPr lang="en-GB" sz="1200" b="0" i="1" u="none" kern="1200" dirty="0">
                <a:solidFill>
                  <a:schemeClr val="tx1"/>
                </a:solidFill>
                <a:effectLst/>
                <a:latin typeface="+mn-lt"/>
                <a:ea typeface="+mn-ea"/>
                <a:cs typeface="+mn-cs"/>
              </a:rPr>
              <a:t>1.Unlike Article 173 of the EEC Treaty, which excludes review by the Court of acts in the nature of recommendations, Article 177 confers on the Court jurisdiction to give a preliminary ruling on the validity and interpretation of all acts of the institutions of the Community without exception . It therefore has jurisdiction to rule on the interpretation of recommendations adopted on the basis of the Treaty .</a:t>
            </a:r>
          </a:p>
          <a:p>
            <a:r>
              <a:rPr lang="en-GB" sz="1200" b="0" i="1" u="none" kern="1200" dirty="0">
                <a:solidFill>
                  <a:schemeClr val="tx1"/>
                </a:solidFill>
                <a:effectLst/>
                <a:latin typeface="+mn-lt"/>
                <a:ea typeface="+mn-ea"/>
                <a:cs typeface="+mn-cs"/>
              </a:rPr>
              <a:t>2 . Since the choice of form cannot alter the nature of a measure, the court required to interpret a measure described as a recommendation in order to determine its scope must ascertain whether the measure is not in fact, in view of its content, intended to produce binding effects .</a:t>
            </a:r>
          </a:p>
          <a:p>
            <a:r>
              <a:rPr lang="en-GB" sz="1200" b="0" i="1" u="none" kern="1200" dirty="0">
                <a:solidFill>
                  <a:schemeClr val="tx1"/>
                </a:solidFill>
                <a:effectLst/>
                <a:latin typeface="+mn-lt"/>
                <a:ea typeface="+mn-ea"/>
                <a:cs typeface="+mn-cs"/>
              </a:rPr>
              <a:t>3.Recommendations which, according to the fifth paragraph of Article 189 of the Treaty, are not binding are generally adopted by the institutions of the Community when they do not have the power under the Treaty to adopt binding measures or when they consider that it is not appropriate to adopt more mandatory rules . Since they are measures which, even as regards the persons to whom they are addressed, are not intended to produce binding effects, they cannot create rights upon which individuals may rely before a national court .</a:t>
            </a:r>
          </a:p>
          <a:p>
            <a:r>
              <a:rPr lang="en-GB" sz="1200" b="0" i="1" u="none" kern="1200" dirty="0">
                <a:solidFill>
                  <a:schemeClr val="tx1"/>
                </a:solidFill>
                <a:effectLst/>
                <a:latin typeface="+mn-lt"/>
                <a:ea typeface="+mn-ea"/>
                <a:cs typeface="+mn-cs"/>
              </a:rPr>
              <a:t>However, since recommendations cannot be regarded as having no legal effect at all, the national courts are bound to take them into consideration in order to decide disputes submitted to them, in particular where they cast light on the interpretation of national measures adopted in order to implement them or where they are designed to supplement binding Community provisions .</a:t>
            </a:r>
          </a:p>
          <a:p>
            <a:r>
              <a:rPr lang="en-GB" sz="1200" b="0" i="0" u="none" strike="noStrike" kern="1200" dirty="0">
                <a:solidFill>
                  <a:schemeClr val="tx1"/>
                </a:solidFill>
                <a:effectLst/>
                <a:latin typeface="+mn-lt"/>
                <a:ea typeface="+mn-ea"/>
                <a:cs typeface="+mn-cs"/>
              </a:rPr>
              <a:t>Parties</a:t>
            </a:r>
            <a:endParaRPr lang="en-GB" sz="1200" b="0" i="0" u="none" kern="1200" dirty="0">
              <a:solidFill>
                <a:schemeClr val="tx1"/>
              </a:solidFill>
              <a:effectLst/>
              <a:latin typeface="+mn-lt"/>
              <a:ea typeface="+mn-ea"/>
              <a:cs typeface="+mn-cs"/>
            </a:endParaRPr>
          </a:p>
          <a:p>
            <a:endParaRPr lang="en-GB" dirty="0"/>
          </a:p>
          <a:p>
            <a:endParaRPr lang="en-GB" dirty="0"/>
          </a:p>
          <a:p>
            <a:r>
              <a:rPr lang="en-GB" dirty="0"/>
              <a:t>E.G</a:t>
            </a:r>
            <a:r>
              <a:rPr lang="en-GB" baseline="0" dirty="0"/>
              <a:t> European Economic and social committee</a:t>
            </a:r>
          </a:p>
          <a:p>
            <a:r>
              <a:rPr lang="en-GB" baseline="0" dirty="0"/>
              <a:t>Its purpose is to give advice and guidance to the Commission on social and economic matters. Advice is given in the form of an opinion and there is no obligation to consult the committee as it is not an officially recognised institution</a:t>
            </a:r>
          </a:p>
          <a:p>
            <a:r>
              <a:rPr lang="en-GB" baseline="0" dirty="0"/>
              <a:t>Some areas included in the Treaty will specify that consultation is needed and in these situations the Council or Commission must consult. If they fail to do so it is possible for the Court of Justice of the EU to annul the measure in question.</a:t>
            </a:r>
          </a:p>
          <a:p>
            <a:endParaRPr lang="en-GB" baseline="0" dirty="0"/>
          </a:p>
          <a:p>
            <a:endParaRPr lang="en-GB" baseline="0" dirty="0"/>
          </a:p>
          <a:p>
            <a:r>
              <a:rPr lang="en-GB" b="1" u="sng" baseline="0" dirty="0"/>
              <a:t>DECISIONS OF THE COURT OF JUSTICE</a:t>
            </a:r>
          </a:p>
          <a:p>
            <a:r>
              <a:rPr lang="en-GB" dirty="0"/>
              <a:t>Acts which are not listed in Article 288 TFEU may have a legal effect.</a:t>
            </a:r>
          </a:p>
          <a:p>
            <a:r>
              <a:rPr lang="en-GB" dirty="0"/>
              <a:t>The</a:t>
            </a:r>
            <a:r>
              <a:rPr lang="en-GB" baseline="0" dirty="0"/>
              <a:t> rulings of the Court of Justice are authoritative on all aspects of the Treaties and other (secondary) legislation. </a:t>
            </a:r>
          </a:p>
          <a:p>
            <a:r>
              <a:rPr lang="en-GB" baseline="0" dirty="0"/>
              <a:t>The Court has also developed certain legal principles, some of which it has implied into Treaties, and others of which are part of the legal traditions of the Member States.</a:t>
            </a:r>
            <a:endParaRPr lang="en-GB"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22</a:t>
            </a:fld>
            <a:endParaRPr lang="en-GB"/>
          </a:p>
        </p:txBody>
      </p:sp>
    </p:spTree>
    <p:extLst>
      <p:ext uri="{BB962C8B-B14F-4D97-AF65-F5344CB8AC3E}">
        <p14:creationId xmlns:p14="http://schemas.microsoft.com/office/powerpoint/2010/main" val="16383028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a:t>
            </a:r>
            <a:r>
              <a:rPr lang="en-GB" baseline="0" dirty="0"/>
              <a:t> law of the CJEU</a:t>
            </a:r>
          </a:p>
          <a:p>
            <a:endParaRPr lang="en-GB" baseline="0" dirty="0"/>
          </a:p>
          <a:p>
            <a:pPr marL="171450" indent="-171450">
              <a:buFontTx/>
              <a:buChar char="-"/>
            </a:pPr>
            <a:r>
              <a:rPr lang="en-GB" baseline="0" dirty="0"/>
              <a:t>Played a vital role in the development of EU law.</a:t>
            </a:r>
          </a:p>
          <a:p>
            <a:pPr marL="171450" indent="-171450">
              <a:buFontTx/>
              <a:buChar char="-"/>
            </a:pPr>
            <a:r>
              <a:rPr lang="en-GB" baseline="0" dirty="0"/>
              <a:t>The Court plays a major role in illuminating principles of EU law as the Treaties use such broad terms and cover broad principles</a:t>
            </a:r>
          </a:p>
          <a:p>
            <a:pPr marL="171450" indent="-171450">
              <a:buFontTx/>
              <a:buChar char="-"/>
            </a:pPr>
            <a:r>
              <a:rPr lang="en-GB" baseline="0" dirty="0"/>
              <a:t>CJEU adds detail and context to these broad principles and provides more precise principles for the national courts in the Member states to follow.</a:t>
            </a:r>
          </a:p>
          <a:p>
            <a:pPr marL="171450" indent="-171450">
              <a:buFontTx/>
              <a:buChar char="-"/>
            </a:pPr>
            <a:r>
              <a:rPr lang="en-GB" baseline="0" dirty="0"/>
              <a:t>The Court is not bound by any past decisions as a Court in England and Wales would be.</a:t>
            </a:r>
          </a:p>
          <a:p>
            <a:pPr marL="171450" indent="-171450">
              <a:buFontTx/>
              <a:buChar char="-"/>
            </a:pPr>
            <a:endParaRPr lang="en-GB" baseline="0" dirty="0"/>
          </a:p>
          <a:p>
            <a:pPr marL="0" indent="0">
              <a:buFontTx/>
              <a:buNone/>
            </a:pPr>
            <a:r>
              <a:rPr lang="en-GB" baseline="0" dirty="0"/>
              <a:t>The Court will not depart from any previous decision without good reason</a:t>
            </a:r>
          </a:p>
          <a:p>
            <a:pPr marL="0" indent="0">
              <a:buFontTx/>
              <a:buNone/>
            </a:pPr>
            <a:r>
              <a:rPr lang="en-GB" baseline="0" dirty="0"/>
              <a:t>In its reasoning and judgements the courts has shown remarkable consistency over the years;</a:t>
            </a:r>
          </a:p>
          <a:p>
            <a:pPr marL="0" indent="0">
              <a:buFontTx/>
              <a:buNone/>
            </a:pPr>
            <a:endParaRPr lang="en-GB" baseline="0" dirty="0"/>
          </a:p>
          <a:p>
            <a:pPr marL="0" indent="0">
              <a:buFontTx/>
              <a:buNone/>
            </a:pPr>
            <a:endParaRPr lang="en-GB" baseline="0" dirty="0"/>
          </a:p>
          <a:p>
            <a:pPr marL="0" indent="0">
              <a:buFontTx/>
              <a:buNone/>
            </a:pPr>
            <a:r>
              <a:rPr lang="en-GB" baseline="0" dirty="0"/>
              <a:t>The case law of the CJEU is in fact a major source of EU law and has been a key element in the development in two ways:</a:t>
            </a:r>
          </a:p>
          <a:p>
            <a:pPr marL="171450" indent="-171450">
              <a:buFontTx/>
              <a:buChar char="-"/>
            </a:pPr>
            <a:r>
              <a:rPr lang="en-GB" baseline="0" dirty="0"/>
              <a:t>It has defined the principles that apply</a:t>
            </a:r>
          </a:p>
          <a:p>
            <a:pPr marL="171450" indent="-171450">
              <a:buFontTx/>
              <a:buChar char="-"/>
            </a:pPr>
            <a:r>
              <a:rPr lang="en-GB" baseline="0" dirty="0"/>
              <a:t>It has ensured that the objectives of the Treaties are achieved in the Member states by developing concepts such as direct effect.</a:t>
            </a:r>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23</a:t>
            </a:fld>
            <a:endParaRPr lang="en-GB"/>
          </a:p>
        </p:txBody>
      </p:sp>
    </p:spTree>
    <p:extLst>
      <p:ext uri="{BB962C8B-B14F-4D97-AF65-F5344CB8AC3E}">
        <p14:creationId xmlns:p14="http://schemas.microsoft.com/office/powerpoint/2010/main" val="3658109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0ECA6-F0C4-4D60-B418-23F8FEB4312D}" type="slidenum">
              <a:rPr lang="en-GB" smtClean="0"/>
              <a:t>24</a:t>
            </a:fld>
            <a:endParaRPr lang="en-GB"/>
          </a:p>
        </p:txBody>
      </p:sp>
    </p:spTree>
    <p:extLst>
      <p:ext uri="{BB962C8B-B14F-4D97-AF65-F5344CB8AC3E}">
        <p14:creationId xmlns:p14="http://schemas.microsoft.com/office/powerpoint/2010/main" val="3206487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30</a:t>
            </a:fld>
            <a:endParaRPr lang="en-GB"/>
          </a:p>
        </p:txBody>
      </p:sp>
    </p:spTree>
    <p:extLst>
      <p:ext uri="{BB962C8B-B14F-4D97-AF65-F5344CB8AC3E}">
        <p14:creationId xmlns:p14="http://schemas.microsoft.com/office/powerpoint/2010/main" val="1118671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sng" dirty="0">
                <a:solidFill>
                  <a:srgbClr val="FF0000"/>
                </a:solidFill>
              </a:rPr>
              <a:t>PROPORTIONALITY</a:t>
            </a:r>
          </a:p>
          <a:p>
            <a:r>
              <a:rPr lang="en-GB" b="1" i="1" u="sng" dirty="0">
                <a:solidFill>
                  <a:srgbClr val="FF0000"/>
                </a:solidFill>
              </a:rPr>
              <a:t>R v Intervention Board, ex p Man (Sugar) Ltd (Case 181/84</a:t>
            </a:r>
          </a:p>
          <a:p>
            <a:endParaRPr lang="en-GB" dirty="0"/>
          </a:p>
          <a:p>
            <a:r>
              <a:rPr lang="en-GB" dirty="0"/>
              <a:t>Here,</a:t>
            </a:r>
            <a:r>
              <a:rPr lang="en-GB" baseline="0" dirty="0"/>
              <a:t> a sugar trader did not apply for export licenses within the specified time. The bank where securities had to be lodged acted in accordance with Regulation 1880/83 and forfeited the securities, which amounted in a £1670 loss to the trader.</a:t>
            </a:r>
          </a:p>
          <a:p>
            <a:r>
              <a:rPr lang="en-GB" baseline="0" dirty="0"/>
              <a:t>The ECJ accepted that this was disproportionate to the actual offence committed by the trader.</a:t>
            </a:r>
          </a:p>
          <a:p>
            <a:r>
              <a:rPr lang="en-GB" baseline="0" dirty="0"/>
              <a:t>The Court held for the forfeit to be invalid.</a:t>
            </a:r>
          </a:p>
          <a:p>
            <a:endParaRPr lang="en-GB" baseline="0" dirty="0"/>
          </a:p>
          <a:p>
            <a:endParaRPr lang="en-GB" baseline="0" dirty="0"/>
          </a:p>
          <a:p>
            <a:r>
              <a:rPr lang="en-GB" b="1" u="sng" baseline="0" dirty="0"/>
              <a:t>LEGAL CERTAINTY</a:t>
            </a:r>
          </a:p>
          <a:p>
            <a:r>
              <a:rPr lang="en-GB" baseline="0" dirty="0"/>
              <a:t>No retroactive laws - </a:t>
            </a:r>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law</a:t>
            </a:r>
            <a:r>
              <a:rPr lang="en-GB" sz="1200" b="0" i="0" kern="1200" dirty="0">
                <a:solidFill>
                  <a:schemeClr val="tx1"/>
                </a:solidFill>
                <a:effectLst/>
                <a:latin typeface="+mn-lt"/>
                <a:ea typeface="+mn-ea"/>
                <a:cs typeface="+mn-cs"/>
              </a:rPr>
              <a:t> that operates to make criminals punishable in any way expressly affects an act done prior to the passing of the </a:t>
            </a:r>
            <a:r>
              <a:rPr lang="en-GB" sz="1200" b="1" i="0" kern="1200" dirty="0">
                <a:solidFill>
                  <a:schemeClr val="tx1"/>
                </a:solidFill>
                <a:effectLst/>
                <a:latin typeface="+mn-lt"/>
                <a:ea typeface="+mn-ea"/>
                <a:cs typeface="+mn-cs"/>
              </a:rPr>
              <a:t>law</a:t>
            </a:r>
            <a:r>
              <a:rPr lang="en-GB" sz="1200" b="0" i="0" kern="1200" dirty="0">
                <a:solidFill>
                  <a:schemeClr val="tx1"/>
                </a:solidFill>
                <a:effectLst/>
                <a:latin typeface="+mn-lt"/>
                <a:ea typeface="+mn-ea"/>
                <a:cs typeface="+mn-cs"/>
              </a:rPr>
              <a:t> . Punishment</a:t>
            </a:r>
            <a:r>
              <a:rPr lang="en-GB" sz="1200" b="0" i="0" kern="1200" baseline="0" dirty="0">
                <a:solidFill>
                  <a:schemeClr val="tx1"/>
                </a:solidFill>
                <a:effectLst/>
                <a:latin typeface="+mn-lt"/>
                <a:ea typeface="+mn-ea"/>
                <a:cs typeface="+mn-cs"/>
              </a:rPr>
              <a:t> for committing an offence that has only now become illegal and it wasn’t illegal at the time of the commission of the offence.</a:t>
            </a:r>
          </a:p>
          <a:p>
            <a:endParaRPr lang="en-GB" sz="1200" b="0" i="0" kern="1200" baseline="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31</a:t>
            </a:fld>
            <a:endParaRPr lang="en-GB"/>
          </a:p>
        </p:txBody>
      </p:sp>
    </p:spTree>
    <p:extLst>
      <p:ext uri="{BB962C8B-B14F-4D97-AF65-F5344CB8AC3E}">
        <p14:creationId xmlns:p14="http://schemas.microsoft.com/office/powerpoint/2010/main" val="6836316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32</a:t>
            </a:fld>
            <a:endParaRPr lang="en-GB"/>
          </a:p>
        </p:txBody>
      </p:sp>
    </p:spTree>
    <p:extLst>
      <p:ext uri="{BB962C8B-B14F-4D97-AF65-F5344CB8AC3E}">
        <p14:creationId xmlns:p14="http://schemas.microsoft.com/office/powerpoint/2010/main" val="4294377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Explain</a:t>
            </a:r>
            <a:r>
              <a:rPr lang="en-GB" b="1" baseline="0" dirty="0"/>
              <a:t> that there are three different sources:</a:t>
            </a:r>
          </a:p>
          <a:p>
            <a:r>
              <a:rPr lang="en-GB" baseline="0" dirty="0"/>
              <a:t>Primary – the treaties, TFEU</a:t>
            </a:r>
          </a:p>
          <a:p>
            <a:r>
              <a:rPr lang="en-GB" baseline="0" dirty="0"/>
              <a:t>Secondary – the legislation – regulations, decisions and directives ( and also recommendations and opinions)</a:t>
            </a:r>
          </a:p>
          <a:p>
            <a:r>
              <a:rPr lang="en-GB" baseline="0" dirty="0"/>
              <a:t>Tertiary – the CJEU case law and the general principles of law</a:t>
            </a:r>
          </a:p>
          <a:p>
            <a:endParaRPr lang="en-GB" baseline="0" dirty="0"/>
          </a:p>
          <a:p>
            <a:r>
              <a:rPr lang="en-GB" b="1" baseline="0" dirty="0"/>
              <a:t>Explain the character of the different legislation under Art 288</a:t>
            </a:r>
            <a:r>
              <a:rPr lang="en-GB" baseline="0" dirty="0"/>
              <a:t>:</a:t>
            </a:r>
          </a:p>
          <a:p>
            <a:r>
              <a:rPr lang="en-GB" baseline="0" dirty="0"/>
              <a:t>Regulations – generally applicable, binding in their entirety, and directly applicable</a:t>
            </a:r>
          </a:p>
          <a:p>
            <a:r>
              <a:rPr lang="en-GB" baseline="0" dirty="0"/>
              <a:t>Directives – binding as to the effect to be achieved – so subject to implementation by the MS within a specified time limit</a:t>
            </a:r>
          </a:p>
          <a:p>
            <a:r>
              <a:rPr lang="en-GB" baseline="0" dirty="0"/>
              <a:t>Decisions – binding in their entirety on the party to whom they are addressed</a:t>
            </a:r>
          </a:p>
          <a:p>
            <a:r>
              <a:rPr lang="en-GB" baseline="0" dirty="0"/>
              <a:t>Recommendations and opinions – persuasive only</a:t>
            </a:r>
          </a:p>
          <a:p>
            <a:endParaRPr lang="en-GB" baseline="0" dirty="0"/>
          </a:p>
          <a:p>
            <a:endParaRPr lang="en-GB" b="1" baseline="0" dirty="0"/>
          </a:p>
          <a:p>
            <a:r>
              <a:rPr lang="en-GB" b="1" baseline="0" dirty="0"/>
              <a:t>Explain the character of Tertiary sources:</a:t>
            </a:r>
          </a:p>
          <a:p>
            <a:r>
              <a:rPr lang="en-GB" baseline="0" dirty="0"/>
              <a:t>Case law of CJEU: ALL MSs are bound by the rulings of the Court which then becomes binding on national law</a:t>
            </a:r>
          </a:p>
          <a:p>
            <a:r>
              <a:rPr lang="en-GB" baseline="0" dirty="0"/>
              <a:t>General principles of law underpins judgement e.g. proportionality</a:t>
            </a:r>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33</a:t>
            </a:fld>
            <a:endParaRPr lang="en-GB"/>
          </a:p>
        </p:txBody>
      </p:sp>
    </p:spTree>
    <p:extLst>
      <p:ext uri="{BB962C8B-B14F-4D97-AF65-F5344CB8AC3E}">
        <p14:creationId xmlns:p14="http://schemas.microsoft.com/office/powerpoint/2010/main" val="3079407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usually decisions of CJ and General Court will apply retrospectively because this is the law as it always has been.</a:t>
            </a:r>
            <a:endParaRPr lang="en-GB" dirty="0"/>
          </a:p>
        </p:txBody>
      </p:sp>
      <p:sp>
        <p:nvSpPr>
          <p:cNvPr id="4" name="Slide Number Placeholder 3"/>
          <p:cNvSpPr>
            <a:spLocks noGrp="1"/>
          </p:cNvSpPr>
          <p:nvPr>
            <p:ph type="sldNum" sz="quarter" idx="5"/>
          </p:nvPr>
        </p:nvSpPr>
        <p:spPr/>
        <p:txBody>
          <a:bodyPr/>
          <a:lstStyle/>
          <a:p>
            <a:fld id="{8560ECA6-F0C4-4D60-B418-23F8FEB4312D}" type="slidenum">
              <a:rPr lang="en-GB" smtClean="0"/>
              <a:t>44</a:t>
            </a:fld>
            <a:endParaRPr lang="en-GB"/>
          </a:p>
        </p:txBody>
      </p:sp>
    </p:spTree>
    <p:extLst>
      <p:ext uri="{BB962C8B-B14F-4D97-AF65-F5344CB8AC3E}">
        <p14:creationId xmlns:p14="http://schemas.microsoft.com/office/powerpoint/2010/main" val="1382148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2/8/20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2/8/20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2/8/20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2/8/20</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Sources of </a:t>
            </a:r>
            <a:r>
              <a:rPr lang="en-GB" dirty="0" err="1"/>
              <a:t>eu</a:t>
            </a:r>
            <a:r>
              <a:rPr lang="en-GB" dirty="0"/>
              <a:t> law</a:t>
            </a:r>
          </a:p>
        </p:txBody>
      </p:sp>
      <p:sp>
        <p:nvSpPr>
          <p:cNvPr id="3" name="Subtitle 2"/>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3472240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r>
              <a:rPr lang="en-GB" sz="3200" dirty="0"/>
              <a:t>BY THE END OF THIS SESSION YOU SHOULD BE ABLE TO….</a:t>
            </a:r>
          </a:p>
          <a:p>
            <a:pPr>
              <a:buFont typeface="Wingdings" panose="05000000000000000000" pitchFamily="2" charset="2"/>
              <a:buChar char="Ø"/>
            </a:pPr>
            <a:r>
              <a:rPr lang="en-GB" sz="3200" dirty="0"/>
              <a:t>Explain the difference between primary and secondary EU law</a:t>
            </a:r>
          </a:p>
          <a:p>
            <a:pPr>
              <a:buFont typeface="Wingdings" panose="05000000000000000000" pitchFamily="2" charset="2"/>
              <a:buChar char="Ø"/>
            </a:pPr>
            <a:r>
              <a:rPr lang="en-GB" sz="3200" dirty="0"/>
              <a:t>Identify types of primary and secondary EU law</a:t>
            </a:r>
          </a:p>
          <a:p>
            <a:pPr>
              <a:buFont typeface="Wingdings" panose="05000000000000000000" pitchFamily="2" charset="2"/>
              <a:buChar char="Ø"/>
            </a:pPr>
            <a:r>
              <a:rPr lang="en-GB" sz="3200" dirty="0"/>
              <a:t>Understand the importance of Article 288 TFEU</a:t>
            </a:r>
          </a:p>
        </p:txBody>
      </p:sp>
    </p:spTree>
    <p:extLst>
      <p:ext uri="{BB962C8B-B14F-4D97-AF65-F5344CB8AC3E}">
        <p14:creationId xmlns:p14="http://schemas.microsoft.com/office/powerpoint/2010/main" val="453363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8253-B312-4411-A539-E0E3B960D029}"/>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32D8C0FC-DFBA-4485-9526-14059C5858FA}"/>
              </a:ext>
            </a:extLst>
          </p:cNvPr>
          <p:cNvSpPr>
            <a:spLocks noGrp="1"/>
          </p:cNvSpPr>
          <p:nvPr>
            <p:ph idx="1"/>
          </p:nvPr>
        </p:nvSpPr>
        <p:spPr/>
        <p:txBody>
          <a:bodyPr>
            <a:normAutofit fontScale="92500" lnSpcReduction="20000"/>
          </a:bodyPr>
          <a:lstStyle/>
          <a:p>
            <a:r>
              <a:rPr lang="en-US" b="1" dirty="0"/>
              <a:t>Treaty on the Functioning of the European Union (TFEU) </a:t>
            </a:r>
            <a:r>
              <a:rPr lang="en-US" dirty="0"/>
              <a:t>– many Member States treated it as self- executing but the UK chose to pass legislation to implement it.</a:t>
            </a:r>
            <a:r>
              <a:rPr lang="en-US" b="1" dirty="0"/>
              <a:t> </a:t>
            </a:r>
          </a:p>
          <a:p>
            <a:r>
              <a:rPr lang="en-GB" dirty="0"/>
              <a:t>WHY DID THE UK CHOOSE TO DO SO? Unlike our European neighbours, we see international law as separate  from, rather than simply a superior part of, national law. In order for it to become part of our legal system, it must actually be written into national law.</a:t>
            </a:r>
          </a:p>
          <a:p>
            <a:endParaRPr lang="en-US" b="1" dirty="0"/>
          </a:p>
          <a:p>
            <a:r>
              <a:rPr lang="en-US" b="1" dirty="0"/>
              <a:t>Treaties </a:t>
            </a:r>
            <a:r>
              <a:rPr lang="en-US" dirty="0"/>
              <a:t>were as much a part of the UK law as Acts of Parliament.</a:t>
            </a:r>
          </a:p>
          <a:p>
            <a:r>
              <a:rPr lang="en-US" b="1" dirty="0"/>
              <a:t>Treaties </a:t>
            </a:r>
            <a:r>
              <a:rPr lang="en-US" dirty="0"/>
              <a:t>apply </a:t>
            </a:r>
            <a:r>
              <a:rPr lang="en-US" dirty="0" err="1"/>
              <a:t>automicatically</a:t>
            </a:r>
            <a:r>
              <a:rPr lang="en-US" dirty="0"/>
              <a:t> to Member States and are therefore said to have </a:t>
            </a:r>
            <a:r>
              <a:rPr lang="en-US" b="1" dirty="0"/>
              <a:t>direct applicability.</a:t>
            </a:r>
          </a:p>
          <a:p>
            <a:r>
              <a:rPr lang="en-US" b="1" dirty="0"/>
              <a:t>Art 288 TFEU – </a:t>
            </a:r>
            <a:r>
              <a:rPr lang="en-US" dirty="0"/>
              <a:t>defines 5 types of legal act which the EU may use; </a:t>
            </a:r>
            <a:r>
              <a:rPr lang="en-US" b="1" dirty="0"/>
              <a:t>Regulations, Directives, Decisions, Recommendations </a:t>
            </a:r>
            <a:r>
              <a:rPr lang="en-US" dirty="0"/>
              <a:t>and </a:t>
            </a:r>
            <a:r>
              <a:rPr lang="en-US" b="1" dirty="0"/>
              <a:t>Opinions. </a:t>
            </a:r>
          </a:p>
          <a:p>
            <a:r>
              <a:rPr lang="en-US" b="1" dirty="0"/>
              <a:t>*</a:t>
            </a:r>
            <a:r>
              <a:rPr lang="en-US" b="1" i="1" dirty="0"/>
              <a:t>note that Recommendations and Opinions do not have binding force.</a:t>
            </a:r>
            <a:endParaRPr lang="en-GB" b="1" dirty="0"/>
          </a:p>
        </p:txBody>
      </p:sp>
    </p:spTree>
    <p:extLst>
      <p:ext uri="{BB962C8B-B14F-4D97-AF65-F5344CB8AC3E}">
        <p14:creationId xmlns:p14="http://schemas.microsoft.com/office/powerpoint/2010/main" val="410784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EU law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3793803"/>
              </p:ext>
            </p:extLst>
          </p:nvPr>
        </p:nvGraphicFramePr>
        <p:xfrm>
          <a:off x="685799" y="2190768"/>
          <a:ext cx="10058400" cy="3816332"/>
        </p:xfrm>
        <a:graphic>
          <a:graphicData uri="http://schemas.openxmlformats.org/drawingml/2006/table">
            <a:tbl>
              <a:tblPr firstRow="1" bandRow="1">
                <a:tableStyleId>{5C22544A-7EE6-4342-B048-85BDC9FD1C3A}</a:tableStyleId>
              </a:tblPr>
              <a:tblGrid>
                <a:gridCol w="3352800">
                  <a:extLst>
                    <a:ext uri="{9D8B030D-6E8A-4147-A177-3AD203B41FA5}">
                      <a16:colId xmlns:a16="http://schemas.microsoft.com/office/drawing/2014/main" val="20000"/>
                    </a:ext>
                  </a:extLst>
                </a:gridCol>
                <a:gridCol w="3352800">
                  <a:extLst>
                    <a:ext uri="{9D8B030D-6E8A-4147-A177-3AD203B41FA5}">
                      <a16:colId xmlns:a16="http://schemas.microsoft.com/office/drawing/2014/main" val="20001"/>
                    </a:ext>
                  </a:extLst>
                </a:gridCol>
                <a:gridCol w="3352800">
                  <a:extLst>
                    <a:ext uri="{9D8B030D-6E8A-4147-A177-3AD203B41FA5}">
                      <a16:colId xmlns:a16="http://schemas.microsoft.com/office/drawing/2014/main" val="20002"/>
                    </a:ext>
                  </a:extLst>
                </a:gridCol>
              </a:tblGrid>
              <a:tr h="954083">
                <a:tc>
                  <a:txBody>
                    <a:bodyPr/>
                    <a:lstStyle/>
                    <a:p>
                      <a:r>
                        <a:rPr lang="en-GB" dirty="0"/>
                        <a:t>PRIMARY LEGISLATION</a:t>
                      </a:r>
                    </a:p>
                  </a:txBody>
                  <a:tcPr/>
                </a:tc>
                <a:tc>
                  <a:txBody>
                    <a:bodyPr/>
                    <a:lstStyle/>
                    <a:p>
                      <a:r>
                        <a:rPr lang="en-GB" dirty="0"/>
                        <a:t>SECONDARY LEGISLATION</a:t>
                      </a:r>
                    </a:p>
                  </a:txBody>
                  <a:tcPr/>
                </a:tc>
                <a:tc>
                  <a:txBody>
                    <a:bodyPr/>
                    <a:lstStyle/>
                    <a:p>
                      <a:r>
                        <a:rPr lang="en-GB" dirty="0"/>
                        <a:t>TERTIARY</a:t>
                      </a:r>
                      <a:r>
                        <a:rPr lang="en-GB" baseline="0" dirty="0"/>
                        <a:t> SOURCES</a:t>
                      </a:r>
                      <a:endParaRPr lang="en-GB" dirty="0"/>
                    </a:p>
                  </a:txBody>
                  <a:tcPr/>
                </a:tc>
                <a:extLst>
                  <a:ext uri="{0D108BD9-81ED-4DB2-BD59-A6C34878D82A}">
                    <a16:rowId xmlns:a16="http://schemas.microsoft.com/office/drawing/2014/main" val="10000"/>
                  </a:ext>
                </a:extLst>
              </a:tr>
              <a:tr h="954083">
                <a:tc>
                  <a:txBody>
                    <a:bodyPr/>
                    <a:lstStyle/>
                    <a:p>
                      <a:r>
                        <a:rPr lang="en-GB" dirty="0"/>
                        <a:t>Treaties</a:t>
                      </a:r>
                      <a:r>
                        <a:rPr lang="en-GB" baseline="0" dirty="0"/>
                        <a:t> establishing the EU</a:t>
                      </a:r>
                      <a:endParaRPr lang="en-GB" dirty="0"/>
                    </a:p>
                  </a:txBody>
                  <a:tcPr/>
                </a:tc>
                <a:tc>
                  <a:txBody>
                    <a:bodyPr/>
                    <a:lstStyle/>
                    <a:p>
                      <a:r>
                        <a:rPr lang="en-GB" dirty="0"/>
                        <a:t>Regulations</a:t>
                      </a:r>
                    </a:p>
                  </a:txBody>
                  <a:tcPr/>
                </a:tc>
                <a:tc>
                  <a:txBody>
                    <a:bodyPr/>
                    <a:lstStyle/>
                    <a:p>
                      <a:r>
                        <a:rPr lang="en-GB" dirty="0"/>
                        <a:t>Case</a:t>
                      </a:r>
                      <a:r>
                        <a:rPr lang="en-GB" baseline="0" dirty="0"/>
                        <a:t> law of the CJEU</a:t>
                      </a:r>
                      <a:endParaRPr lang="en-GB" dirty="0"/>
                    </a:p>
                  </a:txBody>
                  <a:tcPr/>
                </a:tc>
                <a:extLst>
                  <a:ext uri="{0D108BD9-81ED-4DB2-BD59-A6C34878D82A}">
                    <a16:rowId xmlns:a16="http://schemas.microsoft.com/office/drawing/2014/main" val="10001"/>
                  </a:ext>
                </a:extLst>
              </a:tr>
              <a:tr h="954083">
                <a:tc>
                  <a:txBody>
                    <a:bodyPr/>
                    <a:lstStyle/>
                    <a:p>
                      <a:endParaRPr lang="en-GB" dirty="0"/>
                    </a:p>
                  </a:txBody>
                  <a:tcPr/>
                </a:tc>
                <a:tc>
                  <a:txBody>
                    <a:bodyPr/>
                    <a:lstStyle/>
                    <a:p>
                      <a:r>
                        <a:rPr lang="en-GB" dirty="0"/>
                        <a:t>Directives</a:t>
                      </a:r>
                    </a:p>
                  </a:txBody>
                  <a:tcPr/>
                </a:tc>
                <a:tc>
                  <a:txBody>
                    <a:bodyPr/>
                    <a:lstStyle/>
                    <a:p>
                      <a:r>
                        <a:rPr lang="en-GB" dirty="0"/>
                        <a:t>General</a:t>
                      </a:r>
                      <a:r>
                        <a:rPr lang="en-GB" baseline="0" dirty="0"/>
                        <a:t> principles of EU law</a:t>
                      </a:r>
                      <a:endParaRPr lang="en-GB" dirty="0"/>
                    </a:p>
                  </a:txBody>
                  <a:tcPr/>
                </a:tc>
                <a:extLst>
                  <a:ext uri="{0D108BD9-81ED-4DB2-BD59-A6C34878D82A}">
                    <a16:rowId xmlns:a16="http://schemas.microsoft.com/office/drawing/2014/main" val="10002"/>
                  </a:ext>
                </a:extLst>
              </a:tr>
              <a:tr h="954083">
                <a:tc>
                  <a:txBody>
                    <a:bodyPr/>
                    <a:lstStyle/>
                    <a:p>
                      <a:endParaRPr lang="en-GB" dirty="0"/>
                    </a:p>
                  </a:txBody>
                  <a:tcPr/>
                </a:tc>
                <a:tc>
                  <a:txBody>
                    <a:bodyPr/>
                    <a:lstStyle/>
                    <a:p>
                      <a:r>
                        <a:rPr lang="en-GB" dirty="0"/>
                        <a:t>Decisions</a:t>
                      </a:r>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65169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Treaties</a:t>
            </a:r>
          </a:p>
        </p:txBody>
      </p:sp>
      <p:sp>
        <p:nvSpPr>
          <p:cNvPr id="3" name="Content Placeholder 2"/>
          <p:cNvSpPr>
            <a:spLocks noGrp="1"/>
          </p:cNvSpPr>
          <p:nvPr>
            <p:ph idx="1"/>
          </p:nvPr>
        </p:nvSpPr>
        <p:spPr>
          <a:xfrm>
            <a:off x="3647173" y="1416213"/>
            <a:ext cx="7315200" cy="5120640"/>
          </a:xfrm>
        </p:spPr>
        <p:txBody>
          <a:bodyPr/>
          <a:lstStyle/>
          <a:p>
            <a:pPr algn="ctr"/>
            <a:r>
              <a:rPr lang="en-GB" sz="3200" dirty="0"/>
              <a:t>PRIMARY SOURCE OF EU LAW</a:t>
            </a:r>
          </a:p>
          <a:p>
            <a:pPr algn="ctr"/>
            <a:r>
              <a:rPr lang="en-GB" sz="3200" dirty="0"/>
              <a:t>Treaty on European Union (TEU)</a:t>
            </a:r>
          </a:p>
          <a:p>
            <a:pPr algn="ctr"/>
            <a:r>
              <a:rPr lang="en-GB" sz="3200" dirty="0"/>
              <a:t>Treaty on the functioning of the European Union (TFEU)</a:t>
            </a:r>
          </a:p>
          <a:p>
            <a:pPr algn="ctr"/>
            <a:r>
              <a:rPr lang="en-GB" sz="3200" dirty="0"/>
              <a:t>Self executing</a:t>
            </a:r>
          </a:p>
          <a:p>
            <a:pPr algn="ctr"/>
            <a:r>
              <a:rPr lang="en-GB" sz="3200" dirty="0"/>
              <a:t>Treaties are DIRECTLY APPLICABLE </a:t>
            </a:r>
            <a:endParaRPr lang="en-GB" dirty="0"/>
          </a:p>
        </p:txBody>
      </p:sp>
      <p:pic>
        <p:nvPicPr>
          <p:cNvPr id="4" name="Picture 3"/>
          <p:cNvPicPr>
            <a:picLocks noChangeAspect="1"/>
          </p:cNvPicPr>
          <p:nvPr/>
        </p:nvPicPr>
        <p:blipFill>
          <a:blip r:embed="rId3"/>
          <a:stretch>
            <a:fillRect/>
          </a:stretch>
        </p:blipFill>
        <p:spPr>
          <a:xfrm>
            <a:off x="391741" y="3838998"/>
            <a:ext cx="2381250" cy="2371725"/>
          </a:xfrm>
          <a:prstGeom prst="rect">
            <a:avLst/>
          </a:prstGeom>
        </p:spPr>
      </p:pic>
    </p:spTree>
    <p:extLst>
      <p:ext uri="{BB962C8B-B14F-4D97-AF65-F5344CB8AC3E}">
        <p14:creationId xmlns:p14="http://schemas.microsoft.com/office/powerpoint/2010/main" val="395450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22D03-D088-481F-9B2B-3DAF29AE39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1611CA-1435-4426-99E5-26BD4243E6E2}"/>
              </a:ext>
            </a:extLst>
          </p:cNvPr>
          <p:cNvSpPr>
            <a:spLocks noGrp="1"/>
          </p:cNvSpPr>
          <p:nvPr>
            <p:ph idx="1"/>
          </p:nvPr>
        </p:nvSpPr>
        <p:spPr/>
        <p:txBody>
          <a:bodyPr/>
          <a:lstStyle/>
          <a:p>
            <a:r>
              <a:rPr lang="en-US" dirty="0"/>
              <a:t>Treaties constitute the basis of the EU legal order and are its primary sources.  National law has incorporated the Treaties’ provisions from which all other EU law is derived.  The Treaties provide for secondary legislation to be enacted by the institutions established by the Treaties.</a:t>
            </a:r>
          </a:p>
          <a:p>
            <a:r>
              <a:rPr lang="en-US" dirty="0"/>
              <a:t>The treaties give the broad outline and the secondary legislation, in its various forms, provides the detail.  We will look at each in turn.</a:t>
            </a:r>
            <a:endParaRPr lang="en-GB" dirty="0"/>
          </a:p>
        </p:txBody>
      </p:sp>
    </p:spTree>
    <p:extLst>
      <p:ext uri="{BB962C8B-B14F-4D97-AF65-F5344CB8AC3E}">
        <p14:creationId xmlns:p14="http://schemas.microsoft.com/office/powerpoint/2010/main" val="25921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000" y="279400"/>
            <a:ext cx="10591800" cy="1323439"/>
          </a:xfrm>
          <a:prstGeom prst="rect">
            <a:avLst/>
          </a:prstGeom>
          <a:noFill/>
        </p:spPr>
        <p:txBody>
          <a:bodyPr wrap="square" rtlCol="0">
            <a:spAutoFit/>
          </a:bodyPr>
          <a:lstStyle/>
          <a:p>
            <a:pPr algn="ctr"/>
            <a:r>
              <a:rPr lang="en-GB" sz="4000" dirty="0"/>
              <a:t>SECONDARY SOURCES – </a:t>
            </a:r>
          </a:p>
          <a:p>
            <a:pPr algn="ctr"/>
            <a:r>
              <a:rPr lang="en-GB" sz="4000" dirty="0"/>
              <a:t>Legislation under </a:t>
            </a:r>
            <a:r>
              <a:rPr lang="en-GB" sz="4000" dirty="0">
                <a:solidFill>
                  <a:srgbClr val="00B0F0"/>
                </a:solidFill>
              </a:rPr>
              <a:t>Article 288 TFEU</a:t>
            </a:r>
          </a:p>
        </p:txBody>
      </p:sp>
      <p:sp>
        <p:nvSpPr>
          <p:cNvPr id="4" name="TextBox 3"/>
          <p:cNvSpPr txBox="1"/>
          <p:nvPr/>
        </p:nvSpPr>
        <p:spPr>
          <a:xfrm>
            <a:off x="774700" y="1930400"/>
            <a:ext cx="10325100" cy="4031873"/>
          </a:xfrm>
          <a:prstGeom prst="rect">
            <a:avLst/>
          </a:prstGeom>
          <a:blipFill>
            <a:blip r:embed="rId3"/>
            <a:tile tx="0" ty="0" sx="100000" sy="100000" flip="none" algn="tl"/>
          </a:blipFill>
        </p:spPr>
        <p:txBody>
          <a:bodyPr wrap="square" rtlCol="0">
            <a:spAutoFit/>
          </a:bodyPr>
          <a:lstStyle/>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All of the types of law that the institutions can make</a:t>
            </a:r>
          </a:p>
          <a:p>
            <a:endParaRPr lang="en-GB" sz="3200" b="1" dirty="0">
              <a:solidFill>
                <a:srgbClr val="0070C0"/>
              </a:solidFill>
              <a:latin typeface="Angsana New" panose="02020603050405020304" pitchFamily="18" charset="-34"/>
              <a:cs typeface="Angsana New" panose="02020603050405020304" pitchFamily="18" charset="-34"/>
            </a:endParaRPr>
          </a:p>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The legal instruments they can use to regulate EU policy</a:t>
            </a:r>
          </a:p>
          <a:p>
            <a:pPr marL="285750" indent="-285750">
              <a:buFontTx/>
              <a:buChar char="-"/>
            </a:pPr>
            <a:endParaRPr lang="en-GB" sz="3200" b="1" dirty="0">
              <a:solidFill>
                <a:srgbClr val="0070C0"/>
              </a:solidFill>
              <a:latin typeface="Angsana New" panose="02020603050405020304" pitchFamily="18" charset="-34"/>
              <a:cs typeface="Angsana New" panose="02020603050405020304" pitchFamily="18" charset="-34"/>
            </a:endParaRPr>
          </a:p>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Plays a major role in the expansion of EU law from the principles contained in the Treaties themselves</a:t>
            </a:r>
          </a:p>
          <a:p>
            <a:endParaRPr lang="en-GB" sz="3200" b="1" dirty="0">
              <a:solidFill>
                <a:srgbClr val="0070C0"/>
              </a:solidFill>
              <a:latin typeface="Angsana New" panose="02020603050405020304" pitchFamily="18" charset="-34"/>
              <a:cs typeface="Angsana New" panose="02020603050405020304" pitchFamily="18" charset="-34"/>
            </a:endParaRPr>
          </a:p>
          <a:p>
            <a:r>
              <a:rPr lang="en-GB" sz="3200" b="1" dirty="0">
                <a:solidFill>
                  <a:srgbClr val="0070C0"/>
                </a:solidFill>
                <a:latin typeface="Angsana New" panose="02020603050405020304" pitchFamily="18" charset="-34"/>
                <a:cs typeface="Angsana New" panose="02020603050405020304" pitchFamily="18" charset="-34"/>
              </a:rPr>
              <a:t>- Subordinate to primary legislation</a:t>
            </a:r>
          </a:p>
        </p:txBody>
      </p:sp>
    </p:spTree>
    <p:extLst>
      <p:ext uri="{BB962C8B-B14F-4D97-AF65-F5344CB8AC3E}">
        <p14:creationId xmlns:p14="http://schemas.microsoft.com/office/powerpoint/2010/main" val="698500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9942" y="1154112"/>
            <a:ext cx="11821396" cy="3862388"/>
          </a:xfrm>
          <a:prstGeom prst="rect">
            <a:avLst/>
          </a:prstGeom>
        </p:spPr>
      </p:pic>
    </p:spTree>
    <p:extLst>
      <p:ext uri="{BB962C8B-B14F-4D97-AF65-F5344CB8AC3E}">
        <p14:creationId xmlns:p14="http://schemas.microsoft.com/office/powerpoint/2010/main" val="3587903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legislation: </a:t>
            </a:r>
            <a:br>
              <a:rPr lang="en-GB" dirty="0"/>
            </a:br>
            <a:r>
              <a:rPr lang="en-GB" sz="4000" b="1" dirty="0"/>
              <a:t>Regulations</a:t>
            </a:r>
            <a:endParaRPr lang="en-GB" b="1" dirty="0"/>
          </a:p>
        </p:txBody>
      </p:sp>
      <p:sp>
        <p:nvSpPr>
          <p:cNvPr id="3" name="Content Placeholder 2"/>
          <p:cNvSpPr>
            <a:spLocks noGrp="1"/>
          </p:cNvSpPr>
          <p:nvPr>
            <p:ph idx="1"/>
          </p:nvPr>
        </p:nvSpPr>
        <p:spPr/>
        <p:txBody>
          <a:bodyPr>
            <a:normAutofit/>
          </a:bodyPr>
          <a:lstStyle/>
          <a:p>
            <a:r>
              <a:rPr lang="en-GB" sz="2800" b="1" dirty="0">
                <a:solidFill>
                  <a:srgbClr val="FF0000"/>
                </a:solidFill>
              </a:rPr>
              <a:t>Regulations are the principal source of secondary legislation.</a:t>
            </a:r>
          </a:p>
          <a:p>
            <a:r>
              <a:rPr lang="en-GB" sz="2800" b="1" dirty="0">
                <a:solidFill>
                  <a:srgbClr val="FF0000"/>
                </a:solidFill>
              </a:rPr>
              <a:t>Article 288 TEU </a:t>
            </a:r>
            <a:r>
              <a:rPr lang="en-GB" sz="2800" dirty="0"/>
              <a:t>provides that </a:t>
            </a:r>
            <a:r>
              <a:rPr lang="en-GB" sz="2800" i="1" dirty="0">
                <a:solidFill>
                  <a:srgbClr val="FF0000"/>
                </a:solidFill>
              </a:rPr>
              <a:t>‘A regulation shall have general application. It shall be binding in its entirety and directly applicable in all Member States.’</a:t>
            </a:r>
          </a:p>
          <a:p>
            <a:r>
              <a:rPr lang="en-GB" sz="2800" dirty="0"/>
              <a:t>- ‘General application’</a:t>
            </a:r>
          </a:p>
          <a:p>
            <a:r>
              <a:rPr lang="en-GB" sz="2800" dirty="0"/>
              <a:t>- ‘Binding in its entirety’</a:t>
            </a:r>
          </a:p>
          <a:p>
            <a:r>
              <a:rPr lang="en-GB" sz="2800" dirty="0"/>
              <a:t>- ‘Directly applicable’</a:t>
            </a:r>
          </a:p>
        </p:txBody>
      </p:sp>
    </p:spTree>
    <p:extLst>
      <p:ext uri="{BB962C8B-B14F-4D97-AF65-F5344CB8AC3E}">
        <p14:creationId xmlns:p14="http://schemas.microsoft.com/office/powerpoint/2010/main" val="3870810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F24A-1F45-49FD-99B4-531DCA8408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5E8EEB-83E6-41F1-9332-12E6BCF1BD0D}"/>
              </a:ext>
            </a:extLst>
          </p:cNvPr>
          <p:cNvSpPr>
            <a:spLocks noGrp="1"/>
          </p:cNvSpPr>
          <p:nvPr>
            <p:ph idx="1"/>
          </p:nvPr>
        </p:nvSpPr>
        <p:spPr/>
        <p:txBody>
          <a:bodyPr/>
          <a:lstStyle/>
          <a:p>
            <a:pPr marL="171450" indent="-171450">
              <a:buFontTx/>
              <a:buChar char="-"/>
            </a:pPr>
            <a:r>
              <a:rPr lang="en-GB" dirty="0"/>
              <a:t>A comparison that may be useful to make is with Acts of Parliament in the UK. Being that they automatically become law on the date specified and are automatically binding.</a:t>
            </a:r>
          </a:p>
          <a:p>
            <a:pPr>
              <a:buFontTx/>
              <a:buChar char="-"/>
            </a:pPr>
            <a:r>
              <a:rPr lang="en-GB" dirty="0"/>
              <a:t>Regulations are also capable of creating rights and obligations which are then directly enforceable in the national courts through the principle of direct effect.</a:t>
            </a:r>
          </a:p>
          <a:p>
            <a:pPr marL="0" indent="0">
              <a:buNone/>
            </a:pPr>
            <a:r>
              <a:rPr lang="en-GB" dirty="0"/>
              <a:t>In Case 17/67, </a:t>
            </a:r>
            <a:r>
              <a:rPr lang="en-GB" b="1" i="1" dirty="0"/>
              <a:t>Neumann [1967]</a:t>
            </a:r>
            <a:r>
              <a:rPr lang="en-GB" dirty="0"/>
              <a:t>, the Court of Justice said:</a:t>
            </a:r>
          </a:p>
          <a:p>
            <a:pPr marL="0" indent="0">
              <a:buNone/>
            </a:pPr>
            <a:r>
              <a:rPr lang="en-GB" i="1" dirty="0"/>
              <a:t>‘</a:t>
            </a:r>
            <a:r>
              <a:rPr lang="en-GB" dirty="0"/>
              <a:t>[the system applied by the Regulation] </a:t>
            </a:r>
            <a:r>
              <a:rPr lang="en-GB" i="1" dirty="0"/>
              <a:t>must therefore be applied with the same binding force in all the Member States within the context of the Community Legal System which they have set up and which, by virtue of the Treaty, has been integrated into their legal systems.’</a:t>
            </a:r>
          </a:p>
          <a:p>
            <a:endParaRPr lang="en-GB" dirty="0"/>
          </a:p>
        </p:txBody>
      </p:sp>
    </p:spTree>
    <p:extLst>
      <p:ext uri="{BB962C8B-B14F-4D97-AF65-F5344CB8AC3E}">
        <p14:creationId xmlns:p14="http://schemas.microsoft.com/office/powerpoint/2010/main" val="613206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AD9C-DD2A-4147-B1B5-852FD6877A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14C9E4-A612-4689-9C63-8836B47363C7}"/>
              </a:ext>
            </a:extLst>
          </p:cNvPr>
          <p:cNvSpPr>
            <a:spLocks noGrp="1"/>
          </p:cNvSpPr>
          <p:nvPr>
            <p:ph idx="1"/>
          </p:nvPr>
        </p:nvSpPr>
        <p:spPr/>
        <p:txBody>
          <a:bodyPr/>
          <a:lstStyle/>
          <a:p>
            <a:r>
              <a:rPr lang="en-GB" dirty="0"/>
              <a:t>A Regulation requires MSs to stick to the law as laid down by the EU and Member States cannot vary the law. </a:t>
            </a:r>
          </a:p>
          <a:p>
            <a:r>
              <a:rPr lang="en-GB" dirty="0"/>
              <a:t>Case 40/69, </a:t>
            </a:r>
            <a:r>
              <a:rPr lang="en-GB" b="1" i="1" dirty="0"/>
              <a:t>Turkey Tails [1970]</a:t>
            </a:r>
            <a:r>
              <a:rPr lang="en-GB" dirty="0"/>
              <a:t>,  - Member States are prohibited from adopting national measures designed to alter the scope pf Regulations, or from amending their provisions.  </a:t>
            </a:r>
          </a:p>
          <a:p>
            <a:r>
              <a:rPr lang="en-GB" dirty="0"/>
              <a:t>Case 39/72, </a:t>
            </a:r>
            <a:r>
              <a:rPr lang="en-GB" b="1" i="1" dirty="0"/>
              <a:t>Commission v Italy [1973] </a:t>
            </a:r>
            <a:r>
              <a:rPr lang="en-GB" dirty="0"/>
              <a:t>the Italian Government was found in breach of EU law by seeking to reproduce the provisions of a Regulation concerning the payment of premiums for the slaughter of milk cows (part of a scheme to reduce the surplus of dairy products in the EU).  This was so even if the objective was to make the provisions more accessible; the conversion of EU obligations into national law in this context destroys the EU character of the act.</a:t>
            </a:r>
          </a:p>
          <a:p>
            <a:endParaRPr lang="en-GB" dirty="0"/>
          </a:p>
        </p:txBody>
      </p:sp>
    </p:spTree>
    <p:extLst>
      <p:ext uri="{BB962C8B-B14F-4D97-AF65-F5344CB8AC3E}">
        <p14:creationId xmlns:p14="http://schemas.microsoft.com/office/powerpoint/2010/main" val="1578812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928" y="102616"/>
            <a:ext cx="9720072" cy="1499616"/>
          </a:xfrm>
        </p:spPr>
        <p:txBody>
          <a:bodyPr/>
          <a:lstStyle/>
          <a:p>
            <a:r>
              <a:rPr lang="en-GB" dirty="0"/>
              <a:t>Secondary legislation: </a:t>
            </a:r>
            <a:r>
              <a:rPr lang="en-GB" b="1" dirty="0"/>
              <a:t>DIRECTIVES</a:t>
            </a:r>
          </a:p>
        </p:txBody>
      </p:sp>
      <p:sp>
        <p:nvSpPr>
          <p:cNvPr id="4" name="Content Placeholder 3"/>
          <p:cNvSpPr>
            <a:spLocks noGrp="1"/>
          </p:cNvSpPr>
          <p:nvPr>
            <p:ph idx="1"/>
          </p:nvPr>
        </p:nvSpPr>
        <p:spPr>
          <a:xfrm>
            <a:off x="812800" y="1803400"/>
            <a:ext cx="9931401" cy="4505960"/>
          </a:xfrm>
        </p:spPr>
        <p:txBody>
          <a:bodyPr>
            <a:normAutofit/>
          </a:bodyPr>
          <a:lstStyle/>
          <a:p>
            <a:pPr algn="ctr"/>
            <a:r>
              <a:rPr lang="en-GB" sz="2800" i="1" dirty="0">
                <a:solidFill>
                  <a:srgbClr val="FF0000"/>
                </a:solidFill>
              </a:rPr>
              <a:t>Art 288 TFEU: </a:t>
            </a:r>
            <a:r>
              <a:rPr lang="en-GB" sz="2800" dirty="0">
                <a:solidFill>
                  <a:srgbClr val="00B0F0"/>
                </a:solidFill>
              </a:rPr>
              <a:t>‘A directive shall be binding ,</a:t>
            </a:r>
            <a:r>
              <a:rPr lang="en-GB" sz="2800" b="1" u="sng" dirty="0">
                <a:solidFill>
                  <a:srgbClr val="00B0F0"/>
                </a:solidFill>
              </a:rPr>
              <a:t>as to the result to be achieved, </a:t>
            </a:r>
            <a:r>
              <a:rPr lang="en-GB" sz="2800" dirty="0">
                <a:solidFill>
                  <a:srgbClr val="00B0F0"/>
                </a:solidFill>
              </a:rPr>
              <a:t>upon each MS to which it is addressed, but </a:t>
            </a:r>
            <a:r>
              <a:rPr lang="en-GB" sz="2800" b="1" u="sng" dirty="0">
                <a:solidFill>
                  <a:srgbClr val="00B0F0"/>
                </a:solidFill>
              </a:rPr>
              <a:t>shall leave to the national authorities the choice of form and methods.’</a:t>
            </a:r>
          </a:p>
          <a:p>
            <a:pPr>
              <a:buFont typeface="Wingdings" panose="05000000000000000000" pitchFamily="2" charset="2"/>
              <a:buChar char="§"/>
            </a:pPr>
            <a:r>
              <a:rPr lang="en-GB" sz="2800" dirty="0"/>
              <a:t>Binding as to the result to be achieved upon the MS to whom they are addressed.</a:t>
            </a:r>
          </a:p>
          <a:p>
            <a:pPr>
              <a:buFont typeface="Wingdings" panose="05000000000000000000" pitchFamily="2" charset="2"/>
              <a:buChar char="§"/>
            </a:pPr>
            <a:r>
              <a:rPr lang="en-GB" sz="2800" dirty="0"/>
              <a:t>Are not directly applicable</a:t>
            </a:r>
          </a:p>
          <a:p>
            <a:pPr>
              <a:buFont typeface="Wingdings" panose="05000000000000000000" pitchFamily="2" charset="2"/>
              <a:buChar char="§"/>
            </a:pPr>
            <a:r>
              <a:rPr lang="en-GB" sz="2800" dirty="0"/>
              <a:t>MS must therefore transpose the Directive into national legislation</a:t>
            </a:r>
          </a:p>
          <a:p>
            <a:pPr>
              <a:buFont typeface="Wingdings" panose="05000000000000000000" pitchFamily="2" charset="2"/>
              <a:buChar char="§"/>
            </a:pPr>
            <a:r>
              <a:rPr lang="en-GB" sz="2800" dirty="0"/>
              <a:t>All directives provide a deadline for implementation which will be specified in the Directive</a:t>
            </a:r>
          </a:p>
        </p:txBody>
      </p:sp>
    </p:spTree>
    <p:extLst>
      <p:ext uri="{BB962C8B-B14F-4D97-AF65-F5344CB8AC3E}">
        <p14:creationId xmlns:p14="http://schemas.microsoft.com/office/powerpoint/2010/main" val="1834264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45F81-C7A9-482A-9D1F-ED4E350A41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C5AF52-0F85-4835-992D-D95EC81B86A8}"/>
              </a:ext>
            </a:extLst>
          </p:cNvPr>
          <p:cNvSpPr>
            <a:spLocks noGrp="1"/>
          </p:cNvSpPr>
          <p:nvPr>
            <p:ph idx="1"/>
          </p:nvPr>
        </p:nvSpPr>
        <p:spPr/>
        <p:txBody>
          <a:bodyPr>
            <a:normAutofit lnSpcReduction="10000"/>
          </a:bodyPr>
          <a:lstStyle/>
          <a:p>
            <a:pPr marL="0" indent="0">
              <a:buFontTx/>
              <a:buNone/>
            </a:pPr>
            <a:r>
              <a:rPr lang="en-GB" dirty="0"/>
              <a:t>The wording here is significant. It highlights the difference between Regulations and Directives as </a:t>
            </a:r>
            <a:r>
              <a:rPr lang="en-GB" b="1" dirty="0"/>
              <a:t>regulations</a:t>
            </a:r>
            <a:r>
              <a:rPr lang="en-GB" dirty="0"/>
              <a:t> are </a:t>
            </a:r>
            <a:r>
              <a:rPr lang="en-GB" b="1" dirty="0"/>
              <a:t>directly applicable </a:t>
            </a:r>
            <a:r>
              <a:rPr lang="en-GB" dirty="0"/>
              <a:t>and demand absolute uniformity. In contrast, </a:t>
            </a:r>
            <a:r>
              <a:rPr lang="en-GB" b="1" dirty="0"/>
              <a:t>Directives</a:t>
            </a:r>
            <a:r>
              <a:rPr lang="en-GB" dirty="0"/>
              <a:t> </a:t>
            </a:r>
            <a:r>
              <a:rPr lang="en-GB" b="1" dirty="0"/>
              <a:t>are not </a:t>
            </a:r>
            <a:r>
              <a:rPr lang="en-GB" dirty="0"/>
              <a:t>directly applicable but are used but are used to ensure that Member states adapt their own laws for the application of common standards.</a:t>
            </a:r>
          </a:p>
          <a:p>
            <a:pPr marL="0" indent="0">
              <a:buFontTx/>
              <a:buNone/>
            </a:pPr>
            <a:r>
              <a:rPr lang="en-GB" dirty="0"/>
              <a:t>As such, they leave an element of discretion to the Member States to chose how to implement the European law into domestic law of the Member State in any which way they feel will be the most effective. They are however required to do so within a set time limit.</a:t>
            </a:r>
          </a:p>
          <a:p>
            <a:pPr marL="0" indent="0">
              <a:buFontTx/>
              <a:buNone/>
            </a:pPr>
            <a:r>
              <a:rPr lang="en-GB" dirty="0"/>
              <a:t>Whereas a regulation is applicable to all Member states as well as individual citizens alike, a Directive is really only intended to create legal obligations on Member states.</a:t>
            </a:r>
          </a:p>
          <a:p>
            <a:pPr marL="0" indent="0">
              <a:buFontTx/>
              <a:buNone/>
            </a:pPr>
            <a:r>
              <a:rPr lang="en-GB" dirty="0"/>
              <a:t>The ECJ has created a means by which individuals can directly enforce directives through the process of Direct effect.</a:t>
            </a:r>
          </a:p>
          <a:p>
            <a:endParaRPr lang="en-GB" dirty="0"/>
          </a:p>
        </p:txBody>
      </p:sp>
    </p:spTree>
    <p:extLst>
      <p:ext uri="{BB962C8B-B14F-4D97-AF65-F5344CB8AC3E}">
        <p14:creationId xmlns:p14="http://schemas.microsoft.com/office/powerpoint/2010/main" val="3250845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47581-2DEC-447D-A0BE-F5A50DFAEA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E5DBE7-B0F8-4982-BAC0-56C8FFBEEE8C}"/>
              </a:ext>
            </a:extLst>
          </p:cNvPr>
          <p:cNvSpPr>
            <a:spLocks noGrp="1"/>
          </p:cNvSpPr>
          <p:nvPr>
            <p:ph idx="1"/>
          </p:nvPr>
        </p:nvSpPr>
        <p:spPr/>
        <p:txBody>
          <a:bodyPr>
            <a:normAutofit lnSpcReduction="10000"/>
          </a:bodyPr>
          <a:lstStyle/>
          <a:p>
            <a:r>
              <a:rPr lang="en-US" dirty="0"/>
              <a:t>Directives therefore contrast with Regulations.</a:t>
            </a:r>
          </a:p>
          <a:p>
            <a:r>
              <a:rPr lang="en-US" dirty="0"/>
              <a:t>Regulations cannot be tampered with; Directives must be converted into national law.</a:t>
            </a:r>
          </a:p>
          <a:p>
            <a:r>
              <a:rPr lang="en-US" u="sng" dirty="0"/>
              <a:t>Implementing a directive</a:t>
            </a:r>
          </a:p>
          <a:p>
            <a:r>
              <a:rPr lang="en-US" dirty="0"/>
              <a:t>There are 2 ways:</a:t>
            </a:r>
          </a:p>
          <a:p>
            <a:r>
              <a:rPr lang="en-US" dirty="0"/>
              <a:t>1. The whole Directive can simply be taken and passed as national legislation.  The national law would reflect the Directive word for word.  There can consequently be no question about whether the implementation is adequate.</a:t>
            </a:r>
          </a:p>
          <a:p>
            <a:r>
              <a:rPr lang="en-US" dirty="0"/>
              <a:t>This can cause problems because the new national law will not be fully integrated and may conflict with existing statutes  nor even duplicate remedies so it can cause confusion. See </a:t>
            </a:r>
            <a:r>
              <a:rPr lang="en-US" b="1" dirty="0"/>
              <a:t>Directive 93/13 EEC on unfair terms in consumer contracts; Unfair Terms in Consumer Contract Regulations 1994 etc.</a:t>
            </a:r>
            <a:endParaRPr lang="en-GB" dirty="0"/>
          </a:p>
        </p:txBody>
      </p:sp>
    </p:spTree>
    <p:extLst>
      <p:ext uri="{BB962C8B-B14F-4D97-AF65-F5344CB8AC3E}">
        <p14:creationId xmlns:p14="http://schemas.microsoft.com/office/powerpoint/2010/main" val="2481007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75AB3-4B8D-4786-B761-55BF486DE9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6B5D3E-C38C-40CC-ACF6-C51319DB8F4A}"/>
              </a:ext>
            </a:extLst>
          </p:cNvPr>
          <p:cNvSpPr>
            <a:spLocks noGrp="1"/>
          </p:cNvSpPr>
          <p:nvPr>
            <p:ph idx="1"/>
          </p:nvPr>
        </p:nvSpPr>
        <p:spPr/>
        <p:txBody>
          <a:bodyPr/>
          <a:lstStyle/>
          <a:p>
            <a:r>
              <a:rPr lang="en-US" sz="2800" dirty="0"/>
              <a:t>2. Take the Directive and make any changes to existing legislation to reflect the Directive.  This method is more involved.  Often many of the rights in the Directive will be in the national law any way but where additional provisions are required, these must be added to existing statutes – see </a:t>
            </a:r>
            <a:r>
              <a:rPr lang="en-US" sz="2800" b="1" dirty="0"/>
              <a:t>Directive 1999/44/EC </a:t>
            </a:r>
            <a:r>
              <a:rPr lang="en-US" sz="2800" dirty="0"/>
              <a:t>and </a:t>
            </a:r>
            <a:r>
              <a:rPr lang="en-US" sz="2800" b="1" dirty="0"/>
              <a:t>Sale of Goods Act 1979.</a:t>
            </a:r>
          </a:p>
          <a:p>
            <a:r>
              <a:rPr lang="en-US" sz="2800" dirty="0"/>
              <a:t>Amendments to statutes require detailed consultation and debate which delays implementation although the final result is usually sound.</a:t>
            </a:r>
          </a:p>
          <a:p>
            <a:endParaRPr lang="en-GB" dirty="0"/>
          </a:p>
        </p:txBody>
      </p:sp>
    </p:spTree>
    <p:extLst>
      <p:ext uri="{BB962C8B-B14F-4D97-AF65-F5344CB8AC3E}">
        <p14:creationId xmlns:p14="http://schemas.microsoft.com/office/powerpoint/2010/main" val="359010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197F-E51C-4362-98FE-F77055467A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5B974D-42C8-4FCA-A195-96BECCACA68C}"/>
              </a:ext>
            </a:extLst>
          </p:cNvPr>
          <p:cNvSpPr>
            <a:spLocks noGrp="1"/>
          </p:cNvSpPr>
          <p:nvPr>
            <p:ph idx="1"/>
          </p:nvPr>
        </p:nvSpPr>
        <p:spPr/>
        <p:txBody>
          <a:bodyPr/>
          <a:lstStyle/>
          <a:p>
            <a:r>
              <a:rPr lang="en-US" dirty="0"/>
              <a:t>Directives are appropriate where it is necessary to adapt or modify rules in the MSs because there is a difference of approach to the subject-matter of the Directive.  The EU requires uniformity of result but does not impose the manner by which that uniformity is to be achieved.</a:t>
            </a:r>
          </a:p>
          <a:p>
            <a:r>
              <a:rPr lang="en-US" dirty="0"/>
              <a:t>Once implemented the Directive remains of relevance because it is an aid to the </a:t>
            </a:r>
            <a:r>
              <a:rPr lang="en-US" dirty="0" err="1"/>
              <a:t>imnterpretation</a:t>
            </a:r>
            <a:r>
              <a:rPr lang="en-US" dirty="0"/>
              <a:t> of the national legislative or other measures which implement it. (</a:t>
            </a:r>
            <a:r>
              <a:rPr lang="en-US" i="1" dirty="0"/>
              <a:t>Case 14/83 </a:t>
            </a:r>
            <a:r>
              <a:rPr lang="en-US" b="1" i="1" dirty="0"/>
              <a:t>Von Colson [1984]</a:t>
            </a:r>
            <a:r>
              <a:rPr lang="en-US" i="1" dirty="0"/>
              <a:t>).</a:t>
            </a:r>
          </a:p>
          <a:p>
            <a:r>
              <a:rPr lang="en-US" dirty="0"/>
              <a:t>This can even extend to interpretation of legislation already in place which the MS says is sufficient (Case C-106/80, </a:t>
            </a:r>
            <a:r>
              <a:rPr lang="en-US" b="1" i="1" dirty="0" err="1"/>
              <a:t>Marleasing</a:t>
            </a:r>
            <a:r>
              <a:rPr lang="en-US" b="1" i="1" dirty="0"/>
              <a:t> [1990]</a:t>
            </a:r>
            <a:r>
              <a:rPr lang="en-US" dirty="0"/>
              <a:t>).</a:t>
            </a:r>
            <a:endParaRPr lang="en-GB" dirty="0"/>
          </a:p>
        </p:txBody>
      </p:sp>
    </p:spTree>
    <p:extLst>
      <p:ext uri="{BB962C8B-B14F-4D97-AF65-F5344CB8AC3E}">
        <p14:creationId xmlns:p14="http://schemas.microsoft.com/office/powerpoint/2010/main" val="1803686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2528" y="0"/>
            <a:ext cx="9720072" cy="1499616"/>
          </a:xfrm>
        </p:spPr>
        <p:txBody>
          <a:bodyPr/>
          <a:lstStyle/>
          <a:p>
            <a:r>
              <a:rPr lang="en-GB" dirty="0"/>
              <a:t>ENFORCING EU LAW IN NATIONAL COURTS</a:t>
            </a:r>
          </a:p>
        </p:txBody>
      </p:sp>
      <p:sp>
        <p:nvSpPr>
          <p:cNvPr id="3" name="Content Placeholder 2"/>
          <p:cNvSpPr>
            <a:spLocks noGrp="1"/>
          </p:cNvSpPr>
          <p:nvPr>
            <p:ph idx="1"/>
          </p:nvPr>
        </p:nvSpPr>
        <p:spPr>
          <a:xfrm>
            <a:off x="635000" y="1625600"/>
            <a:ext cx="10033001" cy="5090160"/>
          </a:xfrm>
          <a:solidFill>
            <a:schemeClr val="bg1"/>
          </a:solidFill>
        </p:spPr>
        <p:txBody>
          <a:bodyPr>
            <a:normAutofit lnSpcReduction="10000"/>
          </a:bodyPr>
          <a:lstStyle/>
          <a:p>
            <a:r>
              <a:rPr lang="en-GB" sz="2000" b="1" u="sng" dirty="0">
                <a:solidFill>
                  <a:srgbClr val="00B0F0"/>
                </a:solidFill>
                <a:latin typeface="Arial" panose="020B0604020202020204" pitchFamily="34" charset="0"/>
                <a:cs typeface="Arial" panose="020B0604020202020204" pitchFamily="34" charset="0"/>
              </a:rPr>
              <a:t>VERTICAL DIRECT EFFECT</a:t>
            </a:r>
          </a:p>
          <a:p>
            <a:r>
              <a:rPr lang="en-GB" sz="2000" dirty="0">
                <a:solidFill>
                  <a:srgbClr val="00B0F0"/>
                </a:solidFill>
                <a:latin typeface="Arial" panose="020B0604020202020204" pitchFamily="34" charset="0"/>
                <a:cs typeface="Arial" panose="020B0604020202020204" pitchFamily="34" charset="0"/>
              </a:rPr>
              <a:t>An individual may enforce an unimplemented directive, provided that</a:t>
            </a:r>
          </a:p>
          <a:p>
            <a:r>
              <a:rPr lang="en-GB" sz="2000" dirty="0">
                <a:latin typeface="Arial" panose="020B0604020202020204" pitchFamily="34" charset="0"/>
                <a:cs typeface="Arial" panose="020B0604020202020204" pitchFamily="34" charset="0"/>
              </a:rPr>
              <a:t>a) the date for implementation is passed</a:t>
            </a:r>
          </a:p>
          <a:p>
            <a:r>
              <a:rPr lang="en-GB" sz="2000" dirty="0">
                <a:latin typeface="Arial" panose="020B0604020202020204" pitchFamily="34" charset="0"/>
                <a:cs typeface="Arial" panose="020B0604020202020204" pitchFamily="34" charset="0"/>
              </a:rPr>
              <a:t>b) the claim is against the state </a:t>
            </a:r>
            <a:r>
              <a:rPr lang="en-GB" sz="2000" dirty="0">
                <a:solidFill>
                  <a:srgbClr val="FFC000"/>
                </a:solidFill>
                <a:latin typeface="Arial" panose="020B0604020202020204" pitchFamily="34" charset="0"/>
                <a:cs typeface="Arial" panose="020B0604020202020204" pitchFamily="34" charset="0"/>
              </a:rPr>
              <a:t>(Marshall v Southampton and South West 1986)</a:t>
            </a:r>
          </a:p>
          <a:p>
            <a:r>
              <a:rPr lang="en-GB" sz="2000" dirty="0">
                <a:latin typeface="Arial" panose="020B0604020202020204" pitchFamily="34" charset="0"/>
                <a:cs typeface="Arial" panose="020B0604020202020204" pitchFamily="34" charset="0"/>
              </a:rPr>
              <a:t>c) or an emanation of the state </a:t>
            </a:r>
            <a:r>
              <a:rPr lang="en-GB" sz="2000" dirty="0">
                <a:solidFill>
                  <a:srgbClr val="FFC000"/>
                </a:solidFill>
                <a:latin typeface="Arial" panose="020B0604020202020204" pitchFamily="34" charset="0"/>
                <a:cs typeface="Arial" panose="020B0604020202020204" pitchFamily="34" charset="0"/>
              </a:rPr>
              <a:t>(Foster v British Gas plc 1991)</a:t>
            </a:r>
          </a:p>
          <a:p>
            <a:pPr marL="0" indent="0">
              <a:buNone/>
            </a:pPr>
            <a:endParaRPr lang="en-GB" sz="2000" dirty="0">
              <a:solidFill>
                <a:srgbClr val="00B0F0"/>
              </a:solidFill>
              <a:latin typeface="Arial" panose="020B0604020202020204" pitchFamily="34" charset="0"/>
              <a:cs typeface="Arial" panose="020B0604020202020204" pitchFamily="34" charset="0"/>
            </a:endParaRPr>
          </a:p>
          <a:p>
            <a:pPr marL="0" indent="0">
              <a:buNone/>
            </a:pPr>
            <a:r>
              <a:rPr lang="en-GB" sz="2000" b="1" u="sng" dirty="0">
                <a:solidFill>
                  <a:srgbClr val="00B0F0"/>
                </a:solidFill>
                <a:latin typeface="Arial" panose="020B0604020202020204" pitchFamily="34" charset="0"/>
                <a:cs typeface="Arial" panose="020B0604020202020204" pitchFamily="34" charset="0"/>
              </a:rPr>
              <a:t>INDIRECT EFFECT</a:t>
            </a:r>
          </a:p>
          <a:p>
            <a:pPr marL="0" indent="0">
              <a:buNone/>
            </a:pPr>
            <a:r>
              <a:rPr lang="en-GB" sz="2000" dirty="0">
                <a:latin typeface="Arial" panose="020B0604020202020204" pitchFamily="34" charset="0"/>
                <a:cs typeface="Arial" panose="020B0604020202020204" pitchFamily="34" charset="0"/>
              </a:rPr>
              <a:t>Where a directive has not been implemented/ ineffectively implemented, national courts should interpret national law in a way which gives effect to the directive.</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u="sng" dirty="0">
                <a:solidFill>
                  <a:srgbClr val="00B0F0"/>
                </a:solidFill>
                <a:latin typeface="Arial" panose="020B0604020202020204" pitchFamily="34" charset="0"/>
                <a:cs typeface="Arial" panose="020B0604020202020204" pitchFamily="34" charset="0"/>
              </a:rPr>
              <a:t>STATE LIABILITY</a:t>
            </a:r>
          </a:p>
          <a:p>
            <a:pPr marL="0" indent="0">
              <a:buNone/>
            </a:pPr>
            <a:r>
              <a:rPr lang="en-GB" sz="2000" dirty="0" err="1">
                <a:solidFill>
                  <a:srgbClr val="FFC000"/>
                </a:solidFill>
                <a:latin typeface="Arial" panose="020B0604020202020204" pitchFamily="34" charset="0"/>
                <a:cs typeface="Arial" panose="020B0604020202020204" pitchFamily="34" charset="0"/>
              </a:rPr>
              <a:t>Francovich</a:t>
            </a:r>
            <a:r>
              <a:rPr lang="en-GB" sz="2000" dirty="0">
                <a:solidFill>
                  <a:srgbClr val="FFC000"/>
                </a:solidFill>
                <a:latin typeface="Arial" panose="020B0604020202020204" pitchFamily="34" charset="0"/>
                <a:cs typeface="Arial" panose="020B0604020202020204" pitchFamily="34" charset="0"/>
              </a:rPr>
              <a:t> v Italy [1991]</a:t>
            </a:r>
          </a:p>
          <a:p>
            <a:pPr marL="0" indent="0">
              <a:buNone/>
            </a:pPr>
            <a:endParaRPr lang="en-GB" b="1" u="sng" dirty="0">
              <a:solidFill>
                <a:srgbClr val="00B0F0"/>
              </a:solidFill>
            </a:endParaRPr>
          </a:p>
        </p:txBody>
      </p:sp>
    </p:spTree>
    <p:extLst>
      <p:ext uri="{BB962C8B-B14F-4D97-AF65-F5344CB8AC3E}">
        <p14:creationId xmlns:p14="http://schemas.microsoft.com/office/powerpoint/2010/main" val="675908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255" y="271183"/>
            <a:ext cx="9720072" cy="1499616"/>
          </a:xfrm>
        </p:spPr>
        <p:txBody>
          <a:bodyPr>
            <a:normAutofit fontScale="90000"/>
          </a:bodyPr>
          <a:lstStyle/>
          <a:p>
            <a:r>
              <a:rPr lang="en-GB" dirty="0"/>
              <a:t>Secondary legislation:</a:t>
            </a:r>
            <a:br>
              <a:rPr lang="en-GB" dirty="0"/>
            </a:br>
            <a:br>
              <a:rPr lang="en-GB" dirty="0"/>
            </a:br>
            <a:r>
              <a:rPr lang="en-GB" b="1" dirty="0"/>
              <a:t>DECISIONS</a:t>
            </a:r>
          </a:p>
        </p:txBody>
      </p:sp>
      <p:sp>
        <p:nvSpPr>
          <p:cNvPr id="3" name="Content Placeholder 2"/>
          <p:cNvSpPr>
            <a:spLocks noGrp="1"/>
          </p:cNvSpPr>
          <p:nvPr>
            <p:ph idx="1"/>
          </p:nvPr>
        </p:nvSpPr>
        <p:spPr>
          <a:xfrm>
            <a:off x="997269" y="2070100"/>
            <a:ext cx="9720073" cy="4544060"/>
          </a:xfrm>
        </p:spPr>
        <p:txBody>
          <a:bodyPr>
            <a:normAutofit/>
          </a:bodyPr>
          <a:lstStyle/>
          <a:p>
            <a:r>
              <a:rPr lang="en-GB" sz="3600" dirty="0">
                <a:solidFill>
                  <a:srgbClr val="FF0000"/>
                </a:solidFill>
              </a:rPr>
              <a:t>Para 4 Article 288: </a:t>
            </a:r>
            <a:r>
              <a:rPr lang="en-GB" sz="3600" dirty="0">
                <a:solidFill>
                  <a:srgbClr val="00B0F0"/>
                </a:solidFill>
              </a:rPr>
              <a:t>‘ A decision shall be </a:t>
            </a:r>
            <a:r>
              <a:rPr lang="en-GB" sz="3600" b="1" u="sng" dirty="0">
                <a:solidFill>
                  <a:srgbClr val="00B0F0"/>
                </a:solidFill>
              </a:rPr>
              <a:t>binding in its entirety. </a:t>
            </a:r>
            <a:r>
              <a:rPr lang="en-GB" sz="3600" dirty="0">
                <a:solidFill>
                  <a:srgbClr val="00B0F0"/>
                </a:solidFill>
              </a:rPr>
              <a:t>A decision which specifies </a:t>
            </a:r>
            <a:r>
              <a:rPr lang="en-GB" sz="3600" b="1" u="sng" dirty="0">
                <a:solidFill>
                  <a:srgbClr val="00B0F0"/>
                </a:solidFill>
              </a:rPr>
              <a:t>those to whom it is addressed</a:t>
            </a:r>
            <a:r>
              <a:rPr lang="en-GB" sz="3600" dirty="0">
                <a:solidFill>
                  <a:srgbClr val="00B0F0"/>
                </a:solidFill>
              </a:rPr>
              <a:t> shall be binding only on them.’</a:t>
            </a:r>
          </a:p>
          <a:p>
            <a:r>
              <a:rPr lang="en-GB" sz="3600" dirty="0"/>
              <a:t>‘Binding in its entirety’</a:t>
            </a:r>
          </a:p>
          <a:p>
            <a:r>
              <a:rPr lang="en-GB" sz="3600" dirty="0"/>
              <a:t>‘Those to whom it is addressed’</a:t>
            </a:r>
          </a:p>
        </p:txBody>
      </p:sp>
    </p:spTree>
    <p:extLst>
      <p:ext uri="{BB962C8B-B14F-4D97-AF65-F5344CB8AC3E}">
        <p14:creationId xmlns:p14="http://schemas.microsoft.com/office/powerpoint/2010/main" val="1028278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E4FF-B191-439A-8463-F23F67D4AF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1E4A59-10BD-4F96-A4B9-0BD35F58B250}"/>
              </a:ext>
            </a:extLst>
          </p:cNvPr>
          <p:cNvSpPr>
            <a:spLocks noGrp="1"/>
          </p:cNvSpPr>
          <p:nvPr>
            <p:ph idx="1"/>
          </p:nvPr>
        </p:nvSpPr>
        <p:spPr/>
        <p:txBody>
          <a:bodyPr>
            <a:normAutofit/>
          </a:bodyPr>
          <a:lstStyle/>
          <a:p>
            <a:r>
              <a:rPr lang="en-US" sz="2800" dirty="0"/>
              <a:t>Decisions may be addressed to individuals, to corporations or to </a:t>
            </a:r>
            <a:r>
              <a:rPr lang="en-US" sz="2800" dirty="0" err="1"/>
              <a:t>MSs.</a:t>
            </a:r>
            <a:r>
              <a:rPr lang="en-US" sz="2800" dirty="0"/>
              <a:t> They are generally of an executive or administrative character and implement other EU rules.</a:t>
            </a:r>
          </a:p>
          <a:p>
            <a:r>
              <a:rPr lang="en-US" sz="2800" dirty="0"/>
              <a:t>No special form is required it is perfectly possible for a letter to constitute a Decision: Joined Cases 8-11/66, </a:t>
            </a:r>
            <a:r>
              <a:rPr lang="en-US" sz="2800" b="1" i="1" dirty="0" err="1"/>
              <a:t>Noordwijks</a:t>
            </a:r>
            <a:r>
              <a:rPr lang="en-US" sz="2800" b="1" i="1" dirty="0"/>
              <a:t> Cement Accord [1967].</a:t>
            </a:r>
            <a:endParaRPr lang="en-GB" sz="2800" dirty="0"/>
          </a:p>
        </p:txBody>
      </p:sp>
    </p:spTree>
    <p:extLst>
      <p:ext uri="{BB962C8B-B14F-4D97-AF65-F5344CB8AC3E}">
        <p14:creationId xmlns:p14="http://schemas.microsoft.com/office/powerpoint/2010/main" val="565326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21733-EEEA-46C7-9C37-5A9ECCFC9A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00CB04-5D08-44C5-9C2E-75AB0A19B02F}"/>
              </a:ext>
            </a:extLst>
          </p:cNvPr>
          <p:cNvSpPr>
            <a:spLocks noGrp="1"/>
          </p:cNvSpPr>
          <p:nvPr>
            <p:ph idx="1"/>
          </p:nvPr>
        </p:nvSpPr>
        <p:spPr/>
        <p:txBody>
          <a:bodyPr/>
          <a:lstStyle/>
          <a:p>
            <a:r>
              <a:rPr lang="en-US" dirty="0"/>
              <a:t>The classic case law definition of a Decision is to be found in Case 54/65 </a:t>
            </a:r>
            <a:r>
              <a:rPr lang="en-US" b="1" i="1" dirty="0"/>
              <a:t>Compagnie des Forges de </a:t>
            </a:r>
            <a:r>
              <a:rPr lang="en-US" b="1" i="1" dirty="0" err="1"/>
              <a:t>Chattillon</a:t>
            </a:r>
            <a:r>
              <a:rPr lang="en-US" b="1" i="1" dirty="0"/>
              <a:t> [1966]:</a:t>
            </a:r>
          </a:p>
          <a:p>
            <a:r>
              <a:rPr lang="en-US" i="1" dirty="0"/>
              <a:t>“</a:t>
            </a:r>
            <a:r>
              <a:rPr lang="en-GB" i="1" dirty="0"/>
              <a:t>A measure emanating from the competent authority, intended to produce legal effects and constituting the combination of procedure within that authority, whereby the latter gives its final ruling in a form from which its nature can be identified. “</a:t>
            </a:r>
            <a:endParaRPr lang="en-GB" dirty="0"/>
          </a:p>
        </p:txBody>
      </p:sp>
    </p:spTree>
    <p:extLst>
      <p:ext uri="{BB962C8B-B14F-4D97-AF65-F5344CB8AC3E}">
        <p14:creationId xmlns:p14="http://schemas.microsoft.com/office/powerpoint/2010/main" val="4034378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8500" y="368300"/>
            <a:ext cx="8267700" cy="1754326"/>
          </a:xfrm>
          <a:prstGeom prst="rect">
            <a:avLst/>
          </a:prstGeom>
          <a:noFill/>
        </p:spPr>
        <p:txBody>
          <a:bodyPr wrap="square" rtlCol="0">
            <a:spAutoFit/>
          </a:bodyPr>
          <a:lstStyle/>
          <a:p>
            <a:r>
              <a:rPr lang="en-GB" sz="3600" b="1" u="sng" dirty="0">
                <a:solidFill>
                  <a:srgbClr val="FF0000"/>
                </a:solidFill>
              </a:rPr>
              <a:t>REGULATION</a:t>
            </a:r>
          </a:p>
          <a:p>
            <a:r>
              <a:rPr lang="en-GB" sz="3600" b="1" dirty="0">
                <a:solidFill>
                  <a:srgbClr val="FF0000"/>
                </a:solidFill>
              </a:rPr>
              <a:t>- Directly applicable and binding on all member states</a:t>
            </a:r>
          </a:p>
        </p:txBody>
      </p:sp>
      <p:sp>
        <p:nvSpPr>
          <p:cNvPr id="3" name="TextBox 2"/>
          <p:cNvSpPr txBox="1"/>
          <p:nvPr/>
        </p:nvSpPr>
        <p:spPr>
          <a:xfrm>
            <a:off x="698500" y="2284511"/>
            <a:ext cx="7594600" cy="2062103"/>
          </a:xfrm>
          <a:prstGeom prst="rect">
            <a:avLst/>
          </a:prstGeom>
          <a:noFill/>
        </p:spPr>
        <p:txBody>
          <a:bodyPr wrap="square" rtlCol="0">
            <a:spAutoFit/>
          </a:bodyPr>
          <a:lstStyle/>
          <a:p>
            <a:r>
              <a:rPr lang="en-GB" sz="3200" b="1" u="sng" dirty="0">
                <a:solidFill>
                  <a:srgbClr val="00B0F0"/>
                </a:solidFill>
                <a:latin typeface="Bradley Hand ITC" panose="03070402050302030203" pitchFamily="66" charset="0"/>
                <a:cs typeface="Arial" panose="020B0604020202020204" pitchFamily="34" charset="0"/>
              </a:rPr>
              <a:t>DIRECTIVE</a:t>
            </a:r>
          </a:p>
          <a:p>
            <a:pPr marL="285750" indent="-285750">
              <a:buFontTx/>
              <a:buChar char="-"/>
            </a:pPr>
            <a:r>
              <a:rPr lang="en-GB" sz="3200" b="1" dirty="0">
                <a:solidFill>
                  <a:srgbClr val="00B0F0"/>
                </a:solidFill>
                <a:latin typeface="Bradley Hand ITC" panose="03070402050302030203" pitchFamily="66" charset="0"/>
                <a:cs typeface="Arial" panose="020B0604020202020204" pitchFamily="34" charset="0"/>
              </a:rPr>
              <a:t>Transposed into national legislation</a:t>
            </a:r>
          </a:p>
          <a:p>
            <a:pPr marL="285750" indent="-285750">
              <a:buFontTx/>
              <a:buChar char="-"/>
            </a:pPr>
            <a:r>
              <a:rPr lang="en-GB" sz="3200" b="1" dirty="0">
                <a:solidFill>
                  <a:srgbClr val="00B0F0"/>
                </a:solidFill>
                <a:latin typeface="Bradley Hand ITC" panose="03070402050302030203" pitchFamily="66" charset="0"/>
                <a:cs typeface="Arial" panose="020B0604020202020204" pitchFamily="34" charset="0"/>
              </a:rPr>
              <a:t>MS must adopt national measures to achieve the same effect</a:t>
            </a:r>
          </a:p>
        </p:txBody>
      </p:sp>
      <p:sp>
        <p:nvSpPr>
          <p:cNvPr id="4" name="TextBox 3"/>
          <p:cNvSpPr txBox="1"/>
          <p:nvPr/>
        </p:nvSpPr>
        <p:spPr>
          <a:xfrm>
            <a:off x="698500" y="4508500"/>
            <a:ext cx="6731000" cy="1754326"/>
          </a:xfrm>
          <a:prstGeom prst="rect">
            <a:avLst/>
          </a:prstGeom>
          <a:noFill/>
        </p:spPr>
        <p:txBody>
          <a:bodyPr wrap="square" rtlCol="0">
            <a:spAutoFit/>
          </a:bodyPr>
          <a:lstStyle/>
          <a:p>
            <a:r>
              <a:rPr lang="en-GB" sz="3600" dirty="0">
                <a:solidFill>
                  <a:srgbClr val="00B050"/>
                </a:solidFill>
              </a:rPr>
              <a:t>DECISIONS</a:t>
            </a:r>
          </a:p>
          <a:p>
            <a:r>
              <a:rPr lang="en-GB" sz="3600" dirty="0">
                <a:solidFill>
                  <a:srgbClr val="00B050"/>
                </a:solidFill>
              </a:rPr>
              <a:t>- Binding on those to whom they are addressed</a:t>
            </a:r>
          </a:p>
        </p:txBody>
      </p:sp>
      <p:pic>
        <p:nvPicPr>
          <p:cNvPr id="5" name="Picture 4"/>
          <p:cNvPicPr>
            <a:picLocks noChangeAspect="1"/>
          </p:cNvPicPr>
          <p:nvPr/>
        </p:nvPicPr>
        <p:blipFill>
          <a:blip r:embed="rId3"/>
          <a:stretch>
            <a:fillRect/>
          </a:stretch>
        </p:blipFill>
        <p:spPr>
          <a:xfrm>
            <a:off x="9447212" y="0"/>
            <a:ext cx="2619375" cy="1743075"/>
          </a:xfrm>
          <a:prstGeom prst="rect">
            <a:avLst/>
          </a:prstGeom>
        </p:spPr>
      </p:pic>
    </p:spTree>
    <p:extLst>
      <p:ext uri="{BB962C8B-B14F-4D97-AF65-F5344CB8AC3E}">
        <p14:creationId xmlns:p14="http://schemas.microsoft.com/office/powerpoint/2010/main" val="1657949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or opinions</a:t>
            </a:r>
          </a:p>
        </p:txBody>
      </p:sp>
      <p:sp>
        <p:nvSpPr>
          <p:cNvPr id="3" name="TextBox 2"/>
          <p:cNvSpPr txBox="1"/>
          <p:nvPr/>
        </p:nvSpPr>
        <p:spPr>
          <a:xfrm>
            <a:off x="711200" y="1892300"/>
            <a:ext cx="7518400" cy="4524315"/>
          </a:xfrm>
          <a:prstGeom prst="rect">
            <a:avLst/>
          </a:prstGeom>
          <a:solidFill>
            <a:schemeClr val="accent3">
              <a:lumMod val="20000"/>
              <a:lumOff val="80000"/>
            </a:schemeClr>
          </a:solidFill>
        </p:spPr>
        <p:txBody>
          <a:bodyPr wrap="square" rtlCol="0">
            <a:spAutoFit/>
          </a:bodyPr>
          <a:lstStyle/>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Neither have binding force</a:t>
            </a:r>
          </a:p>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‘Soft law’</a:t>
            </a:r>
          </a:p>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However, cannot be ignored altogether because some are followed by binding measures</a:t>
            </a:r>
          </a:p>
          <a:p>
            <a:pPr marL="285750" indent="-285750">
              <a:buFontTx/>
              <a:buChar char="-"/>
            </a:pPr>
            <a:r>
              <a:rPr lang="en-GB" sz="3200" dirty="0" err="1">
                <a:solidFill>
                  <a:schemeClr val="accent2"/>
                </a:solidFill>
                <a:latin typeface="Andalus" panose="02020603050405020304" pitchFamily="18" charset="-78"/>
                <a:cs typeface="Andalus" panose="02020603050405020304" pitchFamily="18" charset="-78"/>
              </a:rPr>
              <a:t>E.g</a:t>
            </a:r>
            <a:r>
              <a:rPr lang="en-GB" sz="3200" dirty="0">
                <a:solidFill>
                  <a:schemeClr val="accent2"/>
                </a:solidFill>
                <a:latin typeface="Andalus" panose="02020603050405020304" pitchFamily="18" charset="-78"/>
                <a:cs typeface="Andalus" panose="02020603050405020304" pitchFamily="18" charset="-78"/>
              </a:rPr>
              <a:t> European Economic and Social Committee</a:t>
            </a:r>
          </a:p>
          <a:p>
            <a:pPr marL="285750" indent="-285750">
              <a:buFontTx/>
              <a:buChar char="-"/>
            </a:pPr>
            <a:r>
              <a:rPr lang="en-GB" sz="3200" b="1" i="1" dirty="0" err="1">
                <a:solidFill>
                  <a:srgbClr val="0070C0"/>
                </a:solidFill>
                <a:latin typeface="Andalus" panose="02020603050405020304" pitchFamily="18" charset="-78"/>
                <a:cs typeface="Andalus" panose="02020603050405020304" pitchFamily="18" charset="-78"/>
              </a:rPr>
              <a:t>Grimaldi</a:t>
            </a:r>
            <a:r>
              <a:rPr lang="en-GB" sz="3200" b="1" i="1" dirty="0">
                <a:solidFill>
                  <a:srgbClr val="0070C0"/>
                </a:solidFill>
                <a:latin typeface="Andalus" panose="02020603050405020304" pitchFamily="18" charset="-78"/>
                <a:cs typeface="Andalus" panose="02020603050405020304" pitchFamily="18" charset="-78"/>
              </a:rPr>
              <a:t> v </a:t>
            </a:r>
            <a:r>
              <a:rPr lang="en-GB" sz="3200" b="1" i="1" dirty="0" err="1">
                <a:solidFill>
                  <a:srgbClr val="0070C0"/>
                </a:solidFill>
                <a:latin typeface="Andalus" panose="02020603050405020304" pitchFamily="18" charset="-78"/>
                <a:cs typeface="Andalus" panose="02020603050405020304" pitchFamily="18" charset="-78"/>
              </a:rPr>
              <a:t>Fonds</a:t>
            </a:r>
            <a:r>
              <a:rPr lang="en-GB" sz="3200" b="1" i="1" dirty="0">
                <a:solidFill>
                  <a:srgbClr val="0070C0"/>
                </a:solidFill>
                <a:latin typeface="Andalus" panose="02020603050405020304" pitchFamily="18" charset="-78"/>
                <a:cs typeface="Andalus" panose="02020603050405020304" pitchFamily="18" charset="-78"/>
              </a:rPr>
              <a:t> des Maladies </a:t>
            </a:r>
            <a:r>
              <a:rPr lang="en-GB" sz="3200" b="1" i="1" dirty="0" err="1">
                <a:solidFill>
                  <a:srgbClr val="0070C0"/>
                </a:solidFill>
                <a:latin typeface="Andalus" panose="02020603050405020304" pitchFamily="18" charset="-78"/>
                <a:cs typeface="Andalus" panose="02020603050405020304" pitchFamily="18" charset="-78"/>
              </a:rPr>
              <a:t>Professionnelles</a:t>
            </a:r>
            <a:r>
              <a:rPr lang="en-GB" sz="3200" b="1" i="1" dirty="0">
                <a:solidFill>
                  <a:srgbClr val="0070C0"/>
                </a:solidFill>
                <a:latin typeface="Andalus" panose="02020603050405020304" pitchFamily="18" charset="-78"/>
                <a:cs typeface="Andalus" panose="02020603050405020304" pitchFamily="18" charset="-78"/>
              </a:rPr>
              <a:t> [1989]</a:t>
            </a:r>
          </a:p>
        </p:txBody>
      </p:sp>
      <p:pic>
        <p:nvPicPr>
          <p:cNvPr id="5" name="Picture 4"/>
          <p:cNvPicPr>
            <a:picLocks noChangeAspect="1"/>
          </p:cNvPicPr>
          <p:nvPr/>
        </p:nvPicPr>
        <p:blipFill>
          <a:blip r:embed="rId3"/>
          <a:stretch>
            <a:fillRect/>
          </a:stretch>
        </p:blipFill>
        <p:spPr>
          <a:xfrm>
            <a:off x="8413750" y="190500"/>
            <a:ext cx="3521784" cy="2901950"/>
          </a:xfrm>
          <a:prstGeom prst="rect">
            <a:avLst/>
          </a:prstGeom>
        </p:spPr>
      </p:pic>
      <p:sp>
        <p:nvSpPr>
          <p:cNvPr id="6" name="TextBox 5"/>
          <p:cNvSpPr txBox="1"/>
          <p:nvPr/>
        </p:nvSpPr>
        <p:spPr>
          <a:xfrm>
            <a:off x="8413750" y="4089400"/>
            <a:ext cx="3194050" cy="1200329"/>
          </a:xfrm>
          <a:prstGeom prst="rect">
            <a:avLst/>
          </a:prstGeom>
          <a:noFill/>
        </p:spPr>
        <p:txBody>
          <a:bodyPr wrap="square" rtlCol="0">
            <a:spAutoFit/>
          </a:bodyPr>
          <a:lstStyle/>
          <a:p>
            <a:pPr algn="ctr"/>
            <a:r>
              <a:rPr lang="en-GB" sz="2400" dirty="0">
                <a:solidFill>
                  <a:srgbClr val="FF0000"/>
                </a:solidFill>
              </a:rPr>
              <a:t>THERE ARE ALSO DECISIONS OF THE COURT OF JUSTICE</a:t>
            </a:r>
          </a:p>
        </p:txBody>
      </p:sp>
    </p:spTree>
    <p:extLst>
      <p:ext uri="{BB962C8B-B14F-4D97-AF65-F5344CB8AC3E}">
        <p14:creationId xmlns:p14="http://schemas.microsoft.com/office/powerpoint/2010/main" val="4003127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41100542"/>
              </p:ext>
            </p:extLst>
          </p:nvPr>
        </p:nvGraphicFramePr>
        <p:xfrm>
          <a:off x="1676400" y="9228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6748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2E681-054D-489B-A6EA-6BE5FC4D313E}"/>
              </a:ext>
            </a:extLst>
          </p:cNvPr>
          <p:cNvSpPr>
            <a:spLocks noGrp="1"/>
          </p:cNvSpPr>
          <p:nvPr>
            <p:ph type="title"/>
          </p:nvPr>
        </p:nvSpPr>
        <p:spPr/>
        <p:txBody>
          <a:bodyPr/>
          <a:lstStyle/>
          <a:p>
            <a:r>
              <a:rPr lang="en-US" dirty="0"/>
              <a:t>Non-legislative acts: delegated acts and implementing acts</a:t>
            </a:r>
            <a:endParaRPr lang="en-GB" dirty="0"/>
          </a:p>
        </p:txBody>
      </p:sp>
      <p:sp>
        <p:nvSpPr>
          <p:cNvPr id="3" name="Rectangle 2">
            <a:extLst>
              <a:ext uri="{FF2B5EF4-FFF2-40B4-BE49-F238E27FC236}">
                <a16:creationId xmlns:a16="http://schemas.microsoft.com/office/drawing/2014/main" id="{F46AE0A8-A880-40C3-9AB3-A397A026DCB2}"/>
              </a:ext>
            </a:extLst>
          </p:cNvPr>
          <p:cNvSpPr/>
          <p:nvPr/>
        </p:nvSpPr>
        <p:spPr>
          <a:xfrm>
            <a:off x="1231900" y="2260600"/>
            <a:ext cx="9512300" cy="4127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Under Articles 290 and 291 TFEU, the Council and the EP can give the Commission the power to adopt delegated and implementing acts.  This distinction between delegated and implementing acts was introduced by the Treaty of Lisbon.  Delegated and implementing acts are classed as non-legislative acts because they do not go through the ordinary or special legislative procedure.</a:t>
            </a:r>
          </a:p>
          <a:p>
            <a:pPr algn="ctr"/>
            <a:r>
              <a:rPr lang="en-US" sz="2400" dirty="0"/>
              <a:t>Delegated Acts – often needed to bring non-essential elements of a law up to date with scientific progress or market developments.  Such a delegated act will have the word “delegated” in the title.</a:t>
            </a:r>
            <a:endParaRPr lang="en-GB" sz="2400" dirty="0"/>
          </a:p>
        </p:txBody>
      </p:sp>
    </p:spTree>
    <p:extLst>
      <p:ext uri="{BB962C8B-B14F-4D97-AF65-F5344CB8AC3E}">
        <p14:creationId xmlns:p14="http://schemas.microsoft.com/office/powerpoint/2010/main" val="2728058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E5DD76D-0941-47E8-BD7F-54298CBD1FB5}"/>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7F1E812A-5442-4484-84CC-B6CB0A9177CE}"/>
              </a:ext>
            </a:extLst>
          </p:cNvPr>
          <p:cNvSpPr>
            <a:spLocks noGrp="1"/>
          </p:cNvSpPr>
          <p:nvPr>
            <p:ph idx="1"/>
          </p:nvPr>
        </p:nvSpPr>
        <p:spPr/>
        <p:txBody>
          <a:bodyPr>
            <a:normAutofit/>
          </a:bodyPr>
          <a:lstStyle/>
          <a:p>
            <a:r>
              <a:rPr lang="en-US" sz="2800" dirty="0"/>
              <a:t>Implementing acts are needed to ensure that the main legislative acts are implemented in a uniform way throughout the EU.  They are scrutinized by Governments of MSs using a committee consisting of their representatives.</a:t>
            </a:r>
          </a:p>
          <a:p>
            <a:r>
              <a:rPr lang="en-US" sz="2800" dirty="0"/>
              <a:t>There is also </a:t>
            </a:r>
            <a:r>
              <a:rPr lang="en-US" sz="2800" b="1" dirty="0"/>
              <a:t>Regulation 182/2011 </a:t>
            </a:r>
            <a:r>
              <a:rPr lang="en-US" sz="2800" dirty="0"/>
              <a:t>which provides detailed rules and procedures in relation to implementing acts and the role of those involved.  An implementing act will have the word “implementing” in the title. </a:t>
            </a:r>
            <a:endParaRPr lang="en-GB" sz="2800" dirty="0"/>
          </a:p>
        </p:txBody>
      </p:sp>
    </p:spTree>
    <p:extLst>
      <p:ext uri="{BB962C8B-B14F-4D97-AF65-F5344CB8AC3E}">
        <p14:creationId xmlns:p14="http://schemas.microsoft.com/office/powerpoint/2010/main" val="3030618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0E3B5-21C7-4B44-BA0A-97B427D0647E}"/>
              </a:ext>
            </a:extLst>
          </p:cNvPr>
          <p:cNvSpPr>
            <a:spLocks noGrp="1"/>
          </p:cNvSpPr>
          <p:nvPr>
            <p:ph type="title"/>
          </p:nvPr>
        </p:nvSpPr>
        <p:spPr/>
        <p:txBody>
          <a:bodyPr/>
          <a:lstStyle/>
          <a:p>
            <a:r>
              <a:rPr lang="en-US" dirty="0"/>
              <a:t>Giving reasons</a:t>
            </a:r>
            <a:endParaRPr lang="en-GB" dirty="0"/>
          </a:p>
        </p:txBody>
      </p:sp>
      <p:sp>
        <p:nvSpPr>
          <p:cNvPr id="3" name="Content Placeholder 2">
            <a:extLst>
              <a:ext uri="{FF2B5EF4-FFF2-40B4-BE49-F238E27FC236}">
                <a16:creationId xmlns:a16="http://schemas.microsoft.com/office/drawing/2014/main" id="{C00F4AD1-A08B-4563-A835-8B3777F7469D}"/>
              </a:ext>
            </a:extLst>
          </p:cNvPr>
          <p:cNvSpPr>
            <a:spLocks noGrp="1"/>
          </p:cNvSpPr>
          <p:nvPr>
            <p:ph idx="1"/>
          </p:nvPr>
        </p:nvSpPr>
        <p:spPr/>
        <p:txBody>
          <a:bodyPr>
            <a:normAutofit/>
          </a:bodyPr>
          <a:lstStyle/>
          <a:p>
            <a:r>
              <a:rPr lang="en-US" b="1" dirty="0"/>
              <a:t>Art 296 TFEU </a:t>
            </a:r>
            <a:r>
              <a:rPr lang="en-US" dirty="0"/>
              <a:t>contains the important rule that Regulations, Directives and Decisions </a:t>
            </a:r>
            <a:r>
              <a:rPr lang="en-GB" dirty="0"/>
              <a:t>must state the reasons on which they are based and must refer to the opinions of the European Economic and Social Committee or EP where the obtaining of such opinions is required by the Treaty. </a:t>
            </a:r>
          </a:p>
          <a:p>
            <a:r>
              <a:rPr lang="en-GB" dirty="0"/>
              <a:t>It must be clear which provision of the Treaty is relied on.  This enables those affected to follow the line of reasoning which prompted the act. </a:t>
            </a:r>
          </a:p>
          <a:p>
            <a:r>
              <a:rPr lang="en-GB" dirty="0"/>
              <a:t>It makes sense for the legal provision to give reasons. It will make the purpose of the measure much clearer and will therefore aid interpretation and, in the case of Directives, implementation. It will also make parties much more likely to adhere to the measure. </a:t>
            </a:r>
            <a:endParaRPr lang="en-GB" b="1" dirty="0"/>
          </a:p>
        </p:txBody>
      </p:sp>
    </p:spTree>
    <p:extLst>
      <p:ext uri="{BB962C8B-B14F-4D97-AF65-F5344CB8AC3E}">
        <p14:creationId xmlns:p14="http://schemas.microsoft.com/office/powerpoint/2010/main" val="2344222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A6681-FE51-4CDE-97E5-B3606870F59E}"/>
              </a:ext>
            </a:extLst>
          </p:cNvPr>
          <p:cNvSpPr>
            <a:spLocks noGrp="1"/>
          </p:cNvSpPr>
          <p:nvPr>
            <p:ph type="title"/>
          </p:nvPr>
        </p:nvSpPr>
        <p:spPr/>
        <p:txBody>
          <a:bodyPr/>
          <a:lstStyle/>
          <a:p>
            <a:r>
              <a:rPr lang="en-US" dirty="0"/>
              <a:t>Other binding acts</a:t>
            </a:r>
            <a:endParaRPr lang="en-GB" dirty="0"/>
          </a:p>
        </p:txBody>
      </p:sp>
      <p:sp>
        <p:nvSpPr>
          <p:cNvPr id="3" name="Content Placeholder 2">
            <a:extLst>
              <a:ext uri="{FF2B5EF4-FFF2-40B4-BE49-F238E27FC236}">
                <a16:creationId xmlns:a16="http://schemas.microsoft.com/office/drawing/2014/main" id="{D9290499-6F27-4DB5-84EF-41632FCC821D}"/>
              </a:ext>
            </a:extLst>
          </p:cNvPr>
          <p:cNvSpPr>
            <a:spLocks noGrp="1"/>
          </p:cNvSpPr>
          <p:nvPr>
            <p:ph idx="1"/>
          </p:nvPr>
        </p:nvSpPr>
        <p:spPr/>
        <p:txBody>
          <a:bodyPr>
            <a:normAutofit/>
          </a:bodyPr>
          <a:lstStyle/>
          <a:p>
            <a:r>
              <a:rPr lang="en-GB" dirty="0"/>
              <a:t>Binding acts under EU law are not restricted to those listed in </a:t>
            </a:r>
            <a:r>
              <a:rPr lang="en-GB" b="1" dirty="0"/>
              <a:t>Art 288 TFEU</a:t>
            </a:r>
            <a:r>
              <a:rPr lang="en-GB" dirty="0"/>
              <a:t>. Decisions of the Court of Justice are binding on the parties, though not legislative in character .</a:t>
            </a:r>
          </a:p>
          <a:p>
            <a:r>
              <a:rPr lang="en-GB" dirty="0"/>
              <a:t>International agreements concluded with non-EU states are binding on the EU and on Member States.</a:t>
            </a:r>
          </a:p>
          <a:p>
            <a:r>
              <a:rPr lang="en-GB" dirty="0"/>
              <a:t>It was also established in Case 22/70 </a:t>
            </a:r>
            <a:r>
              <a:rPr lang="en-GB" b="1" i="1" dirty="0"/>
              <a:t>Commission V Council (the ERTA Case) [1971]</a:t>
            </a:r>
            <a:r>
              <a:rPr lang="en-GB" dirty="0"/>
              <a:t>, that a discussion in Council that results in a conclusion binding on any institution or Member State can be a binding act, even though that conclusion does not take the form of a Regulation, Directive or Decision. Consequently, the provisions of </a:t>
            </a:r>
            <a:r>
              <a:rPr lang="en-GB" b="1" dirty="0"/>
              <a:t>Art 296 TFEU</a:t>
            </a:r>
            <a:r>
              <a:rPr lang="en-GB" dirty="0"/>
              <a:t> do not apply. </a:t>
            </a:r>
          </a:p>
          <a:p>
            <a:r>
              <a:rPr lang="en-GB" dirty="0"/>
              <a:t>*Note non-binding acts come from Art 288 TEU which concludes that Recommendations and Opinions shall have no binding force.</a:t>
            </a:r>
          </a:p>
          <a:p>
            <a:endParaRPr lang="en-GB" dirty="0"/>
          </a:p>
        </p:txBody>
      </p:sp>
    </p:spTree>
    <p:extLst>
      <p:ext uri="{BB962C8B-B14F-4D97-AF65-F5344CB8AC3E}">
        <p14:creationId xmlns:p14="http://schemas.microsoft.com/office/powerpoint/2010/main" val="1505106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1C67-0A77-40C3-A016-9794547FB675}"/>
              </a:ext>
            </a:extLst>
          </p:cNvPr>
          <p:cNvSpPr>
            <a:spLocks noGrp="1"/>
          </p:cNvSpPr>
          <p:nvPr>
            <p:ph type="title"/>
          </p:nvPr>
        </p:nvSpPr>
        <p:spPr/>
        <p:txBody>
          <a:bodyPr/>
          <a:lstStyle/>
          <a:p>
            <a:r>
              <a:rPr lang="en-US" dirty="0"/>
              <a:t>Substance not form</a:t>
            </a:r>
            <a:endParaRPr lang="en-GB" dirty="0"/>
          </a:p>
        </p:txBody>
      </p:sp>
      <p:sp>
        <p:nvSpPr>
          <p:cNvPr id="3" name="Content Placeholder 2">
            <a:extLst>
              <a:ext uri="{FF2B5EF4-FFF2-40B4-BE49-F238E27FC236}">
                <a16:creationId xmlns:a16="http://schemas.microsoft.com/office/drawing/2014/main" id="{36A873EF-2E86-4338-BA18-D4D6A30548EE}"/>
              </a:ext>
            </a:extLst>
          </p:cNvPr>
          <p:cNvSpPr>
            <a:spLocks noGrp="1"/>
          </p:cNvSpPr>
          <p:nvPr>
            <p:ph idx="1"/>
          </p:nvPr>
        </p:nvSpPr>
        <p:spPr/>
        <p:txBody>
          <a:bodyPr>
            <a:normAutofit lnSpcReduction="10000"/>
          </a:bodyPr>
          <a:lstStyle/>
          <a:p>
            <a:r>
              <a:rPr lang="en-US" dirty="0"/>
              <a:t>The label given to an EU act  by the institution promulgating it is not conclusive of the categorization of the act.  The courts will look to substance and not to form.  Thus, an act labelled by an institution as a Regulation which has all the characteristics of a Decision will be treated as a Decision.  The status of an EU act will be determined by the courts having regard to its context and object:  Cases 16 and 17/62, </a:t>
            </a:r>
            <a:r>
              <a:rPr lang="en-US" b="1" i="1" dirty="0"/>
              <a:t>Confederation </a:t>
            </a:r>
            <a:r>
              <a:rPr lang="en-US" b="1" i="1" dirty="0" err="1"/>
              <a:t>Nationale</a:t>
            </a:r>
            <a:r>
              <a:rPr lang="en-US" b="1" i="1" dirty="0"/>
              <a:t> des </a:t>
            </a:r>
            <a:r>
              <a:rPr lang="en-US" b="1" i="1" dirty="0" err="1"/>
              <a:t>Producteurs</a:t>
            </a:r>
            <a:r>
              <a:rPr lang="en-US" b="1" i="1" dirty="0"/>
              <a:t> des Fruits et Legumes v Council [1962].</a:t>
            </a:r>
          </a:p>
          <a:p>
            <a:r>
              <a:rPr lang="en-US" dirty="0"/>
              <a:t>In Case 40/64, </a:t>
            </a:r>
            <a:r>
              <a:rPr lang="en-US" b="1" i="1" dirty="0" err="1"/>
              <a:t>Sgarlata</a:t>
            </a:r>
            <a:r>
              <a:rPr lang="en-US" b="1" i="1" dirty="0"/>
              <a:t> v Commission [1965], </a:t>
            </a:r>
            <a:r>
              <a:rPr lang="en-US" dirty="0"/>
              <a:t>Advocate-General Roemer made the same point.</a:t>
            </a:r>
          </a:p>
          <a:p>
            <a:r>
              <a:rPr lang="en-US" dirty="0"/>
              <a:t>These decisions stress the importance of considering the legal effect of the act in determining its status.  The point becomes very important in the context of the action for annulment where it is clear that the action lies only in order to seek the annulment of a binding EU act. </a:t>
            </a:r>
            <a:endParaRPr lang="en-GB" dirty="0"/>
          </a:p>
        </p:txBody>
      </p:sp>
    </p:spTree>
    <p:extLst>
      <p:ext uri="{BB962C8B-B14F-4D97-AF65-F5344CB8AC3E}">
        <p14:creationId xmlns:p14="http://schemas.microsoft.com/office/powerpoint/2010/main" val="23317303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B7E7-88FF-4928-B426-5CEFCB3F91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81CC6F-FABD-45E5-94CC-14DC55DAE7F1}"/>
              </a:ext>
            </a:extLst>
          </p:cNvPr>
          <p:cNvSpPr>
            <a:spLocks noGrp="1"/>
          </p:cNvSpPr>
          <p:nvPr>
            <p:ph idx="1"/>
          </p:nvPr>
        </p:nvSpPr>
        <p:spPr/>
        <p:txBody>
          <a:bodyPr>
            <a:normAutofit/>
          </a:bodyPr>
          <a:lstStyle/>
          <a:p>
            <a:pPr algn="ctr"/>
            <a:r>
              <a:rPr lang="en-US" sz="6000" dirty="0"/>
              <a:t>GENERAL PRINCIPLES OF EU LAW</a:t>
            </a:r>
            <a:endParaRPr lang="en-GB" sz="6000" dirty="0"/>
          </a:p>
        </p:txBody>
      </p:sp>
    </p:spTree>
    <p:extLst>
      <p:ext uri="{BB962C8B-B14F-4D97-AF65-F5344CB8AC3E}">
        <p14:creationId xmlns:p14="http://schemas.microsoft.com/office/powerpoint/2010/main" val="2231843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210858428"/>
              </p:ext>
            </p:extLst>
          </p:nvPr>
        </p:nvGraphicFramePr>
        <p:xfrm>
          <a:off x="203200" y="376766"/>
          <a:ext cx="11569700" cy="6481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950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PRINCIPLES OF EU LAW</a:t>
            </a:r>
          </a:p>
        </p:txBody>
      </p:sp>
      <p:sp>
        <p:nvSpPr>
          <p:cNvPr id="3" name="TextBox 2"/>
          <p:cNvSpPr txBox="1"/>
          <p:nvPr/>
        </p:nvSpPr>
        <p:spPr>
          <a:xfrm>
            <a:off x="897128" y="1792037"/>
            <a:ext cx="9491472" cy="1477328"/>
          </a:xfrm>
          <a:prstGeom prst="rect">
            <a:avLst/>
          </a:prstGeom>
          <a:solidFill>
            <a:schemeClr val="accent3">
              <a:lumMod val="20000"/>
              <a:lumOff val="80000"/>
            </a:schemeClr>
          </a:solidFill>
        </p:spPr>
        <p:txBody>
          <a:bodyPr wrap="square" rtlCol="0">
            <a:spAutoFit/>
          </a:bodyPr>
          <a:lstStyle/>
          <a:p>
            <a:r>
              <a:rPr lang="en-GB" b="1" u="sng" dirty="0">
                <a:latin typeface="Arial" panose="020B0604020202020204" pitchFamily="34" charset="0"/>
                <a:cs typeface="Arial" panose="020B0604020202020204" pitchFamily="34" charset="0"/>
              </a:rPr>
              <a:t>PROPORTIONALITY</a:t>
            </a:r>
          </a:p>
          <a:p>
            <a:pPr marL="285750" indent="-285750">
              <a:buFontTx/>
              <a:buChar char="-"/>
            </a:pPr>
            <a:r>
              <a:rPr lang="en-GB" dirty="0">
                <a:latin typeface="Arial" panose="020B0604020202020204" pitchFamily="34" charset="0"/>
                <a:cs typeface="Arial" panose="020B0604020202020204" pitchFamily="34" charset="0"/>
              </a:rPr>
              <a:t>No action should be taken that is more than necessary to achieve the end</a:t>
            </a:r>
          </a:p>
          <a:p>
            <a:pPr marL="285750" indent="-285750">
              <a:buFontTx/>
              <a:buChar char="-"/>
            </a:pPr>
            <a:r>
              <a:rPr lang="en-GB" dirty="0">
                <a:latin typeface="Arial" panose="020B0604020202020204" pitchFamily="34" charset="0"/>
                <a:cs typeface="Arial" panose="020B0604020202020204" pitchFamily="34" charset="0"/>
              </a:rPr>
              <a:t>Laid down in Article 5 TEU</a:t>
            </a:r>
          </a:p>
          <a:p>
            <a:pPr marL="285750" indent="-285750">
              <a:buFontTx/>
              <a:buChar char="-"/>
            </a:pPr>
            <a:r>
              <a:rPr lang="en-GB" i="1" dirty="0">
                <a:solidFill>
                  <a:srgbClr val="FF0000"/>
                </a:solidFill>
                <a:latin typeface="Arial" panose="020B0604020202020204" pitchFamily="34" charset="0"/>
                <a:cs typeface="Arial" panose="020B0604020202020204" pitchFamily="34" charset="0"/>
              </a:rPr>
              <a:t>R v Intervention Board, ex p Man (Sugar) Ltd (Case 181/84)</a:t>
            </a:r>
          </a:p>
          <a:p>
            <a:endParaRPr lang="en-GB" dirty="0"/>
          </a:p>
        </p:txBody>
      </p:sp>
      <p:sp>
        <p:nvSpPr>
          <p:cNvPr id="4" name="TextBox 3"/>
          <p:cNvSpPr txBox="1"/>
          <p:nvPr/>
        </p:nvSpPr>
        <p:spPr>
          <a:xfrm>
            <a:off x="431800" y="3594100"/>
            <a:ext cx="6832600" cy="646331"/>
          </a:xfrm>
          <a:prstGeom prst="rect">
            <a:avLst/>
          </a:prstGeom>
          <a:solidFill>
            <a:srgbClr val="FFFF99"/>
          </a:solidFill>
        </p:spPr>
        <p:txBody>
          <a:bodyPr wrap="square" rtlCol="0">
            <a:spAutoFit/>
          </a:bodyPr>
          <a:lstStyle/>
          <a:p>
            <a:r>
              <a:rPr lang="en-GB" b="1" u="sng" dirty="0"/>
              <a:t>EQUALITY</a:t>
            </a:r>
          </a:p>
          <a:p>
            <a:r>
              <a:rPr lang="en-GB" dirty="0"/>
              <a:t>- Equal treatment and non discrimination</a:t>
            </a:r>
          </a:p>
        </p:txBody>
      </p:sp>
      <p:sp>
        <p:nvSpPr>
          <p:cNvPr id="5" name="TextBox 4"/>
          <p:cNvSpPr txBox="1"/>
          <p:nvPr/>
        </p:nvSpPr>
        <p:spPr>
          <a:xfrm>
            <a:off x="787400" y="4565166"/>
            <a:ext cx="6642100" cy="1754326"/>
          </a:xfrm>
          <a:prstGeom prst="rect">
            <a:avLst/>
          </a:prstGeom>
          <a:solidFill>
            <a:srgbClr val="99FFCC"/>
          </a:solidFill>
        </p:spPr>
        <p:txBody>
          <a:bodyPr wrap="square" rtlCol="0">
            <a:spAutoFit/>
          </a:bodyPr>
          <a:lstStyle/>
          <a:p>
            <a:r>
              <a:rPr lang="en-GB" b="1" u="sng" dirty="0">
                <a:latin typeface="Bookman Old Style" panose="02050604050505020204" pitchFamily="18" charset="0"/>
              </a:rPr>
              <a:t>LEGAL CERTAINTY</a:t>
            </a:r>
          </a:p>
          <a:p>
            <a:r>
              <a:rPr lang="en-GB" dirty="0">
                <a:latin typeface="Bookman Old Style" panose="02050604050505020204" pitchFamily="18" charset="0"/>
              </a:rPr>
              <a:t>The law in its application must be both certain and predictable</a:t>
            </a:r>
          </a:p>
          <a:p>
            <a:r>
              <a:rPr lang="en-GB" dirty="0">
                <a:latin typeface="Bookman Old Style" panose="02050604050505020204" pitchFamily="18" charset="0"/>
              </a:rPr>
              <a:t>National courts should observe the principle of legal certainty and non-retroactivity</a:t>
            </a:r>
          </a:p>
          <a:p>
            <a:endParaRPr lang="en-GB" dirty="0">
              <a:latin typeface="Bookman Old Style" panose="02050604050505020204" pitchFamily="18" charset="0"/>
            </a:endParaRPr>
          </a:p>
        </p:txBody>
      </p:sp>
    </p:spTree>
    <p:extLst>
      <p:ext uri="{BB962C8B-B14F-4D97-AF65-F5344CB8AC3E}">
        <p14:creationId xmlns:p14="http://schemas.microsoft.com/office/powerpoint/2010/main" val="2024514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PRINCIPLES OF THE EU</a:t>
            </a:r>
          </a:p>
        </p:txBody>
      </p:sp>
      <p:sp>
        <p:nvSpPr>
          <p:cNvPr id="3" name="Content Placeholder 2"/>
          <p:cNvSpPr>
            <a:spLocks noGrp="1"/>
          </p:cNvSpPr>
          <p:nvPr>
            <p:ph idx="1"/>
          </p:nvPr>
        </p:nvSpPr>
        <p:spPr>
          <a:xfrm>
            <a:off x="1024129" y="2286000"/>
            <a:ext cx="5567172" cy="2171700"/>
          </a:xfrm>
          <a:solidFill>
            <a:srgbClr val="FFCCFF"/>
          </a:solidFill>
        </p:spPr>
        <p:txBody>
          <a:bodyPr/>
          <a:lstStyle/>
          <a:p>
            <a:r>
              <a:rPr lang="en-GB" b="1" u="sng" dirty="0"/>
              <a:t>NATURAL JUSTICE: ‘FAIRNESS’</a:t>
            </a:r>
          </a:p>
          <a:p>
            <a:r>
              <a:rPr lang="en-GB" dirty="0"/>
              <a:t>- the right to a fair and unbiased hearing</a:t>
            </a:r>
          </a:p>
          <a:p>
            <a:r>
              <a:rPr lang="en-GB" dirty="0"/>
              <a:t>- the right to be heard before a decision is made</a:t>
            </a:r>
          </a:p>
          <a:p>
            <a:r>
              <a:rPr lang="en-GB" dirty="0"/>
              <a:t>- EU: the right to a reasoned decision</a:t>
            </a:r>
          </a:p>
        </p:txBody>
      </p:sp>
      <p:sp>
        <p:nvSpPr>
          <p:cNvPr id="5" name="TextBox 4"/>
          <p:cNvSpPr txBox="1"/>
          <p:nvPr/>
        </p:nvSpPr>
        <p:spPr>
          <a:xfrm>
            <a:off x="1574800" y="5241036"/>
            <a:ext cx="6438900" cy="923330"/>
          </a:xfrm>
          <a:prstGeom prst="rect">
            <a:avLst/>
          </a:prstGeom>
          <a:solidFill>
            <a:srgbClr val="CCFFCC"/>
          </a:solidFill>
        </p:spPr>
        <p:txBody>
          <a:bodyPr wrap="square" rtlCol="0">
            <a:spAutoFit/>
          </a:bodyPr>
          <a:lstStyle/>
          <a:p>
            <a:r>
              <a:rPr lang="en-GB" b="1" u="sng" dirty="0">
                <a:latin typeface="Shruti" panose="020B0502040204020203" pitchFamily="34" charset="0"/>
                <a:cs typeface="Shruti" panose="020B0502040204020203" pitchFamily="34" charset="0"/>
              </a:rPr>
              <a:t>THE PROTECTION OF FUNDAMENTAL HUMAN RIGHTS</a:t>
            </a:r>
          </a:p>
          <a:p>
            <a:r>
              <a:rPr lang="en-GB" dirty="0">
                <a:latin typeface="Shruti" panose="020B0502040204020203" pitchFamily="34" charset="0"/>
                <a:cs typeface="Shruti" panose="020B0502040204020203" pitchFamily="34" charset="0"/>
              </a:rPr>
              <a:t>‘ respect for fundamental human rights forms an integral part of general principles of law protected by the Court of Justice.’</a:t>
            </a:r>
          </a:p>
        </p:txBody>
      </p:sp>
      <p:sp>
        <p:nvSpPr>
          <p:cNvPr id="6" name="TextBox 5"/>
          <p:cNvSpPr txBox="1"/>
          <p:nvPr/>
        </p:nvSpPr>
        <p:spPr>
          <a:xfrm>
            <a:off x="7251700" y="1943100"/>
            <a:ext cx="4711700" cy="2585323"/>
          </a:xfrm>
          <a:prstGeom prst="rect">
            <a:avLst/>
          </a:prstGeom>
          <a:solidFill>
            <a:srgbClr val="CCFFFF"/>
          </a:solidFill>
        </p:spPr>
        <p:txBody>
          <a:bodyPr wrap="square" rtlCol="0">
            <a:spAutoFit/>
          </a:bodyPr>
          <a:lstStyle/>
          <a:p>
            <a:r>
              <a:rPr lang="en-GB" sz="2400" b="1" i="1" u="sng" dirty="0">
                <a:latin typeface="Times New Roman" panose="02020603050405020304" pitchFamily="18" charset="0"/>
                <a:cs typeface="Times New Roman" panose="02020603050405020304" pitchFamily="18" charset="0"/>
              </a:rPr>
              <a:t>SUBSIDIARITY</a:t>
            </a:r>
          </a:p>
          <a:p>
            <a:r>
              <a:rPr lang="en-GB" sz="2400" i="1" dirty="0">
                <a:latin typeface="Times New Roman" panose="02020603050405020304" pitchFamily="18" charset="0"/>
                <a:cs typeface="Times New Roman" panose="02020603050405020304" pitchFamily="18" charset="0"/>
              </a:rPr>
              <a:t>The institutions of the EU should only act to introduce measures where it is more appropriate than for the Member States to act individually.</a:t>
            </a:r>
          </a:p>
          <a:p>
            <a:endParaRPr lang="en-GB" b="1" u="sng" dirty="0"/>
          </a:p>
        </p:txBody>
      </p:sp>
    </p:spTree>
    <p:extLst>
      <p:ext uri="{BB962C8B-B14F-4D97-AF65-F5344CB8AC3E}">
        <p14:creationId xmlns:p14="http://schemas.microsoft.com/office/powerpoint/2010/main" val="1591865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Practice essay question</a:t>
            </a:r>
          </a:p>
        </p:txBody>
      </p:sp>
      <p:sp>
        <p:nvSpPr>
          <p:cNvPr id="3" name="TextBox 2"/>
          <p:cNvSpPr txBox="1"/>
          <p:nvPr/>
        </p:nvSpPr>
        <p:spPr>
          <a:xfrm>
            <a:off x="1024128" y="2084832"/>
            <a:ext cx="7980172" cy="2308324"/>
          </a:xfrm>
          <a:prstGeom prst="rect">
            <a:avLst/>
          </a:prstGeom>
          <a:noFill/>
        </p:spPr>
        <p:txBody>
          <a:bodyPr wrap="square" rtlCol="0">
            <a:spAutoFit/>
          </a:bodyPr>
          <a:lstStyle/>
          <a:p>
            <a:pPr algn="ctr"/>
            <a:r>
              <a:rPr lang="en-GB" sz="3600" dirty="0"/>
              <a:t>‘DISCUSS THE RELATIVE IMPORTANCE OF DIFFERENT SOURCES OF LAW OF THE EUROPEAN UNION TO THE DEVELOPMENT OF EU LAW’</a:t>
            </a:r>
          </a:p>
        </p:txBody>
      </p:sp>
    </p:spTree>
    <p:extLst>
      <p:ext uri="{BB962C8B-B14F-4D97-AF65-F5344CB8AC3E}">
        <p14:creationId xmlns:p14="http://schemas.microsoft.com/office/powerpoint/2010/main" val="30260254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858726-191A-4B1C-A72E-BBA55BBAEA98}"/>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7C67470E-600D-4B59-AE88-ECE641AA9B6D}"/>
              </a:ext>
            </a:extLst>
          </p:cNvPr>
          <p:cNvSpPr>
            <a:spLocks noGrp="1"/>
          </p:cNvSpPr>
          <p:nvPr>
            <p:ph idx="1"/>
          </p:nvPr>
        </p:nvSpPr>
        <p:spPr/>
        <p:txBody>
          <a:bodyPr>
            <a:normAutofit/>
          </a:bodyPr>
          <a:lstStyle/>
          <a:p>
            <a:r>
              <a:rPr lang="en-US" sz="2400" dirty="0"/>
              <a:t>In addition to legislative provisions of the Treaty and of the acts described above, the CJ has developed a “common law” of the EU, borrowing ideas to be found in the general scheme of the Treaties and in the national laws of the </a:t>
            </a:r>
            <a:r>
              <a:rPr lang="en-US" sz="2400" dirty="0" err="1"/>
              <a:t>MSs.</a:t>
            </a:r>
            <a:r>
              <a:rPr lang="en-US" sz="2400" dirty="0"/>
              <a:t>  </a:t>
            </a:r>
          </a:p>
          <a:p>
            <a:r>
              <a:rPr lang="en-US" sz="2400" dirty="0"/>
              <a:t>These general principles are used to assist in the interpretation of EU legislation and in determining the legality of acts of the institutions.  The justification for general principles is sometimes said to be found in </a:t>
            </a:r>
            <a:r>
              <a:rPr lang="en-US" sz="2400" b="1" dirty="0"/>
              <a:t>Art 19 TEU </a:t>
            </a:r>
            <a:r>
              <a:rPr lang="en-US" sz="2400" dirty="0"/>
              <a:t>which provides:</a:t>
            </a:r>
          </a:p>
          <a:p>
            <a:r>
              <a:rPr lang="en-US" sz="2400" i="1" dirty="0"/>
              <a:t>The Court of Justice….shall ensure that in the interpretation and application of this Treaty the law is observed.</a:t>
            </a:r>
            <a:endParaRPr lang="en-GB" sz="2400" i="1" dirty="0"/>
          </a:p>
        </p:txBody>
      </p:sp>
    </p:spTree>
    <p:extLst>
      <p:ext uri="{BB962C8B-B14F-4D97-AF65-F5344CB8AC3E}">
        <p14:creationId xmlns:p14="http://schemas.microsoft.com/office/powerpoint/2010/main" val="2435116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7413-AFB1-4611-85EE-02DE665007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93A700-77D3-4857-B372-8CC437413942}"/>
              </a:ext>
            </a:extLst>
          </p:cNvPr>
          <p:cNvSpPr>
            <a:spLocks noGrp="1"/>
          </p:cNvSpPr>
          <p:nvPr>
            <p:ph idx="1"/>
          </p:nvPr>
        </p:nvSpPr>
        <p:spPr/>
        <p:txBody>
          <a:bodyPr/>
          <a:lstStyle/>
          <a:p>
            <a:r>
              <a:rPr lang="en-US" sz="2400" dirty="0"/>
              <a:t>One view is that there is a broad interpretation of the word ‘law’ in </a:t>
            </a:r>
            <a:r>
              <a:rPr lang="en-US" sz="2400" b="1" dirty="0"/>
              <a:t>Art 19 TEU – </a:t>
            </a:r>
            <a:r>
              <a:rPr lang="en-US" sz="2400" dirty="0"/>
              <a:t>means something additional to the Treaty itself; includes secondary legislation and general principles of law.</a:t>
            </a:r>
          </a:p>
          <a:p>
            <a:r>
              <a:rPr lang="en-US" sz="2400" dirty="0"/>
              <a:t>This is supported by </a:t>
            </a:r>
            <a:r>
              <a:rPr lang="en-US" sz="2400" b="1" dirty="0"/>
              <a:t>Art 263 TFEU </a:t>
            </a:r>
            <a:r>
              <a:rPr lang="en-US" sz="2400" dirty="0"/>
              <a:t>which refers to </a:t>
            </a:r>
            <a:r>
              <a:rPr lang="en-US" sz="2400" i="1" dirty="0"/>
              <a:t>any rule of law </a:t>
            </a:r>
            <a:r>
              <a:rPr lang="en-US" sz="2400" dirty="0"/>
              <a:t>and </a:t>
            </a:r>
            <a:r>
              <a:rPr lang="en-US" sz="2400" b="1" dirty="0"/>
              <a:t>Art 340 TFEU </a:t>
            </a:r>
            <a:r>
              <a:rPr lang="en-US" sz="2400" dirty="0"/>
              <a:t>which refers to </a:t>
            </a:r>
            <a:r>
              <a:rPr lang="en-US" sz="2400" i="1" dirty="0"/>
              <a:t>general principles common to the laws of the Member States.</a:t>
            </a:r>
          </a:p>
          <a:p>
            <a:r>
              <a:rPr lang="en-US" sz="2400" dirty="0"/>
              <a:t>Fundamental rights are often distinguished from general principles as a source of law but in practice they are difficult to separate.  Fundamental rights are really a specific aspect of the general principles of law. Case 4/73 </a:t>
            </a:r>
            <a:r>
              <a:rPr lang="en-US" sz="2400" b="1" i="1" dirty="0" err="1"/>
              <a:t>Nold</a:t>
            </a:r>
            <a:r>
              <a:rPr lang="en-US" sz="2400" b="1" i="1" dirty="0"/>
              <a:t> v Commissioner [1974].</a:t>
            </a:r>
            <a:endParaRPr lang="en-US" sz="2400" dirty="0"/>
          </a:p>
          <a:p>
            <a:endParaRPr lang="en-GB" dirty="0"/>
          </a:p>
        </p:txBody>
      </p:sp>
    </p:spTree>
    <p:extLst>
      <p:ext uri="{BB962C8B-B14F-4D97-AF65-F5344CB8AC3E}">
        <p14:creationId xmlns:p14="http://schemas.microsoft.com/office/powerpoint/2010/main" val="7178010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E4AB5-6FB3-469E-B195-5EB72C45ED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7FDAF2-1D0D-4ADE-8491-57F1073FD22D}"/>
              </a:ext>
            </a:extLst>
          </p:cNvPr>
          <p:cNvSpPr>
            <a:spLocks noGrp="1"/>
          </p:cNvSpPr>
          <p:nvPr>
            <p:ph idx="1"/>
          </p:nvPr>
        </p:nvSpPr>
        <p:spPr/>
        <p:txBody>
          <a:bodyPr>
            <a:normAutofit/>
          </a:bodyPr>
          <a:lstStyle/>
          <a:p>
            <a:r>
              <a:rPr lang="en-US" sz="2800" dirty="0"/>
              <a:t>Following this case the CJ recognized human rights treaties as a source of law.</a:t>
            </a:r>
          </a:p>
          <a:p>
            <a:r>
              <a:rPr lang="en-US" sz="2800" dirty="0"/>
              <a:t>Case 37/7 </a:t>
            </a:r>
            <a:r>
              <a:rPr lang="en-US" sz="2800" b="1" i="1" dirty="0" err="1"/>
              <a:t>Rutili</a:t>
            </a:r>
            <a:r>
              <a:rPr lang="en-US" sz="2800" b="1" i="1" dirty="0"/>
              <a:t> v </a:t>
            </a:r>
            <a:r>
              <a:rPr lang="en-US" sz="2800" b="1" i="1" dirty="0" err="1"/>
              <a:t>Ministre</a:t>
            </a:r>
            <a:r>
              <a:rPr lang="en-US" sz="2800" b="1" i="1" dirty="0"/>
              <a:t> de </a:t>
            </a:r>
            <a:r>
              <a:rPr lang="en-US" sz="2800" b="1" i="1" dirty="0" err="1"/>
              <a:t>l’interior</a:t>
            </a:r>
            <a:r>
              <a:rPr lang="en-US" sz="2800" b="1" i="1" dirty="0"/>
              <a:t> [1975] – </a:t>
            </a:r>
            <a:r>
              <a:rPr lang="en-US" sz="2800" dirty="0"/>
              <a:t>ECHR recognized as a source of law in so far as it was relevant to the general principles of EU law.  This did not mean that MSs had incorporated ECHR or had to apply it – just that law from the EU would meet the standards of ECHR.</a:t>
            </a:r>
          </a:p>
          <a:p>
            <a:r>
              <a:rPr lang="en-US" sz="2800" dirty="0"/>
              <a:t>We will now have a more in depth look at the general principles:</a:t>
            </a:r>
            <a:endParaRPr lang="en-GB" sz="2800" dirty="0"/>
          </a:p>
        </p:txBody>
      </p:sp>
    </p:spTree>
    <p:extLst>
      <p:ext uri="{BB962C8B-B14F-4D97-AF65-F5344CB8AC3E}">
        <p14:creationId xmlns:p14="http://schemas.microsoft.com/office/powerpoint/2010/main" val="307829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B7C4-F517-45E2-8579-5C34B5233747}"/>
              </a:ext>
            </a:extLst>
          </p:cNvPr>
          <p:cNvSpPr>
            <a:spLocks noGrp="1"/>
          </p:cNvSpPr>
          <p:nvPr>
            <p:ph type="title"/>
          </p:nvPr>
        </p:nvSpPr>
        <p:spPr/>
        <p:txBody>
          <a:bodyPr/>
          <a:lstStyle/>
          <a:p>
            <a:r>
              <a:rPr lang="en-US" dirty="0"/>
              <a:t>Subsidiarity and proportionality</a:t>
            </a:r>
            <a:endParaRPr lang="en-GB" dirty="0"/>
          </a:p>
        </p:txBody>
      </p:sp>
      <p:sp>
        <p:nvSpPr>
          <p:cNvPr id="3" name="Content Placeholder 2">
            <a:extLst>
              <a:ext uri="{FF2B5EF4-FFF2-40B4-BE49-F238E27FC236}">
                <a16:creationId xmlns:a16="http://schemas.microsoft.com/office/drawing/2014/main" id="{FB14F7D7-47CB-4AE9-AD34-8140E81F62D3}"/>
              </a:ext>
            </a:extLst>
          </p:cNvPr>
          <p:cNvSpPr>
            <a:spLocks noGrp="1"/>
          </p:cNvSpPr>
          <p:nvPr>
            <p:ph idx="1"/>
          </p:nvPr>
        </p:nvSpPr>
        <p:spPr/>
        <p:txBody>
          <a:bodyPr/>
          <a:lstStyle/>
          <a:p>
            <a:r>
              <a:rPr lang="en-US" sz="2600" dirty="0"/>
              <a:t>- Helps to determine when the EU has authority to pass legislation.</a:t>
            </a:r>
          </a:p>
          <a:p>
            <a:r>
              <a:rPr lang="en-US" sz="2600" dirty="0"/>
              <a:t>- Means that EU legislation can be challenged by MSs or other parties.</a:t>
            </a:r>
          </a:p>
          <a:p>
            <a:r>
              <a:rPr lang="en-US" sz="2600" b="1" dirty="0"/>
              <a:t>Art 5(3) TEU </a:t>
            </a:r>
            <a:r>
              <a:rPr lang="en-US" sz="2600" dirty="0"/>
              <a:t>defines the principle by stating:</a:t>
            </a:r>
          </a:p>
          <a:p>
            <a:r>
              <a:rPr lang="en-GB" sz="2600" i="1" dirty="0"/>
              <a:t>“under the principle of subsidiarity, in areas which do not fall within its exclusive competence, the Union shall act only if and in so far as the objectives of the proposed action cannot be sufficiently achieved by the Member States, either at central level or at regional and local level, but can rather, by reason of the scale or effects of the proposed action, be better achieved at Union level.”</a:t>
            </a:r>
            <a:endParaRPr lang="en-GB" sz="2600" dirty="0"/>
          </a:p>
          <a:p>
            <a:endParaRPr lang="en-GB" b="1" dirty="0"/>
          </a:p>
        </p:txBody>
      </p:sp>
    </p:spTree>
    <p:extLst>
      <p:ext uri="{BB962C8B-B14F-4D97-AF65-F5344CB8AC3E}">
        <p14:creationId xmlns:p14="http://schemas.microsoft.com/office/powerpoint/2010/main" val="11431752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3C90E-D482-406D-917D-4F7F622F03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74FEC5-4C56-4AB9-AB5E-88B96AF4F5F4}"/>
              </a:ext>
            </a:extLst>
          </p:cNvPr>
          <p:cNvSpPr>
            <a:spLocks noGrp="1"/>
          </p:cNvSpPr>
          <p:nvPr>
            <p:ph idx="1"/>
          </p:nvPr>
        </p:nvSpPr>
        <p:spPr/>
        <p:txBody>
          <a:bodyPr>
            <a:normAutofit lnSpcReduction="10000"/>
          </a:bodyPr>
          <a:lstStyle/>
          <a:p>
            <a:pPr>
              <a:buFontTx/>
              <a:buChar char="-"/>
            </a:pPr>
            <a:r>
              <a:rPr lang="en-US" dirty="0"/>
              <a:t>Means that decisions should be taken as closely to the people as possible.  EU should only act where it is in a better position than national or even local authorities.</a:t>
            </a:r>
          </a:p>
          <a:p>
            <a:pPr>
              <a:buFontTx/>
              <a:buChar char="-"/>
            </a:pPr>
            <a:r>
              <a:rPr lang="en-US" dirty="0"/>
              <a:t>In practice it is not clear who decides whether the EU or the MSs are in a better position.</a:t>
            </a:r>
          </a:p>
          <a:p>
            <a:pPr>
              <a:buFontTx/>
              <a:buChar char="-"/>
            </a:pPr>
            <a:r>
              <a:rPr lang="en-US" b="1" dirty="0"/>
              <a:t>Principle of conferred powers – </a:t>
            </a:r>
            <a:r>
              <a:rPr lang="en-US" dirty="0"/>
              <a:t>MSs retain those powers that have not been explicitly conferred on the EU.  Where power has been conferred the EU will have competence to act and this can be exclusive or shared.</a:t>
            </a:r>
          </a:p>
          <a:p>
            <a:pPr>
              <a:buFontTx/>
              <a:buChar char="-"/>
            </a:pPr>
            <a:r>
              <a:rPr lang="en-US" dirty="0"/>
              <a:t>Where the competence is exclusive the </a:t>
            </a:r>
            <a:r>
              <a:rPr lang="en-US" b="1" dirty="0"/>
              <a:t>principle of subsidiarity </a:t>
            </a:r>
            <a:r>
              <a:rPr lang="en-US" dirty="0"/>
              <a:t>does not really apply because the EU has the right to make law in that area.</a:t>
            </a:r>
          </a:p>
          <a:p>
            <a:pPr>
              <a:buFontTx/>
              <a:buChar char="-"/>
            </a:pPr>
            <a:r>
              <a:rPr lang="en-US" dirty="0"/>
              <a:t>Where the competence is shared </a:t>
            </a:r>
            <a:r>
              <a:rPr lang="en-US" b="1" dirty="0"/>
              <a:t>principle of subsidiarity </a:t>
            </a:r>
            <a:r>
              <a:rPr lang="en-US" dirty="0"/>
              <a:t>plays a role although the MS can only act if the EU has not already done so or, where it has, it has stopped.</a:t>
            </a:r>
            <a:endParaRPr lang="en-GB" dirty="0"/>
          </a:p>
        </p:txBody>
      </p:sp>
    </p:spTree>
    <p:extLst>
      <p:ext uri="{BB962C8B-B14F-4D97-AF65-F5344CB8AC3E}">
        <p14:creationId xmlns:p14="http://schemas.microsoft.com/office/powerpoint/2010/main" val="3408614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3B6A-6A54-4727-8B4C-AE4547A863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C02842-B5EF-434D-B4E5-5CF972F4F4AD}"/>
              </a:ext>
            </a:extLst>
          </p:cNvPr>
          <p:cNvSpPr>
            <a:spLocks noGrp="1"/>
          </p:cNvSpPr>
          <p:nvPr>
            <p:ph idx="1"/>
          </p:nvPr>
        </p:nvSpPr>
        <p:spPr/>
        <p:txBody>
          <a:bodyPr/>
          <a:lstStyle/>
          <a:p>
            <a:pPr marL="0" indent="0">
              <a:buNone/>
            </a:pPr>
            <a:r>
              <a:rPr lang="en-GB" sz="3200" b="1" dirty="0"/>
              <a:t>TL 2007 </a:t>
            </a:r>
            <a:r>
              <a:rPr lang="en-GB" sz="3200" dirty="0"/>
              <a:t>contains a </a:t>
            </a:r>
            <a:r>
              <a:rPr lang="en-GB" sz="3200" b="1" dirty="0"/>
              <a:t>Protocol on the Application of the Principles of Subsidiarity and Proportionality </a:t>
            </a:r>
            <a:r>
              <a:rPr lang="en-GB" sz="3200" dirty="0"/>
              <a:t>which requires secondary legislation to set out how the principles have been complied with and why the EU measure is better placed to achieve the objective in question.  The role of subsidiarity is strengthened by the involvement of national parliaments in the EU decision-making process.</a:t>
            </a:r>
          </a:p>
          <a:p>
            <a:pPr marL="0" indent="0">
              <a:buNone/>
            </a:pPr>
            <a:endParaRPr lang="en-GB" dirty="0"/>
          </a:p>
        </p:txBody>
      </p:sp>
    </p:spTree>
    <p:extLst>
      <p:ext uri="{BB962C8B-B14F-4D97-AF65-F5344CB8AC3E}">
        <p14:creationId xmlns:p14="http://schemas.microsoft.com/office/powerpoint/2010/main" val="23364780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55E4-C746-4C54-A21A-F5A8FB5F95FD}"/>
              </a:ext>
            </a:extLst>
          </p:cNvPr>
          <p:cNvSpPr>
            <a:spLocks noGrp="1"/>
          </p:cNvSpPr>
          <p:nvPr>
            <p:ph type="title"/>
          </p:nvPr>
        </p:nvSpPr>
        <p:spPr/>
        <p:txBody>
          <a:bodyPr/>
          <a:lstStyle/>
          <a:p>
            <a:r>
              <a:rPr lang="en-US" dirty="0"/>
              <a:t>Proportionality</a:t>
            </a:r>
            <a:endParaRPr lang="en-GB" dirty="0"/>
          </a:p>
        </p:txBody>
      </p:sp>
      <p:sp>
        <p:nvSpPr>
          <p:cNvPr id="3" name="Content Placeholder 2">
            <a:extLst>
              <a:ext uri="{FF2B5EF4-FFF2-40B4-BE49-F238E27FC236}">
                <a16:creationId xmlns:a16="http://schemas.microsoft.com/office/drawing/2014/main" id="{57B5DD4B-466E-4B1E-BAD1-658DB7395E26}"/>
              </a:ext>
            </a:extLst>
          </p:cNvPr>
          <p:cNvSpPr>
            <a:spLocks noGrp="1"/>
          </p:cNvSpPr>
          <p:nvPr>
            <p:ph idx="1"/>
          </p:nvPr>
        </p:nvSpPr>
        <p:spPr/>
        <p:txBody>
          <a:bodyPr>
            <a:normAutofit/>
          </a:bodyPr>
          <a:lstStyle/>
          <a:p>
            <a:r>
              <a:rPr lang="en-US" sz="2400" dirty="0"/>
              <a:t>Linked to subsidiarity – don’t use a sledgehammer to crack a nut!</a:t>
            </a:r>
          </a:p>
          <a:p>
            <a:r>
              <a:rPr lang="en-US" sz="2400" dirty="0"/>
              <a:t>The means used to achieve a given end should be no more than that which is appropriate and necessary to achieve that end – </a:t>
            </a:r>
            <a:r>
              <a:rPr lang="en-US" sz="2400" b="1" dirty="0"/>
              <a:t>Art 5 TEU.</a:t>
            </a:r>
          </a:p>
          <a:p>
            <a:r>
              <a:rPr lang="en-GB" sz="2400" dirty="0"/>
              <a:t>Case 331/88 </a:t>
            </a:r>
            <a:r>
              <a:rPr lang="en-GB" sz="2400" b="1" dirty="0"/>
              <a:t>FIDESA [1990]</a:t>
            </a:r>
            <a:r>
              <a:rPr lang="en-GB" sz="2400" dirty="0"/>
              <a:t>, CJ held that if there is a choice between several appropriate measures, then the measure selected must be the least burdensome.</a:t>
            </a:r>
          </a:p>
          <a:p>
            <a:r>
              <a:rPr lang="en-GB" sz="2400" dirty="0"/>
              <a:t>Case 181/84 </a:t>
            </a:r>
            <a:r>
              <a:rPr lang="en-GB" sz="2400" b="1" dirty="0"/>
              <a:t>Man (Sugar) [1985] – </a:t>
            </a:r>
            <a:r>
              <a:rPr lang="en-GB" sz="2400" dirty="0"/>
              <a:t>forfeiture of the entire deposit was too drastic.</a:t>
            </a:r>
          </a:p>
        </p:txBody>
      </p:sp>
    </p:spTree>
    <p:extLst>
      <p:ext uri="{BB962C8B-B14F-4D97-AF65-F5344CB8AC3E}">
        <p14:creationId xmlns:p14="http://schemas.microsoft.com/office/powerpoint/2010/main" val="27543568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2DB1-0DDB-45C1-B147-7F301EDE88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EC0C00-5DD7-4AA5-B988-C1280FEDFAA8}"/>
              </a:ext>
            </a:extLst>
          </p:cNvPr>
          <p:cNvSpPr>
            <a:spLocks noGrp="1"/>
          </p:cNvSpPr>
          <p:nvPr>
            <p:ph idx="1"/>
          </p:nvPr>
        </p:nvSpPr>
        <p:spPr/>
        <p:txBody>
          <a:bodyPr>
            <a:normAutofit/>
          </a:bodyPr>
          <a:lstStyle/>
          <a:p>
            <a:r>
              <a:rPr lang="en-US" sz="2800" dirty="0"/>
              <a:t>Proportionality – also evident in free movement of goods cases.</a:t>
            </a:r>
          </a:p>
          <a:p>
            <a:r>
              <a:rPr lang="en-US" sz="2800" dirty="0"/>
              <a:t>Case 120/78, </a:t>
            </a:r>
            <a:r>
              <a:rPr lang="en-US" sz="2800" b="1" i="1" dirty="0"/>
              <a:t>Cassis  de Dijon [1979] </a:t>
            </a:r>
            <a:r>
              <a:rPr lang="en-US" sz="2800" dirty="0"/>
              <a:t>– a label displaying the </a:t>
            </a:r>
            <a:r>
              <a:rPr lang="en-GB" sz="2800" dirty="0"/>
              <a:t>alcoholic content of the Cassis a more proportionate way of achieving the same end.  </a:t>
            </a:r>
          </a:p>
          <a:p>
            <a:r>
              <a:rPr lang="en-GB" sz="2800" dirty="0"/>
              <a:t>The CJ reached a similar conclusion in Case 178/84, </a:t>
            </a:r>
            <a:r>
              <a:rPr lang="en-GB" sz="2800" b="1" i="1" dirty="0"/>
              <a:t>Commission v Germany (German Beer Purity)[1987].</a:t>
            </a:r>
            <a:endParaRPr lang="en-GB" sz="2800" dirty="0"/>
          </a:p>
        </p:txBody>
      </p:sp>
    </p:spTree>
    <p:extLst>
      <p:ext uri="{BB962C8B-B14F-4D97-AF65-F5344CB8AC3E}">
        <p14:creationId xmlns:p14="http://schemas.microsoft.com/office/powerpoint/2010/main" val="11995726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11EE8-DB08-401F-8681-06612C3017D9}"/>
              </a:ext>
            </a:extLst>
          </p:cNvPr>
          <p:cNvSpPr>
            <a:spLocks noGrp="1"/>
          </p:cNvSpPr>
          <p:nvPr>
            <p:ph type="title"/>
          </p:nvPr>
        </p:nvSpPr>
        <p:spPr/>
        <p:txBody>
          <a:bodyPr/>
          <a:lstStyle/>
          <a:p>
            <a:r>
              <a:rPr lang="en-US" dirty="0"/>
              <a:t>Legal Certainty</a:t>
            </a:r>
            <a:endParaRPr lang="en-GB" dirty="0"/>
          </a:p>
        </p:txBody>
      </p:sp>
      <p:sp>
        <p:nvSpPr>
          <p:cNvPr id="3" name="Content Placeholder 2">
            <a:extLst>
              <a:ext uri="{FF2B5EF4-FFF2-40B4-BE49-F238E27FC236}">
                <a16:creationId xmlns:a16="http://schemas.microsoft.com/office/drawing/2014/main" id="{32FDE776-0430-49F4-81DE-288863FAB8E6}"/>
              </a:ext>
            </a:extLst>
          </p:cNvPr>
          <p:cNvSpPr>
            <a:spLocks noGrp="1"/>
          </p:cNvSpPr>
          <p:nvPr>
            <p:ph idx="1"/>
          </p:nvPr>
        </p:nvSpPr>
        <p:spPr/>
        <p:txBody>
          <a:bodyPr/>
          <a:lstStyle/>
          <a:p>
            <a:r>
              <a:rPr lang="en-US" dirty="0"/>
              <a:t>The law should not operate to frustrate the reasonably held expectations of parties acting reasonably in reliance on the law.  It protects legitimate expectations and requires special reasons to justify any retrospective legislation.</a:t>
            </a:r>
          </a:p>
          <a:p>
            <a:r>
              <a:rPr lang="en-US" b="1" dirty="0"/>
              <a:t>Principle of legitimate expectation - </a:t>
            </a:r>
            <a:r>
              <a:rPr lang="en-GB" dirty="0"/>
              <a:t>in the absence of an overriding matter of public interest, EU measures must not violate the legitimate expectations of the parties concerned. it requires that a defendant has been encouraged by a reasonable expectation , has relied on that expectation and, as a result of that reliance, has suffered some loss.</a:t>
            </a:r>
          </a:p>
          <a:p>
            <a:r>
              <a:rPr lang="en-GB" dirty="0"/>
              <a:t>Case 112/77, </a:t>
            </a:r>
            <a:r>
              <a:rPr lang="en-GB" b="1" i="1" dirty="0" err="1"/>
              <a:t>Topfer</a:t>
            </a:r>
            <a:r>
              <a:rPr lang="en-GB" b="1" i="1" dirty="0"/>
              <a:t> v Commission [1978]</a:t>
            </a:r>
            <a:endParaRPr lang="en-GB" b="1" dirty="0"/>
          </a:p>
        </p:txBody>
      </p:sp>
    </p:spTree>
    <p:extLst>
      <p:ext uri="{BB962C8B-B14F-4D97-AF65-F5344CB8AC3E}">
        <p14:creationId xmlns:p14="http://schemas.microsoft.com/office/powerpoint/2010/main" val="33983716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C6D6-93B3-4BF1-ABEB-6874DCBE49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037A03-EBBE-4E2D-A8E1-1B8448113890}"/>
              </a:ext>
            </a:extLst>
          </p:cNvPr>
          <p:cNvSpPr>
            <a:spLocks noGrp="1"/>
          </p:cNvSpPr>
          <p:nvPr>
            <p:ph idx="1"/>
          </p:nvPr>
        </p:nvSpPr>
        <p:spPr/>
        <p:txBody>
          <a:bodyPr/>
          <a:lstStyle/>
          <a:p>
            <a:r>
              <a:rPr lang="en-US" sz="2800" b="1" dirty="0"/>
              <a:t>Principle of non-retroactivity - </a:t>
            </a:r>
            <a:r>
              <a:rPr lang="en-GB" sz="2800" dirty="0"/>
              <a:t>precludes a measure taking effect before its publication. Particularly important for Criminal matters. Case 63/83, </a:t>
            </a:r>
            <a:r>
              <a:rPr lang="en-GB" sz="2800" b="1" i="1" dirty="0"/>
              <a:t>Kirk [1984]:</a:t>
            </a:r>
          </a:p>
          <a:p>
            <a:r>
              <a:rPr lang="en-GB" sz="2800" i="1" dirty="0"/>
              <a:t>The principle that penal provisions may not have retroactive effect is one that is common to all the legal orders of the Member States and is enshrined in </a:t>
            </a:r>
            <a:r>
              <a:rPr lang="en-GB" sz="2800" b="1" i="1" dirty="0"/>
              <a:t>Article 7 ECHR</a:t>
            </a:r>
            <a:r>
              <a:rPr lang="en-GB" sz="2800" i="1" dirty="0"/>
              <a:t> as a fundamental right; It takes its place among the general principles of law whose observance is insured by the Court of Justice. </a:t>
            </a:r>
            <a:endParaRPr lang="en-GB" sz="2800" dirty="0"/>
          </a:p>
          <a:p>
            <a:endParaRPr lang="en-GB" b="1" dirty="0"/>
          </a:p>
        </p:txBody>
      </p:sp>
    </p:spTree>
    <p:extLst>
      <p:ext uri="{BB962C8B-B14F-4D97-AF65-F5344CB8AC3E}">
        <p14:creationId xmlns:p14="http://schemas.microsoft.com/office/powerpoint/2010/main" val="3143891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0FED-8414-46FF-BD46-1D29D51CD8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E76E2E-DBB2-4C15-A8CE-00A7E8F68EB4}"/>
              </a:ext>
            </a:extLst>
          </p:cNvPr>
          <p:cNvSpPr>
            <a:spLocks noGrp="1"/>
          </p:cNvSpPr>
          <p:nvPr>
            <p:ph idx="1"/>
          </p:nvPr>
        </p:nvSpPr>
        <p:spPr/>
        <p:txBody>
          <a:bodyPr>
            <a:normAutofit/>
          </a:bodyPr>
          <a:lstStyle/>
          <a:p>
            <a:pPr marL="0" indent="0">
              <a:buNone/>
            </a:pPr>
            <a:r>
              <a:rPr lang="en-US" sz="3200" dirty="0"/>
              <a:t>Whilst legislation should not have retrospective effect, the same does not generally apply to decision of CJ or General Court.  </a:t>
            </a:r>
          </a:p>
          <a:p>
            <a:pPr marL="0" indent="0">
              <a:buNone/>
            </a:pPr>
            <a:r>
              <a:rPr lang="en-US" sz="3200" dirty="0"/>
              <a:t>However, in exceptional circumstances its rulings may be non- retroactive.</a:t>
            </a:r>
          </a:p>
          <a:p>
            <a:pPr marL="0" indent="0">
              <a:buNone/>
            </a:pPr>
            <a:r>
              <a:rPr lang="en-US" sz="3200" dirty="0"/>
              <a:t>Case 43/75 </a:t>
            </a:r>
            <a:r>
              <a:rPr lang="en-US" sz="3200" b="1" i="1" dirty="0" err="1"/>
              <a:t>Defrenne</a:t>
            </a:r>
            <a:r>
              <a:rPr lang="en-US" sz="3200" b="1" i="1" dirty="0"/>
              <a:t> v Sabena (No.2)[1976] </a:t>
            </a:r>
            <a:r>
              <a:rPr lang="en-US" sz="3200" dirty="0"/>
              <a:t>and Case 262/88 </a:t>
            </a:r>
            <a:r>
              <a:rPr lang="en-US" sz="3200" b="1" i="1" dirty="0"/>
              <a:t>barber v Guardian Royal Exchange Group [1990].</a:t>
            </a:r>
            <a:endParaRPr lang="en-GB" sz="3200" dirty="0"/>
          </a:p>
        </p:txBody>
      </p:sp>
    </p:spTree>
    <p:extLst>
      <p:ext uri="{BB962C8B-B14F-4D97-AF65-F5344CB8AC3E}">
        <p14:creationId xmlns:p14="http://schemas.microsoft.com/office/powerpoint/2010/main" val="2795552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078BE-C027-4B15-BE97-3C90BBE2CB1F}"/>
              </a:ext>
            </a:extLst>
          </p:cNvPr>
          <p:cNvSpPr>
            <a:spLocks noGrp="1"/>
          </p:cNvSpPr>
          <p:nvPr>
            <p:ph type="title"/>
          </p:nvPr>
        </p:nvSpPr>
        <p:spPr/>
        <p:txBody>
          <a:bodyPr/>
          <a:lstStyle/>
          <a:p>
            <a:r>
              <a:rPr lang="en-US" dirty="0"/>
              <a:t>Equality</a:t>
            </a:r>
            <a:endParaRPr lang="en-GB" dirty="0"/>
          </a:p>
        </p:txBody>
      </p:sp>
      <p:sp>
        <p:nvSpPr>
          <p:cNvPr id="3" name="Content Placeholder 2">
            <a:extLst>
              <a:ext uri="{FF2B5EF4-FFF2-40B4-BE49-F238E27FC236}">
                <a16:creationId xmlns:a16="http://schemas.microsoft.com/office/drawing/2014/main" id="{E0B73AB9-C3A8-4906-B498-837CE8E19452}"/>
              </a:ext>
            </a:extLst>
          </p:cNvPr>
          <p:cNvSpPr>
            <a:spLocks noGrp="1"/>
          </p:cNvSpPr>
          <p:nvPr>
            <p:ph idx="1"/>
          </p:nvPr>
        </p:nvSpPr>
        <p:spPr/>
        <p:txBody>
          <a:bodyPr/>
          <a:lstStyle/>
          <a:p>
            <a:r>
              <a:rPr lang="en-GB" dirty="0"/>
              <a:t>Equality before the law is seen as an essential aspect of any developed legal system. On innumerable occasions, the Court of Justice has ruled against discriminatory treatment of similar situations or products. </a:t>
            </a:r>
          </a:p>
          <a:p>
            <a:r>
              <a:rPr lang="en-GB" b="1" i="1" dirty="0"/>
              <a:t>Cowan [1989] – </a:t>
            </a:r>
            <a:r>
              <a:rPr lang="en-GB" dirty="0"/>
              <a:t>CJ gave a v broad interpretation of </a:t>
            </a:r>
            <a:r>
              <a:rPr lang="en-GB" b="1" dirty="0"/>
              <a:t>Art 18 TFEU </a:t>
            </a:r>
            <a:r>
              <a:rPr lang="en-GB" dirty="0"/>
              <a:t>non-discrimination provision: non-nationals were entitled to the same protection against crime, and compensation if they became victims of crime, as the nationals of that state.</a:t>
            </a:r>
          </a:p>
          <a:p>
            <a:r>
              <a:rPr lang="en-GB" dirty="0"/>
              <a:t>In Case 41/74,  </a:t>
            </a:r>
            <a:r>
              <a:rPr lang="en-GB" b="1" i="1" dirty="0"/>
              <a:t>Van </a:t>
            </a:r>
            <a:r>
              <a:rPr lang="en-GB" b="1" i="1" dirty="0" err="1"/>
              <a:t>Duyn</a:t>
            </a:r>
            <a:r>
              <a:rPr lang="en-GB" b="1" i="1" dirty="0"/>
              <a:t> v Home Office [1974]</a:t>
            </a:r>
            <a:r>
              <a:rPr lang="en-GB" dirty="0"/>
              <a:t> and joined Cases 115-6/81 </a:t>
            </a:r>
            <a:r>
              <a:rPr lang="en-GB" b="1" i="1" dirty="0" err="1"/>
              <a:t>Adoui</a:t>
            </a:r>
            <a:r>
              <a:rPr lang="en-GB" b="1" i="1" dirty="0"/>
              <a:t> and </a:t>
            </a:r>
            <a:r>
              <a:rPr lang="en-GB" b="1" i="1" dirty="0" err="1"/>
              <a:t>Cornuaille</a:t>
            </a:r>
            <a:r>
              <a:rPr lang="en-GB" b="1" i="1" dirty="0"/>
              <a:t> v Belgium [1982], </a:t>
            </a:r>
            <a:r>
              <a:rPr lang="en-GB" dirty="0"/>
              <a:t>the Court of Justice emphasised that it followed from this principle and </a:t>
            </a:r>
            <a:r>
              <a:rPr lang="en-GB" b="1" dirty="0"/>
              <a:t>Art 18 TFEU</a:t>
            </a:r>
            <a:r>
              <a:rPr lang="en-GB" dirty="0"/>
              <a:t> that no discrimination in the legal regime applicable under national law to a state's own nationals and nationals of other Member States could be permitted under Community law.</a:t>
            </a:r>
          </a:p>
          <a:p>
            <a:endParaRPr lang="en-GB" b="1" i="1" dirty="0"/>
          </a:p>
        </p:txBody>
      </p:sp>
    </p:spTree>
    <p:extLst>
      <p:ext uri="{BB962C8B-B14F-4D97-AF65-F5344CB8AC3E}">
        <p14:creationId xmlns:p14="http://schemas.microsoft.com/office/powerpoint/2010/main" val="458743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B896D-DA71-4D20-9906-80983B912D46}"/>
              </a:ext>
            </a:extLst>
          </p:cNvPr>
          <p:cNvSpPr>
            <a:spLocks noGrp="1"/>
          </p:cNvSpPr>
          <p:nvPr>
            <p:ph type="title"/>
          </p:nvPr>
        </p:nvSpPr>
        <p:spPr/>
        <p:txBody>
          <a:bodyPr/>
          <a:lstStyle/>
          <a:p>
            <a:r>
              <a:rPr lang="en-US"/>
              <a:t>Natural justice</a:t>
            </a:r>
            <a:endParaRPr lang="en-GB"/>
          </a:p>
        </p:txBody>
      </p:sp>
      <p:sp>
        <p:nvSpPr>
          <p:cNvPr id="3" name="Content Placeholder 2">
            <a:extLst>
              <a:ext uri="{FF2B5EF4-FFF2-40B4-BE49-F238E27FC236}">
                <a16:creationId xmlns:a16="http://schemas.microsoft.com/office/drawing/2014/main" id="{073CF6CE-7662-406A-B381-9AE1C923824A}"/>
              </a:ext>
            </a:extLst>
          </p:cNvPr>
          <p:cNvSpPr>
            <a:spLocks noGrp="1"/>
          </p:cNvSpPr>
          <p:nvPr>
            <p:ph idx="1"/>
          </p:nvPr>
        </p:nvSpPr>
        <p:spPr/>
        <p:txBody>
          <a:bodyPr>
            <a:normAutofit/>
          </a:bodyPr>
          <a:lstStyle/>
          <a:p>
            <a:r>
              <a:rPr lang="en-GB" sz="3200" dirty="0"/>
              <a:t>The notion of the right to be heard has been accepted by the CJ.</a:t>
            </a:r>
          </a:p>
          <a:p>
            <a:r>
              <a:rPr lang="en-GB" sz="3200" dirty="0"/>
              <a:t> Case 17/74, </a:t>
            </a:r>
            <a:r>
              <a:rPr lang="en-GB" sz="3200" b="1" i="1" dirty="0" err="1"/>
              <a:t>Transcoen</a:t>
            </a:r>
            <a:r>
              <a:rPr lang="en-GB" sz="3200" b="1" i="1" dirty="0"/>
              <a:t> Marine Paint Association v Commission [1974]</a:t>
            </a:r>
            <a:r>
              <a:rPr lang="en-GB" sz="3200" dirty="0"/>
              <a:t>.  This was about competition rules. The CJ confirmed that there was a general principle that;</a:t>
            </a:r>
          </a:p>
          <a:p>
            <a:r>
              <a:rPr lang="en-GB" sz="3200" i="1" dirty="0"/>
              <a:t>“a person whose interests are perceptibly affected by a decision taken by a public authority must be given the opportunity to make his point known.”</a:t>
            </a:r>
            <a:endParaRPr lang="en-GB" sz="3200" dirty="0"/>
          </a:p>
          <a:p>
            <a:endParaRPr lang="en-GB" dirty="0"/>
          </a:p>
          <a:p>
            <a:endParaRPr lang="en-GB" dirty="0"/>
          </a:p>
        </p:txBody>
      </p:sp>
    </p:spTree>
    <p:extLst>
      <p:ext uri="{BB962C8B-B14F-4D97-AF65-F5344CB8AC3E}">
        <p14:creationId xmlns:p14="http://schemas.microsoft.com/office/powerpoint/2010/main" val="41202447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DF999-F548-3944-94FC-20FFA1E707BE}"/>
              </a:ext>
            </a:extLst>
          </p:cNvPr>
          <p:cNvSpPr>
            <a:spLocks noGrp="1"/>
          </p:cNvSpPr>
          <p:nvPr>
            <p:ph type="title"/>
          </p:nvPr>
        </p:nvSpPr>
        <p:spPr/>
        <p:txBody>
          <a:bodyPr/>
          <a:lstStyle/>
          <a:p>
            <a:r>
              <a:rPr lang="en-GB" dirty="0"/>
              <a:t>Protection of fundamental rights</a:t>
            </a:r>
          </a:p>
        </p:txBody>
      </p:sp>
      <p:sp>
        <p:nvSpPr>
          <p:cNvPr id="3" name="Content Placeholder 2">
            <a:extLst>
              <a:ext uri="{FF2B5EF4-FFF2-40B4-BE49-F238E27FC236}">
                <a16:creationId xmlns:a16="http://schemas.microsoft.com/office/drawing/2014/main" id="{F72A9E02-EE97-F641-A28A-4C73345995FC}"/>
              </a:ext>
            </a:extLst>
          </p:cNvPr>
          <p:cNvSpPr>
            <a:spLocks noGrp="1"/>
          </p:cNvSpPr>
          <p:nvPr>
            <p:ph idx="1"/>
          </p:nvPr>
        </p:nvSpPr>
        <p:spPr/>
        <p:txBody>
          <a:bodyPr>
            <a:normAutofit fontScale="92500" lnSpcReduction="20000"/>
          </a:bodyPr>
          <a:lstStyle/>
          <a:p>
            <a:r>
              <a:rPr lang="en-GB" sz="3600" dirty="0"/>
              <a:t>“human rights” and “fundamental rights” are used interchangeably.  </a:t>
            </a:r>
          </a:p>
          <a:p>
            <a:r>
              <a:rPr lang="en-GB" sz="3600" dirty="0"/>
              <a:t>Initial protection of these rights was not positive which isn’t that surprising when you consider that the initial motivation was economic matters.  </a:t>
            </a:r>
          </a:p>
          <a:p>
            <a:r>
              <a:rPr lang="en-GB" sz="3600" dirty="0"/>
              <a:t>In earlier cases such as Case 40/64, </a:t>
            </a:r>
            <a:r>
              <a:rPr lang="en-GB" sz="3600" b="1" i="1" dirty="0" err="1"/>
              <a:t>Sgarlata</a:t>
            </a:r>
            <a:r>
              <a:rPr lang="en-GB" sz="3600" b="1" i="1" dirty="0"/>
              <a:t> [1965]</a:t>
            </a:r>
            <a:r>
              <a:rPr lang="en-GB" sz="3600" dirty="0"/>
              <a:t>, the CJ insisted that EU law </a:t>
            </a:r>
            <a:r>
              <a:rPr lang="en-GB" sz="3600" i="1" dirty="0"/>
              <a:t>“does not contain any general principle, express or otherwise, guaranteeing the maintenance of vested rights.</a:t>
            </a:r>
            <a:endParaRPr lang="en-GB" sz="3600" dirty="0"/>
          </a:p>
          <a:p>
            <a:endParaRPr lang="en-GB" dirty="0"/>
          </a:p>
        </p:txBody>
      </p:sp>
    </p:spTree>
    <p:extLst>
      <p:ext uri="{BB962C8B-B14F-4D97-AF65-F5344CB8AC3E}">
        <p14:creationId xmlns:p14="http://schemas.microsoft.com/office/powerpoint/2010/main" val="21802174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213B-2617-414C-96AC-AE4BC8760E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F47818-9E17-CF4E-ACF2-B751D13C969B}"/>
              </a:ext>
            </a:extLst>
          </p:cNvPr>
          <p:cNvSpPr>
            <a:spLocks noGrp="1"/>
          </p:cNvSpPr>
          <p:nvPr>
            <p:ph idx="1"/>
          </p:nvPr>
        </p:nvSpPr>
        <p:spPr/>
        <p:txBody>
          <a:bodyPr>
            <a:normAutofit/>
          </a:bodyPr>
          <a:lstStyle/>
          <a:p>
            <a:r>
              <a:rPr lang="en-GB" sz="2400" dirty="0"/>
              <a:t>1969  - CJ adopted a Community (now EU) concept of human rights and stated that it would itself protect those human rights. </a:t>
            </a:r>
          </a:p>
          <a:p>
            <a:r>
              <a:rPr lang="en-GB" sz="2400" dirty="0"/>
              <a:t>Case 29/69, </a:t>
            </a:r>
            <a:r>
              <a:rPr lang="en-GB" sz="2400" b="1" i="1" dirty="0" err="1"/>
              <a:t>Stauder</a:t>
            </a:r>
            <a:r>
              <a:rPr lang="en-GB" sz="2400" b="1" i="1" dirty="0"/>
              <a:t> v City of Ulm [1969].  </a:t>
            </a:r>
            <a:r>
              <a:rPr lang="en-GB" sz="2400" dirty="0"/>
              <a:t>This was a Commission Decision that allowed MSs to distribute cheaper butter to citizens who were receiving social security benefits.  Cl felt that it was humiliating to have to reveal his name and address and argued a violation of his fundamental rights under the German constitution.  The CJ said:</a:t>
            </a:r>
          </a:p>
          <a:p>
            <a:r>
              <a:rPr lang="en-GB" sz="2400" i="1" dirty="0"/>
              <a:t>“the provision at issue contains nothing capable of prejudicing the fundamental rights enshrined in the general principles of [EU] law and protected by the Court.”</a:t>
            </a:r>
            <a:endParaRPr lang="en-GB" sz="2400" dirty="0"/>
          </a:p>
        </p:txBody>
      </p:sp>
    </p:spTree>
    <p:extLst>
      <p:ext uri="{BB962C8B-B14F-4D97-AF65-F5344CB8AC3E}">
        <p14:creationId xmlns:p14="http://schemas.microsoft.com/office/powerpoint/2010/main" val="1504430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7A78E-D181-EA4F-AF7D-441EC8081B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CA80EC-A455-7C43-B378-CF917ECA2279}"/>
              </a:ext>
            </a:extLst>
          </p:cNvPr>
          <p:cNvSpPr>
            <a:spLocks noGrp="1"/>
          </p:cNvSpPr>
          <p:nvPr>
            <p:ph idx="1"/>
          </p:nvPr>
        </p:nvSpPr>
        <p:spPr/>
        <p:txBody>
          <a:bodyPr/>
          <a:lstStyle/>
          <a:p>
            <a:r>
              <a:rPr lang="en-GB" sz="3200" dirty="0"/>
              <a:t>In the famous Case 11/70, </a:t>
            </a:r>
            <a:r>
              <a:rPr lang="en-GB" sz="3200" b="1" i="1" dirty="0"/>
              <a:t>Internationale </a:t>
            </a:r>
            <a:r>
              <a:rPr lang="en-GB" sz="3200" b="1" i="1" dirty="0" err="1"/>
              <a:t>Handelsgesellchaft</a:t>
            </a:r>
            <a:r>
              <a:rPr lang="en-GB" sz="3200" b="1" i="1" dirty="0"/>
              <a:t> [1970]</a:t>
            </a:r>
            <a:r>
              <a:rPr lang="en-GB" sz="3200" dirty="0"/>
              <a:t>, the CJ held:</a:t>
            </a:r>
          </a:p>
          <a:p>
            <a:r>
              <a:rPr lang="en-GB" sz="3200" i="1" dirty="0"/>
              <a:t>“a respect for fundamental rights forms an integral part of the general principles of law protected by the Court of Justice.  The protection of such rights, whilst inspired by the constitutional traditions common to the Member States, must be ensured within the framework of the structure and objectives of the [EU].”</a:t>
            </a:r>
            <a:endParaRPr lang="en-GB" sz="3200" dirty="0"/>
          </a:p>
          <a:p>
            <a:endParaRPr lang="en-GB" dirty="0"/>
          </a:p>
        </p:txBody>
      </p:sp>
    </p:spTree>
    <p:extLst>
      <p:ext uri="{BB962C8B-B14F-4D97-AF65-F5344CB8AC3E}">
        <p14:creationId xmlns:p14="http://schemas.microsoft.com/office/powerpoint/2010/main" val="21805116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9750-FFBF-574A-A014-1ED06F3734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F7A91A-BF39-5349-83F9-4F301F33489A}"/>
              </a:ext>
            </a:extLst>
          </p:cNvPr>
          <p:cNvSpPr>
            <a:spLocks noGrp="1"/>
          </p:cNvSpPr>
          <p:nvPr>
            <p:ph idx="1"/>
          </p:nvPr>
        </p:nvSpPr>
        <p:spPr/>
        <p:txBody>
          <a:bodyPr>
            <a:normAutofit/>
          </a:bodyPr>
          <a:lstStyle/>
          <a:p>
            <a:r>
              <a:rPr lang="en-GB" sz="2800" dirty="0"/>
              <a:t>CJ and EU  - influenced by treaties and agreements on fundamental rights entered into by </a:t>
            </a:r>
            <a:r>
              <a:rPr lang="en-GB" sz="2800" dirty="0" err="1"/>
              <a:t>MSs.</a:t>
            </a:r>
            <a:r>
              <a:rPr lang="en-GB" sz="2800" dirty="0"/>
              <a:t>  </a:t>
            </a:r>
          </a:p>
          <a:p>
            <a:r>
              <a:rPr lang="en-GB" sz="2800" dirty="0"/>
              <a:t>Most obviously, the European Convention on Human Rights (ECHR) – </a:t>
            </a:r>
          </a:p>
          <a:p>
            <a:r>
              <a:rPr lang="en-GB" sz="2800" dirty="0"/>
              <a:t>enshrines human rights and freedoms </a:t>
            </a:r>
          </a:p>
          <a:p>
            <a:r>
              <a:rPr lang="en-GB" sz="2800" dirty="0"/>
              <a:t>seen as the most important human rights instrument in Europe.  </a:t>
            </a:r>
          </a:p>
          <a:p>
            <a:r>
              <a:rPr lang="en-GB" sz="2800" dirty="0"/>
              <a:t>All MSs are contracting parties.</a:t>
            </a:r>
          </a:p>
          <a:p>
            <a:r>
              <a:rPr lang="en-GB" sz="2800" dirty="0"/>
              <a:t>Managed by the Council of Europe (</a:t>
            </a:r>
            <a:r>
              <a:rPr lang="en-GB" sz="2800" dirty="0" err="1"/>
              <a:t>CoE</a:t>
            </a:r>
            <a:r>
              <a:rPr lang="en-GB" sz="2800" dirty="0"/>
              <a:t>).  </a:t>
            </a:r>
          </a:p>
          <a:p>
            <a:endParaRPr lang="en-GB" dirty="0"/>
          </a:p>
        </p:txBody>
      </p:sp>
    </p:spTree>
    <p:extLst>
      <p:ext uri="{BB962C8B-B14F-4D97-AF65-F5344CB8AC3E}">
        <p14:creationId xmlns:p14="http://schemas.microsoft.com/office/powerpoint/2010/main" val="30490750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5C96C-4E27-8647-8E70-0B55DA4DC5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0109EC-8832-A14B-843A-ECC32DD3F6BE}"/>
              </a:ext>
            </a:extLst>
          </p:cNvPr>
          <p:cNvSpPr>
            <a:spLocks noGrp="1"/>
          </p:cNvSpPr>
          <p:nvPr>
            <p:ph idx="1"/>
          </p:nvPr>
        </p:nvSpPr>
        <p:spPr/>
        <p:txBody>
          <a:bodyPr>
            <a:normAutofit lnSpcReduction="10000"/>
          </a:bodyPr>
          <a:lstStyle/>
          <a:p>
            <a:r>
              <a:rPr lang="en-GB" sz="3600" dirty="0"/>
              <a:t>ECHR is an international Treaty by which governments can be held accountable for their respect of human rights.  If countries do not respect the rights in the ECHR and when national judicial remedies have been exhausted, a complaint against any of those contracting parties can be lodged before the European Court of Human Rights (ECtHR) in Strasbourg.</a:t>
            </a:r>
          </a:p>
          <a:p>
            <a:endParaRPr lang="en-GB" dirty="0"/>
          </a:p>
        </p:txBody>
      </p:sp>
    </p:spTree>
    <p:extLst>
      <p:ext uri="{BB962C8B-B14F-4D97-AF65-F5344CB8AC3E}">
        <p14:creationId xmlns:p14="http://schemas.microsoft.com/office/powerpoint/2010/main" val="1998573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E778-427B-C244-B94D-C800204ABF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6E65D9-7A43-0341-ADB6-A351243CB1A8}"/>
              </a:ext>
            </a:extLst>
          </p:cNvPr>
          <p:cNvSpPr>
            <a:spLocks noGrp="1"/>
          </p:cNvSpPr>
          <p:nvPr>
            <p:ph idx="1"/>
          </p:nvPr>
        </p:nvSpPr>
        <p:spPr/>
        <p:txBody>
          <a:bodyPr/>
          <a:lstStyle/>
          <a:p>
            <a:r>
              <a:rPr lang="en-GB" sz="2400" dirty="0"/>
              <a:t>EU law also recognises principles from other international treaties.  For example, Case 149/77, </a:t>
            </a:r>
            <a:r>
              <a:rPr lang="en-GB" sz="2400" b="1" i="1" dirty="0" err="1"/>
              <a:t>Defrenne</a:t>
            </a:r>
            <a:r>
              <a:rPr lang="en-GB" sz="2400" b="1" i="1" dirty="0"/>
              <a:t> v SABENA II [1978] </a:t>
            </a:r>
            <a:r>
              <a:rPr lang="en-GB" sz="2400" dirty="0"/>
              <a:t>referred to the </a:t>
            </a:r>
            <a:r>
              <a:rPr lang="en-GB" sz="2400" b="1" dirty="0"/>
              <a:t>European Social Charter 1961 </a:t>
            </a:r>
            <a:r>
              <a:rPr lang="en-GB" sz="2400" dirty="0"/>
              <a:t>and </a:t>
            </a:r>
            <a:r>
              <a:rPr lang="en-GB" sz="2400" b="1" dirty="0"/>
              <a:t>Convention 111 International Labour Organisation 1958. </a:t>
            </a:r>
          </a:p>
          <a:p>
            <a:r>
              <a:rPr lang="en-GB" sz="2400" dirty="0"/>
              <a:t>Before </a:t>
            </a:r>
            <a:r>
              <a:rPr lang="en-GB" sz="2400" b="1" dirty="0"/>
              <a:t>TL 2007, </a:t>
            </a:r>
            <a:r>
              <a:rPr lang="en-GB" sz="2400" dirty="0"/>
              <a:t>the EU could not sign up to the ECHR but </a:t>
            </a:r>
            <a:r>
              <a:rPr lang="en-GB" sz="2400" b="1" dirty="0"/>
              <a:t>TL 2007 </a:t>
            </a:r>
            <a:r>
              <a:rPr lang="en-GB" sz="2400" dirty="0"/>
              <a:t>now not only provides for this but makes it an obligation.  </a:t>
            </a:r>
          </a:p>
          <a:p>
            <a:r>
              <a:rPr lang="en-GB" sz="2400" dirty="0"/>
              <a:t>The effect of the EU being a contracting party to the ECHR simply means that EU law can be assessed by the ECtHR.  So, if individuals feel the EU law infringes any rights from the ECHR, then after exhausting domestic options, they can take the case to the ECtHR.</a:t>
            </a:r>
          </a:p>
          <a:p>
            <a:endParaRPr lang="en-GB" dirty="0"/>
          </a:p>
        </p:txBody>
      </p:sp>
    </p:spTree>
    <p:extLst>
      <p:ext uri="{BB962C8B-B14F-4D97-AF65-F5344CB8AC3E}">
        <p14:creationId xmlns:p14="http://schemas.microsoft.com/office/powerpoint/2010/main" val="41721986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708F-2DEB-4242-B599-CA4C69FE0AB8}"/>
              </a:ext>
            </a:extLst>
          </p:cNvPr>
          <p:cNvSpPr>
            <a:spLocks noGrp="1"/>
          </p:cNvSpPr>
          <p:nvPr>
            <p:ph type="title"/>
          </p:nvPr>
        </p:nvSpPr>
        <p:spPr/>
        <p:txBody>
          <a:bodyPr/>
          <a:lstStyle/>
          <a:p>
            <a:r>
              <a:rPr lang="en-GB" dirty="0"/>
              <a:t>The EU Charter of Fundamental rights</a:t>
            </a:r>
          </a:p>
        </p:txBody>
      </p:sp>
      <p:sp>
        <p:nvSpPr>
          <p:cNvPr id="3" name="Content Placeholder 2">
            <a:extLst>
              <a:ext uri="{FF2B5EF4-FFF2-40B4-BE49-F238E27FC236}">
                <a16:creationId xmlns:a16="http://schemas.microsoft.com/office/drawing/2014/main" id="{21BEF7E1-4ED4-D144-A592-63D8955C3AEE}"/>
              </a:ext>
            </a:extLst>
          </p:cNvPr>
          <p:cNvSpPr>
            <a:spLocks noGrp="1"/>
          </p:cNvSpPr>
          <p:nvPr>
            <p:ph idx="1"/>
          </p:nvPr>
        </p:nvSpPr>
        <p:spPr/>
        <p:txBody>
          <a:bodyPr>
            <a:noAutofit/>
          </a:bodyPr>
          <a:lstStyle/>
          <a:p>
            <a:r>
              <a:rPr lang="en-GB" sz="2600" dirty="0"/>
              <a:t>CFR - around since the year 2000.  </a:t>
            </a:r>
          </a:p>
          <a:p>
            <a:r>
              <a:rPr lang="en-GB" sz="2600" dirty="0"/>
              <a:t>Represents rights and values that EU law should be consistent with.  Originally, its significance was very limited.  However, MSs agreed to change this using </a:t>
            </a:r>
            <a:r>
              <a:rPr lang="en-GB" sz="2600" b="1" dirty="0"/>
              <a:t>TL 2007</a:t>
            </a:r>
            <a:r>
              <a:rPr lang="en-GB" sz="2600" dirty="0"/>
              <a:t> which introduced a provision in </a:t>
            </a:r>
            <a:r>
              <a:rPr lang="en-GB" sz="2600" b="1" dirty="0"/>
              <a:t>Art 6 TEU </a:t>
            </a:r>
            <a:r>
              <a:rPr lang="en-GB" sz="2600" dirty="0"/>
              <a:t>that gives CFR the same legal status and value as the treaties.  One of the first cases to mention CFR following its new legal status is C-555/07, </a:t>
            </a:r>
            <a:r>
              <a:rPr lang="en-GB" sz="2600" b="1" i="1" dirty="0"/>
              <a:t>Seda </a:t>
            </a:r>
            <a:r>
              <a:rPr lang="en-GB" sz="2600" b="1" i="1" dirty="0" err="1"/>
              <a:t>Kucukdeveci</a:t>
            </a:r>
            <a:r>
              <a:rPr lang="en-GB" sz="2600" b="1" i="1" dirty="0"/>
              <a:t> [2010] </a:t>
            </a:r>
          </a:p>
          <a:p>
            <a:r>
              <a:rPr lang="en-GB" sz="2600" dirty="0"/>
              <a:t>Note that </a:t>
            </a:r>
            <a:r>
              <a:rPr lang="en-GB" sz="2600" b="1" dirty="0"/>
              <a:t>Art 6 TEU </a:t>
            </a:r>
            <a:r>
              <a:rPr lang="en-GB" sz="2600" dirty="0"/>
              <a:t>states that CFR does not extend the competences of the Union that are defined by the Treaties.  It means that it does not really challenge the EU approach to fundamental rights.  </a:t>
            </a:r>
          </a:p>
        </p:txBody>
      </p:sp>
    </p:spTree>
    <p:extLst>
      <p:ext uri="{BB962C8B-B14F-4D97-AF65-F5344CB8AC3E}">
        <p14:creationId xmlns:p14="http://schemas.microsoft.com/office/powerpoint/2010/main" val="34139404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371D0-C8F9-5D42-AC82-F6A3239227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98902A-C0B9-B349-9EE0-6BBD42178804}"/>
              </a:ext>
            </a:extLst>
          </p:cNvPr>
          <p:cNvSpPr>
            <a:spLocks noGrp="1"/>
          </p:cNvSpPr>
          <p:nvPr>
            <p:ph idx="1"/>
          </p:nvPr>
        </p:nvSpPr>
        <p:spPr/>
        <p:txBody>
          <a:bodyPr/>
          <a:lstStyle/>
          <a:p>
            <a:r>
              <a:rPr lang="en-GB" sz="2800" dirty="0"/>
              <a:t>CFR refers to a range of fundamental rights; Title I Dignity (This not only refers to the right to life and freedom from torture but also prohibits forced labour);  Title II Freedoms refers to freedoms like expression; assembly; property and many more.  Other titles include Title III Equality; Title IV Solidarity; Title V Citizens Rights; Title VI Justice.</a:t>
            </a:r>
          </a:p>
          <a:p>
            <a:r>
              <a:rPr lang="en-GB" sz="2800" dirty="0"/>
              <a:t>While all of the rights from CFR may not be represented by the case law, the point is that they are the kind of rights that would be reflected by the CJ.</a:t>
            </a:r>
          </a:p>
        </p:txBody>
      </p:sp>
    </p:spTree>
    <p:extLst>
      <p:ext uri="{BB962C8B-B14F-4D97-AF65-F5344CB8AC3E}">
        <p14:creationId xmlns:p14="http://schemas.microsoft.com/office/powerpoint/2010/main" val="9836024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6762-D8E8-904B-BC92-7740A2A988CD}"/>
              </a:ext>
            </a:extLst>
          </p:cNvPr>
          <p:cNvSpPr>
            <a:spLocks noGrp="1"/>
          </p:cNvSpPr>
          <p:nvPr>
            <p:ph type="title"/>
          </p:nvPr>
        </p:nvSpPr>
        <p:spPr/>
        <p:txBody>
          <a:bodyPr/>
          <a:lstStyle/>
          <a:p>
            <a:r>
              <a:rPr lang="en-GB" dirty="0"/>
              <a:t>The case law of the court of justice</a:t>
            </a:r>
          </a:p>
        </p:txBody>
      </p:sp>
      <p:sp>
        <p:nvSpPr>
          <p:cNvPr id="3" name="Content Placeholder 2">
            <a:extLst>
              <a:ext uri="{FF2B5EF4-FFF2-40B4-BE49-F238E27FC236}">
                <a16:creationId xmlns:a16="http://schemas.microsoft.com/office/drawing/2014/main" id="{9383D171-4C13-954A-87B3-E545E24FC9AF}"/>
              </a:ext>
            </a:extLst>
          </p:cNvPr>
          <p:cNvSpPr>
            <a:spLocks noGrp="1"/>
          </p:cNvSpPr>
          <p:nvPr>
            <p:ph idx="1"/>
          </p:nvPr>
        </p:nvSpPr>
        <p:spPr/>
        <p:txBody>
          <a:bodyPr>
            <a:noAutofit/>
          </a:bodyPr>
          <a:lstStyle/>
          <a:p>
            <a:r>
              <a:rPr lang="en-GB" sz="2600" dirty="0"/>
              <a:t>Interpretation of EU law by the CJ is of major importance in the development of EU law.  </a:t>
            </a:r>
          </a:p>
          <a:p>
            <a:r>
              <a:rPr lang="en-GB" sz="2600" dirty="0"/>
              <a:t>CJ’s decisions are authoritative, there is no system of binding precedent. One reason is that many decisions of the CJ do not apply EU law but only interpret it, leaving its application to a national court.  </a:t>
            </a:r>
          </a:p>
          <a:p>
            <a:r>
              <a:rPr lang="en-GB" sz="2600" dirty="0"/>
              <a:t>Opinions of the Advocates-General are authoritative in the same way.  They are particularly significant where they explain in greater detail the reasoning behind the often concise judgment of the court or where they provide the only judicial pronouncement on some point of EU law.  </a:t>
            </a:r>
          </a:p>
        </p:txBody>
      </p:sp>
    </p:spTree>
    <p:extLst>
      <p:ext uri="{BB962C8B-B14F-4D97-AF65-F5344CB8AC3E}">
        <p14:creationId xmlns:p14="http://schemas.microsoft.com/office/powerpoint/2010/main" val="1261642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222F-A557-A340-B705-CBC47A97204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D65F800-05C9-804B-A529-6A62AF944FF9}"/>
              </a:ext>
            </a:extLst>
          </p:cNvPr>
          <p:cNvSpPr>
            <a:spLocks noGrp="1"/>
          </p:cNvSpPr>
          <p:nvPr>
            <p:ph idx="1"/>
          </p:nvPr>
        </p:nvSpPr>
        <p:spPr/>
        <p:txBody>
          <a:bodyPr>
            <a:normAutofit lnSpcReduction="10000"/>
          </a:bodyPr>
          <a:lstStyle/>
          <a:p>
            <a:r>
              <a:rPr lang="en-GB" dirty="0"/>
              <a:t>1. The primary source of EU law is </a:t>
            </a:r>
            <a:r>
              <a:rPr lang="en-GB" b="1" dirty="0"/>
              <a:t>TFEU</a:t>
            </a:r>
            <a:r>
              <a:rPr lang="en-GB" dirty="0"/>
              <a:t>.</a:t>
            </a:r>
          </a:p>
          <a:p>
            <a:r>
              <a:rPr lang="en-GB" dirty="0"/>
              <a:t>2. </a:t>
            </a:r>
            <a:r>
              <a:rPr lang="en-GB" b="1" dirty="0"/>
              <a:t>Art 288 TEU </a:t>
            </a:r>
            <a:r>
              <a:rPr lang="en-GB" dirty="0"/>
              <a:t>defines 5 types of legal act which the EU may use.  These are:-</a:t>
            </a:r>
          </a:p>
          <a:p>
            <a:r>
              <a:rPr lang="en-GB" dirty="0"/>
              <a:t>- Regulations;</a:t>
            </a:r>
          </a:p>
          <a:p>
            <a:r>
              <a:rPr lang="en-GB" dirty="0"/>
              <a:t>- Directives;</a:t>
            </a:r>
          </a:p>
          <a:p>
            <a:r>
              <a:rPr lang="en-GB" dirty="0"/>
              <a:t>- Decisions;</a:t>
            </a:r>
          </a:p>
          <a:p>
            <a:r>
              <a:rPr lang="en-GB" dirty="0"/>
              <a:t>- Recommendations;</a:t>
            </a:r>
          </a:p>
          <a:p>
            <a:r>
              <a:rPr lang="en-GB" dirty="0"/>
              <a:t>- Opinions</a:t>
            </a:r>
          </a:p>
          <a:p>
            <a:r>
              <a:rPr lang="en-GB" dirty="0"/>
              <a:t>Recommendations and Opinions do </a:t>
            </a:r>
            <a:r>
              <a:rPr lang="en-GB" b="1" dirty="0"/>
              <a:t>NOT </a:t>
            </a:r>
            <a:r>
              <a:rPr lang="en-GB" dirty="0"/>
              <a:t>have binding force and are often referred to as “soft law”.</a:t>
            </a:r>
          </a:p>
        </p:txBody>
      </p:sp>
    </p:spTree>
    <p:extLst>
      <p:ext uri="{BB962C8B-B14F-4D97-AF65-F5344CB8AC3E}">
        <p14:creationId xmlns:p14="http://schemas.microsoft.com/office/powerpoint/2010/main" val="2339374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1F82E-2C43-5B49-9F68-AFA1898200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835297-8D34-2C4F-8082-F51E31EC96A3}"/>
              </a:ext>
            </a:extLst>
          </p:cNvPr>
          <p:cNvSpPr>
            <a:spLocks noGrp="1"/>
          </p:cNvSpPr>
          <p:nvPr>
            <p:ph idx="1"/>
          </p:nvPr>
        </p:nvSpPr>
        <p:spPr/>
        <p:txBody>
          <a:bodyPr>
            <a:noAutofit/>
          </a:bodyPr>
          <a:lstStyle/>
          <a:p>
            <a:r>
              <a:rPr lang="en-GB" sz="2800" dirty="0"/>
              <a:t>3. </a:t>
            </a:r>
            <a:r>
              <a:rPr lang="en-GB" sz="2800" b="1" dirty="0"/>
              <a:t>Arts 290 </a:t>
            </a:r>
            <a:r>
              <a:rPr lang="en-GB" sz="2800" dirty="0"/>
              <a:t>and </a:t>
            </a:r>
            <a:r>
              <a:rPr lang="en-GB" sz="2800" b="1" dirty="0"/>
              <a:t>291 TFEU </a:t>
            </a:r>
            <a:r>
              <a:rPr lang="en-GB" sz="2800" dirty="0"/>
              <a:t>introduce the basis for the Commission to make implementing and delegated acts.  These are classed as non-legislative acts because they have not been through the Ordinary or Special legislative procedures.</a:t>
            </a:r>
          </a:p>
          <a:p>
            <a:r>
              <a:rPr lang="en-GB" sz="2800" dirty="0"/>
              <a:t>4. It is the substance of the measure, not its form, which will determine the categorisation of a measure.  A measure labelled as a Regulation which has all the characteristics of a Decision will be treated by the CJ as a Decision. (Cases 16 and 17/62, </a:t>
            </a:r>
            <a:r>
              <a:rPr lang="en-GB" sz="2800" b="1" i="1" dirty="0"/>
              <a:t>Confederation </a:t>
            </a:r>
            <a:r>
              <a:rPr lang="en-GB" sz="2800" b="1" i="1" dirty="0" err="1"/>
              <a:t>Nationale</a:t>
            </a:r>
            <a:r>
              <a:rPr lang="en-GB" sz="2800" b="1" i="1" dirty="0"/>
              <a:t> des </a:t>
            </a:r>
            <a:r>
              <a:rPr lang="en-GB" sz="2800" b="1" i="1" dirty="0" err="1"/>
              <a:t>Producteurs</a:t>
            </a:r>
            <a:r>
              <a:rPr lang="en-GB" sz="2800" b="1" i="1" dirty="0"/>
              <a:t> de Fruits and Legumes v Council [1962].</a:t>
            </a:r>
            <a:endParaRPr lang="en-GB" sz="2800" dirty="0"/>
          </a:p>
        </p:txBody>
      </p:sp>
    </p:spTree>
    <p:extLst>
      <p:ext uri="{BB962C8B-B14F-4D97-AF65-F5344CB8AC3E}">
        <p14:creationId xmlns:p14="http://schemas.microsoft.com/office/powerpoint/2010/main" val="38065314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65605-B7EF-8B46-92D7-BD4E47CFDA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7FD65A-8F15-074F-82FD-BCA42363D557}"/>
              </a:ext>
            </a:extLst>
          </p:cNvPr>
          <p:cNvSpPr>
            <a:spLocks noGrp="1"/>
          </p:cNvSpPr>
          <p:nvPr>
            <p:ph idx="1"/>
          </p:nvPr>
        </p:nvSpPr>
        <p:spPr/>
        <p:txBody>
          <a:bodyPr/>
          <a:lstStyle/>
          <a:p>
            <a:r>
              <a:rPr lang="en-GB" dirty="0"/>
              <a:t>5. The CJ has developed a series of general principles to assist in the interpretation of EU legislation and to determine the legality of acts of the institutions.  The CJ has developed the following general principles:</a:t>
            </a:r>
          </a:p>
          <a:p>
            <a:r>
              <a:rPr lang="en-GB" dirty="0"/>
              <a:t>- subsidiarity and proportionality;</a:t>
            </a:r>
          </a:p>
          <a:p>
            <a:r>
              <a:rPr lang="en-GB" dirty="0"/>
              <a:t>- legal certainty;</a:t>
            </a:r>
          </a:p>
          <a:p>
            <a:r>
              <a:rPr lang="en-GB" dirty="0"/>
              <a:t>- equality;</a:t>
            </a:r>
          </a:p>
          <a:p>
            <a:r>
              <a:rPr lang="en-GB" dirty="0"/>
              <a:t>- natural justice;</a:t>
            </a:r>
          </a:p>
          <a:p>
            <a:r>
              <a:rPr lang="en-GB" dirty="0"/>
              <a:t>- protection of fundamental (human) rights.</a:t>
            </a:r>
          </a:p>
        </p:txBody>
      </p:sp>
    </p:spTree>
    <p:extLst>
      <p:ext uri="{BB962C8B-B14F-4D97-AF65-F5344CB8AC3E}">
        <p14:creationId xmlns:p14="http://schemas.microsoft.com/office/powerpoint/2010/main" val="26904786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C8E02-E8EF-D245-904B-435AD541A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0E4D9D-5009-6846-A4B8-2B8B85A66974}"/>
              </a:ext>
            </a:extLst>
          </p:cNvPr>
          <p:cNvSpPr>
            <a:spLocks noGrp="1"/>
          </p:cNvSpPr>
          <p:nvPr>
            <p:ph idx="1"/>
          </p:nvPr>
        </p:nvSpPr>
        <p:spPr/>
        <p:txBody>
          <a:bodyPr>
            <a:normAutofit/>
          </a:bodyPr>
          <a:lstStyle/>
          <a:p>
            <a:r>
              <a:rPr lang="en-GB" sz="4400" dirty="0"/>
              <a:t>Some questions for you:-</a:t>
            </a:r>
          </a:p>
        </p:txBody>
      </p:sp>
    </p:spTree>
    <p:extLst>
      <p:ext uri="{BB962C8B-B14F-4D97-AF65-F5344CB8AC3E}">
        <p14:creationId xmlns:p14="http://schemas.microsoft.com/office/powerpoint/2010/main" val="10572089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104</TotalTime>
  <Words>6908</Words>
  <Application>Microsoft Macintosh PowerPoint</Application>
  <PresentationFormat>Widescreen</PresentationFormat>
  <Paragraphs>386</Paragraphs>
  <Slides>59</Slides>
  <Notes>19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59</vt:i4>
      </vt:variant>
    </vt:vector>
  </HeadingPairs>
  <TitlesOfParts>
    <vt:vector size="72" baseType="lpstr">
      <vt:lpstr>Andalus</vt:lpstr>
      <vt:lpstr>Angsana New</vt:lpstr>
      <vt:lpstr>Arial</vt:lpstr>
      <vt:lpstr>Bookman Old Style</vt:lpstr>
      <vt:lpstr>Bradley Hand ITC</vt:lpstr>
      <vt:lpstr>Calibri</vt:lpstr>
      <vt:lpstr>Shruti</vt:lpstr>
      <vt:lpstr>Times New Roman</vt:lpstr>
      <vt:lpstr>Tw Cen MT</vt:lpstr>
      <vt:lpstr>Tw Cen MT Condensed</vt:lpstr>
      <vt:lpstr>Wingdings</vt:lpstr>
      <vt:lpstr>Wingdings 3</vt:lpstr>
      <vt:lpstr>Integral</vt:lpstr>
      <vt:lpstr>Sources of eu law</vt:lpstr>
      <vt:lpstr>LEARNING OBJECTIVES</vt:lpstr>
      <vt:lpstr>Introduction</vt:lpstr>
      <vt:lpstr>Sources of EU law</vt:lpstr>
      <vt:lpstr>Treaties</vt:lpstr>
      <vt:lpstr>PowerPoint Presentation</vt:lpstr>
      <vt:lpstr>PowerPoint Presentation</vt:lpstr>
      <vt:lpstr>PowerPoint Presentation</vt:lpstr>
      <vt:lpstr>Secondary legislation:  Regulations</vt:lpstr>
      <vt:lpstr>PowerPoint Presentation</vt:lpstr>
      <vt:lpstr>PowerPoint Presentation</vt:lpstr>
      <vt:lpstr>Secondary legislation: DIRECTIVES</vt:lpstr>
      <vt:lpstr>PowerPoint Presentation</vt:lpstr>
      <vt:lpstr>PowerPoint Presentation</vt:lpstr>
      <vt:lpstr>PowerPoint Presentation</vt:lpstr>
      <vt:lpstr>PowerPoint Presentation</vt:lpstr>
      <vt:lpstr>ENFORCING EU LAW IN NATIONAL COURTS</vt:lpstr>
      <vt:lpstr>Secondary legislation:  DECISIONS</vt:lpstr>
      <vt:lpstr>PowerPoint Presentation</vt:lpstr>
      <vt:lpstr>PowerPoint Presentation</vt:lpstr>
      <vt:lpstr>PowerPoint Presentation</vt:lpstr>
      <vt:lpstr>Recommendations or opinions</vt:lpstr>
      <vt:lpstr>PowerPoint Presentation</vt:lpstr>
      <vt:lpstr>Non-legislative acts: delegated acts and implementing acts</vt:lpstr>
      <vt:lpstr>PowerPoint Presentation</vt:lpstr>
      <vt:lpstr>Giving reasons</vt:lpstr>
      <vt:lpstr>Other binding acts</vt:lpstr>
      <vt:lpstr>Substance not form</vt:lpstr>
      <vt:lpstr>PowerPoint Presentation</vt:lpstr>
      <vt:lpstr>PowerPoint Presentation</vt:lpstr>
      <vt:lpstr>GENERAL PRINCIPLES OF EU LAW</vt:lpstr>
      <vt:lpstr>GENERAL PRINCIPLES OF THE EU</vt:lpstr>
      <vt:lpstr>Practice essay question</vt:lpstr>
      <vt:lpstr>PowerPoint Presentation</vt:lpstr>
      <vt:lpstr>PowerPoint Presentation</vt:lpstr>
      <vt:lpstr>PowerPoint Presentation</vt:lpstr>
      <vt:lpstr>Subsidiarity and proportionality</vt:lpstr>
      <vt:lpstr>PowerPoint Presentation</vt:lpstr>
      <vt:lpstr>PowerPoint Presentation</vt:lpstr>
      <vt:lpstr>Proportionality</vt:lpstr>
      <vt:lpstr>PowerPoint Presentation</vt:lpstr>
      <vt:lpstr>Legal Certainty</vt:lpstr>
      <vt:lpstr>PowerPoint Presentation</vt:lpstr>
      <vt:lpstr>PowerPoint Presentation</vt:lpstr>
      <vt:lpstr>Equality</vt:lpstr>
      <vt:lpstr>Natural justice</vt:lpstr>
      <vt:lpstr>Protection of fundamental rights</vt:lpstr>
      <vt:lpstr>PowerPoint Presentation</vt:lpstr>
      <vt:lpstr>PowerPoint Presentation</vt:lpstr>
      <vt:lpstr>PowerPoint Presentation</vt:lpstr>
      <vt:lpstr>PowerPoint Presentation</vt:lpstr>
      <vt:lpstr>PowerPoint Presentation</vt:lpstr>
      <vt:lpstr>The EU Charter of Fundamental rights</vt:lpstr>
      <vt:lpstr>PowerPoint Presentation</vt:lpstr>
      <vt:lpstr>The case law of the court of justice</vt:lpstr>
      <vt:lpstr>summary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eu law</dc:title>
  <dc:creator>Laura Knight</dc:creator>
  <cp:lastModifiedBy>H15HolmesT</cp:lastModifiedBy>
  <cp:revision>53</cp:revision>
  <cp:lastPrinted>2018-09-20T11:46:51Z</cp:lastPrinted>
  <dcterms:created xsi:type="dcterms:W3CDTF">2018-09-18T10:19:18Z</dcterms:created>
  <dcterms:modified xsi:type="dcterms:W3CDTF">2020-02-08T14:08:04Z</dcterms:modified>
</cp:coreProperties>
</file>