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sldIdLst>
    <p:sldId id="256" r:id="rId7"/>
    <p:sldId id="257" r:id="rId8"/>
    <p:sldId id="258" r:id="rId9"/>
    <p:sldId id="260" r:id="rId10"/>
    <p:sldId id="261" r:id="rId11"/>
    <p:sldId id="262" r:id="rId12"/>
    <p:sldId id="263" r:id="rId13"/>
    <p:sldId id="25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88F0F5-215B-4A53-8947-BDEBCE2FE78D}" v="13" dt="2025-11-12T11:57:24.6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736"/>
    <p:restoredTop sz="96327"/>
  </p:normalViewPr>
  <p:slideViewPr>
    <p:cSldViewPr snapToGrid="0" snapToObjects="1">
      <p:cViewPr varScale="1">
        <p:scale>
          <a:sx n="82" d="100"/>
          <a:sy n="82" d="100"/>
        </p:scale>
        <p:origin x="57" y="5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2.xml"/><Relationship Id="rId15" Type="http://schemas.openxmlformats.org/officeDocument/2006/relationships/presProps" Target="presProps.xml"/><Relationship Id="rId10" Type="http://schemas.openxmlformats.org/officeDocument/2006/relationships/slide" Target="slides/slide4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08/EJTD-07-2017-0061" TargetMode="External"/><Relationship Id="rId2" Type="http://schemas.openxmlformats.org/officeDocument/2006/relationships/hyperlink" Target="https://doi.org/10.1080/13678868.2012.710107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doi.org/10.1108/EJTD-02-2016-000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01CE7-9434-A5E8-D428-984084F418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recommendation?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903DD9-6F9E-035B-CB18-D0436E88F7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suggestion or proposal as to the best course of action.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(Oxford Dictionary)</a:t>
            </a:r>
          </a:p>
        </p:txBody>
      </p:sp>
    </p:spTree>
    <p:extLst>
      <p:ext uri="{BB962C8B-B14F-4D97-AF65-F5344CB8AC3E}">
        <p14:creationId xmlns:p14="http://schemas.microsoft.com/office/powerpoint/2010/main" val="14597475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25004C-6F40-348B-98E6-30346A2D23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we need to make clear?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2D424-00E1-6BFE-76FB-AA87EDA4C2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Purpose</a:t>
            </a:r>
          </a:p>
          <a:p>
            <a:r>
              <a:rPr lang="en-GB" dirty="0"/>
              <a:t>Change</a:t>
            </a:r>
          </a:p>
          <a:p>
            <a:r>
              <a:rPr lang="en-GB" dirty="0"/>
              <a:t>ROI (Calver </a:t>
            </a:r>
            <a:r>
              <a:rPr lang="en-GB" i="1" dirty="0"/>
              <a:t>et al, </a:t>
            </a:r>
            <a:r>
              <a:rPr lang="en-GB" dirty="0"/>
              <a:t>2013) </a:t>
            </a:r>
          </a:p>
          <a:p>
            <a:r>
              <a:rPr lang="en-GB" dirty="0"/>
              <a:t>Employee demographic</a:t>
            </a:r>
          </a:p>
        </p:txBody>
      </p:sp>
    </p:spTree>
    <p:extLst>
      <p:ext uri="{BB962C8B-B14F-4D97-AF65-F5344CB8AC3E}">
        <p14:creationId xmlns:p14="http://schemas.microsoft.com/office/powerpoint/2010/main" val="24692244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5C3F3-5BFC-7056-D1CA-5B5290336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-72197"/>
            <a:ext cx="11481847" cy="1325563"/>
          </a:xfrm>
        </p:spPr>
        <p:txBody>
          <a:bodyPr/>
          <a:lstStyle/>
          <a:p>
            <a:r>
              <a:rPr lang="en-GB" dirty="0"/>
              <a:t>Purpose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B483CA-E157-5A55-A440-273F88271E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3" y="1304690"/>
            <a:ext cx="11481847" cy="424862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Responding to market shifts </a:t>
            </a:r>
          </a:p>
          <a:p>
            <a:r>
              <a:rPr lang="en-GB" dirty="0"/>
              <a:t>Aligning with strategic goals</a:t>
            </a:r>
          </a:p>
          <a:p>
            <a:r>
              <a:rPr lang="en-GB" dirty="0"/>
              <a:t>Pursuing new opportunities</a:t>
            </a:r>
          </a:p>
          <a:p>
            <a:r>
              <a:rPr lang="en-GB" dirty="0"/>
              <a:t>Improving efficiency </a:t>
            </a:r>
          </a:p>
          <a:p>
            <a:r>
              <a:rPr lang="en-GB" dirty="0"/>
              <a:t>Adopting new technology </a:t>
            </a:r>
          </a:p>
          <a:p>
            <a:r>
              <a:rPr lang="en-GB" dirty="0"/>
              <a:t>Addressing performance gaps</a:t>
            </a:r>
          </a:p>
          <a:p>
            <a:r>
              <a:rPr lang="en-GB" dirty="0"/>
              <a:t>Fostering collaboration</a:t>
            </a:r>
          </a:p>
          <a:p>
            <a:r>
              <a:rPr lang="en-GB" dirty="0"/>
              <a:t>Building resilience </a:t>
            </a:r>
          </a:p>
          <a:p>
            <a:pPr marL="0" indent="0">
              <a:buNone/>
            </a:pPr>
            <a:r>
              <a:rPr lang="en-GB" dirty="0"/>
              <a:t>(</a:t>
            </a:r>
            <a:r>
              <a:rPr lang="en-GB" dirty="0" err="1"/>
              <a:t>Potnuru</a:t>
            </a:r>
            <a:r>
              <a:rPr lang="en-GB" dirty="0"/>
              <a:t> and Sahoo, 2016)</a:t>
            </a:r>
          </a:p>
        </p:txBody>
      </p:sp>
    </p:spTree>
    <p:extLst>
      <p:ext uri="{BB962C8B-B14F-4D97-AF65-F5344CB8AC3E}">
        <p14:creationId xmlns:p14="http://schemas.microsoft.com/office/powerpoint/2010/main" val="36226600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56E35-4AB6-3853-0E43-33C168976E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type of change is being proposed?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FC1A2-DFE6-7E0E-5629-618CF8203E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Change can range from small, incremental modifications to large, transformational shifts in strategy, structure, or culture.</a:t>
            </a:r>
          </a:p>
          <a:p>
            <a:r>
              <a:rPr lang="en-GB" dirty="0"/>
              <a:t>How much of the proposal can be planned?</a:t>
            </a:r>
          </a:p>
          <a:p>
            <a:r>
              <a:rPr lang="en-GB" dirty="0"/>
              <a:t>Who will manage it and communicate changes effectively?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63167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026C90-2F3C-17C0-10F8-56029AF1D4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D330D-8B60-58BC-C1FE-3C523E6EF4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592656"/>
            <a:ext cx="11481847" cy="357593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Do not need to stipulate specific ROI formula however the principles remain for example: </a:t>
            </a:r>
          </a:p>
          <a:p>
            <a:r>
              <a:rPr lang="en-GB" dirty="0"/>
              <a:t>Are there elements of success that will happen regardless of immediate adoption for example changing this system will immediate save us </a:t>
            </a:r>
            <a:r>
              <a:rPr lang="en-GB" dirty="0" err="1"/>
              <a:t>xyz</a:t>
            </a:r>
            <a:r>
              <a:rPr lang="en-GB" dirty="0"/>
              <a:t> and then when employees use the system it will improve employee access to services and engagement etc. </a:t>
            </a:r>
          </a:p>
          <a:p>
            <a:r>
              <a:rPr lang="en-GB" dirty="0"/>
              <a:t>Direct costs – training etc. </a:t>
            </a:r>
            <a:r>
              <a:rPr lang="en-GB" dirty="0" err="1"/>
              <a:t>indicrect</a:t>
            </a:r>
            <a:r>
              <a:rPr lang="en-GB" dirty="0"/>
              <a:t> costs- hours needed from staff, operational disruption.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2000" dirty="0"/>
              <a:t>(Burkholder, Edwards and Sartain, 2004)</a:t>
            </a:r>
          </a:p>
        </p:txBody>
      </p:sp>
    </p:spTree>
    <p:extLst>
      <p:ext uri="{BB962C8B-B14F-4D97-AF65-F5344CB8AC3E}">
        <p14:creationId xmlns:p14="http://schemas.microsoft.com/office/powerpoint/2010/main" val="9840298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05D62E-C954-78A9-6CD9-8D0B920B14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Employee demographic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E6EE85-D09E-B222-4413-C15B6FECF0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Who is this information tailored for?</a:t>
            </a:r>
          </a:p>
          <a:p>
            <a:r>
              <a:rPr lang="en-GB" dirty="0"/>
              <a:t>What information is important to them? </a:t>
            </a:r>
          </a:p>
          <a:p>
            <a:r>
              <a:rPr lang="en-GB" dirty="0"/>
              <a:t>Will they understand the key principles of the change?</a:t>
            </a:r>
          </a:p>
          <a:p>
            <a:r>
              <a:rPr lang="en-GB" dirty="0"/>
              <a:t>Will they see value in what is proposed?</a:t>
            </a:r>
          </a:p>
          <a:p>
            <a:pPr marL="0" indent="0">
              <a:buNone/>
            </a:pPr>
            <a:r>
              <a:rPr lang="en-GB" dirty="0"/>
              <a:t>(</a:t>
            </a:r>
            <a:r>
              <a:rPr lang="en-GB" dirty="0" err="1"/>
              <a:t>Otoo</a:t>
            </a:r>
            <a:r>
              <a:rPr lang="en-GB" dirty="0"/>
              <a:t> and Mishra, 2018)</a:t>
            </a:r>
          </a:p>
        </p:txBody>
      </p:sp>
    </p:spTree>
    <p:extLst>
      <p:ext uri="{BB962C8B-B14F-4D97-AF65-F5344CB8AC3E}">
        <p14:creationId xmlns:p14="http://schemas.microsoft.com/office/powerpoint/2010/main" val="21212227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043D99-582A-4211-1F7E-C296C028D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3E9E05-BCF2-A035-BA02-D7F55F8806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endParaRPr lang="en-GB" dirty="0"/>
          </a:p>
          <a:p>
            <a:r>
              <a:rPr lang="en-GB" dirty="0"/>
              <a:t>Burkholder, N.C., Edwards, P.J. and Sartain, L. (2004) </a:t>
            </a:r>
            <a:r>
              <a:rPr lang="en-GB" i="1" dirty="0"/>
              <a:t>On staffing : advice and perspectives from HR leaders</a:t>
            </a:r>
            <a:r>
              <a:rPr lang="en-GB" dirty="0"/>
              <a:t>. Hoboken, N.J: Wiley.</a:t>
            </a:r>
          </a:p>
          <a:p>
            <a:r>
              <a:rPr lang="en-GB" dirty="0"/>
              <a:t>Calver, J., Cuthbert, G., Davison, S., Devins, D., Gold, J., Hughes, I., &amp; </a:t>
            </a:r>
            <a:r>
              <a:rPr lang="en-GB" dirty="0" err="1"/>
              <a:t>Tosey</a:t>
            </a:r>
            <a:r>
              <a:rPr lang="en-GB" dirty="0"/>
              <a:t>, P. (2013). HRD in 2020: a hop-on, hop-off city tour. </a:t>
            </a:r>
            <a:r>
              <a:rPr lang="en-GB" i="1" dirty="0"/>
              <a:t>Human Resource Development International</a:t>
            </a:r>
            <a:r>
              <a:rPr lang="en-GB" dirty="0"/>
              <a:t>, </a:t>
            </a:r>
            <a:r>
              <a:rPr lang="en-GB" i="1" dirty="0"/>
              <a:t>16</a:t>
            </a:r>
            <a:r>
              <a:rPr lang="en-GB" dirty="0"/>
              <a:t>(1), 94–105. Available at: </a:t>
            </a:r>
            <a:r>
              <a:rPr lang="en-GB" dirty="0">
                <a:hlinkClick r:id="rId2"/>
              </a:rPr>
              <a:t>https://doi.org/10.1080/13678868.2012.710107</a:t>
            </a:r>
            <a:endParaRPr lang="en-GB" dirty="0"/>
          </a:p>
          <a:p>
            <a:r>
              <a:rPr lang="en-GB" dirty="0" err="1"/>
              <a:t>Otoo</a:t>
            </a:r>
            <a:r>
              <a:rPr lang="en-GB" dirty="0"/>
              <a:t>, F. N. K., &amp; Mishra, M. (2018). Measuring the impact of human resource development (HRD) practices on employee performance in small and medium scale enterprises. </a:t>
            </a:r>
            <a:r>
              <a:rPr lang="en-GB" i="1" dirty="0"/>
              <a:t>European Journal of Training and Development</a:t>
            </a:r>
            <a:r>
              <a:rPr lang="en-GB" dirty="0"/>
              <a:t>, </a:t>
            </a:r>
            <a:r>
              <a:rPr lang="en-GB" i="1" dirty="0"/>
              <a:t>42</a:t>
            </a:r>
            <a:r>
              <a:rPr lang="en-GB" dirty="0"/>
              <a:t>(7/8), 517–534. Available at: </a:t>
            </a:r>
            <a:r>
              <a:rPr lang="en-GB" dirty="0">
                <a:hlinkClick r:id="rId3"/>
              </a:rPr>
              <a:t>https://doi.org/10.1108/EJTD-07-2017-0061</a:t>
            </a:r>
            <a:r>
              <a:rPr lang="en-GB" dirty="0"/>
              <a:t> </a:t>
            </a:r>
          </a:p>
          <a:p>
            <a:r>
              <a:rPr lang="en-GB" dirty="0" err="1"/>
              <a:t>Potnuru</a:t>
            </a:r>
            <a:r>
              <a:rPr lang="en-GB" dirty="0"/>
              <a:t>, R. K. G., &amp; Sahoo, C. K. (2016). HRD interventions, employee competencies and organizational effectiveness: an empirical study. </a:t>
            </a:r>
            <a:r>
              <a:rPr lang="en-GB" i="1" dirty="0"/>
              <a:t>European Journal of Training and Development</a:t>
            </a:r>
            <a:r>
              <a:rPr lang="en-GB" dirty="0"/>
              <a:t>, </a:t>
            </a:r>
            <a:r>
              <a:rPr lang="en-GB" i="1" dirty="0"/>
              <a:t>40</a:t>
            </a:r>
            <a:r>
              <a:rPr lang="en-GB" dirty="0"/>
              <a:t>(5), 345–365. Available at: </a:t>
            </a:r>
            <a:r>
              <a:rPr lang="en-GB" dirty="0">
                <a:hlinkClick r:id="rId4"/>
              </a:rPr>
              <a:t>https://doi.org/10.1108/EJTD-02-2016-0008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159790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D040630-A62C-4063-B6E2-E8C2D35B5414}">
  <ds:schemaRefs>
    <ds:schemaRef ds:uri="http://schemas.microsoft.com/office/2006/documentManagement/types"/>
    <ds:schemaRef ds:uri="211f9404-bca0-4bcf-9c1d-965ccb6f8d2d"/>
    <ds:schemaRef ds:uri="http://www.w3.org/XML/1998/namespace"/>
    <ds:schemaRef ds:uri="http://schemas.microsoft.com/office/infopath/2007/PartnerControls"/>
    <ds:schemaRef ds:uri="http://purl.org/dc/elements/1.1/"/>
    <ds:schemaRef ds:uri="303dbf9b-b85b-46a0-94f1-894078c07ecd"/>
    <ds:schemaRef ds:uri="http://purl.org/dc/dcmitype/"/>
    <ds:schemaRef ds:uri="http://schemas.openxmlformats.org/package/2006/metadata/core-properties"/>
    <ds:schemaRef ds:uri="http://schemas.microsoft.com/office/2006/metadata/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2BE3E23-B854-4D4E-9314-54BECDE7C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457</Words>
  <Application>Microsoft Office PowerPoint</Application>
  <PresentationFormat>Widescreen</PresentationFormat>
  <Paragraphs>43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Calibri Light</vt:lpstr>
      <vt:lpstr>UWTSD Holding Page</vt:lpstr>
      <vt:lpstr>UWTSD Text 2</vt:lpstr>
      <vt:lpstr>UWTSD Logo Variations place image in Background</vt:lpstr>
      <vt:lpstr>PowerPoint Presentation</vt:lpstr>
      <vt:lpstr>What is a recommendation?</vt:lpstr>
      <vt:lpstr>What do we need to make clear?</vt:lpstr>
      <vt:lpstr>Purpose</vt:lpstr>
      <vt:lpstr>What type of change is being proposed?</vt:lpstr>
      <vt:lpstr>ROI</vt:lpstr>
      <vt:lpstr>Employee demographic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Natasha Davies (IMH)</cp:lastModifiedBy>
  <cp:revision>19</cp:revision>
  <dcterms:created xsi:type="dcterms:W3CDTF">2021-03-09T15:35:42Z</dcterms:created>
  <dcterms:modified xsi:type="dcterms:W3CDTF">2025-11-12T12:00:58Z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MediaServiceImageTags">
    <vt:lpwstr/>
  </property>
</Properties>
</file>