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65938" cy="9540875"/>
  <p:embeddedFontLst>
    <p:embeddedFont>
      <p:font typeface="Open Sans" panose="020B0606030504020204" pitchFamily="34"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1" roundtripDataSignature="AMtx7mjNT3Jp0uGbXMeflnzuJlyzDXfpJ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5ECDEF-5435-4FCD-BA74-C1AB4A43A6E8}" v="2" dt="2026-07-25T18:38:08.6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1210" y="58"/>
      </p:cViewPr>
      <p:guideLst>
        <p:guide orient="horz" pos="2160"/>
        <p:guide pos="2880"/>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26" Type="http://schemas.microsoft.com/office/2016/11/relationships/changesInfo" Target="changesInfos/changesInfo1.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TURCITU" userId="46af60d2c0b81ec4" providerId="LiveId" clId="{2910BA2F-CAFD-47EB-9699-BE4BF339CD89}"/>
    <pc:docChg chg="modSld">
      <pc:chgData name="RADU TURCITU" userId="46af60d2c0b81ec4" providerId="LiveId" clId="{2910BA2F-CAFD-47EB-9699-BE4BF339CD89}" dt="2026-07-25T18:38:05.281" v="0" actId="20578"/>
      <pc:docMkLst>
        <pc:docMk/>
      </pc:docMkLst>
      <pc:sldChg chg="modSp">
        <pc:chgData name="RADU TURCITU" userId="46af60d2c0b81ec4" providerId="LiveId" clId="{2910BA2F-CAFD-47EB-9699-BE4BF339CD89}" dt="2026-07-25T18:38:05.281" v="0" actId="20578"/>
        <pc:sldMkLst>
          <pc:docMk/>
          <pc:sldMk cId="0" sldId="256"/>
        </pc:sldMkLst>
        <pc:spChg chg="mod">
          <ac:chgData name="RADU TURCITU" userId="46af60d2c0b81ec4" providerId="LiveId" clId="{2910BA2F-CAFD-47EB-9699-BE4BF339CD89}" dt="2026-07-25T18:38:05.281" v="0" actId="20578"/>
          <ac:spMkLst>
            <pc:docMk/>
            <pc:sldMk cId="0" sldId="256"/>
            <ac:spMk id="8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4975" cy="477838"/>
          </a:xfrm>
          <a:prstGeom prst="rect">
            <a:avLst/>
          </a:prstGeom>
          <a:noFill/>
          <a:ln>
            <a:noFill/>
          </a:ln>
        </p:spPr>
        <p:txBody>
          <a:bodyPr spcFirstLastPara="1" wrap="square" lIns="93725" tIns="46850" rIns="93725" bIns="4685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4" name="Google Shape;4;n"/>
          <p:cNvSpPr txBox="1">
            <a:spLocks noGrp="1"/>
          </p:cNvSpPr>
          <p:nvPr>
            <p:ph type="dt" idx="10"/>
          </p:nvPr>
        </p:nvSpPr>
        <p:spPr>
          <a:xfrm>
            <a:off x="3889375" y="0"/>
            <a:ext cx="2974975" cy="477838"/>
          </a:xfrm>
          <a:prstGeom prst="rect">
            <a:avLst/>
          </a:prstGeom>
          <a:noFill/>
          <a:ln>
            <a:noFill/>
          </a:ln>
        </p:spPr>
        <p:txBody>
          <a:bodyPr spcFirstLastPara="1" wrap="square" lIns="93725" tIns="46850" rIns="93725" bIns="4685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5" name="Google Shape;5;n"/>
          <p:cNvSpPr>
            <a:spLocks noGrp="1" noRot="1" noChangeAspect="1"/>
          </p:cNvSpPr>
          <p:nvPr>
            <p:ph type="sldImg" idx="3"/>
          </p:nvPr>
        </p:nvSpPr>
        <p:spPr>
          <a:xfrm>
            <a:off x="1047750" y="715963"/>
            <a:ext cx="4770438" cy="35782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7388" y="4532313"/>
            <a:ext cx="5492750" cy="4292600"/>
          </a:xfrm>
          <a:prstGeom prst="rect">
            <a:avLst/>
          </a:prstGeom>
          <a:noFill/>
          <a:ln>
            <a:noFill/>
          </a:ln>
        </p:spPr>
        <p:txBody>
          <a:bodyPr spcFirstLastPara="1" wrap="square" lIns="93725" tIns="46850" rIns="93725" bIns="46850" anchor="t" anchorCtr="0">
            <a:noAutofit/>
          </a:bodyPr>
          <a:lstStyle>
            <a:lvl1pPr marL="457200" marR="0" lvl="0" indent="-228600" algn="l" rtl="0">
              <a:spcBef>
                <a:spcPts val="36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36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36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36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36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061450"/>
            <a:ext cx="2974975" cy="477838"/>
          </a:xfrm>
          <a:prstGeom prst="rect">
            <a:avLst/>
          </a:prstGeom>
          <a:noFill/>
          <a:ln>
            <a:noFill/>
          </a:ln>
        </p:spPr>
        <p:txBody>
          <a:bodyPr spcFirstLastPara="1" wrap="square" lIns="93725" tIns="46850" rIns="93725" bIns="4685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8" name="Google Shape;8;n"/>
          <p:cNvSpPr txBox="1">
            <a:spLocks noGrp="1"/>
          </p:cNvSpPr>
          <p:nvPr>
            <p:ph type="sldNum" idx="12"/>
          </p:nvPr>
        </p:nvSpPr>
        <p:spPr>
          <a:xfrm>
            <a:off x="3889375" y="9061450"/>
            <a:ext cx="2974975" cy="477838"/>
          </a:xfrm>
          <a:prstGeom prst="rect">
            <a:avLst/>
          </a:prstGeom>
          <a:noFill/>
          <a:ln>
            <a:noFill/>
          </a:ln>
        </p:spPr>
        <p:txBody>
          <a:bodyPr spcFirstLastPara="1" wrap="square" lIns="93725" tIns="46850" rIns="93725" bIns="4685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a:spLocks noGrp="1" noRot="1" noChangeAspect="1"/>
          </p:cNvSpPr>
          <p:nvPr>
            <p:ph type="sldImg" idx="2"/>
          </p:nvPr>
        </p:nvSpPr>
        <p:spPr>
          <a:xfrm>
            <a:off x="1047750" y="715963"/>
            <a:ext cx="4770438" cy="357822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
            <a:headEnd type="none" w="sm" len="sm"/>
            <a:tailEnd type="none" w="sm" len="sm"/>
          </a:ln>
        </p:spPr>
      </p:sp>
      <p:sp>
        <p:nvSpPr>
          <p:cNvPr id="76" name="Google Shape;76;p1:notes"/>
          <p:cNvSpPr txBox="1">
            <a:spLocks noGrp="1"/>
          </p:cNvSpPr>
          <p:nvPr>
            <p:ph type="body" idx="1"/>
          </p:nvPr>
        </p:nvSpPr>
        <p:spPr>
          <a:xfrm>
            <a:off x="687388" y="4532313"/>
            <a:ext cx="5492750" cy="4292600"/>
          </a:xfrm>
          <a:prstGeom prst="rect">
            <a:avLst/>
          </a:prstGeom>
          <a:noFill/>
          <a:ln>
            <a:noFill/>
          </a:ln>
        </p:spPr>
        <p:txBody>
          <a:bodyPr spcFirstLastPara="1" wrap="square" lIns="93725" tIns="46850" rIns="93725" bIns="46850" anchor="t" anchorCtr="0">
            <a:noAutofit/>
          </a:bodyPr>
          <a:lstStyle/>
          <a:p>
            <a:pPr marL="0" lvl="0" indent="0" algn="l" rtl="0">
              <a:spcBef>
                <a:spcPts val="0"/>
              </a:spcBef>
              <a:spcAft>
                <a:spcPts val="0"/>
              </a:spcAft>
              <a:buNone/>
            </a:pPr>
            <a:endParaRPr/>
          </a:p>
        </p:txBody>
      </p:sp>
      <p:sp>
        <p:nvSpPr>
          <p:cNvPr id="77" name="Google Shape;77;p1:notes"/>
          <p:cNvSpPr txBox="1">
            <a:spLocks noGrp="1"/>
          </p:cNvSpPr>
          <p:nvPr>
            <p:ph type="sldNum" idx="12"/>
          </p:nvPr>
        </p:nvSpPr>
        <p:spPr>
          <a:xfrm>
            <a:off x="3889375" y="9061450"/>
            <a:ext cx="2974975" cy="477838"/>
          </a:xfrm>
          <a:prstGeom prst="rect">
            <a:avLst/>
          </a:prstGeom>
          <a:noFill/>
          <a:ln>
            <a:noFill/>
          </a:ln>
        </p:spPr>
        <p:txBody>
          <a:bodyPr spcFirstLastPara="1" wrap="square" lIns="93725" tIns="46850" rIns="93725" bIns="4685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1</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2:notes"/>
          <p:cNvSpPr txBox="1">
            <a:spLocks noGrp="1"/>
          </p:cNvSpPr>
          <p:nvPr>
            <p:ph type="body" idx="1"/>
          </p:nvPr>
        </p:nvSpPr>
        <p:spPr>
          <a:xfrm>
            <a:off x="687388" y="4532313"/>
            <a:ext cx="5492750" cy="4292600"/>
          </a:xfrm>
          <a:prstGeom prst="rect">
            <a:avLst/>
          </a:prstGeom>
        </p:spPr>
        <p:txBody>
          <a:bodyPr spcFirstLastPara="1" wrap="square" lIns="93725" tIns="46850" rIns="93725" bIns="46850" anchor="t" anchorCtr="0">
            <a:noAutofit/>
          </a:bodyPr>
          <a:lstStyle/>
          <a:p>
            <a:pPr marL="0" lvl="0" indent="0" algn="l" rtl="0">
              <a:spcBef>
                <a:spcPts val="360"/>
              </a:spcBef>
              <a:spcAft>
                <a:spcPts val="0"/>
              </a:spcAft>
              <a:buNone/>
            </a:pPr>
            <a:endParaRPr/>
          </a:p>
        </p:txBody>
      </p:sp>
      <p:sp>
        <p:nvSpPr>
          <p:cNvPr id="83" name="Google Shape;83;p2:notes"/>
          <p:cNvSpPr>
            <a:spLocks noGrp="1" noRot="1" noChangeAspect="1"/>
          </p:cNvSpPr>
          <p:nvPr>
            <p:ph type="sldImg" idx="2"/>
          </p:nvPr>
        </p:nvSpPr>
        <p:spPr>
          <a:xfrm>
            <a:off x="1047750" y="715963"/>
            <a:ext cx="4770438" cy="35782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3:notes"/>
          <p:cNvSpPr>
            <a:spLocks noGrp="1" noRot="1" noChangeAspect="1"/>
          </p:cNvSpPr>
          <p:nvPr>
            <p:ph type="sldImg" idx="2"/>
          </p:nvPr>
        </p:nvSpPr>
        <p:spPr>
          <a:xfrm>
            <a:off x="1047750" y="715963"/>
            <a:ext cx="4770438" cy="357822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
            <a:headEnd type="none" w="sm" len="sm"/>
            <a:tailEnd type="none" w="sm" len="sm"/>
          </a:ln>
        </p:spPr>
      </p:sp>
      <p:sp>
        <p:nvSpPr>
          <p:cNvPr id="89" name="Google Shape;89;p3:notes"/>
          <p:cNvSpPr txBox="1">
            <a:spLocks noGrp="1"/>
          </p:cNvSpPr>
          <p:nvPr>
            <p:ph type="body" idx="1"/>
          </p:nvPr>
        </p:nvSpPr>
        <p:spPr>
          <a:xfrm>
            <a:off x="687388" y="4532313"/>
            <a:ext cx="5492750" cy="4292600"/>
          </a:xfrm>
          <a:prstGeom prst="rect">
            <a:avLst/>
          </a:prstGeom>
          <a:noFill/>
          <a:ln>
            <a:noFill/>
          </a:ln>
        </p:spPr>
        <p:txBody>
          <a:bodyPr spcFirstLastPara="1" wrap="square" lIns="93725" tIns="46850" rIns="93725" bIns="46850" anchor="t" anchorCtr="0">
            <a:noAutofit/>
          </a:bodyPr>
          <a:lstStyle/>
          <a:p>
            <a:pPr marL="0" lvl="0" indent="0" algn="just" rtl="0">
              <a:spcBef>
                <a:spcPts val="220"/>
              </a:spcBef>
              <a:spcAft>
                <a:spcPts val="0"/>
              </a:spcAft>
              <a:buNone/>
            </a:pPr>
            <a:r>
              <a:rPr lang="en-GB">
                <a:solidFill>
                  <a:srgbClr val="0E101A"/>
                </a:solidFill>
              </a:rPr>
              <a:t>It is also important to highlight that AI can by no means be used or substituted for clinicians—it can support clinicians in providing the right and timely information, all of the time. AI Clinical Decision Support (CDS) has emerged as a new solution in recent years that harnesses the capabilities of artificial intelligence to analyse and interpret a significant amount of patient information, such as electronic health records (EHRs), lab results, medical images, clinical guidelines, and more. </a:t>
            </a:r>
            <a:endParaRPr/>
          </a:p>
          <a:p>
            <a:pPr marL="0" lvl="0" indent="0" algn="just" rtl="0">
              <a:spcBef>
                <a:spcPts val="360"/>
              </a:spcBef>
              <a:spcAft>
                <a:spcPts val="0"/>
              </a:spcAft>
              <a:buNone/>
            </a:pPr>
            <a:r>
              <a:rPr lang="en-GB">
                <a:solidFill>
                  <a:srgbClr val="0E101A"/>
                </a:solidFill>
              </a:rPr>
              <a:t>Artificial Intelligence (AI) Clinical Decision Support (CDS) is a newly developed and upcoming digital tool that assists the healthcare provider in analysing and interpreting information from a vast amount of patient records, including EHRs, lab results, medical imaging, clinical best practices, etc. In a context of high demands from patients and high staff shortages and rising costs of health and social care systems, the potential of AI-CDS to improve healthcare efficiency, safety, quality and support evidence-based decision-making processes for health and social care organisations is real.</a:t>
            </a:r>
            <a:endParaRPr/>
          </a:p>
          <a:p>
            <a:pPr marL="0" lvl="0" indent="0" algn="l" rtl="0">
              <a:spcBef>
                <a:spcPts val="0"/>
              </a:spcBef>
              <a:spcAft>
                <a:spcPts val="0"/>
              </a:spcAft>
              <a:buNone/>
            </a:pPr>
            <a:br>
              <a:rPr lang="en-GB"/>
            </a:br>
            <a:endParaRPr/>
          </a:p>
        </p:txBody>
      </p:sp>
      <p:sp>
        <p:nvSpPr>
          <p:cNvPr id="90" name="Google Shape;90;p3:notes"/>
          <p:cNvSpPr txBox="1">
            <a:spLocks noGrp="1"/>
          </p:cNvSpPr>
          <p:nvPr>
            <p:ph type="sldNum" idx="12"/>
          </p:nvPr>
        </p:nvSpPr>
        <p:spPr>
          <a:xfrm>
            <a:off x="3889375" y="9061450"/>
            <a:ext cx="2974975" cy="477838"/>
          </a:xfrm>
          <a:prstGeom prst="rect">
            <a:avLst/>
          </a:prstGeom>
          <a:noFill/>
          <a:ln>
            <a:noFill/>
          </a:ln>
        </p:spPr>
        <p:txBody>
          <a:bodyPr spcFirstLastPara="1" wrap="square" lIns="93725" tIns="46850" rIns="93725" bIns="4685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3</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4:notes"/>
          <p:cNvSpPr>
            <a:spLocks noGrp="1" noRot="1" noChangeAspect="1"/>
          </p:cNvSpPr>
          <p:nvPr>
            <p:ph type="sldImg" idx="2"/>
          </p:nvPr>
        </p:nvSpPr>
        <p:spPr>
          <a:xfrm>
            <a:off x="1047750" y="715963"/>
            <a:ext cx="4770438" cy="35782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7" name="Google Shape;97;p4:notes"/>
          <p:cNvSpPr txBox="1">
            <a:spLocks noGrp="1"/>
          </p:cNvSpPr>
          <p:nvPr>
            <p:ph type="body" idx="1"/>
          </p:nvPr>
        </p:nvSpPr>
        <p:spPr>
          <a:xfrm>
            <a:off x="687388" y="4532313"/>
            <a:ext cx="5492750" cy="4292600"/>
          </a:xfrm>
          <a:prstGeom prst="rect">
            <a:avLst/>
          </a:prstGeom>
          <a:noFill/>
          <a:ln>
            <a:noFill/>
          </a:ln>
        </p:spPr>
        <p:txBody>
          <a:bodyPr spcFirstLastPara="1" wrap="square" lIns="93725" tIns="46850" rIns="93725" bIns="46850" anchor="t" anchorCtr="0">
            <a:noAutofit/>
          </a:bodyPr>
          <a:lstStyle/>
          <a:p>
            <a:pPr marL="0" lvl="0" indent="0" algn="l" rtl="0">
              <a:spcBef>
                <a:spcPts val="0"/>
              </a:spcBef>
              <a:spcAft>
                <a:spcPts val="0"/>
              </a:spcAft>
              <a:buNone/>
            </a:pPr>
            <a:r>
              <a:rPr lang="en-GB">
                <a:solidFill>
                  <a:srgbClr val="0E101A"/>
                </a:solidFill>
              </a:rPr>
              <a:t>Adopting these with health care professionals does require the development of new competencies for digital literacy as well as the capability of digesting product recommendations backed by AI, dealing with data governance, cybersecurity, and ethical considerations. So, Continuous Professional Development (CPD) programmes are most important. Despite all these benefits, the problems with automation bias, dependence on automation, reduced autonomy of professionals and the fear of AI in the workplace are still being discussed. A certain amount of human oversight and accountability needs to be done to ensure safe, ethical and patient-centred care anyway.</a:t>
            </a:r>
            <a:endParaRPr/>
          </a:p>
        </p:txBody>
      </p:sp>
      <p:sp>
        <p:nvSpPr>
          <p:cNvPr id="98" name="Google Shape;98;p4:notes"/>
          <p:cNvSpPr txBox="1">
            <a:spLocks noGrp="1"/>
          </p:cNvSpPr>
          <p:nvPr>
            <p:ph type="sldNum" idx="12"/>
          </p:nvPr>
        </p:nvSpPr>
        <p:spPr>
          <a:xfrm>
            <a:off x="3889375" y="9061450"/>
            <a:ext cx="2974975" cy="477838"/>
          </a:xfrm>
          <a:prstGeom prst="rect">
            <a:avLst/>
          </a:prstGeom>
          <a:noFill/>
          <a:ln>
            <a:noFill/>
          </a:ln>
        </p:spPr>
        <p:txBody>
          <a:bodyPr spcFirstLastPara="1" wrap="square" lIns="93725" tIns="46850" rIns="93725" bIns="4685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5:notes"/>
          <p:cNvSpPr>
            <a:spLocks noGrp="1" noRot="1" noChangeAspect="1"/>
          </p:cNvSpPr>
          <p:nvPr>
            <p:ph type="sldImg" idx="2"/>
          </p:nvPr>
        </p:nvSpPr>
        <p:spPr>
          <a:xfrm>
            <a:off x="1047750" y="715963"/>
            <a:ext cx="4770438" cy="35782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5" name="Google Shape;105;p5:notes"/>
          <p:cNvSpPr txBox="1">
            <a:spLocks noGrp="1"/>
          </p:cNvSpPr>
          <p:nvPr>
            <p:ph type="body" idx="1"/>
          </p:nvPr>
        </p:nvSpPr>
        <p:spPr>
          <a:xfrm>
            <a:off x="687388" y="4532313"/>
            <a:ext cx="5492750" cy="4292600"/>
          </a:xfrm>
          <a:prstGeom prst="rect">
            <a:avLst/>
          </a:prstGeom>
          <a:noFill/>
          <a:ln>
            <a:noFill/>
          </a:ln>
        </p:spPr>
        <p:txBody>
          <a:bodyPr spcFirstLastPara="1" wrap="square" lIns="93725" tIns="46850" rIns="93725" bIns="46850" anchor="t" anchorCtr="0">
            <a:noAutofit/>
          </a:bodyPr>
          <a:lstStyle/>
          <a:p>
            <a:pPr marL="0" lvl="0" indent="0" algn="just" rtl="0">
              <a:spcBef>
                <a:spcPts val="220"/>
              </a:spcBef>
              <a:spcAft>
                <a:spcPts val="0"/>
              </a:spcAft>
              <a:buNone/>
            </a:pPr>
            <a:r>
              <a:rPr lang="en-GB">
                <a:solidFill>
                  <a:srgbClr val="0E101A"/>
                </a:solidFill>
              </a:rPr>
              <a:t>It provides instant processing of patient data, allowing health care providers to diagnose diseases early and initiate treatment sooner. </a:t>
            </a:r>
            <a:endParaRPr/>
          </a:p>
          <a:p>
            <a:pPr marL="0" lvl="0" indent="0" algn="just" rtl="0">
              <a:spcBef>
                <a:spcPts val="220"/>
              </a:spcBef>
              <a:spcAft>
                <a:spcPts val="0"/>
              </a:spcAft>
              <a:buNone/>
            </a:pPr>
            <a:r>
              <a:rPr lang="en-GB">
                <a:solidFill>
                  <a:srgbClr val="0E101A"/>
                </a:solidFill>
              </a:rPr>
              <a:t>AI also has a part to play in resource optimisation, forecasting patient admissions to hospital, staff scheduling and improving bed allocation. </a:t>
            </a:r>
            <a:endParaRPr/>
          </a:p>
          <a:p>
            <a:pPr marL="0" lvl="0" indent="0" algn="just" rtl="0">
              <a:spcBef>
                <a:spcPts val="0"/>
              </a:spcBef>
              <a:spcAft>
                <a:spcPts val="0"/>
              </a:spcAft>
              <a:buNone/>
            </a:pPr>
            <a:r>
              <a:rPr lang="en-GB">
                <a:solidFill>
                  <a:srgbClr val="0E101A"/>
                </a:solidFill>
              </a:rPr>
              <a:t>National-level clinical guidelines secured – Recommendations based on national guidelines are consistent across Australia and reduce variations from the guidelines and therefore enhance quality of care. But a lot of investment in Digital infrastructure, EHR integration, Staff capacity, and cybersecurity will be required. Appropriate governance measures are needed to avoid the risk of poor data quality if they aren't in place or of relying too much on AI recommendations, leading to compromised patient safety and care. Lack of governance can lead to the loss of safety and quality due to poor patient data and/or reliance on recommendations provided by AI.</a:t>
            </a:r>
            <a:endParaRPr/>
          </a:p>
          <a:p>
            <a:pPr marL="0" lvl="0" indent="0" algn="l" rtl="0">
              <a:spcBef>
                <a:spcPts val="360"/>
              </a:spcBef>
              <a:spcAft>
                <a:spcPts val="0"/>
              </a:spcAft>
              <a:buNone/>
            </a:pPr>
            <a:br>
              <a:rPr lang="en-GB"/>
            </a:br>
            <a:endParaRPr/>
          </a:p>
        </p:txBody>
      </p:sp>
      <p:sp>
        <p:nvSpPr>
          <p:cNvPr id="106" name="Google Shape;106;p5:notes"/>
          <p:cNvSpPr txBox="1">
            <a:spLocks noGrp="1"/>
          </p:cNvSpPr>
          <p:nvPr>
            <p:ph type="sldNum" idx="12"/>
          </p:nvPr>
        </p:nvSpPr>
        <p:spPr>
          <a:xfrm>
            <a:off x="3889375" y="9061450"/>
            <a:ext cx="2974975" cy="477838"/>
          </a:xfrm>
          <a:prstGeom prst="rect">
            <a:avLst/>
          </a:prstGeom>
          <a:noFill/>
          <a:ln>
            <a:noFill/>
          </a:ln>
        </p:spPr>
        <p:txBody>
          <a:bodyPr spcFirstLastPara="1" wrap="square" lIns="93725" tIns="46850" rIns="93725" bIns="4685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6:notes"/>
          <p:cNvSpPr>
            <a:spLocks noGrp="1" noRot="1" noChangeAspect="1"/>
          </p:cNvSpPr>
          <p:nvPr>
            <p:ph type="sldImg" idx="2"/>
          </p:nvPr>
        </p:nvSpPr>
        <p:spPr>
          <a:xfrm>
            <a:off x="1047750" y="715963"/>
            <a:ext cx="4770438" cy="35782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 name="Google Shape;113;p6:notes"/>
          <p:cNvSpPr txBox="1">
            <a:spLocks noGrp="1"/>
          </p:cNvSpPr>
          <p:nvPr>
            <p:ph type="body" idx="1"/>
          </p:nvPr>
        </p:nvSpPr>
        <p:spPr>
          <a:xfrm>
            <a:off x="687388" y="4532313"/>
            <a:ext cx="5492750" cy="4292600"/>
          </a:xfrm>
          <a:prstGeom prst="rect">
            <a:avLst/>
          </a:prstGeom>
          <a:noFill/>
          <a:ln>
            <a:noFill/>
          </a:ln>
        </p:spPr>
        <p:txBody>
          <a:bodyPr spcFirstLastPara="1" wrap="square" lIns="93725" tIns="46850" rIns="93725" bIns="46850" anchor="t" anchorCtr="0">
            <a:noAutofit/>
          </a:bodyPr>
          <a:lstStyle/>
          <a:p>
            <a:pPr marL="0" lvl="0" indent="0" algn="just" rtl="0">
              <a:spcBef>
                <a:spcPts val="220"/>
              </a:spcBef>
              <a:spcAft>
                <a:spcPts val="0"/>
              </a:spcAft>
              <a:buClr>
                <a:schemeClr val="dk1"/>
              </a:buClr>
              <a:buSzPts val="1100"/>
              <a:buFont typeface="Arial"/>
              <a:buNone/>
            </a:pPr>
            <a:r>
              <a:rPr lang="en-GB">
                <a:solidFill>
                  <a:srgbClr val="0E101A"/>
                </a:solidFill>
              </a:rPr>
              <a:t>AI can also shorten lengths of time between appointments, enhance the patient experience with seamless EHR (electronic health records) integration and help proactively keep track of patient deterioration rates. </a:t>
            </a:r>
            <a:endParaRPr/>
          </a:p>
          <a:p>
            <a:pPr marL="0" lvl="0" indent="0" algn="l" rtl="0">
              <a:spcBef>
                <a:spcPts val="0"/>
              </a:spcBef>
              <a:spcAft>
                <a:spcPts val="0"/>
              </a:spcAft>
              <a:buNone/>
            </a:pPr>
            <a:r>
              <a:rPr lang="en-GB">
                <a:solidFill>
                  <a:srgbClr val="0E101A"/>
                </a:solidFill>
              </a:rPr>
              <a:t>The machine learning algorithms can process the immense amount of patient data that is used to gain insight into the early stages of diseases such as cancer, cardiovascular disease, diabetes and sepsis, among others, which can offer quicker results for treatment and avoid any further issues. Improvements increase patient satisfaction and patient trust in health services. However, there are concerns with data privacy, AI privacy, the transparency of the recommendations that IBM suggests and the algorithmic bias.</a:t>
            </a:r>
            <a:endParaRPr/>
          </a:p>
        </p:txBody>
      </p:sp>
      <p:sp>
        <p:nvSpPr>
          <p:cNvPr id="114" name="Google Shape;114;p6:notes"/>
          <p:cNvSpPr txBox="1">
            <a:spLocks noGrp="1"/>
          </p:cNvSpPr>
          <p:nvPr>
            <p:ph type="sldNum" idx="12"/>
          </p:nvPr>
        </p:nvSpPr>
        <p:spPr>
          <a:xfrm>
            <a:off x="3889375" y="9061450"/>
            <a:ext cx="2974975" cy="477838"/>
          </a:xfrm>
          <a:prstGeom prst="rect">
            <a:avLst/>
          </a:prstGeom>
          <a:noFill/>
          <a:ln>
            <a:noFill/>
          </a:ln>
        </p:spPr>
        <p:txBody>
          <a:bodyPr spcFirstLastPara="1" wrap="square" lIns="93725" tIns="46850" rIns="93725" bIns="4685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7:notes"/>
          <p:cNvSpPr>
            <a:spLocks noGrp="1" noRot="1" noChangeAspect="1"/>
          </p:cNvSpPr>
          <p:nvPr>
            <p:ph type="sldImg" idx="2"/>
          </p:nvPr>
        </p:nvSpPr>
        <p:spPr>
          <a:xfrm>
            <a:off x="1047750" y="715963"/>
            <a:ext cx="4770438" cy="35782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1" name="Google Shape;121;p7:notes"/>
          <p:cNvSpPr txBox="1">
            <a:spLocks noGrp="1"/>
          </p:cNvSpPr>
          <p:nvPr>
            <p:ph type="body" idx="1"/>
          </p:nvPr>
        </p:nvSpPr>
        <p:spPr>
          <a:xfrm>
            <a:off x="687388" y="4532313"/>
            <a:ext cx="5492750" cy="4292600"/>
          </a:xfrm>
          <a:prstGeom prst="rect">
            <a:avLst/>
          </a:prstGeom>
          <a:noFill/>
          <a:ln>
            <a:noFill/>
          </a:ln>
        </p:spPr>
        <p:txBody>
          <a:bodyPr spcFirstLastPara="1" wrap="square" lIns="93725" tIns="46850" rIns="93725" bIns="46850" anchor="t" anchorCtr="0">
            <a:noAutofit/>
          </a:bodyPr>
          <a:lstStyle/>
          <a:p>
            <a:pPr marL="0" lvl="0" indent="0" algn="just" rtl="0">
              <a:spcBef>
                <a:spcPts val="220"/>
              </a:spcBef>
              <a:spcAft>
                <a:spcPts val="0"/>
              </a:spcAft>
              <a:buClr>
                <a:schemeClr val="dk1"/>
              </a:buClr>
              <a:buSzPts val="1100"/>
              <a:buFont typeface="Arial"/>
              <a:buNone/>
            </a:pPr>
            <a:r>
              <a:rPr lang="en-GB">
                <a:solidFill>
                  <a:srgbClr val="0E101A"/>
                </a:solidFill>
              </a:rPr>
              <a:t>Other key areas for which predictive analytics is a key factor are public health measures such as disease outbreak detection. </a:t>
            </a:r>
            <a:endParaRPr/>
          </a:p>
          <a:p>
            <a:pPr marL="0" lvl="0" indent="0" algn="just" rtl="0">
              <a:spcBef>
                <a:spcPts val="0"/>
              </a:spcBef>
              <a:spcAft>
                <a:spcPts val="0"/>
              </a:spcAft>
              <a:buNone/>
            </a:pPr>
            <a:r>
              <a:rPr lang="en-GB">
                <a:solidFill>
                  <a:srgbClr val="0E101A"/>
                </a:solidFill>
              </a:rPr>
              <a:t>AI can aid healthcare systems in identifying someone's risk and thus provide targeted screening, vaccines, and early interventions that would alleviate the burden on the healthcare system by avoiding hospitalisation and the cost of services.</a:t>
            </a:r>
            <a:endParaRPr/>
          </a:p>
          <a:p>
            <a:pPr marL="0" lvl="0" indent="0" algn="l" rtl="0">
              <a:spcBef>
                <a:spcPts val="360"/>
              </a:spcBef>
              <a:spcAft>
                <a:spcPts val="0"/>
              </a:spcAft>
              <a:buNone/>
            </a:pPr>
            <a:br>
              <a:rPr lang="en-GB"/>
            </a:br>
            <a:endParaRPr/>
          </a:p>
        </p:txBody>
      </p:sp>
      <p:sp>
        <p:nvSpPr>
          <p:cNvPr id="122" name="Google Shape;122;p7:notes"/>
          <p:cNvSpPr txBox="1">
            <a:spLocks noGrp="1"/>
          </p:cNvSpPr>
          <p:nvPr>
            <p:ph type="sldNum" idx="12"/>
          </p:nvPr>
        </p:nvSpPr>
        <p:spPr>
          <a:xfrm>
            <a:off x="3889375" y="9061450"/>
            <a:ext cx="2974975" cy="477838"/>
          </a:xfrm>
          <a:prstGeom prst="rect">
            <a:avLst/>
          </a:prstGeom>
          <a:noFill/>
          <a:ln>
            <a:noFill/>
          </a:ln>
        </p:spPr>
        <p:txBody>
          <a:bodyPr spcFirstLastPara="1" wrap="square" lIns="93725" tIns="46850" rIns="93725" bIns="4685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8:notes"/>
          <p:cNvSpPr>
            <a:spLocks noGrp="1" noRot="1" noChangeAspect="1"/>
          </p:cNvSpPr>
          <p:nvPr>
            <p:ph type="sldImg" idx="2"/>
          </p:nvPr>
        </p:nvSpPr>
        <p:spPr>
          <a:xfrm>
            <a:off x="1047750" y="715963"/>
            <a:ext cx="4770438" cy="35782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8:notes"/>
          <p:cNvSpPr txBox="1">
            <a:spLocks noGrp="1"/>
          </p:cNvSpPr>
          <p:nvPr>
            <p:ph type="body" idx="1"/>
          </p:nvPr>
        </p:nvSpPr>
        <p:spPr>
          <a:xfrm>
            <a:off x="687388" y="4532313"/>
            <a:ext cx="5492750" cy="4292600"/>
          </a:xfrm>
          <a:prstGeom prst="rect">
            <a:avLst/>
          </a:prstGeom>
          <a:noFill/>
          <a:ln>
            <a:noFill/>
          </a:ln>
        </p:spPr>
        <p:txBody>
          <a:bodyPr spcFirstLastPara="1" wrap="square" lIns="93725" tIns="46850" rIns="93725" bIns="46850" anchor="t" anchorCtr="0">
            <a:noAutofit/>
          </a:bodyPr>
          <a:lstStyle/>
          <a:p>
            <a:pPr marL="0" lvl="0" indent="0" algn="just" rtl="0">
              <a:spcBef>
                <a:spcPts val="220"/>
              </a:spcBef>
              <a:spcAft>
                <a:spcPts val="0"/>
              </a:spcAft>
              <a:buClr>
                <a:schemeClr val="dk1"/>
              </a:buClr>
              <a:buSzPts val="1100"/>
              <a:buFont typeface="Arial"/>
              <a:buNone/>
            </a:pPr>
            <a:r>
              <a:rPr lang="en-GB">
                <a:solidFill>
                  <a:srgbClr val="0E101A"/>
                </a:solidFill>
              </a:rPr>
              <a:t>Ethical issues relate to patient privacy and consent, the security of all data, transparency and accountability in decision-making processes. </a:t>
            </a:r>
            <a:endParaRPr/>
          </a:p>
          <a:p>
            <a:pPr marL="0" lvl="0" indent="0" algn="just" rtl="0">
              <a:spcBef>
                <a:spcPts val="0"/>
              </a:spcBef>
              <a:spcAft>
                <a:spcPts val="0"/>
              </a:spcAft>
              <a:buNone/>
            </a:pPr>
            <a:r>
              <a:rPr lang="en-GB">
                <a:solidFill>
                  <a:srgbClr val="0E101A"/>
                </a:solidFill>
              </a:rPr>
              <a:t>Healthcare databases, too, contain healthcare data, making them vulnerable to cybersecurity attacks. But there are a few big drawbacks to using AI in CDS. Refraining from the adoption of digital infrastructure, software integration and updating staff could be hindered by higher costs in adapting and implementing it in healthcare organisations. In addition, there are also quality and interoperability issues that could decrease efficiency when AI-driven solutions integrate with current EHR systems. Moreover, with respect to the use of AI-driven solutions in existing EHR systems, there are interoperability challenges, which can impact efficiency. Bolstered by ethical oversight, effective and continual governance, human oversight and regular audit, this is only likely to be achieved if governance of the system is strengthened.</a:t>
            </a:r>
            <a:endParaRPr/>
          </a:p>
          <a:p>
            <a:pPr marL="0" lvl="0" indent="0" algn="just" rtl="0">
              <a:spcBef>
                <a:spcPts val="360"/>
              </a:spcBef>
              <a:spcAft>
                <a:spcPts val="0"/>
              </a:spcAft>
              <a:buNone/>
            </a:pPr>
            <a:br>
              <a:rPr lang="en-GB"/>
            </a:br>
            <a:endParaRPr/>
          </a:p>
        </p:txBody>
      </p:sp>
      <p:sp>
        <p:nvSpPr>
          <p:cNvPr id="130" name="Google Shape;130;p8:notes"/>
          <p:cNvSpPr txBox="1">
            <a:spLocks noGrp="1"/>
          </p:cNvSpPr>
          <p:nvPr>
            <p:ph type="sldNum" idx="12"/>
          </p:nvPr>
        </p:nvSpPr>
        <p:spPr>
          <a:xfrm>
            <a:off x="3889375" y="9061450"/>
            <a:ext cx="2974975" cy="477838"/>
          </a:xfrm>
          <a:prstGeom prst="rect">
            <a:avLst/>
          </a:prstGeom>
          <a:noFill/>
          <a:ln>
            <a:noFill/>
          </a:ln>
        </p:spPr>
        <p:txBody>
          <a:bodyPr spcFirstLastPara="1" wrap="square" lIns="93725" tIns="46850" rIns="93725" bIns="4685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9:notes"/>
          <p:cNvSpPr>
            <a:spLocks noGrp="1" noRot="1" noChangeAspect="1"/>
          </p:cNvSpPr>
          <p:nvPr>
            <p:ph type="sldImg" idx="2"/>
          </p:nvPr>
        </p:nvSpPr>
        <p:spPr>
          <a:xfrm>
            <a:off x="1047750" y="715963"/>
            <a:ext cx="4770438" cy="35782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7" name="Google Shape;137;p9:notes"/>
          <p:cNvSpPr txBox="1">
            <a:spLocks noGrp="1"/>
          </p:cNvSpPr>
          <p:nvPr>
            <p:ph type="body" idx="1"/>
          </p:nvPr>
        </p:nvSpPr>
        <p:spPr>
          <a:xfrm>
            <a:off x="687388" y="4532313"/>
            <a:ext cx="5492750" cy="4292600"/>
          </a:xfrm>
          <a:prstGeom prst="rect">
            <a:avLst/>
          </a:prstGeom>
          <a:noFill/>
          <a:ln>
            <a:noFill/>
          </a:ln>
        </p:spPr>
        <p:txBody>
          <a:bodyPr spcFirstLastPara="1" wrap="square" lIns="93725" tIns="46850" rIns="93725" bIns="46850" anchor="t" anchorCtr="0">
            <a:noAutofit/>
          </a:bodyPr>
          <a:lstStyle/>
          <a:p>
            <a:pPr marL="0" lvl="0" indent="0" algn="just" rtl="0">
              <a:spcBef>
                <a:spcPts val="220"/>
              </a:spcBef>
              <a:spcAft>
                <a:spcPts val="0"/>
              </a:spcAft>
              <a:buNone/>
            </a:pPr>
            <a:r>
              <a:rPr lang="en-GB">
                <a:solidFill>
                  <a:srgbClr val="0E101A"/>
                </a:solidFill>
              </a:rPr>
              <a:t>Regularly assessing and monitoring the effectiveness of AI tools is crucial to make sure they are used equitably and fairly among various patient populations and are free from biases.</a:t>
            </a:r>
            <a:endParaRPr/>
          </a:p>
          <a:p>
            <a:pPr marL="0" lvl="0" indent="0" algn="l" rtl="0">
              <a:spcBef>
                <a:spcPts val="0"/>
              </a:spcBef>
              <a:spcAft>
                <a:spcPts val="0"/>
              </a:spcAft>
              <a:buNone/>
            </a:pPr>
            <a:r>
              <a:rPr lang="en-GB">
                <a:solidFill>
                  <a:srgbClr val="0E101A"/>
                </a:solidFill>
              </a:rPr>
              <a:t>Healthcare organisations must invest more in programmatic training for their employees and improve their curiosity towards technology, AI, and ethical issues to make the best use of AI Clinical Decision Support. The quality and diversity of the data used should be high, with the aim of increasing the accuracy of the algorithm and minimising inequalities in health. The other two are Patient Support and transparency—the patient should have some sort of knowledge about how the AI is helping them. Lastly, there should be a set of national policies that sets up well-defined governance mechanisms to ensure that NHS-wide the use of AI technologies are safe, ethically justified and based on evidence.</a:t>
            </a:r>
            <a:endParaRPr/>
          </a:p>
        </p:txBody>
      </p:sp>
      <p:sp>
        <p:nvSpPr>
          <p:cNvPr id="138" name="Google Shape;138;p9:notes"/>
          <p:cNvSpPr txBox="1">
            <a:spLocks noGrp="1"/>
          </p:cNvSpPr>
          <p:nvPr>
            <p:ph type="sldNum" idx="12"/>
          </p:nvPr>
        </p:nvSpPr>
        <p:spPr>
          <a:xfrm>
            <a:off x="3889375" y="9061450"/>
            <a:ext cx="2974975" cy="477838"/>
          </a:xfrm>
          <a:prstGeom prst="rect">
            <a:avLst/>
          </a:prstGeom>
          <a:noFill/>
          <a:ln>
            <a:noFill/>
          </a:ln>
        </p:spPr>
        <p:txBody>
          <a:bodyPr spcFirstLastPara="1" wrap="square" lIns="93725" tIns="46850" rIns="93725" bIns="4685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0:notes"/>
          <p:cNvSpPr>
            <a:spLocks noGrp="1" noRot="1" noChangeAspect="1"/>
          </p:cNvSpPr>
          <p:nvPr>
            <p:ph type="sldImg" idx="2"/>
          </p:nvPr>
        </p:nvSpPr>
        <p:spPr>
          <a:xfrm>
            <a:off x="1047750" y="715963"/>
            <a:ext cx="4770438" cy="35782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10:notes"/>
          <p:cNvSpPr txBox="1">
            <a:spLocks noGrp="1"/>
          </p:cNvSpPr>
          <p:nvPr>
            <p:ph type="body" idx="1"/>
          </p:nvPr>
        </p:nvSpPr>
        <p:spPr>
          <a:xfrm>
            <a:off x="687388" y="4532313"/>
            <a:ext cx="5492750" cy="4292600"/>
          </a:xfrm>
          <a:prstGeom prst="rect">
            <a:avLst/>
          </a:prstGeom>
          <a:noFill/>
          <a:ln>
            <a:noFill/>
          </a:ln>
        </p:spPr>
        <p:txBody>
          <a:bodyPr spcFirstLastPara="1" wrap="square" lIns="93725" tIns="46850" rIns="93725" bIns="46850" anchor="t" anchorCtr="0">
            <a:noAutofit/>
          </a:bodyPr>
          <a:lstStyle/>
          <a:p>
            <a:pPr marL="0" lvl="0" indent="0" algn="just" rtl="0">
              <a:spcBef>
                <a:spcPts val="220"/>
              </a:spcBef>
              <a:spcAft>
                <a:spcPts val="0"/>
              </a:spcAft>
              <a:buClr>
                <a:schemeClr val="dk1"/>
              </a:buClr>
              <a:buSzPts val="1100"/>
              <a:buFont typeface="Arial"/>
              <a:buNone/>
            </a:pPr>
            <a:r>
              <a:rPr lang="en-GB">
                <a:solidFill>
                  <a:srgbClr val="0E101A"/>
                </a:solidFill>
              </a:rPr>
              <a:t>It facilitates greater efficiency of the workforce, supports better clinical decision making, enhances service delivery, supports engagement with the individual care recipient and supports improved population health outcomes. However, issues like algorithmic bias, cybersecurity, ethics, cost of implementation and preparedness of the workforce need to be taken into account. </a:t>
            </a:r>
            <a:endParaRPr>
              <a:solidFill>
                <a:srgbClr val="0E101A"/>
              </a:solidFill>
            </a:endParaRPr>
          </a:p>
          <a:p>
            <a:pPr marL="0" lvl="0" indent="0" algn="just" rtl="0">
              <a:spcBef>
                <a:spcPts val="0"/>
              </a:spcBef>
              <a:spcAft>
                <a:spcPts val="0"/>
              </a:spcAft>
              <a:buNone/>
            </a:pPr>
            <a:r>
              <a:rPr lang="en-GB">
                <a:solidFill>
                  <a:srgbClr val="0E101A"/>
                </a:solidFill>
              </a:rPr>
              <a:t>For a safe implementation, and also for good governance, there is a need for ongoing staff training, transparency of AI systems and ongoing appraisal. AI will ultimately be a clinical support tool, complementing healthcare workers to improve their clinical practice. When implemented responsibly, more effectively, fairly and patiently, AI Clinical Decision Support has the potential to revolutionise healthcare for future generations.</a:t>
            </a:r>
            <a:endParaRPr/>
          </a:p>
          <a:p>
            <a:pPr marL="0" lvl="0" indent="0" algn="just" rtl="0">
              <a:spcBef>
                <a:spcPts val="0"/>
              </a:spcBef>
              <a:spcAft>
                <a:spcPts val="0"/>
              </a:spcAft>
              <a:buNone/>
            </a:pPr>
            <a:br>
              <a:rPr lang="en-GB"/>
            </a:br>
            <a:endParaRPr/>
          </a:p>
        </p:txBody>
      </p:sp>
      <p:sp>
        <p:nvSpPr>
          <p:cNvPr id="146" name="Google Shape;146;p10:notes"/>
          <p:cNvSpPr txBox="1">
            <a:spLocks noGrp="1"/>
          </p:cNvSpPr>
          <p:nvPr>
            <p:ph type="sldNum" idx="12"/>
          </p:nvPr>
        </p:nvSpPr>
        <p:spPr>
          <a:xfrm>
            <a:off x="3889375" y="9061450"/>
            <a:ext cx="2974975" cy="477838"/>
          </a:xfrm>
          <a:prstGeom prst="rect">
            <a:avLst/>
          </a:prstGeom>
          <a:noFill/>
          <a:ln>
            <a:noFill/>
          </a:ln>
        </p:spPr>
        <p:txBody>
          <a:bodyPr spcFirstLastPara="1" wrap="square" lIns="93725" tIns="46850" rIns="93725" bIns="4685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11:notes"/>
          <p:cNvSpPr txBox="1">
            <a:spLocks noGrp="1"/>
          </p:cNvSpPr>
          <p:nvPr>
            <p:ph type="body" idx="1"/>
          </p:nvPr>
        </p:nvSpPr>
        <p:spPr>
          <a:xfrm>
            <a:off x="687388" y="4532313"/>
            <a:ext cx="5492750" cy="4292600"/>
          </a:xfrm>
          <a:prstGeom prst="rect">
            <a:avLst/>
          </a:prstGeom>
        </p:spPr>
        <p:txBody>
          <a:bodyPr spcFirstLastPara="1" wrap="square" lIns="93725" tIns="46850" rIns="93725" bIns="46850" anchor="t" anchorCtr="0">
            <a:noAutofit/>
          </a:bodyPr>
          <a:lstStyle/>
          <a:p>
            <a:pPr marL="0" lvl="0" indent="0" algn="l" rtl="0">
              <a:spcBef>
                <a:spcPts val="360"/>
              </a:spcBef>
              <a:spcAft>
                <a:spcPts val="0"/>
              </a:spcAft>
              <a:buNone/>
            </a:pPr>
            <a:endParaRPr/>
          </a:p>
        </p:txBody>
      </p:sp>
      <p:sp>
        <p:nvSpPr>
          <p:cNvPr id="153" name="Google Shape;153;p11:notes"/>
          <p:cNvSpPr>
            <a:spLocks noGrp="1" noRot="1" noChangeAspect="1"/>
          </p:cNvSpPr>
          <p:nvPr>
            <p:ph type="sldImg" idx="2"/>
          </p:nvPr>
        </p:nvSpPr>
        <p:spPr>
          <a:xfrm>
            <a:off x="1047750" y="715963"/>
            <a:ext cx="4770438" cy="35782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13"/>
          <p:cNvSpPr txBox="1">
            <a:spLocks noGrp="1"/>
          </p:cNvSpPr>
          <p:nvPr>
            <p:ph type="ctrTitle"/>
          </p:nvPr>
        </p:nvSpPr>
        <p:spPr>
          <a:xfrm>
            <a:off x="683568" y="1988840"/>
            <a:ext cx="77724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6" name="Google Shape;16;p13"/>
          <p:cNvSpPr txBox="1">
            <a:spLocks noGrp="1"/>
          </p:cNvSpPr>
          <p:nvPr>
            <p:ph type="subTitle" idx="1"/>
          </p:nvPr>
        </p:nvSpPr>
        <p:spPr>
          <a:xfrm>
            <a:off x="1369368" y="3744615"/>
            <a:ext cx="64008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7" name="Google Shape;17;p13"/>
          <p:cNvSpPr txBox="1">
            <a:spLocks noGrp="1"/>
          </p:cNvSpPr>
          <p:nvPr>
            <p:ph type="dt" idx="10"/>
          </p:nvPr>
        </p:nvSpPr>
        <p:spPr>
          <a:xfrm>
            <a:off x="395288"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3"/>
          <p:cNvSpPr txBox="1">
            <a:spLocks noGrp="1"/>
          </p:cNvSpPr>
          <p:nvPr>
            <p:ph type="ftr" idx="11"/>
          </p:nvPr>
        </p:nvSpPr>
        <p:spPr>
          <a:xfrm>
            <a:off x="4140200" y="6381750"/>
            <a:ext cx="28956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9" name="Google Shape;19;p1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88888"/>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88888"/>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88888"/>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88888"/>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88888"/>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88888"/>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88888"/>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88888"/>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2" name="Google Shape;22;p14"/>
          <p:cNvSpPr txBox="1">
            <a:spLocks noGrp="1"/>
          </p:cNvSpPr>
          <p:nvPr>
            <p:ph type="body" idx="1"/>
          </p:nvPr>
        </p:nvSpPr>
        <p:spPr>
          <a:xfrm>
            <a:off x="457200" y="1600201"/>
            <a:ext cx="8229600" cy="3917032"/>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 name="Google Shape;23;p14"/>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4"/>
          <p:cNvSpPr txBox="1">
            <a:spLocks noGrp="1"/>
          </p:cNvSpPr>
          <p:nvPr>
            <p:ph type="ftr" idx="11"/>
          </p:nvPr>
        </p:nvSpPr>
        <p:spPr>
          <a:xfrm>
            <a:off x="3132138" y="6461125"/>
            <a:ext cx="28956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25" name="Google Shape;25;p14"/>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88888"/>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88888"/>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88888"/>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88888"/>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88888"/>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88888"/>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88888"/>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88888"/>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15"/>
          <p:cNvSpPr txBox="1">
            <a:spLocks noGrp="1"/>
          </p:cNvSpPr>
          <p:nvPr>
            <p:ph type="title"/>
          </p:nvPr>
        </p:nvSpPr>
        <p:spPr>
          <a:xfrm>
            <a:off x="683568" y="3993083"/>
            <a:ext cx="77724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8" name="Google Shape;28;p15"/>
          <p:cNvSpPr txBox="1">
            <a:spLocks noGrp="1"/>
          </p:cNvSpPr>
          <p:nvPr>
            <p:ph type="body" idx="1"/>
          </p:nvPr>
        </p:nvSpPr>
        <p:spPr>
          <a:xfrm>
            <a:off x="683568" y="2492896"/>
            <a:ext cx="77724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9" name="Google Shape;29;p1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5"/>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88888"/>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88888"/>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88888"/>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88888"/>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88888"/>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88888"/>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88888"/>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88888"/>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3" name="Google Shape;33;p16"/>
          <p:cNvSpPr txBox="1">
            <a:spLocks noGrp="1"/>
          </p:cNvSpPr>
          <p:nvPr>
            <p:ph type="body" idx="1"/>
          </p:nvPr>
        </p:nvSpPr>
        <p:spPr>
          <a:xfrm>
            <a:off x="457200" y="1600201"/>
            <a:ext cx="40386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4" name="Google Shape;34;p16"/>
          <p:cNvSpPr txBox="1">
            <a:spLocks noGrp="1"/>
          </p:cNvSpPr>
          <p:nvPr>
            <p:ph type="body" idx="2"/>
          </p:nvPr>
        </p:nvSpPr>
        <p:spPr>
          <a:xfrm>
            <a:off x="4648200" y="1600201"/>
            <a:ext cx="40386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5" name="Google Shape;35;p16"/>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6"/>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88888"/>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88888"/>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88888"/>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88888"/>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88888"/>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88888"/>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88888"/>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88888"/>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9" name="Google Shape;39;p1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0" name="Google Shape;40;p17"/>
          <p:cNvSpPr txBox="1">
            <a:spLocks noGrp="1"/>
          </p:cNvSpPr>
          <p:nvPr>
            <p:ph type="body" idx="2"/>
          </p:nvPr>
        </p:nvSpPr>
        <p:spPr>
          <a:xfrm>
            <a:off x="457200" y="2174875"/>
            <a:ext cx="4040188"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1" name="Google Shape;41;p1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2" name="Google Shape;42;p17"/>
          <p:cNvSpPr txBox="1">
            <a:spLocks noGrp="1"/>
          </p:cNvSpPr>
          <p:nvPr>
            <p:ph type="body" idx="4"/>
          </p:nvPr>
        </p:nvSpPr>
        <p:spPr>
          <a:xfrm>
            <a:off x="4645025" y="2174875"/>
            <a:ext cx="4041775"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3" name="Google Shape;43;p1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7"/>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88888"/>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88888"/>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88888"/>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88888"/>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88888"/>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88888"/>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88888"/>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88888"/>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7" name="Google Shape;47;p18"/>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8"/>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88888"/>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88888"/>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88888"/>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88888"/>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88888"/>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88888"/>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88888"/>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88888"/>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
        <p:nvSpPr>
          <p:cNvPr id="50" name="Google Shape;50;p1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9"/>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88888"/>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88888"/>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88888"/>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88888"/>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88888"/>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88888"/>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88888"/>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88888"/>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
        <p:cNvGrpSpPr/>
        <p:nvPr/>
      </p:nvGrpSpPr>
      <p:grpSpPr>
        <a:xfrm>
          <a:off x="0" y="0"/>
          <a:ext cx="0" cy="0"/>
          <a:chOff x="0" y="0"/>
          <a:chExt cx="0" cy="0"/>
        </a:xfrm>
      </p:grpSpPr>
      <p:sp>
        <p:nvSpPr>
          <p:cNvPr id="53" name="Google Shape;53;p20"/>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4" name="Google Shape;54;p20"/>
          <p:cNvSpPr txBox="1">
            <a:spLocks noGrp="1"/>
          </p:cNvSpPr>
          <p:nvPr>
            <p:ph type="body" idx="1"/>
          </p:nvPr>
        </p:nvSpPr>
        <p:spPr>
          <a:xfrm>
            <a:off x="3575050" y="273050"/>
            <a:ext cx="5111750" cy="517217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5" name="Google Shape;55;p20"/>
          <p:cNvSpPr txBox="1">
            <a:spLocks noGrp="1"/>
          </p:cNvSpPr>
          <p:nvPr>
            <p:ph type="body" idx="2"/>
          </p:nvPr>
        </p:nvSpPr>
        <p:spPr>
          <a:xfrm>
            <a:off x="457200" y="1435100"/>
            <a:ext cx="3008313" cy="4029891"/>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6" name="Google Shape;56;p2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0"/>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88888"/>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88888"/>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88888"/>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88888"/>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88888"/>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88888"/>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88888"/>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88888"/>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21"/>
          <p:cNvSpPr txBox="1">
            <a:spLocks noGrp="1"/>
          </p:cNvSpPr>
          <p:nvPr>
            <p:ph type="title"/>
          </p:nvPr>
        </p:nvSpPr>
        <p:spPr>
          <a:xfrm>
            <a:off x="1792288" y="4509120"/>
            <a:ext cx="54864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0" name="Google Shape;60;p21"/>
          <p:cNvSpPr>
            <a:spLocks noGrp="1"/>
          </p:cNvSpPr>
          <p:nvPr>
            <p:ph type="pic" idx="2"/>
          </p:nvPr>
        </p:nvSpPr>
        <p:spPr>
          <a:xfrm>
            <a:off x="1792288" y="612775"/>
            <a:ext cx="5486400" cy="3824337"/>
          </a:xfrm>
          <a:prstGeom prst="rect">
            <a:avLst/>
          </a:prstGeom>
          <a:noFill/>
          <a:ln>
            <a:noFill/>
          </a:ln>
        </p:spPr>
      </p:sp>
      <p:sp>
        <p:nvSpPr>
          <p:cNvPr id="61" name="Google Shape;61;p21"/>
          <p:cNvSpPr txBox="1">
            <a:spLocks noGrp="1"/>
          </p:cNvSpPr>
          <p:nvPr>
            <p:ph type="body" idx="1"/>
          </p:nvPr>
        </p:nvSpPr>
        <p:spPr>
          <a:xfrm>
            <a:off x="1792288" y="5157192"/>
            <a:ext cx="5486400" cy="432048"/>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88888"/>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88888"/>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88888"/>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88888"/>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88888"/>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88888"/>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88888"/>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88888"/>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4"/>
        <p:cNvGrpSpPr/>
        <p:nvPr/>
      </p:nvGrpSpPr>
      <p:grpSpPr>
        <a:xfrm>
          <a:off x="0" y="0"/>
          <a:ext cx="0" cy="0"/>
          <a:chOff x="0" y="0"/>
          <a:chExt cx="0" cy="0"/>
        </a:xfrm>
      </p:grpSpPr>
      <p:sp>
        <p:nvSpPr>
          <p:cNvPr id="65" name="Google Shape;65;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6" name="Google Shape;66;p22"/>
          <p:cNvSpPr txBox="1">
            <a:spLocks noGrp="1"/>
          </p:cNvSpPr>
          <p:nvPr>
            <p:ph type="body" idx="1"/>
          </p:nvPr>
        </p:nvSpPr>
        <p:spPr>
          <a:xfrm rot="5400000">
            <a:off x="2613819" y="-556418"/>
            <a:ext cx="3916363" cy="82296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7" name="Google Shape;67;p2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88888"/>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88888"/>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88888"/>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88888"/>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88888"/>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88888"/>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88888"/>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88888"/>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9"/>
        <p:cNvGrpSpPr/>
        <p:nvPr/>
      </p:nvGrpSpPr>
      <p:grpSpPr>
        <a:xfrm>
          <a:off x="0" y="0"/>
          <a:ext cx="0" cy="0"/>
          <a:chOff x="0" y="0"/>
          <a:chExt cx="0" cy="0"/>
        </a:xfrm>
      </p:grpSpPr>
      <p:sp>
        <p:nvSpPr>
          <p:cNvPr id="70" name="Google Shape;70;p23"/>
          <p:cNvSpPr txBox="1">
            <a:spLocks noGrp="1"/>
          </p:cNvSpPr>
          <p:nvPr>
            <p:ph type="title"/>
          </p:nvPr>
        </p:nvSpPr>
        <p:spPr>
          <a:xfrm rot="5400000">
            <a:off x="5036803" y="1867236"/>
            <a:ext cx="5242594" cy="20574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71" name="Google Shape;71;p23"/>
          <p:cNvSpPr txBox="1">
            <a:spLocks noGrp="1"/>
          </p:cNvSpPr>
          <p:nvPr>
            <p:ph type="body" idx="1"/>
          </p:nvPr>
        </p:nvSpPr>
        <p:spPr>
          <a:xfrm rot="5400000">
            <a:off x="845803" y="-113964"/>
            <a:ext cx="5242594" cy="6019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2" name="Google Shape;72;p2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88888"/>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88888"/>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88888"/>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88888"/>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88888"/>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88888"/>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88888"/>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88888"/>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1pPr>
            <a:lvl2pPr marR="0" lvl="1"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2pPr>
            <a:lvl3pPr marR="0" lvl="2"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3pPr>
            <a:lvl4pPr marR="0" lvl="3"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4pPr>
            <a:lvl5pPr marR="0" lvl="4"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5pPr>
            <a:lvl6pPr marR="0" lvl="5"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6pPr>
            <a:lvl7pPr marR="0" lvl="6"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7pPr>
            <a:lvl8pPr marR="0" lvl="7"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8pPr>
            <a:lvl9pPr marR="0" lvl="8"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9pPr>
          </a:lstStyle>
          <a:p>
            <a:endParaRPr/>
          </a:p>
        </p:txBody>
      </p:sp>
      <p:sp>
        <p:nvSpPr>
          <p:cNvPr id="11" name="Google Shape;11;p12"/>
          <p:cNvSpPr txBox="1">
            <a:spLocks noGrp="1"/>
          </p:cNvSpPr>
          <p:nvPr>
            <p:ph type="body" idx="1"/>
          </p:nvPr>
        </p:nvSpPr>
        <p:spPr>
          <a:xfrm>
            <a:off x="457200" y="1600200"/>
            <a:ext cx="8229600" cy="3916363"/>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1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3" name="Google Shape;13;p1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spcAft>
                <a:spcPts val="0"/>
              </a:spcAft>
              <a:buNone/>
              <a:defRPr sz="1200" b="0" i="0" u="none" strike="noStrike" cap="none">
                <a:solidFill>
                  <a:srgbClr val="888888"/>
                </a:solidFill>
                <a:latin typeface="Open Sans"/>
                <a:ea typeface="Open Sans"/>
                <a:cs typeface="Open Sans"/>
                <a:sym typeface="Open Sans"/>
              </a:defRPr>
            </a:lvl1pPr>
            <a:lvl2pPr marL="0" marR="0" lvl="1" indent="0" algn="r" rtl="0">
              <a:spcBef>
                <a:spcPts val="0"/>
              </a:spcBef>
              <a:spcAft>
                <a:spcPts val="0"/>
              </a:spcAft>
              <a:buNone/>
              <a:defRPr sz="1200" b="0" i="0" u="none" strike="noStrike" cap="none">
                <a:solidFill>
                  <a:srgbClr val="888888"/>
                </a:solidFill>
                <a:latin typeface="Open Sans"/>
                <a:ea typeface="Open Sans"/>
                <a:cs typeface="Open Sans"/>
                <a:sym typeface="Open Sans"/>
              </a:defRPr>
            </a:lvl2pPr>
            <a:lvl3pPr marL="0" marR="0" lvl="2" indent="0" algn="r" rtl="0">
              <a:spcBef>
                <a:spcPts val="0"/>
              </a:spcBef>
              <a:spcAft>
                <a:spcPts val="0"/>
              </a:spcAft>
              <a:buNone/>
              <a:defRPr sz="1200" b="0" i="0" u="none" strike="noStrike" cap="none">
                <a:solidFill>
                  <a:srgbClr val="888888"/>
                </a:solidFill>
                <a:latin typeface="Open Sans"/>
                <a:ea typeface="Open Sans"/>
                <a:cs typeface="Open Sans"/>
                <a:sym typeface="Open Sans"/>
              </a:defRPr>
            </a:lvl3pPr>
            <a:lvl4pPr marL="0" marR="0" lvl="3" indent="0" algn="r" rtl="0">
              <a:spcBef>
                <a:spcPts val="0"/>
              </a:spcBef>
              <a:spcAft>
                <a:spcPts val="0"/>
              </a:spcAft>
              <a:buNone/>
              <a:defRPr sz="1200" b="0" i="0" u="none" strike="noStrike" cap="none">
                <a:solidFill>
                  <a:srgbClr val="888888"/>
                </a:solidFill>
                <a:latin typeface="Open Sans"/>
                <a:ea typeface="Open Sans"/>
                <a:cs typeface="Open Sans"/>
                <a:sym typeface="Open Sans"/>
              </a:defRPr>
            </a:lvl4pPr>
            <a:lvl5pPr marL="0" marR="0" lvl="4" indent="0" algn="r" rtl="0">
              <a:spcBef>
                <a:spcPts val="0"/>
              </a:spcBef>
              <a:spcAft>
                <a:spcPts val="0"/>
              </a:spcAft>
              <a:buNone/>
              <a:defRPr sz="1200" b="0" i="0" u="none" strike="noStrike" cap="none">
                <a:solidFill>
                  <a:srgbClr val="888888"/>
                </a:solidFill>
                <a:latin typeface="Open Sans"/>
                <a:ea typeface="Open Sans"/>
                <a:cs typeface="Open Sans"/>
                <a:sym typeface="Open Sans"/>
              </a:defRPr>
            </a:lvl5pPr>
            <a:lvl6pPr marL="0" marR="0" lvl="5" indent="0" algn="r" rtl="0">
              <a:spcBef>
                <a:spcPts val="0"/>
              </a:spcBef>
              <a:spcAft>
                <a:spcPts val="0"/>
              </a:spcAft>
              <a:buNone/>
              <a:defRPr sz="1200" b="0" i="0" u="none" strike="noStrike" cap="none">
                <a:solidFill>
                  <a:srgbClr val="888888"/>
                </a:solidFill>
                <a:latin typeface="Open Sans"/>
                <a:ea typeface="Open Sans"/>
                <a:cs typeface="Open Sans"/>
                <a:sym typeface="Open Sans"/>
              </a:defRPr>
            </a:lvl6pPr>
            <a:lvl7pPr marL="0" marR="0" lvl="6" indent="0" algn="r" rtl="0">
              <a:spcBef>
                <a:spcPts val="0"/>
              </a:spcBef>
              <a:spcAft>
                <a:spcPts val="0"/>
              </a:spcAft>
              <a:buNone/>
              <a:defRPr sz="1200" b="0" i="0" u="none" strike="noStrike" cap="none">
                <a:solidFill>
                  <a:srgbClr val="888888"/>
                </a:solidFill>
                <a:latin typeface="Open Sans"/>
                <a:ea typeface="Open Sans"/>
                <a:cs typeface="Open Sans"/>
                <a:sym typeface="Open Sans"/>
              </a:defRPr>
            </a:lvl7pPr>
            <a:lvl8pPr marL="0" marR="0" lvl="7" indent="0" algn="r" rtl="0">
              <a:spcBef>
                <a:spcPts val="0"/>
              </a:spcBef>
              <a:spcAft>
                <a:spcPts val="0"/>
              </a:spcAft>
              <a:buNone/>
              <a:defRPr sz="1200" b="0" i="0" u="none" strike="noStrike" cap="none">
                <a:solidFill>
                  <a:srgbClr val="888888"/>
                </a:solidFill>
                <a:latin typeface="Open Sans"/>
                <a:ea typeface="Open Sans"/>
                <a:cs typeface="Open Sans"/>
                <a:sym typeface="Open Sans"/>
              </a:defRPr>
            </a:lvl8pPr>
            <a:lvl9pPr marL="0" marR="0" lvl="8" indent="0" algn="r" rtl="0">
              <a:spcBef>
                <a:spcPts val="0"/>
              </a:spcBef>
              <a:spcAft>
                <a:spcPts val="0"/>
              </a:spcAft>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onlinelibrary.wiley.com/doi/pdf/10.1002/msc.1955" TargetMode="External"/><Relationship Id="rId3" Type="http://schemas.openxmlformats.org/officeDocument/2006/relationships/hyperlink" Target="https://www.researchprotocols.org/2024/1/e52612" TargetMode="External"/><Relationship Id="rId7" Type="http://schemas.openxmlformats.org/officeDocument/2006/relationships/hyperlink" Target="https://www.researchgate.net/profile/Muhammad-Sani-48/publication/385168484_Assessing_the_Effectiveness_of_Current_Cybersecurity_Regulations_and_Policies_for_Resilience_in_Healthcare_Data_Protection/links/6718fa752b65f6174dc3d0c9/Assessing-the-Effectiveness-of-Current-Cybersecurity-Regulations-and-Policies-for-Resilience-in-Healthcare-Data-Protection.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itscience-indexing.com/jurnal/index.php/ijmdsa/article/download/4655/3516" TargetMode="External"/><Relationship Id="rId5" Type="http://schemas.openxmlformats.org/officeDocument/2006/relationships/hyperlink" Target="https://assets.cureus.com/uploads/review_article/pdf/244463/20240406-13366-1bzxzru.pdf" TargetMode="External"/><Relationship Id="rId4" Type="http://schemas.openxmlformats.org/officeDocument/2006/relationships/hyperlink" Target="https://medinform.jmir.org/2022/1/e335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
          <p:cNvSpPr/>
          <p:nvPr/>
        </p:nvSpPr>
        <p:spPr>
          <a:xfrm>
            <a:off x="755650" y="3429000"/>
            <a:ext cx="7561263" cy="2303463"/>
          </a:xfrm>
          <a:prstGeom prst="rect">
            <a:avLst/>
          </a:prstGeom>
          <a:solidFill>
            <a:schemeClr val="accent1"/>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Open Sans"/>
              <a:ea typeface="Open Sans"/>
              <a:cs typeface="Open Sans"/>
              <a:sym typeface="Open Sans"/>
            </a:endParaRPr>
          </a:p>
        </p:txBody>
      </p:sp>
      <p:sp>
        <p:nvSpPr>
          <p:cNvPr id="80" name="Google Shape;80;p1"/>
          <p:cNvSpPr txBox="1">
            <a:spLocks noGrp="1"/>
          </p:cNvSpPr>
          <p:nvPr>
            <p:ph type="ctrTitle"/>
          </p:nvPr>
        </p:nvSpPr>
        <p:spPr>
          <a:xfrm>
            <a:off x="611188" y="1304925"/>
            <a:ext cx="7705725" cy="4427538"/>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None/>
            </a:pPr>
            <a:r>
              <a:rPr lang="en-GB" sz="4000" b="1" dirty="0">
                <a:solidFill>
                  <a:schemeClr val="lt1"/>
                </a:solidFill>
              </a:rPr>
              <a:t>Digital Transformation in the Health and Care Professions (BMHP6026)</a:t>
            </a:r>
            <a:br>
              <a:rPr lang="en-GB" sz="3200" b="1" dirty="0">
                <a:solidFill>
                  <a:schemeClr val="lt1"/>
                </a:solidFill>
              </a:rPr>
            </a:br>
            <a:r>
              <a:rPr lang="en-GB" sz="3200" b="1" dirty="0">
                <a:solidFill>
                  <a:schemeClr val="lt1"/>
                </a:solidFill>
              </a:rPr>
              <a:t>Component 2 Assessment </a:t>
            </a:r>
            <a:br>
              <a:rPr lang="en-GB" sz="3200" b="1" dirty="0">
                <a:solidFill>
                  <a:schemeClr val="lt1"/>
                </a:solidFill>
              </a:rPr>
            </a:br>
            <a:br>
              <a:rPr lang="en-GB" sz="3200" b="1" dirty="0"/>
            </a:br>
            <a:r>
              <a:rPr lang="en-GB" sz="2000" b="1" dirty="0">
                <a:solidFill>
                  <a:schemeClr val="lt1"/>
                </a:solidFill>
                <a:latin typeface="Arial"/>
                <a:ea typeface="Arial"/>
                <a:cs typeface="Arial"/>
                <a:sym typeface="Arial"/>
              </a:rPr>
              <a:t>Artificial Intelligence (AI) Clinical Decision Support Algorithms: Impact on Health and Social Care</a:t>
            </a:r>
            <a:br>
              <a:rPr lang="en-GB" sz="2000" b="1" dirty="0"/>
            </a:br>
            <a:br>
              <a:rPr lang="en-GB" sz="3200" b="1" dirty="0">
                <a:solidFill>
                  <a:schemeClr val="lt1"/>
                </a:solidFill>
              </a:rPr>
            </a:br>
            <a:r>
              <a:rPr lang="en-GB" sz="3200" b="1" dirty="0">
                <a:solidFill>
                  <a:schemeClr val="lt1"/>
                </a:solidFill>
              </a:rPr>
              <a:t>Student name: Angela Otilia Feher</a:t>
            </a:r>
            <a:br>
              <a:rPr lang="en-GB" sz="3200" b="1" dirty="0">
                <a:solidFill>
                  <a:schemeClr val="lt1"/>
                </a:solidFill>
              </a:rPr>
            </a:br>
            <a:r>
              <a:rPr lang="en-GB" sz="3200" b="1" dirty="0">
                <a:solidFill>
                  <a:schemeClr val="lt1"/>
                </a:solidFill>
              </a:rPr>
              <a:t>Student ID: 2335802</a:t>
            </a:r>
            <a:endParaRPr sz="2200" dirty="0">
              <a:solidFill>
                <a:schemeClr val="lt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Use of AI Acknowledgement</a:t>
            </a:r>
            <a:endParaRPr/>
          </a:p>
        </p:txBody>
      </p:sp>
      <p:sp>
        <p:nvSpPr>
          <p:cNvPr id="86" name="Google Shape;86;p2"/>
          <p:cNvSpPr txBox="1">
            <a:spLocks noGrp="1"/>
          </p:cNvSpPr>
          <p:nvPr>
            <p:ph type="body" idx="1"/>
          </p:nvPr>
        </p:nvSpPr>
        <p:spPr>
          <a:xfrm>
            <a:off x="457200" y="1600200"/>
            <a:ext cx="8229600" cy="3916363"/>
          </a:xfrm>
          <a:prstGeom prst="rect">
            <a:avLst/>
          </a:prstGeom>
          <a:noFill/>
          <a:ln>
            <a:noFill/>
          </a:ln>
        </p:spPr>
        <p:txBody>
          <a:bodyPr spcFirstLastPara="1" wrap="square" lIns="91425" tIns="45700" rIns="91425" bIns="45700" anchor="t" anchorCtr="0">
            <a:noAutofit/>
          </a:bodyPr>
          <a:lstStyle/>
          <a:p>
            <a:pPr marL="342900" lvl="0" indent="-139700">
              <a:spcBef>
                <a:spcPts val="0"/>
              </a:spcBef>
              <a:buSzPts val="3200"/>
              <a:buNone/>
            </a:pPr>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Introduction</a:t>
            </a:r>
            <a:endParaRPr/>
          </a:p>
        </p:txBody>
      </p:sp>
      <p:sp>
        <p:nvSpPr>
          <p:cNvPr id="93" name="Google Shape;93;p3"/>
          <p:cNvSpPr txBox="1">
            <a:spLocks noGrp="1"/>
          </p:cNvSpPr>
          <p:nvPr>
            <p:ph type="body" idx="1"/>
          </p:nvPr>
        </p:nvSpPr>
        <p:spPr>
          <a:xfrm>
            <a:off x="457200" y="1417650"/>
            <a:ext cx="3098700" cy="4099200"/>
          </a:xfrm>
          <a:prstGeom prst="rect">
            <a:avLst/>
          </a:prstGeom>
          <a:noFill/>
          <a:ln>
            <a:noFill/>
          </a:ln>
        </p:spPr>
        <p:txBody>
          <a:bodyPr spcFirstLastPara="1" wrap="square" lIns="91425" tIns="45700" rIns="91425" bIns="45700" anchor="t" anchorCtr="0">
            <a:noAutofit/>
          </a:bodyPr>
          <a:lstStyle/>
          <a:p>
            <a:pPr marL="342900" lvl="0" indent="-400050" algn="just" rtl="0">
              <a:lnSpc>
                <a:spcPct val="100000"/>
              </a:lnSpc>
              <a:spcBef>
                <a:spcPts val="1000"/>
              </a:spcBef>
              <a:spcAft>
                <a:spcPts val="0"/>
              </a:spcAft>
              <a:buClr>
                <a:srgbClr val="0E101A"/>
              </a:buClr>
              <a:buSzPts val="2000"/>
              <a:buFont typeface="Calibri"/>
              <a:buChar char="•"/>
            </a:pPr>
            <a:r>
              <a:rPr lang="en-GB" sz="2000" dirty="0">
                <a:solidFill>
                  <a:srgbClr val="0E101A"/>
                </a:solidFill>
                <a:latin typeface="Calibri"/>
                <a:ea typeface="Calibri"/>
                <a:cs typeface="Calibri"/>
                <a:sym typeface="Calibri"/>
              </a:rPr>
              <a:t>AI utilises machine learning and predictive analytics to generate evidence-based suggestions. </a:t>
            </a:r>
            <a:endParaRPr sz="2000" dirty="0">
              <a:latin typeface="Calibri"/>
              <a:ea typeface="Calibri"/>
              <a:cs typeface="Calibri"/>
              <a:sym typeface="Calibri"/>
            </a:endParaRPr>
          </a:p>
          <a:p>
            <a:pPr marL="342900" lvl="0" indent="-400050" algn="just" rtl="0">
              <a:lnSpc>
                <a:spcPct val="100000"/>
              </a:lnSpc>
              <a:spcBef>
                <a:spcPts val="1000"/>
              </a:spcBef>
              <a:spcAft>
                <a:spcPts val="1000"/>
              </a:spcAft>
              <a:buClr>
                <a:srgbClr val="0E101A"/>
              </a:buClr>
              <a:buSzPts val="2000"/>
              <a:buFont typeface="Calibri"/>
              <a:buChar char="•"/>
            </a:pPr>
            <a:r>
              <a:rPr lang="en-GB" sz="2000" dirty="0">
                <a:solidFill>
                  <a:srgbClr val="0E101A"/>
                </a:solidFill>
                <a:latin typeface="Calibri"/>
                <a:ea typeface="Calibri"/>
                <a:cs typeface="Calibri"/>
                <a:sym typeface="Calibri"/>
              </a:rPr>
              <a:t>The NHS can utilise AI-CDS for a variety of applications in healthcare (Willis </a:t>
            </a:r>
            <a:r>
              <a:rPr lang="en-GB" sz="2000" i="1" dirty="0">
                <a:solidFill>
                  <a:srgbClr val="0E101A"/>
                </a:solidFill>
                <a:latin typeface="Calibri"/>
                <a:ea typeface="Calibri"/>
                <a:cs typeface="Calibri"/>
                <a:sym typeface="Calibri"/>
              </a:rPr>
              <a:t>et al., </a:t>
            </a:r>
            <a:r>
              <a:rPr lang="en-GB" sz="2000" dirty="0">
                <a:solidFill>
                  <a:srgbClr val="0E101A"/>
                </a:solidFill>
                <a:latin typeface="Calibri"/>
                <a:ea typeface="Calibri"/>
                <a:cs typeface="Calibri"/>
                <a:sym typeface="Calibri"/>
              </a:rPr>
              <a:t>2022). </a:t>
            </a:r>
            <a:endParaRPr sz="2000" dirty="0">
              <a:latin typeface="Calibri"/>
              <a:ea typeface="Calibri"/>
              <a:cs typeface="Calibri"/>
              <a:sym typeface="Calibri"/>
            </a:endParaRPr>
          </a:p>
        </p:txBody>
      </p:sp>
      <p:pic>
        <p:nvPicPr>
          <p:cNvPr id="94" name="Google Shape;94;p3" descr="How AI Is Improving Diagnostics, Decision-Making and Care | AHA"/>
          <p:cNvPicPr preferRelativeResize="0"/>
          <p:nvPr/>
        </p:nvPicPr>
        <p:blipFill rotWithShape="1">
          <a:blip r:embed="rId3">
            <a:alphaModFix/>
          </a:blip>
          <a:srcRect/>
          <a:stretch/>
        </p:blipFill>
        <p:spPr>
          <a:xfrm>
            <a:off x="3632200" y="1417650"/>
            <a:ext cx="5346700" cy="40992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Impact on Workforce</a:t>
            </a:r>
            <a:endParaRPr/>
          </a:p>
        </p:txBody>
      </p:sp>
      <p:sp>
        <p:nvSpPr>
          <p:cNvPr id="101" name="Google Shape;101;p4"/>
          <p:cNvSpPr txBox="1">
            <a:spLocks noGrp="1"/>
          </p:cNvSpPr>
          <p:nvPr>
            <p:ph type="body" idx="1"/>
          </p:nvPr>
        </p:nvSpPr>
        <p:spPr>
          <a:xfrm>
            <a:off x="4902200" y="1358900"/>
            <a:ext cx="4064100" cy="4157700"/>
          </a:xfrm>
          <a:prstGeom prst="rect">
            <a:avLst/>
          </a:prstGeom>
          <a:noFill/>
          <a:ln>
            <a:noFill/>
          </a:ln>
        </p:spPr>
        <p:txBody>
          <a:bodyPr spcFirstLastPara="1" wrap="square" lIns="91425" tIns="45700" rIns="91425" bIns="45700" anchor="t" anchorCtr="0">
            <a:noAutofit/>
          </a:bodyPr>
          <a:lstStyle/>
          <a:p>
            <a:pPr marL="342900" lvl="0" indent="-387350" algn="just" rtl="0">
              <a:spcBef>
                <a:spcPts val="1000"/>
              </a:spcBef>
              <a:spcAft>
                <a:spcPts val="0"/>
              </a:spcAft>
              <a:buClr>
                <a:srgbClr val="0E101A"/>
              </a:buClr>
              <a:buSzPts val="1800"/>
              <a:buFont typeface="Calibri"/>
              <a:buChar char="•"/>
            </a:pPr>
            <a:r>
              <a:rPr lang="en-GB" sz="1800">
                <a:solidFill>
                  <a:srgbClr val="0E101A"/>
                </a:solidFill>
                <a:latin typeface="Calibri"/>
                <a:ea typeface="Calibri"/>
                <a:cs typeface="Calibri"/>
                <a:sym typeface="Calibri"/>
              </a:rPr>
              <a:t>From medical imaging to laboratory information and even pinpointing high-risk patients.</a:t>
            </a:r>
            <a:endParaRPr sz="1800">
              <a:latin typeface="Calibri"/>
              <a:ea typeface="Calibri"/>
              <a:cs typeface="Calibri"/>
              <a:sym typeface="Calibri"/>
            </a:endParaRPr>
          </a:p>
          <a:p>
            <a:pPr marL="342900" lvl="0" indent="-387350" algn="just" rtl="0">
              <a:spcBef>
                <a:spcPts val="1000"/>
              </a:spcBef>
              <a:spcAft>
                <a:spcPts val="0"/>
              </a:spcAft>
              <a:buClr>
                <a:srgbClr val="0E101A"/>
              </a:buClr>
              <a:buSzPts val="1800"/>
              <a:buFont typeface="Calibri"/>
              <a:buChar char="•"/>
            </a:pPr>
            <a:r>
              <a:rPr lang="en-GB" sz="1800">
                <a:solidFill>
                  <a:srgbClr val="0E101A"/>
                </a:solidFill>
                <a:latin typeface="Calibri"/>
                <a:ea typeface="Calibri"/>
                <a:cs typeface="Calibri"/>
                <a:sym typeface="Calibri"/>
              </a:rPr>
              <a:t>With the advent of AI, the healthcare role is fundamentally transformed but not replaced (Fahad </a:t>
            </a:r>
            <a:r>
              <a:rPr lang="en-GB" sz="1800" i="1">
                <a:solidFill>
                  <a:srgbClr val="0E101A"/>
                </a:solidFill>
                <a:latin typeface="Calibri"/>
                <a:ea typeface="Calibri"/>
                <a:cs typeface="Calibri"/>
                <a:sym typeface="Calibri"/>
              </a:rPr>
              <a:t>et al.,</a:t>
            </a:r>
            <a:r>
              <a:rPr lang="en-GB" sz="1800">
                <a:solidFill>
                  <a:srgbClr val="0E101A"/>
                </a:solidFill>
                <a:latin typeface="Calibri"/>
                <a:ea typeface="Calibri"/>
                <a:cs typeface="Calibri"/>
                <a:sym typeface="Calibri"/>
              </a:rPr>
              <a:t> 2024). </a:t>
            </a:r>
            <a:endParaRPr sz="1800">
              <a:latin typeface="Calibri"/>
              <a:ea typeface="Calibri"/>
              <a:cs typeface="Calibri"/>
              <a:sym typeface="Calibri"/>
            </a:endParaRPr>
          </a:p>
          <a:p>
            <a:pPr marL="342900" lvl="0" indent="-387350" algn="just" rtl="0">
              <a:spcBef>
                <a:spcPts val="1000"/>
              </a:spcBef>
              <a:spcAft>
                <a:spcPts val="0"/>
              </a:spcAft>
              <a:buClr>
                <a:srgbClr val="0E101A"/>
              </a:buClr>
              <a:buSzPts val="1800"/>
              <a:buFont typeface="Calibri"/>
              <a:buChar char="•"/>
            </a:pPr>
            <a:r>
              <a:rPr lang="en-GB" sz="1800">
                <a:solidFill>
                  <a:srgbClr val="0E101A"/>
                </a:solidFill>
                <a:latin typeface="Calibri"/>
                <a:ea typeface="Calibri"/>
                <a:cs typeface="Calibri"/>
                <a:sym typeface="Calibri"/>
              </a:rPr>
              <a:t>Doctors, nurses, pharmacists, radiographers and other allied health professionals with work practices involving AI are hoping to increase productivity.</a:t>
            </a:r>
            <a:endParaRPr sz="1800">
              <a:latin typeface="Calibri"/>
              <a:ea typeface="Calibri"/>
              <a:cs typeface="Calibri"/>
              <a:sym typeface="Calibri"/>
            </a:endParaRPr>
          </a:p>
          <a:p>
            <a:pPr marL="342900" lvl="0" indent="-139700" algn="l" rtl="0">
              <a:spcBef>
                <a:spcPts val="1000"/>
              </a:spcBef>
              <a:spcAft>
                <a:spcPts val="1000"/>
              </a:spcAft>
              <a:buClr>
                <a:schemeClr val="dk1"/>
              </a:buClr>
              <a:buSzPts val="3200"/>
              <a:buNone/>
            </a:pPr>
            <a:endParaRPr sz="1800">
              <a:latin typeface="Calibri"/>
              <a:ea typeface="Calibri"/>
              <a:cs typeface="Calibri"/>
              <a:sym typeface="Calibri"/>
            </a:endParaRPr>
          </a:p>
        </p:txBody>
      </p:sp>
      <p:pic>
        <p:nvPicPr>
          <p:cNvPr id="102" name="Google Shape;102;p4" descr="Future of Work: Transforming Work, Workplace, and Workforce"/>
          <p:cNvPicPr preferRelativeResize="0"/>
          <p:nvPr/>
        </p:nvPicPr>
        <p:blipFill rotWithShape="1">
          <a:blip r:embed="rId3">
            <a:alphaModFix/>
          </a:blip>
          <a:srcRect/>
          <a:stretch/>
        </p:blipFill>
        <p:spPr>
          <a:xfrm>
            <a:off x="139700" y="1358900"/>
            <a:ext cx="4762500" cy="41003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Impact on service delivery </a:t>
            </a:r>
            <a:endParaRPr/>
          </a:p>
        </p:txBody>
      </p:sp>
      <p:sp>
        <p:nvSpPr>
          <p:cNvPr id="109" name="Google Shape;109;p5"/>
          <p:cNvSpPr txBox="1">
            <a:spLocks noGrp="1"/>
          </p:cNvSpPr>
          <p:nvPr>
            <p:ph type="body" idx="1"/>
          </p:nvPr>
        </p:nvSpPr>
        <p:spPr>
          <a:xfrm>
            <a:off x="457200" y="1955800"/>
            <a:ext cx="3721200" cy="3560700"/>
          </a:xfrm>
          <a:prstGeom prst="rect">
            <a:avLst/>
          </a:prstGeom>
          <a:noFill/>
          <a:ln>
            <a:noFill/>
          </a:ln>
        </p:spPr>
        <p:txBody>
          <a:bodyPr spcFirstLastPara="1" wrap="square" lIns="91425" tIns="45700" rIns="91425" bIns="45700" anchor="t" anchorCtr="0">
            <a:noAutofit/>
          </a:bodyPr>
          <a:lstStyle/>
          <a:p>
            <a:pPr marL="342900" lvl="0" indent="-400050" algn="just" rtl="0">
              <a:spcBef>
                <a:spcPts val="0"/>
              </a:spcBef>
              <a:spcAft>
                <a:spcPts val="0"/>
              </a:spcAft>
              <a:buClr>
                <a:srgbClr val="0E101A"/>
              </a:buClr>
              <a:buSzPts val="2000"/>
              <a:buFont typeface="Calibri"/>
              <a:buChar char="•"/>
            </a:pPr>
            <a:r>
              <a:rPr lang="en-GB" sz="2000">
                <a:solidFill>
                  <a:srgbClr val="0E101A"/>
                </a:solidFill>
                <a:latin typeface="Calibri"/>
                <a:ea typeface="Calibri"/>
                <a:cs typeface="Calibri"/>
                <a:sym typeface="Calibri"/>
              </a:rPr>
              <a:t>AI Clinical Decision Support can make healthcare more efficient, resulting in faster and evidence-based healthcare decisions. </a:t>
            </a:r>
            <a:endParaRPr sz="2000">
              <a:solidFill>
                <a:srgbClr val="000000"/>
              </a:solidFill>
              <a:latin typeface="Calibri"/>
              <a:ea typeface="Calibri"/>
              <a:cs typeface="Calibri"/>
              <a:sym typeface="Calibri"/>
            </a:endParaRPr>
          </a:p>
          <a:p>
            <a:pPr marL="342900" lvl="0" indent="-400050" algn="just" rtl="0">
              <a:spcBef>
                <a:spcPts val="220"/>
              </a:spcBef>
              <a:spcAft>
                <a:spcPts val="0"/>
              </a:spcAft>
              <a:buClr>
                <a:srgbClr val="0E101A"/>
              </a:buClr>
              <a:buSzPts val="2000"/>
              <a:buFont typeface="Calibri"/>
              <a:buChar char="•"/>
            </a:pPr>
            <a:r>
              <a:rPr lang="en-GB" sz="2000">
                <a:solidFill>
                  <a:srgbClr val="0E101A"/>
                </a:solidFill>
                <a:latin typeface="Calibri"/>
                <a:ea typeface="Calibri"/>
                <a:cs typeface="Calibri"/>
                <a:sym typeface="Calibri"/>
              </a:rPr>
              <a:t>In this context, AI can assist the NHS's EDs by prioritising patients in need of the most crucial care (Ahmadzadeh </a:t>
            </a:r>
            <a:r>
              <a:rPr lang="en-GB" sz="2000" i="1">
                <a:solidFill>
                  <a:srgbClr val="0E101A"/>
                </a:solidFill>
                <a:latin typeface="Calibri"/>
                <a:ea typeface="Calibri"/>
                <a:cs typeface="Calibri"/>
                <a:sym typeface="Calibri"/>
              </a:rPr>
              <a:t>et al.,</a:t>
            </a:r>
            <a:r>
              <a:rPr lang="en-GB" sz="2000">
                <a:solidFill>
                  <a:srgbClr val="0E101A"/>
                </a:solidFill>
                <a:latin typeface="Calibri"/>
                <a:ea typeface="Calibri"/>
                <a:cs typeface="Calibri"/>
                <a:sym typeface="Calibri"/>
              </a:rPr>
              <a:t> 2024). </a:t>
            </a:r>
            <a:endParaRPr sz="2000">
              <a:latin typeface="Calibri"/>
              <a:ea typeface="Calibri"/>
              <a:cs typeface="Calibri"/>
              <a:sym typeface="Calibri"/>
            </a:endParaRPr>
          </a:p>
          <a:p>
            <a:pPr marL="342900" lvl="0" indent="-273050" algn="l" rtl="0">
              <a:spcBef>
                <a:spcPts val="220"/>
              </a:spcBef>
              <a:spcAft>
                <a:spcPts val="0"/>
              </a:spcAft>
              <a:buClr>
                <a:schemeClr val="dk1"/>
              </a:buClr>
              <a:buSzPts val="1100"/>
              <a:buNone/>
            </a:pPr>
            <a:endParaRPr sz="2000">
              <a:solidFill>
                <a:srgbClr val="0E101A"/>
              </a:solidFill>
              <a:latin typeface="Calibri"/>
              <a:ea typeface="Calibri"/>
              <a:cs typeface="Calibri"/>
              <a:sym typeface="Calibri"/>
            </a:endParaRPr>
          </a:p>
        </p:txBody>
      </p:sp>
      <p:pic>
        <p:nvPicPr>
          <p:cNvPr id="110" name="Google Shape;110;p5"/>
          <p:cNvPicPr preferRelativeResize="0"/>
          <p:nvPr/>
        </p:nvPicPr>
        <p:blipFill rotWithShape="1">
          <a:blip r:embed="rId3">
            <a:alphaModFix/>
          </a:blip>
          <a:srcRect/>
          <a:stretch/>
        </p:blipFill>
        <p:spPr>
          <a:xfrm>
            <a:off x="4332750" y="1417650"/>
            <a:ext cx="4702575" cy="40988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Impact on patients </a:t>
            </a:r>
            <a:endParaRPr/>
          </a:p>
        </p:txBody>
      </p:sp>
      <p:sp>
        <p:nvSpPr>
          <p:cNvPr id="117" name="Google Shape;117;p6"/>
          <p:cNvSpPr txBox="1">
            <a:spLocks noGrp="1"/>
          </p:cNvSpPr>
          <p:nvPr>
            <p:ph type="body" idx="1"/>
          </p:nvPr>
        </p:nvSpPr>
        <p:spPr>
          <a:xfrm>
            <a:off x="5905500" y="1672775"/>
            <a:ext cx="3098700" cy="3843900"/>
          </a:xfrm>
          <a:prstGeom prst="rect">
            <a:avLst/>
          </a:prstGeom>
          <a:noFill/>
          <a:ln>
            <a:noFill/>
          </a:ln>
        </p:spPr>
        <p:txBody>
          <a:bodyPr spcFirstLastPara="1" wrap="square" lIns="91425" tIns="45700" rIns="91425" bIns="45700" anchor="t" anchorCtr="0">
            <a:noAutofit/>
          </a:bodyPr>
          <a:lstStyle/>
          <a:p>
            <a:pPr marL="342900" lvl="0" indent="-400050" algn="just" rtl="0">
              <a:spcBef>
                <a:spcPts val="1000"/>
              </a:spcBef>
              <a:spcAft>
                <a:spcPts val="0"/>
              </a:spcAft>
              <a:buClr>
                <a:srgbClr val="0E101A"/>
              </a:buClr>
              <a:buSzPts val="2000"/>
              <a:buChar char="•"/>
            </a:pPr>
            <a:r>
              <a:rPr lang="en-GB" sz="2000">
                <a:solidFill>
                  <a:srgbClr val="0E101A"/>
                </a:solidFill>
                <a:latin typeface="Arial"/>
                <a:ea typeface="Arial"/>
                <a:cs typeface="Arial"/>
                <a:sym typeface="Arial"/>
              </a:rPr>
              <a:t>AI-powered Clinical Decision Support can contribute to the provision of improved patient outcomes (Elhaddad and Hamam, 2024). </a:t>
            </a:r>
            <a:endParaRPr sz="2000"/>
          </a:p>
          <a:p>
            <a:pPr marL="342900" lvl="0" indent="-400050" algn="just" rtl="0">
              <a:spcBef>
                <a:spcPts val="1000"/>
              </a:spcBef>
              <a:spcAft>
                <a:spcPts val="0"/>
              </a:spcAft>
              <a:buClr>
                <a:srgbClr val="0E101A"/>
              </a:buClr>
              <a:buSzPts val="2000"/>
              <a:buChar char="•"/>
            </a:pPr>
            <a:r>
              <a:rPr lang="en-GB" sz="2000">
                <a:solidFill>
                  <a:srgbClr val="0E101A"/>
                </a:solidFill>
                <a:latin typeface="Arial"/>
                <a:ea typeface="Arial"/>
                <a:cs typeface="Arial"/>
                <a:sym typeface="Arial"/>
              </a:rPr>
              <a:t>Which can lead to better care outcomes through targeted care interventions </a:t>
            </a:r>
            <a:endParaRPr sz="2000"/>
          </a:p>
          <a:p>
            <a:pPr marL="342900" lvl="0" indent="-139700" algn="l" rtl="0">
              <a:spcBef>
                <a:spcPts val="1000"/>
              </a:spcBef>
              <a:spcAft>
                <a:spcPts val="1000"/>
              </a:spcAft>
              <a:buClr>
                <a:schemeClr val="dk1"/>
              </a:buClr>
              <a:buSzPts val="3200"/>
              <a:buNone/>
            </a:pPr>
            <a:endParaRPr sz="2000"/>
          </a:p>
        </p:txBody>
      </p:sp>
      <p:pic>
        <p:nvPicPr>
          <p:cNvPr id="118" name="Google Shape;118;p6" descr="A Systematic Review of AI-based Clinical Decision Support Systems: From  Development and Implementation to Applications"/>
          <p:cNvPicPr preferRelativeResize="0"/>
          <p:nvPr/>
        </p:nvPicPr>
        <p:blipFill rotWithShape="1">
          <a:blip r:embed="rId3">
            <a:alphaModFix/>
          </a:blip>
          <a:srcRect/>
          <a:stretch/>
        </p:blipFill>
        <p:spPr>
          <a:xfrm>
            <a:off x="154350" y="1417650"/>
            <a:ext cx="5751150" cy="414041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Impact on community </a:t>
            </a:r>
            <a:endParaRPr/>
          </a:p>
        </p:txBody>
      </p:sp>
      <p:sp>
        <p:nvSpPr>
          <p:cNvPr id="125" name="Google Shape;125;p7"/>
          <p:cNvSpPr txBox="1">
            <a:spLocks noGrp="1"/>
          </p:cNvSpPr>
          <p:nvPr>
            <p:ph type="body" idx="1"/>
          </p:nvPr>
        </p:nvSpPr>
        <p:spPr>
          <a:xfrm>
            <a:off x="457200" y="1414575"/>
            <a:ext cx="3187800" cy="4101900"/>
          </a:xfrm>
          <a:prstGeom prst="rect">
            <a:avLst/>
          </a:prstGeom>
          <a:noFill/>
          <a:ln>
            <a:noFill/>
          </a:ln>
        </p:spPr>
        <p:txBody>
          <a:bodyPr spcFirstLastPara="1" wrap="square" lIns="91425" tIns="45700" rIns="91425" bIns="45700" anchor="t" anchorCtr="0">
            <a:noAutofit/>
          </a:bodyPr>
          <a:lstStyle/>
          <a:p>
            <a:pPr marL="342900" lvl="0" indent="-400050" algn="just" rtl="0">
              <a:spcBef>
                <a:spcPts val="1000"/>
              </a:spcBef>
              <a:spcAft>
                <a:spcPts val="0"/>
              </a:spcAft>
              <a:buClr>
                <a:srgbClr val="0E101A"/>
              </a:buClr>
              <a:buSzPts val="2000"/>
              <a:buFont typeface="Calibri"/>
              <a:buChar char="•"/>
            </a:pPr>
            <a:r>
              <a:rPr lang="en-GB" sz="2000">
                <a:solidFill>
                  <a:srgbClr val="0E101A"/>
                </a:solidFill>
                <a:latin typeface="Calibri"/>
                <a:ea typeface="Calibri"/>
                <a:cs typeface="Calibri"/>
                <a:sym typeface="Calibri"/>
              </a:rPr>
              <a:t>AI Clinical Decision Support can truly impact community lives by improving access to health care for communities. </a:t>
            </a:r>
            <a:endParaRPr sz="2000">
              <a:latin typeface="Calibri"/>
              <a:ea typeface="Calibri"/>
              <a:cs typeface="Calibri"/>
              <a:sym typeface="Calibri"/>
            </a:endParaRPr>
          </a:p>
          <a:p>
            <a:pPr marL="342900" lvl="0" indent="-400050" algn="just" rtl="0">
              <a:spcBef>
                <a:spcPts val="1000"/>
              </a:spcBef>
              <a:spcAft>
                <a:spcPts val="0"/>
              </a:spcAft>
              <a:buClr>
                <a:srgbClr val="0E101A"/>
              </a:buClr>
              <a:buSzPts val="2000"/>
              <a:buFont typeface="Calibri"/>
              <a:buChar char="•"/>
            </a:pPr>
            <a:r>
              <a:rPr lang="en-GB" sz="2000">
                <a:solidFill>
                  <a:srgbClr val="0E101A"/>
                </a:solidFill>
                <a:latin typeface="Calibri"/>
                <a:ea typeface="Calibri"/>
                <a:cs typeface="Calibri"/>
                <a:sym typeface="Calibri"/>
              </a:rPr>
              <a:t>AI can provide more advanced and specialised assistance to first-contact doctors (Thompson </a:t>
            </a:r>
            <a:r>
              <a:rPr lang="en-GB" sz="2000" i="1">
                <a:solidFill>
                  <a:srgbClr val="0E101A"/>
                </a:solidFill>
                <a:latin typeface="Calibri"/>
                <a:ea typeface="Calibri"/>
                <a:cs typeface="Calibri"/>
                <a:sym typeface="Calibri"/>
              </a:rPr>
              <a:t>et al.,</a:t>
            </a:r>
            <a:r>
              <a:rPr lang="en-GB" sz="2000">
                <a:solidFill>
                  <a:srgbClr val="0E101A"/>
                </a:solidFill>
                <a:latin typeface="Calibri"/>
                <a:ea typeface="Calibri"/>
                <a:cs typeface="Calibri"/>
                <a:sym typeface="Calibri"/>
              </a:rPr>
              <a:t> 2024).</a:t>
            </a:r>
            <a:endParaRPr sz="2000">
              <a:latin typeface="Calibri"/>
              <a:ea typeface="Calibri"/>
              <a:cs typeface="Calibri"/>
              <a:sym typeface="Calibri"/>
            </a:endParaRPr>
          </a:p>
          <a:p>
            <a:pPr marL="342900" lvl="0" indent="-139700" algn="l" rtl="0">
              <a:spcBef>
                <a:spcPts val="1000"/>
              </a:spcBef>
              <a:spcAft>
                <a:spcPts val="1000"/>
              </a:spcAft>
              <a:buClr>
                <a:schemeClr val="dk1"/>
              </a:buClr>
              <a:buSzPts val="3200"/>
              <a:buNone/>
            </a:pPr>
            <a:endParaRPr sz="2000">
              <a:latin typeface="Calibri"/>
              <a:ea typeface="Calibri"/>
              <a:cs typeface="Calibri"/>
              <a:sym typeface="Calibri"/>
            </a:endParaRPr>
          </a:p>
        </p:txBody>
      </p:sp>
      <p:pic>
        <p:nvPicPr>
          <p:cNvPr id="126" name="Google Shape;126;p7" descr="The AI impact on future healthcare system. | Download Scientific Diagram"/>
          <p:cNvPicPr preferRelativeResize="0"/>
          <p:nvPr/>
        </p:nvPicPr>
        <p:blipFill rotWithShape="1">
          <a:blip r:embed="rId3">
            <a:alphaModFix/>
          </a:blip>
          <a:srcRect/>
          <a:stretch/>
        </p:blipFill>
        <p:spPr>
          <a:xfrm>
            <a:off x="4127500" y="1270000"/>
            <a:ext cx="4711700" cy="42464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Challenges of the innovation</a:t>
            </a:r>
            <a:endParaRPr/>
          </a:p>
        </p:txBody>
      </p:sp>
      <p:sp>
        <p:nvSpPr>
          <p:cNvPr id="133" name="Google Shape;133;p8"/>
          <p:cNvSpPr txBox="1">
            <a:spLocks noGrp="1"/>
          </p:cNvSpPr>
          <p:nvPr>
            <p:ph type="body" idx="1"/>
          </p:nvPr>
        </p:nvSpPr>
        <p:spPr>
          <a:xfrm>
            <a:off x="4332514" y="1643742"/>
            <a:ext cx="4354286" cy="3872821"/>
          </a:xfrm>
          <a:prstGeom prst="rect">
            <a:avLst/>
          </a:prstGeom>
          <a:noFill/>
          <a:ln>
            <a:noFill/>
          </a:ln>
        </p:spPr>
        <p:txBody>
          <a:bodyPr spcFirstLastPara="1" wrap="square" lIns="91425" tIns="45700" rIns="91425" bIns="45700" anchor="t" anchorCtr="0">
            <a:noAutofit/>
          </a:bodyPr>
          <a:lstStyle/>
          <a:p>
            <a:pPr marL="342900" lvl="0" indent="-387350" algn="just" rtl="0">
              <a:spcBef>
                <a:spcPts val="1000"/>
              </a:spcBef>
              <a:spcAft>
                <a:spcPts val="0"/>
              </a:spcAft>
              <a:buClr>
                <a:srgbClr val="0E101A"/>
              </a:buClr>
              <a:buSzPts val="1800"/>
              <a:buFont typeface="Calibri"/>
              <a:buChar char="•"/>
            </a:pPr>
            <a:r>
              <a:rPr lang="en-GB" sz="1800">
                <a:solidFill>
                  <a:srgbClr val="0E101A"/>
                </a:solidFill>
                <a:latin typeface="Calibri"/>
                <a:ea typeface="Calibri"/>
                <a:cs typeface="Calibri"/>
                <a:sym typeface="Calibri"/>
              </a:rPr>
              <a:t>To perform well, AI systems need to be built on high-quality patient data or, in its absence, with incorrect or biased information.</a:t>
            </a:r>
            <a:endParaRPr sz="1800">
              <a:latin typeface="Calibri"/>
              <a:ea typeface="Calibri"/>
              <a:cs typeface="Calibri"/>
              <a:sym typeface="Calibri"/>
            </a:endParaRPr>
          </a:p>
          <a:p>
            <a:pPr marL="342900" lvl="0" indent="-387350" algn="just" rtl="0">
              <a:spcBef>
                <a:spcPts val="1000"/>
              </a:spcBef>
              <a:spcAft>
                <a:spcPts val="0"/>
              </a:spcAft>
              <a:buClr>
                <a:srgbClr val="0E101A"/>
              </a:buClr>
              <a:buSzPts val="1800"/>
              <a:buFont typeface="Calibri"/>
              <a:buChar char="•"/>
            </a:pPr>
            <a:r>
              <a:rPr lang="en-GB" sz="1800">
                <a:solidFill>
                  <a:srgbClr val="0E101A"/>
                </a:solidFill>
                <a:latin typeface="Calibri"/>
                <a:ea typeface="Calibri"/>
                <a:cs typeface="Calibri"/>
                <a:sym typeface="Calibri"/>
              </a:rPr>
              <a:t>The AI system may make unsafe or potentially harmful recommendations and worsen health disparities (Williams, 2024). </a:t>
            </a:r>
            <a:endParaRPr sz="1800">
              <a:latin typeface="Calibri"/>
              <a:ea typeface="Calibri"/>
              <a:cs typeface="Calibri"/>
              <a:sym typeface="Calibri"/>
            </a:endParaRPr>
          </a:p>
          <a:p>
            <a:pPr marL="342900" lvl="0" indent="-387350" algn="just" rtl="0">
              <a:spcBef>
                <a:spcPts val="1000"/>
              </a:spcBef>
              <a:spcAft>
                <a:spcPts val="0"/>
              </a:spcAft>
              <a:buClr>
                <a:srgbClr val="0E101A"/>
              </a:buClr>
              <a:buSzPts val="1800"/>
              <a:buFont typeface="Calibri"/>
              <a:buChar char="•"/>
            </a:pPr>
            <a:r>
              <a:rPr lang="en-GB" sz="1800">
                <a:solidFill>
                  <a:srgbClr val="0E101A"/>
                </a:solidFill>
                <a:latin typeface="Calibri"/>
                <a:ea typeface="Calibri"/>
                <a:cs typeface="Calibri"/>
                <a:sym typeface="Calibri"/>
              </a:rPr>
              <a:t>The second problem is automation bias: health professionals growing too confident in the AI system they depend on, not relying on their clinical skill. </a:t>
            </a:r>
            <a:endParaRPr sz="1800">
              <a:latin typeface="Calibri"/>
              <a:ea typeface="Calibri"/>
              <a:cs typeface="Calibri"/>
              <a:sym typeface="Calibri"/>
            </a:endParaRPr>
          </a:p>
          <a:p>
            <a:pPr marL="0" lvl="0" indent="0" algn="just" rtl="0">
              <a:spcBef>
                <a:spcPts val="1000"/>
              </a:spcBef>
              <a:spcAft>
                <a:spcPts val="0"/>
              </a:spcAft>
              <a:buNone/>
            </a:pPr>
            <a:endParaRPr sz="1800">
              <a:latin typeface="Calibri"/>
              <a:ea typeface="Calibri"/>
              <a:cs typeface="Calibri"/>
              <a:sym typeface="Calibri"/>
            </a:endParaRPr>
          </a:p>
          <a:p>
            <a:pPr marL="342900" lvl="0" indent="-139700" algn="l" rtl="0">
              <a:spcBef>
                <a:spcPts val="1000"/>
              </a:spcBef>
              <a:spcAft>
                <a:spcPts val="0"/>
              </a:spcAft>
              <a:buClr>
                <a:schemeClr val="dk1"/>
              </a:buClr>
              <a:buSzPts val="3200"/>
              <a:buNone/>
            </a:pPr>
            <a:endParaRPr sz="1800">
              <a:latin typeface="Calibri"/>
              <a:ea typeface="Calibri"/>
              <a:cs typeface="Calibri"/>
              <a:sym typeface="Calibri"/>
            </a:endParaRPr>
          </a:p>
        </p:txBody>
      </p:sp>
      <p:pic>
        <p:nvPicPr>
          <p:cNvPr id="134" name="Google Shape;134;p8" descr="Privacy-preserving artificial intelligence in healthcare: Techniques and  applications - ScienceDirect"/>
          <p:cNvPicPr preferRelativeResize="0"/>
          <p:nvPr/>
        </p:nvPicPr>
        <p:blipFill rotWithShape="1">
          <a:blip r:embed="rId3">
            <a:alphaModFix/>
          </a:blip>
          <a:srcRect/>
          <a:stretch/>
        </p:blipFill>
        <p:spPr>
          <a:xfrm>
            <a:off x="190500" y="1358900"/>
            <a:ext cx="4142025" cy="42445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Recommendations</a:t>
            </a:r>
            <a:endParaRPr/>
          </a:p>
        </p:txBody>
      </p:sp>
      <p:sp>
        <p:nvSpPr>
          <p:cNvPr id="141" name="Google Shape;141;p9"/>
          <p:cNvSpPr txBox="1">
            <a:spLocks noGrp="1"/>
          </p:cNvSpPr>
          <p:nvPr>
            <p:ph type="body" idx="1"/>
          </p:nvPr>
        </p:nvSpPr>
        <p:spPr>
          <a:xfrm>
            <a:off x="457200" y="1258900"/>
            <a:ext cx="3581400" cy="4257600"/>
          </a:xfrm>
          <a:prstGeom prst="rect">
            <a:avLst/>
          </a:prstGeom>
          <a:noFill/>
          <a:ln>
            <a:noFill/>
          </a:ln>
        </p:spPr>
        <p:txBody>
          <a:bodyPr spcFirstLastPara="1" wrap="square" lIns="91425" tIns="45700" rIns="91425" bIns="45700" anchor="t" anchorCtr="0">
            <a:noAutofit/>
          </a:bodyPr>
          <a:lstStyle/>
          <a:p>
            <a:pPr marL="342900" lvl="0" indent="-400050" algn="just" rtl="0">
              <a:spcBef>
                <a:spcPts val="1000"/>
              </a:spcBef>
              <a:spcAft>
                <a:spcPts val="0"/>
              </a:spcAft>
              <a:buClr>
                <a:srgbClr val="0E101A"/>
              </a:buClr>
              <a:buSzPts val="2000"/>
              <a:buFont typeface="Calibri"/>
              <a:buChar char="•"/>
            </a:pPr>
            <a:r>
              <a:rPr lang="en-GB" sz="2000">
                <a:solidFill>
                  <a:srgbClr val="0E101A"/>
                </a:solidFill>
                <a:latin typeface="Calibri"/>
                <a:ea typeface="Calibri"/>
                <a:cs typeface="Calibri"/>
                <a:sym typeface="Calibri"/>
              </a:rPr>
              <a:t>AI must always augment—not supplant—clinicians and should never take their place in making decisions. </a:t>
            </a:r>
            <a:endParaRPr sz="2000">
              <a:latin typeface="Calibri"/>
              <a:ea typeface="Calibri"/>
              <a:cs typeface="Calibri"/>
              <a:sym typeface="Calibri"/>
            </a:endParaRPr>
          </a:p>
          <a:p>
            <a:pPr marL="342900" lvl="0" indent="-400050" algn="just" rtl="0">
              <a:spcBef>
                <a:spcPts val="1000"/>
              </a:spcBef>
              <a:spcAft>
                <a:spcPts val="0"/>
              </a:spcAft>
              <a:buClr>
                <a:srgbClr val="0E101A"/>
              </a:buClr>
              <a:buSzPts val="2000"/>
              <a:buFont typeface="Calibri"/>
              <a:buChar char="•"/>
            </a:pPr>
            <a:r>
              <a:rPr lang="en-GB" sz="2000">
                <a:solidFill>
                  <a:srgbClr val="0E101A"/>
                </a:solidFill>
                <a:latin typeface="Calibri"/>
                <a:ea typeface="Calibri"/>
                <a:cs typeface="Calibri"/>
                <a:sym typeface="Calibri"/>
              </a:rPr>
              <a:t>Healthcare organisations should take measures to improve cybersecurity measures (Sani, 2024). </a:t>
            </a:r>
            <a:endParaRPr sz="2000">
              <a:latin typeface="Calibri"/>
              <a:ea typeface="Calibri"/>
              <a:cs typeface="Calibri"/>
              <a:sym typeface="Calibri"/>
            </a:endParaRPr>
          </a:p>
          <a:p>
            <a:pPr marL="342900" lvl="0" indent="-139700" algn="l" rtl="0">
              <a:spcBef>
                <a:spcPts val="1000"/>
              </a:spcBef>
              <a:spcAft>
                <a:spcPts val="1000"/>
              </a:spcAft>
              <a:buClr>
                <a:schemeClr val="dk1"/>
              </a:buClr>
              <a:buSzPts val="3200"/>
              <a:buNone/>
            </a:pPr>
            <a:endParaRPr sz="2000">
              <a:latin typeface="Calibri"/>
              <a:ea typeface="Calibri"/>
              <a:cs typeface="Calibri"/>
              <a:sym typeface="Calibri"/>
            </a:endParaRPr>
          </a:p>
        </p:txBody>
      </p:sp>
      <p:pic>
        <p:nvPicPr>
          <p:cNvPr id="142" name="Google Shape;142;p9" descr="AI Fairness in Data Management and Analytics: A Review on Challenges,  Methodologies and Applications"/>
          <p:cNvPicPr preferRelativeResize="0"/>
          <p:nvPr/>
        </p:nvPicPr>
        <p:blipFill rotWithShape="1">
          <a:blip r:embed="rId3">
            <a:alphaModFix/>
          </a:blip>
          <a:srcRect/>
          <a:stretch/>
        </p:blipFill>
        <p:spPr>
          <a:xfrm>
            <a:off x="4203700" y="1256625"/>
            <a:ext cx="4762500" cy="434590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Conclusion</a:t>
            </a:r>
            <a:endParaRPr/>
          </a:p>
        </p:txBody>
      </p:sp>
      <p:sp>
        <p:nvSpPr>
          <p:cNvPr id="149" name="Google Shape;149;p10"/>
          <p:cNvSpPr txBox="1">
            <a:spLocks noGrp="1"/>
          </p:cNvSpPr>
          <p:nvPr>
            <p:ph type="body" idx="1"/>
          </p:nvPr>
        </p:nvSpPr>
        <p:spPr>
          <a:xfrm>
            <a:off x="5294084" y="1507095"/>
            <a:ext cx="3621300" cy="3843900"/>
          </a:xfrm>
          <a:prstGeom prst="rect">
            <a:avLst/>
          </a:prstGeom>
          <a:noFill/>
          <a:ln>
            <a:noFill/>
          </a:ln>
        </p:spPr>
        <p:txBody>
          <a:bodyPr spcFirstLastPara="1" wrap="square" lIns="91425" tIns="45700" rIns="91425" bIns="45700" anchor="t" anchorCtr="0">
            <a:noAutofit/>
          </a:bodyPr>
          <a:lstStyle/>
          <a:p>
            <a:pPr marL="342900" lvl="0" indent="-406400" algn="just" rtl="0">
              <a:spcBef>
                <a:spcPts val="1000"/>
              </a:spcBef>
              <a:spcAft>
                <a:spcPts val="0"/>
              </a:spcAft>
              <a:buClr>
                <a:srgbClr val="0E101A"/>
              </a:buClr>
              <a:buSzPts val="2100"/>
              <a:buFont typeface="Calibri"/>
              <a:buChar char="•"/>
            </a:pPr>
            <a:r>
              <a:rPr lang="en-GB" sz="2100">
                <a:solidFill>
                  <a:srgbClr val="0E101A"/>
                </a:solidFill>
                <a:latin typeface="Calibri"/>
                <a:ea typeface="Calibri"/>
                <a:cs typeface="Calibri"/>
                <a:sym typeface="Calibri"/>
              </a:rPr>
              <a:t>“Artificial Intelligence Clinical Decision Support” is one of the latest medical digital technologies.</a:t>
            </a:r>
            <a:endParaRPr sz="2100">
              <a:latin typeface="Calibri"/>
              <a:ea typeface="Calibri"/>
              <a:cs typeface="Calibri"/>
              <a:sym typeface="Calibri"/>
            </a:endParaRPr>
          </a:p>
          <a:p>
            <a:pPr marL="342900" lvl="0" indent="-406400" algn="just" rtl="0">
              <a:spcBef>
                <a:spcPts val="1000"/>
              </a:spcBef>
              <a:spcAft>
                <a:spcPts val="0"/>
              </a:spcAft>
              <a:buClr>
                <a:srgbClr val="0E101A"/>
              </a:buClr>
              <a:buSzPts val="2100"/>
              <a:buFont typeface="Calibri"/>
              <a:buChar char="•"/>
            </a:pPr>
            <a:r>
              <a:rPr lang="en-GB" sz="2100">
                <a:solidFill>
                  <a:srgbClr val="0E101A"/>
                </a:solidFill>
                <a:latin typeface="Calibri"/>
                <a:ea typeface="Calibri"/>
                <a:cs typeface="Calibri"/>
                <a:sym typeface="Calibri"/>
              </a:rPr>
              <a:t>Evidence, resource management, treatment and early diagnosis are healthcare examples of the benefits of using AI in the NHS. </a:t>
            </a:r>
            <a:endParaRPr sz="2100">
              <a:latin typeface="Calibri"/>
              <a:ea typeface="Calibri"/>
              <a:cs typeface="Calibri"/>
              <a:sym typeface="Calibri"/>
            </a:endParaRPr>
          </a:p>
          <a:p>
            <a:pPr marL="342900" lvl="0" indent="-139700" algn="l" rtl="0">
              <a:spcBef>
                <a:spcPts val="1000"/>
              </a:spcBef>
              <a:spcAft>
                <a:spcPts val="1000"/>
              </a:spcAft>
              <a:buClr>
                <a:schemeClr val="dk1"/>
              </a:buClr>
              <a:buSzPts val="3200"/>
              <a:buNone/>
            </a:pPr>
            <a:endParaRPr sz="2100">
              <a:latin typeface="Calibri"/>
              <a:ea typeface="Calibri"/>
              <a:cs typeface="Calibri"/>
              <a:sym typeface="Calibri"/>
            </a:endParaRPr>
          </a:p>
        </p:txBody>
      </p:sp>
      <p:pic>
        <p:nvPicPr>
          <p:cNvPr id="150" name="Google Shape;150;p10" descr="Effects of Artificial Intelligence Clinical Decision Support Tools on Complications Following Percutaneous Coronary Intervention - Journal of the Society for Cardiovascular Angiography &amp; Interventions"/>
          <p:cNvPicPr preferRelativeResize="0"/>
          <p:nvPr/>
        </p:nvPicPr>
        <p:blipFill rotWithShape="1">
          <a:blip r:embed="rId3">
            <a:alphaModFix/>
          </a:blip>
          <a:srcRect/>
          <a:stretch/>
        </p:blipFill>
        <p:spPr>
          <a:xfrm>
            <a:off x="216975" y="1333500"/>
            <a:ext cx="5077100" cy="41275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1"/>
          <p:cNvSpPr txBox="1">
            <a:spLocks noGrp="1"/>
          </p:cNvSpPr>
          <p:nvPr>
            <p:ph type="title"/>
          </p:nvPr>
        </p:nvSpPr>
        <p:spPr>
          <a:xfrm>
            <a:off x="457200" y="274649"/>
            <a:ext cx="8229600" cy="9573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References</a:t>
            </a:r>
            <a:endParaRPr/>
          </a:p>
        </p:txBody>
      </p:sp>
      <p:sp>
        <p:nvSpPr>
          <p:cNvPr id="156" name="Google Shape;156;p11"/>
          <p:cNvSpPr txBox="1">
            <a:spLocks noGrp="1"/>
          </p:cNvSpPr>
          <p:nvPr>
            <p:ph type="body" idx="1"/>
          </p:nvPr>
        </p:nvSpPr>
        <p:spPr>
          <a:xfrm>
            <a:off x="266700" y="889233"/>
            <a:ext cx="8650797" cy="4915949"/>
          </a:xfrm>
          <a:prstGeom prst="rect">
            <a:avLst/>
          </a:prstGeom>
          <a:noFill/>
          <a:ln>
            <a:noFill/>
          </a:ln>
        </p:spPr>
        <p:txBody>
          <a:bodyPr spcFirstLastPara="1" wrap="square" lIns="91425" tIns="45700" rIns="91425" bIns="45700" anchor="t" anchorCtr="0">
            <a:noAutofit/>
          </a:bodyPr>
          <a:lstStyle/>
          <a:p>
            <a:pPr marL="0" lvl="0" indent="0" algn="just" rtl="0">
              <a:spcBef>
                <a:spcPts val="1000"/>
              </a:spcBef>
              <a:spcAft>
                <a:spcPts val="0"/>
              </a:spcAft>
              <a:buClr>
                <a:srgbClr val="0E101A"/>
              </a:buClr>
              <a:buSzPts val="1100"/>
              <a:buNone/>
            </a:pPr>
            <a:r>
              <a:rPr lang="en-GB" sz="1200" dirty="0">
                <a:solidFill>
                  <a:srgbClr val="0E101A"/>
                </a:solidFill>
                <a:latin typeface="Calibri"/>
                <a:ea typeface="Calibri"/>
                <a:cs typeface="Calibri"/>
                <a:sym typeface="Calibri"/>
              </a:rPr>
              <a:t>Ahmadzadeh, B., Patey, C., Hurley, O., Knight, J., Norman, P., Farrell, A., </a:t>
            </a:r>
            <a:r>
              <a:rPr lang="en-GB" sz="1200" dirty="0" err="1">
                <a:solidFill>
                  <a:srgbClr val="0E101A"/>
                </a:solidFill>
                <a:latin typeface="Calibri"/>
                <a:ea typeface="Calibri"/>
                <a:cs typeface="Calibri"/>
                <a:sym typeface="Calibri"/>
              </a:rPr>
              <a:t>Czarnuch</a:t>
            </a:r>
            <a:r>
              <a:rPr lang="en-GB" sz="1200" dirty="0">
                <a:solidFill>
                  <a:srgbClr val="0E101A"/>
                </a:solidFill>
                <a:latin typeface="Calibri"/>
                <a:ea typeface="Calibri"/>
                <a:cs typeface="Calibri"/>
                <a:sym typeface="Calibri"/>
              </a:rPr>
              <a:t>, S. and Asghari, S. (2024). </a:t>
            </a:r>
            <a:r>
              <a:rPr lang="en-GB" sz="1200" i="1" dirty="0">
                <a:solidFill>
                  <a:srgbClr val="0E101A"/>
                </a:solidFill>
                <a:latin typeface="Calibri"/>
                <a:ea typeface="Calibri"/>
                <a:cs typeface="Calibri"/>
                <a:sym typeface="Calibri"/>
              </a:rPr>
              <a:t>Applications of artificial intelligence in emergency departments to improve wait times: protocol for an integrative living review</a:t>
            </a:r>
            <a:r>
              <a:rPr lang="en-GB" sz="1200" dirty="0">
                <a:solidFill>
                  <a:srgbClr val="0E101A"/>
                </a:solidFill>
                <a:latin typeface="Calibri"/>
                <a:ea typeface="Calibri"/>
                <a:cs typeface="Calibri"/>
                <a:sym typeface="Calibri"/>
              </a:rPr>
              <a:t>. JMIR Research Protocols, 13(1), p.e52612.</a:t>
            </a:r>
            <a:r>
              <a:rPr lang="en-GB" sz="1200" u="sng" dirty="0">
                <a:solidFill>
                  <a:srgbClr val="0E101A"/>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 </a:t>
            </a:r>
            <a:r>
              <a:rPr lang="en-GB" sz="1200" u="sng" dirty="0">
                <a:solidFill>
                  <a:srgbClr val="4A6EE0"/>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https://www.researchprotocols.org/2024/1/e52612</a:t>
            </a:r>
            <a:endParaRPr sz="3300" dirty="0">
              <a:latin typeface="Calibri"/>
              <a:ea typeface="Calibri"/>
              <a:cs typeface="Calibri"/>
              <a:sym typeface="Calibri"/>
            </a:endParaRPr>
          </a:p>
          <a:p>
            <a:pPr marL="0" lvl="0" indent="0" algn="just" rtl="0">
              <a:spcBef>
                <a:spcPts val="1000"/>
              </a:spcBef>
              <a:spcAft>
                <a:spcPts val="0"/>
              </a:spcAft>
              <a:buClr>
                <a:srgbClr val="0E101A"/>
              </a:buClr>
              <a:buSzPts val="1100"/>
              <a:buNone/>
            </a:pPr>
            <a:r>
              <a:rPr lang="en-GB" sz="1200" dirty="0">
                <a:solidFill>
                  <a:srgbClr val="0E101A"/>
                </a:solidFill>
                <a:latin typeface="Calibri"/>
                <a:ea typeface="Calibri"/>
                <a:cs typeface="Calibri"/>
                <a:sym typeface="Calibri"/>
              </a:rPr>
              <a:t>Elhaddad, M. and Hamam, S. (2024). </a:t>
            </a:r>
            <a:r>
              <a:rPr lang="en-GB" sz="1200" i="1" dirty="0">
                <a:solidFill>
                  <a:srgbClr val="0E101A"/>
                </a:solidFill>
                <a:latin typeface="Calibri"/>
                <a:ea typeface="Calibri"/>
                <a:cs typeface="Calibri"/>
                <a:sym typeface="Calibri"/>
              </a:rPr>
              <a:t>AI-driven clinical decision support systems: an ongoing pursuit of potential</a:t>
            </a:r>
            <a:r>
              <a:rPr lang="en-GB" sz="1200" dirty="0">
                <a:solidFill>
                  <a:srgbClr val="0E101A"/>
                </a:solidFill>
                <a:latin typeface="Calibri"/>
                <a:ea typeface="Calibri"/>
                <a:cs typeface="Calibri"/>
                <a:sym typeface="Calibri"/>
              </a:rPr>
              <a:t>. </a:t>
            </a:r>
            <a:r>
              <a:rPr lang="en-GB" sz="1200" dirty="0" err="1">
                <a:solidFill>
                  <a:srgbClr val="0E101A"/>
                </a:solidFill>
                <a:latin typeface="Calibri"/>
                <a:ea typeface="Calibri"/>
                <a:cs typeface="Calibri"/>
                <a:sym typeface="Calibri"/>
              </a:rPr>
              <a:t>Cureus</a:t>
            </a:r>
            <a:r>
              <a:rPr lang="en-GB" sz="1200" dirty="0">
                <a:solidFill>
                  <a:srgbClr val="0E101A"/>
                </a:solidFill>
                <a:latin typeface="Calibri"/>
                <a:ea typeface="Calibri"/>
                <a:cs typeface="Calibri"/>
                <a:sym typeface="Calibri"/>
              </a:rPr>
              <a:t>, 16(4), p.e57728.</a:t>
            </a:r>
            <a:r>
              <a:rPr lang="en-GB" sz="1200" u="sng" dirty="0">
                <a:solidFill>
                  <a:srgbClr val="0E101A"/>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 </a:t>
            </a:r>
            <a:r>
              <a:rPr lang="en-GB" sz="1200" u="sng" dirty="0">
                <a:solidFill>
                  <a:srgbClr val="4A6EE0"/>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https://assets.cureus.com/uploads/review_article/pdf/244463/20240406-13366-1bzxzru.pdf</a:t>
            </a:r>
            <a:endParaRPr sz="3300" dirty="0">
              <a:latin typeface="Calibri"/>
              <a:ea typeface="Calibri"/>
              <a:cs typeface="Calibri"/>
              <a:sym typeface="Calibri"/>
            </a:endParaRPr>
          </a:p>
          <a:p>
            <a:pPr marL="0" lvl="0" indent="0" algn="just" rtl="0">
              <a:spcBef>
                <a:spcPts val="1000"/>
              </a:spcBef>
              <a:spcAft>
                <a:spcPts val="0"/>
              </a:spcAft>
              <a:buClr>
                <a:srgbClr val="0E101A"/>
              </a:buClr>
              <a:buSzPts val="1100"/>
              <a:buNone/>
            </a:pPr>
            <a:r>
              <a:rPr lang="en-GB" sz="1200" dirty="0">
                <a:solidFill>
                  <a:srgbClr val="0E101A"/>
                </a:solidFill>
                <a:latin typeface="Calibri"/>
                <a:ea typeface="Calibri"/>
                <a:cs typeface="Calibri"/>
                <a:sym typeface="Calibri"/>
              </a:rPr>
              <a:t>Fahad, M., </a:t>
            </a:r>
            <a:r>
              <a:rPr lang="en-GB" sz="1200" dirty="0" err="1">
                <a:solidFill>
                  <a:srgbClr val="0E101A"/>
                </a:solidFill>
                <a:latin typeface="Calibri"/>
                <a:ea typeface="Calibri"/>
                <a:cs typeface="Calibri"/>
                <a:sym typeface="Calibri"/>
              </a:rPr>
              <a:t>Ibrar</a:t>
            </a:r>
            <a:r>
              <a:rPr lang="en-GB" sz="1200" dirty="0">
                <a:solidFill>
                  <a:srgbClr val="0E101A"/>
                </a:solidFill>
                <a:latin typeface="Calibri"/>
                <a:ea typeface="Calibri"/>
                <a:cs typeface="Calibri"/>
                <a:sym typeface="Calibri"/>
              </a:rPr>
              <a:t>, M., Qayyum, M.U. and Husnain, A. (2024). </a:t>
            </a:r>
            <a:r>
              <a:rPr lang="en-GB" sz="1200" i="1" dirty="0">
                <a:solidFill>
                  <a:srgbClr val="0E101A"/>
                </a:solidFill>
                <a:latin typeface="Calibri"/>
                <a:ea typeface="Calibri"/>
                <a:cs typeface="Calibri"/>
                <a:sym typeface="Calibri"/>
              </a:rPr>
              <a:t>Integrating AI in Healthcare: Innovations in Petroleum-Based Fraud Detection and Its Implications for Medical Diagnostics</a:t>
            </a:r>
            <a:r>
              <a:rPr lang="en-GB" sz="1200" dirty="0">
                <a:solidFill>
                  <a:srgbClr val="0E101A"/>
                </a:solidFill>
                <a:latin typeface="Calibri"/>
                <a:ea typeface="Calibri"/>
                <a:cs typeface="Calibri"/>
                <a:sym typeface="Calibri"/>
              </a:rPr>
              <a:t>. International Journal of Multidisciplinary Sciences and Arts, 3(4), pp.47–56.</a:t>
            </a:r>
            <a:r>
              <a:rPr lang="en-GB" sz="1200" u="sng" dirty="0">
                <a:solidFill>
                  <a:srgbClr val="0E101A"/>
                </a:solidFill>
                <a:latin typeface="Calibri"/>
                <a:ea typeface="Calibri"/>
                <a:cs typeface="Calibri"/>
                <a:sym typeface="Calibri"/>
                <a:hlinkClick r:id="rId6">
                  <a:extLst>
                    <a:ext uri="{A12FA001-AC4F-418D-AE19-62706E023703}">
                      <ahyp:hlinkClr xmlns:ahyp="http://schemas.microsoft.com/office/drawing/2018/hyperlinkcolor" val="tx"/>
                    </a:ext>
                  </a:extLst>
                </a:hlinkClick>
              </a:rPr>
              <a:t> </a:t>
            </a:r>
            <a:r>
              <a:rPr lang="en-GB" sz="1200" u="sng" dirty="0">
                <a:solidFill>
                  <a:srgbClr val="4A6EE0"/>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https://itscience-indexing.com/jurnal/index.php/ijmdsa/article/download/4655/3516</a:t>
            </a:r>
            <a:endParaRPr sz="3300" dirty="0">
              <a:latin typeface="Calibri"/>
              <a:ea typeface="Calibri"/>
              <a:cs typeface="Calibri"/>
              <a:sym typeface="Calibri"/>
            </a:endParaRPr>
          </a:p>
          <a:p>
            <a:pPr marL="0" lvl="0" indent="0" algn="just" rtl="0">
              <a:spcBef>
                <a:spcPts val="1000"/>
              </a:spcBef>
              <a:spcAft>
                <a:spcPts val="0"/>
              </a:spcAft>
              <a:buClr>
                <a:srgbClr val="0E101A"/>
              </a:buClr>
              <a:buSzPts val="1100"/>
              <a:buNone/>
            </a:pPr>
            <a:r>
              <a:rPr lang="en-GB" sz="1200" dirty="0">
                <a:solidFill>
                  <a:srgbClr val="0E101A"/>
                </a:solidFill>
                <a:latin typeface="Calibri"/>
                <a:ea typeface="Calibri"/>
                <a:cs typeface="Calibri"/>
                <a:sym typeface="Calibri"/>
              </a:rPr>
              <a:t>Sani, M. (2024). </a:t>
            </a:r>
            <a:r>
              <a:rPr lang="en-GB" sz="1200" i="1" dirty="0">
                <a:solidFill>
                  <a:srgbClr val="0E101A"/>
                </a:solidFill>
                <a:latin typeface="Calibri"/>
                <a:ea typeface="Calibri"/>
                <a:cs typeface="Calibri"/>
                <a:sym typeface="Calibri"/>
              </a:rPr>
              <a:t>Assessing the Effectiveness of Current Cybersecurity Regulations and Policies for Resilience in Healthcare Data Protection</a:t>
            </a:r>
            <a:r>
              <a:rPr lang="en-GB" sz="1200" dirty="0">
                <a:solidFill>
                  <a:srgbClr val="0E101A"/>
                </a:solidFill>
                <a:latin typeface="Calibri"/>
                <a:ea typeface="Calibri"/>
                <a:cs typeface="Calibri"/>
                <a:sym typeface="Calibri"/>
              </a:rPr>
              <a:t>.</a:t>
            </a:r>
            <a:r>
              <a:rPr lang="en-GB" sz="1200" u="sng" dirty="0">
                <a:solidFill>
                  <a:srgbClr val="0E101A"/>
                </a:solidFill>
                <a:latin typeface="Calibri"/>
                <a:ea typeface="Calibri"/>
                <a:cs typeface="Calibri"/>
                <a:sym typeface="Calibri"/>
                <a:hlinkClick r:id="rId7">
                  <a:extLst>
                    <a:ext uri="{A12FA001-AC4F-418D-AE19-62706E023703}">
                      <ahyp:hlinkClr xmlns:ahyp="http://schemas.microsoft.com/office/drawing/2018/hyperlinkcolor" val="tx"/>
                    </a:ext>
                  </a:extLst>
                </a:hlinkClick>
              </a:rPr>
              <a:t> </a:t>
            </a:r>
            <a:r>
              <a:rPr lang="en-GB" sz="1200" u="sng" dirty="0">
                <a:solidFill>
                  <a:srgbClr val="4A6EE0"/>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www.researchgate.net/profile/Muhammad-Sani-48/publication/385168484_Assessing_the_Effectiveness_of_Current_Cybersecurity_Regulations_and_Policies_for_Resilience_in_Healthcare_Data_Protection/links/6718fa752b65f6174dc3d0c9/Assessing-the-Effectiveness-of-Current-Cybersecurity-Regulations-and-Policies-for-Resilience-in-Healthcare-Data-Protection.pdf</a:t>
            </a:r>
            <a:endParaRPr sz="3300" dirty="0">
              <a:latin typeface="Calibri"/>
              <a:ea typeface="Calibri"/>
              <a:cs typeface="Calibri"/>
              <a:sym typeface="Calibri"/>
            </a:endParaRPr>
          </a:p>
          <a:p>
            <a:pPr marL="0" lvl="0" indent="0" algn="just" rtl="0">
              <a:spcBef>
                <a:spcPts val="1000"/>
              </a:spcBef>
              <a:spcAft>
                <a:spcPts val="0"/>
              </a:spcAft>
              <a:buClr>
                <a:srgbClr val="0E101A"/>
              </a:buClr>
              <a:buSzPts val="1100"/>
              <a:buNone/>
            </a:pPr>
            <a:r>
              <a:rPr lang="en-GB" sz="1200" dirty="0">
                <a:solidFill>
                  <a:srgbClr val="0E101A"/>
                </a:solidFill>
                <a:latin typeface="Calibri"/>
                <a:ea typeface="Calibri"/>
                <a:cs typeface="Calibri"/>
                <a:sym typeface="Calibri"/>
              </a:rPr>
              <a:t>Thompson, J., Macintosh, F., Beaumont, N., Bedford, L., Powley, A. and Bailey, S. (2024). </a:t>
            </a:r>
            <a:r>
              <a:rPr lang="en-GB" sz="1200" i="1" dirty="0">
                <a:solidFill>
                  <a:srgbClr val="0E101A"/>
                </a:solidFill>
                <a:latin typeface="Calibri"/>
                <a:ea typeface="Calibri"/>
                <a:cs typeface="Calibri"/>
                <a:sym typeface="Calibri"/>
              </a:rPr>
              <a:t>The Experiences and Perceptions of First Contact Practitioners in Primary Care—A Qualitative Systematic Review</a:t>
            </a:r>
            <a:r>
              <a:rPr lang="en-GB" sz="1200" dirty="0">
                <a:solidFill>
                  <a:srgbClr val="0E101A"/>
                </a:solidFill>
                <a:latin typeface="Calibri"/>
                <a:ea typeface="Calibri"/>
                <a:cs typeface="Calibri"/>
                <a:sym typeface="Calibri"/>
              </a:rPr>
              <a:t>. Musculoskeletal Care, 22(4), p.e1955.</a:t>
            </a:r>
            <a:r>
              <a:rPr lang="en-GB" sz="1200" u="sng" dirty="0">
                <a:solidFill>
                  <a:srgbClr val="0E101A"/>
                </a:solidFill>
                <a:latin typeface="Calibri"/>
                <a:ea typeface="Calibri"/>
                <a:cs typeface="Calibri"/>
                <a:sym typeface="Calibri"/>
                <a:hlinkClick r:id="rId8">
                  <a:extLst>
                    <a:ext uri="{A12FA001-AC4F-418D-AE19-62706E023703}">
                      <ahyp:hlinkClr xmlns:ahyp="http://schemas.microsoft.com/office/drawing/2018/hyperlinkcolor" val="tx"/>
                    </a:ext>
                  </a:extLst>
                </a:hlinkClick>
              </a:rPr>
              <a:t> </a:t>
            </a:r>
            <a:r>
              <a:rPr lang="en-GB" sz="1200" u="sng" dirty="0">
                <a:solidFill>
                  <a:srgbClr val="4A6EE0"/>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https://onlinelibrary.wiley.com/doi/pdf/10.1002/msc.1955</a:t>
            </a:r>
            <a:endParaRPr sz="3300" dirty="0">
              <a:latin typeface="Calibri"/>
              <a:ea typeface="Calibri"/>
              <a:cs typeface="Calibri"/>
              <a:sym typeface="Calibri"/>
            </a:endParaRPr>
          </a:p>
          <a:p>
            <a:pPr marL="0" lvl="0" indent="0" algn="just" rtl="0">
              <a:spcBef>
                <a:spcPts val="1000"/>
              </a:spcBef>
              <a:spcAft>
                <a:spcPts val="0"/>
              </a:spcAft>
              <a:buClr>
                <a:srgbClr val="0E101A"/>
              </a:buClr>
              <a:buSzPts val="1100"/>
              <a:buNone/>
            </a:pPr>
            <a:r>
              <a:rPr lang="en-GB" sz="1200" dirty="0">
                <a:solidFill>
                  <a:srgbClr val="0E101A"/>
                </a:solidFill>
                <a:latin typeface="Calibri"/>
                <a:ea typeface="Calibri"/>
                <a:cs typeface="Calibri"/>
                <a:sym typeface="Calibri"/>
              </a:rPr>
              <a:t>Williams, N.H. (2024). </a:t>
            </a:r>
            <a:r>
              <a:rPr lang="en-GB" sz="1200" i="1" dirty="0">
                <a:solidFill>
                  <a:srgbClr val="0E101A"/>
                </a:solidFill>
                <a:latin typeface="Calibri"/>
                <a:ea typeface="Calibri"/>
                <a:cs typeface="Calibri"/>
                <a:sym typeface="Calibri"/>
              </a:rPr>
              <a:t>Artificial intelligence and healthcare: The impact of algorithmic bias on health disparities</a:t>
            </a:r>
            <a:r>
              <a:rPr lang="en-GB" sz="1200" dirty="0">
                <a:solidFill>
                  <a:srgbClr val="0E101A"/>
                </a:solidFill>
                <a:latin typeface="Calibri"/>
                <a:ea typeface="Calibri"/>
                <a:cs typeface="Calibri"/>
                <a:sym typeface="Calibri"/>
              </a:rPr>
              <a:t>. Springer Nature.</a:t>
            </a:r>
            <a:endParaRPr sz="3300" dirty="0">
              <a:latin typeface="Calibri"/>
              <a:ea typeface="Calibri"/>
              <a:cs typeface="Calibri"/>
              <a:sym typeface="Calibri"/>
            </a:endParaRPr>
          </a:p>
          <a:p>
            <a:pPr marL="0" lvl="0" indent="0" algn="just" rtl="0">
              <a:spcBef>
                <a:spcPts val="1000"/>
              </a:spcBef>
              <a:spcAft>
                <a:spcPts val="0"/>
              </a:spcAft>
              <a:buClr>
                <a:srgbClr val="0E101A"/>
              </a:buClr>
              <a:buSzPts val="1100"/>
              <a:buNone/>
            </a:pPr>
            <a:r>
              <a:rPr lang="en-GB" sz="1200" dirty="0">
                <a:solidFill>
                  <a:srgbClr val="0E101A"/>
                </a:solidFill>
                <a:latin typeface="Calibri"/>
                <a:ea typeface="Calibri"/>
                <a:cs typeface="Calibri"/>
                <a:sym typeface="Calibri"/>
              </a:rPr>
              <a:t>Willis, V.C., Thomas Craig, K.J., </a:t>
            </a:r>
            <a:r>
              <a:rPr lang="en-GB" sz="1200" dirty="0" err="1">
                <a:solidFill>
                  <a:srgbClr val="0E101A"/>
                </a:solidFill>
                <a:latin typeface="Calibri"/>
                <a:ea typeface="Calibri"/>
                <a:cs typeface="Calibri"/>
                <a:sym typeface="Calibri"/>
              </a:rPr>
              <a:t>Jabbarpour</a:t>
            </a:r>
            <a:r>
              <a:rPr lang="en-GB" sz="1200" dirty="0">
                <a:solidFill>
                  <a:srgbClr val="0E101A"/>
                </a:solidFill>
                <a:latin typeface="Calibri"/>
                <a:ea typeface="Calibri"/>
                <a:cs typeface="Calibri"/>
                <a:sym typeface="Calibri"/>
              </a:rPr>
              <a:t>, Y., Scheufele, E.L., Arriaga, Y.E., Ajinkya, M., Rhee, K.B. and Bazemore, A. (2022). </a:t>
            </a:r>
            <a:r>
              <a:rPr lang="en-GB" sz="1200" i="1" dirty="0">
                <a:solidFill>
                  <a:srgbClr val="0E101A"/>
                </a:solidFill>
                <a:latin typeface="Calibri"/>
                <a:ea typeface="Calibri"/>
                <a:cs typeface="Calibri"/>
                <a:sym typeface="Calibri"/>
              </a:rPr>
              <a:t>Digital health interventions to enhance prevention in primary care: scoping review</a:t>
            </a:r>
            <a:r>
              <a:rPr lang="en-GB" sz="1200" dirty="0">
                <a:solidFill>
                  <a:srgbClr val="0E101A"/>
                </a:solidFill>
                <a:latin typeface="Calibri"/>
                <a:ea typeface="Calibri"/>
                <a:cs typeface="Calibri"/>
                <a:sym typeface="Calibri"/>
              </a:rPr>
              <a:t>. JMIR Medical Informatics, 10(1), p.e33518.</a:t>
            </a:r>
            <a:r>
              <a:rPr lang="en-GB" sz="1200" u="sng" dirty="0">
                <a:solidFill>
                  <a:srgbClr val="0E101A"/>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 </a:t>
            </a:r>
            <a:r>
              <a:rPr lang="en-GB" sz="1200" u="sng" dirty="0">
                <a:solidFill>
                  <a:srgbClr val="4A6EE0"/>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https://medinform.jmir.org/2022/1/e33518</a:t>
            </a:r>
            <a:endParaRPr sz="3300" dirty="0">
              <a:latin typeface="Calibri"/>
              <a:ea typeface="Calibri"/>
              <a:cs typeface="Calibri"/>
              <a:sym typeface="Calibri"/>
            </a:endParaRPr>
          </a:p>
          <a:p>
            <a:pPr marL="0" lvl="0" indent="0" algn="l" rtl="0">
              <a:spcBef>
                <a:spcPts val="1000"/>
              </a:spcBef>
              <a:spcAft>
                <a:spcPts val="0"/>
              </a:spcAft>
              <a:buClr>
                <a:schemeClr val="dk1"/>
              </a:buClr>
              <a:buSzPts val="3200"/>
              <a:buNone/>
            </a:pPr>
            <a:br>
              <a:rPr lang="en-GB" sz="3300" dirty="0">
                <a:latin typeface="Calibri"/>
                <a:ea typeface="Calibri"/>
                <a:cs typeface="Calibri"/>
                <a:sym typeface="Calibri"/>
              </a:rPr>
            </a:br>
            <a:endParaRPr sz="3300" dirty="0">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1952</Words>
  <Application>Microsoft Office PowerPoint</Application>
  <PresentationFormat>On-screen Show (4:3)</PresentationFormat>
  <Paragraphs>67</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Arial</vt:lpstr>
      <vt:lpstr>Open Sans</vt:lpstr>
      <vt:lpstr>20140311PresentationUWTSDTemplate</vt:lpstr>
      <vt:lpstr>Digital Transformation in the Health and Care Professions (BMHP6026) Component 2 Assessment   Artificial Intelligence (AI) Clinical Decision Support Algorithms: Impact on Health and Social Care  Student name: Angela Otilia Feher Student ID: 2335802</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Rebecca Stewart</dc:creator>
  <cp:lastModifiedBy>RADU TURCITU</cp:lastModifiedBy>
  <cp:revision>5</cp:revision>
  <dcterms:created xsi:type="dcterms:W3CDTF">2020-06-13T21:56:47Z</dcterms:created>
  <dcterms:modified xsi:type="dcterms:W3CDTF">2026-07-27T15:00:24Z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