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3"/>
  </p:notesMasterIdLst>
  <p:handoutMasterIdLst>
    <p:handoutMasterId r:id="rId24"/>
  </p:handoutMasterIdLst>
  <p:sldIdLst>
    <p:sldId id="1439" r:id="rId4"/>
    <p:sldId id="475" r:id="rId5"/>
    <p:sldId id="291" r:id="rId6"/>
    <p:sldId id="1477" r:id="rId7"/>
    <p:sldId id="1476" r:id="rId8"/>
    <p:sldId id="319" r:id="rId9"/>
    <p:sldId id="261" r:id="rId10"/>
    <p:sldId id="1056" r:id="rId11"/>
    <p:sldId id="1481" r:id="rId12"/>
    <p:sldId id="293" r:id="rId13"/>
    <p:sldId id="1482" r:id="rId14"/>
    <p:sldId id="1062" r:id="rId15"/>
    <p:sldId id="1053" r:id="rId16"/>
    <p:sldId id="1057" r:id="rId17"/>
    <p:sldId id="1063" r:id="rId18"/>
    <p:sldId id="1064" r:id="rId19"/>
    <p:sldId id="1483" r:id="rId20"/>
    <p:sldId id="1484" r:id="rId21"/>
    <p:sldId id="406" r:id="rId2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3ECE5"/>
    <a:srgbClr val="FFCA94"/>
    <a:srgbClr val="FFE8F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4643"/>
    <p:restoredTop sz="79324" autoAdjust="0"/>
  </p:normalViewPr>
  <p:slideViewPr>
    <p:cSldViewPr snapToGrid="0" snapToObjects="1">
      <p:cViewPr varScale="1">
        <p:scale>
          <a:sx n="31" d="100"/>
          <a:sy n="31" d="100"/>
        </p:scale>
        <p:origin x="184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***  Heb</a:t>
            </a:r>
            <a:r>
              <a:rPr lang="en-US" baseline="0" dirty="0"/>
              <a:t> </a:t>
            </a:r>
            <a:r>
              <a:rPr lang="en-US" baseline="0" dirty="0" err="1"/>
              <a:t>wneud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5D56F-8357-F04C-B3EC-979F3EFAFFDE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02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918582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810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0" r:id="rId4"/>
    <p:sldLayoutId id="214748412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2.m4a"/><Relationship Id="rId7" Type="http://schemas.openxmlformats.org/officeDocument/2006/relationships/image" Target="../media/image11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0.jpeg"/><Relationship Id="rId5" Type="http://schemas.openxmlformats.org/officeDocument/2006/relationships/slideLayout" Target="../slideLayouts/slideLayout32.xml"/><Relationship Id="rId4" Type="http://schemas.openxmlformats.org/officeDocument/2006/relationships/audio" Target="../media/media2.m4a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3EEB9F-674A-C600-A7D9-2D3FBCEC5A0C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9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37FF35-6DE1-6B15-3883-46140806E103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4" name="Picture 2" descr="Logo&#10;&#10;Description automatically generated">
            <a:extLst>
              <a:ext uri="{FF2B5EF4-FFF2-40B4-BE49-F238E27FC236}">
                <a16:creationId xmlns:a16="http://schemas.microsoft.com/office/drawing/2014/main" id="{E25311F0-2ABC-84F0-C237-18007583C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10" y="233252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007135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The past tense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32000" y="914401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32000" y="3515359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895840" y="706616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gwneud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6000" dirty="0">
                <a:latin typeface="Ink Free" panose="03080402000500000000" pitchFamily="66" charset="0"/>
              </a:rPr>
              <a:t>- </a:t>
            </a:r>
            <a:r>
              <a:rPr lang="en-US" sz="4000" i="1" dirty="0">
                <a:latin typeface="Ink Free" panose="03080402000500000000" pitchFamily="66" charset="0"/>
              </a:rPr>
              <a:t>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do</a:t>
            </a:r>
            <a:r>
              <a:rPr lang="en-US" sz="4000" i="1" dirty="0">
                <a:latin typeface="Ink Free" panose="03080402000500000000" pitchFamily="66" charset="0"/>
              </a:rPr>
              <a:t> /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make</a:t>
            </a:r>
          </a:p>
          <a:p>
            <a:pPr marL="857250" indent="-857250" algn="ctr">
              <a:spcAft>
                <a:spcPts val="600"/>
              </a:spcAft>
              <a:buFontTx/>
              <a:buChar char="-"/>
            </a:pPr>
            <a:endParaRPr lang="en-US" sz="6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eisiau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gwneud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do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/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make</a:t>
            </a:r>
          </a:p>
        </p:txBody>
      </p:sp>
    </p:spTree>
    <p:extLst>
      <p:ext uri="{BB962C8B-B14F-4D97-AF65-F5344CB8AC3E}">
        <p14:creationId xmlns:p14="http://schemas.microsoft.com/office/powerpoint/2010/main" val="3100822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145527"/>
              </p:ext>
            </p:extLst>
          </p:nvPr>
        </p:nvGraphicFramePr>
        <p:xfrm>
          <a:off x="105101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2062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berfenwau</a:t>
                      </a:r>
                      <a:endParaRPr lang="en-US" dirty="0"/>
                    </a:p>
                    <a:p>
                      <a:pPr algn="ctr"/>
                      <a:r>
                        <a:rPr lang="en-US" dirty="0"/>
                        <a:t>verb-nouns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cerdded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walk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rhedeg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run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cweryla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quarrel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chwarae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play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darllen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read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dawnsio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dance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dringo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climb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edrych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look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eistedd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sit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gweiddi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shout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gwneud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do / to make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gwrando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listen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neidio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jump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sgipio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skip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siarad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talk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tacluso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tidy up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142854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berfenwau</a:t>
                      </a:r>
                      <a:endParaRPr lang="en-US" dirty="0"/>
                    </a:p>
                    <a:p>
                      <a:pPr algn="ctr"/>
                      <a:r>
                        <a:rPr lang="en-US" dirty="0"/>
                        <a:t>verb-nouns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sefyll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stand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cymryd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take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plygu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fold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troi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turn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agor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open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rhoi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put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err="1"/>
                        <a:t>dod</a:t>
                      </a:r>
                      <a:endParaRPr lang="en-US" b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come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cymysgu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to stir / to mix</a:t>
                      </a:r>
                      <a:endParaRPr lang="en-US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torri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cut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bwyta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eat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yfed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drink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ysgrifennu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write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b="1" dirty="0" err="1"/>
                        <a:t>peintio</a:t>
                      </a:r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paint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endParaRPr lang="en-US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6999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126427"/>
              </p:ext>
            </p:extLst>
          </p:nvPr>
        </p:nvGraphicFramePr>
        <p:xfrm>
          <a:off x="1137765" y="2060786"/>
          <a:ext cx="10261600" cy="3535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chwarae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ysgrifennu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1195323" y="294453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E9ECD12-85A9-3F4D-A171-1F73A820BA73}"/>
              </a:ext>
            </a:extLst>
          </p:cNvPr>
          <p:cNvSpPr/>
          <p:nvPr/>
        </p:nvSpPr>
        <p:spPr>
          <a:xfrm>
            <a:off x="5519652" y="170322"/>
            <a:ext cx="6223804" cy="1542100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</a:t>
            </a:r>
            <a:r>
              <a:rPr lang="en-US" sz="2000" b="1" dirty="0" err="1">
                <a:solidFill>
                  <a:schemeClr val="bg1"/>
                </a:solidFill>
              </a:rPr>
              <a:t>i</a:t>
            </a:r>
            <a:r>
              <a:rPr lang="en-US" sz="2000" b="1" dirty="0">
                <a:solidFill>
                  <a:schemeClr val="bg1"/>
                </a:solidFill>
              </a:rPr>
              <a:t>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51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xplosion 1 8"/>
          <p:cNvSpPr/>
          <p:nvPr/>
        </p:nvSpPr>
        <p:spPr>
          <a:xfrm>
            <a:off x="687603" y="1681279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lliwio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0" name="Explosion 1 9"/>
          <p:cNvSpPr/>
          <p:nvPr/>
        </p:nvSpPr>
        <p:spPr>
          <a:xfrm>
            <a:off x="3535425" y="2420972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mesur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y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1" name="Explosion 1 10"/>
          <p:cNvSpPr/>
          <p:nvPr/>
        </p:nvSpPr>
        <p:spPr>
          <a:xfrm>
            <a:off x="3764392" y="486748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peintio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2" name="Explosion 1 11"/>
          <p:cNvSpPr/>
          <p:nvPr/>
        </p:nvSpPr>
        <p:spPr>
          <a:xfrm>
            <a:off x="748966" y="3963527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tynnu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llun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3" name="Explosion 1 12"/>
          <p:cNvSpPr/>
          <p:nvPr/>
        </p:nvSpPr>
        <p:spPr>
          <a:xfrm>
            <a:off x="8308270" y="2006972"/>
            <a:ext cx="2571968" cy="203952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torri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allan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4" name="Explosion 1 13"/>
          <p:cNvSpPr/>
          <p:nvPr/>
        </p:nvSpPr>
        <p:spPr>
          <a:xfrm>
            <a:off x="5935836" y="3632494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gludo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5" name="Explosion 1 14"/>
          <p:cNvSpPr/>
          <p:nvPr/>
        </p:nvSpPr>
        <p:spPr>
          <a:xfrm>
            <a:off x="8510185" y="4438359"/>
            <a:ext cx="3377015" cy="181810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gwneud</a:t>
            </a:r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  <a:p>
            <a:pPr algn="ctr"/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pen-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blwydd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280518-41EB-FE4D-B045-81E019531EAD}"/>
              </a:ext>
            </a:extLst>
          </p:cNvPr>
          <p:cNvSpPr txBox="1"/>
          <p:nvPr/>
        </p:nvSpPr>
        <p:spPr>
          <a:xfrm>
            <a:off x="304800" y="170322"/>
            <a:ext cx="1137920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>
                <a:solidFill>
                  <a:srgbClr val="0070C0"/>
                </a:solidFill>
              </a:rPr>
              <a:t>wyt</a:t>
            </a:r>
            <a:r>
              <a:rPr lang="en-US" sz="6000" b="1" dirty="0">
                <a:solidFill>
                  <a:srgbClr val="0070C0"/>
                </a:solidFill>
              </a:rPr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ti</a:t>
            </a:r>
            <a:r>
              <a:rPr lang="en-US" sz="6000" b="1" dirty="0" err="1"/>
              <a:t>’n</a:t>
            </a:r>
            <a:r>
              <a:rPr lang="en-US" sz="6000" b="1" dirty="0"/>
              <a:t> </a:t>
            </a:r>
            <a:r>
              <a:rPr lang="en-US" sz="6000" b="1" dirty="0" err="1"/>
              <a:t>wneud</a:t>
            </a:r>
            <a:r>
              <a:rPr lang="en-US" sz="6000" b="1" dirty="0"/>
              <a:t> </a:t>
            </a:r>
            <a:r>
              <a:rPr lang="en-US" sz="6000" b="1" dirty="0" err="1"/>
              <a:t>heddiw</a:t>
            </a:r>
            <a:r>
              <a:rPr lang="en-US" sz="6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48920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057063" y="235927"/>
            <a:ext cx="68150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D545A7-CD62-F2C6-D298-7223D577C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A10B7-382E-1896-AAA3-B88908D25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8106" y="1533822"/>
          <a:ext cx="11290041" cy="56921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63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Cadarnhaol</a:t>
                      </a:r>
                      <a:endParaRPr lang="en-US" sz="3200" dirty="0"/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Cwestiwn</a:t>
                      </a:r>
                      <a:endParaRPr lang="en-US" sz="3200" dirty="0"/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Negyddol</a:t>
                      </a:r>
                      <a:endParaRPr lang="en-US" sz="3200" dirty="0"/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4B530615-ACE6-73F5-9509-6E416976894F}"/>
              </a:ext>
            </a:extLst>
          </p:cNvPr>
          <p:cNvSpPr/>
          <p:nvPr/>
        </p:nvSpPr>
        <p:spPr>
          <a:xfrm>
            <a:off x="398106" y="124354"/>
            <a:ext cx="2738571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Roedd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7170" name="Picture 2" descr="Music show Images | Free Vectors, Stock Photos &amp; PSD">
            <a:extLst>
              <a:ext uri="{FF2B5EF4-FFF2-40B4-BE49-F238E27FC236}">
                <a16:creationId xmlns:a16="http://schemas.microsoft.com/office/drawing/2014/main" id="{7836E5C4-1C49-2700-6F81-9817E4A7C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2271" y="124354"/>
            <a:ext cx="2171700" cy="123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4125806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yn TL4 ddydd Iau?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pic>
        <p:nvPicPr>
          <p:cNvPr id="10" name="Picture 9" descr="mage result for speech bubble logo no background">
            <a:extLst>
              <a:ext uri="{FF2B5EF4-FFF2-40B4-BE49-F238E27FC236}">
                <a16:creationId xmlns:a16="http://schemas.microsoft.com/office/drawing/2014/main" id="{D1DABE2A-A4F7-F017-FA62-2D352881AFD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BEDC5D-920D-C692-5617-3C95C141C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23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323511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effectLst/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yn TL4 ddydd Iau?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A4CE79-8109-B56E-6140-2FD7BDA50C3F}"/>
              </a:ext>
            </a:extLst>
          </p:cNvPr>
          <p:cNvGraphicFramePr>
            <a:graphicFrameLocks noGrp="1"/>
          </p:cNvGraphicFramePr>
          <p:nvPr/>
        </p:nvGraphicFramePr>
        <p:xfrm>
          <a:off x="332947" y="4472178"/>
          <a:ext cx="4082514" cy="146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0291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1" dirty="0">
                          <a:latin typeface="Segoe Print" panose="02000800000000000000" pitchFamily="2" charset="0"/>
                        </a:rPr>
                        <a:t>Sut?</a:t>
                      </a:r>
                      <a:endParaRPr lang="en-US" sz="18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0" i="1" dirty="0">
                          <a:latin typeface="Segoe Print" panose="02000800000000000000" pitchFamily="2" charset="0"/>
                        </a:rPr>
                        <a:t>How?</a:t>
                      </a:r>
                      <a:endParaRPr lang="en-US" sz="18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Ble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Where?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Faint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o’r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gloch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At what time?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What?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</a:tbl>
          </a:graphicData>
        </a:graphic>
      </p:graphicFrame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96F4C604-959C-CA22-7F46-034C6191F66C}"/>
              </a:ext>
            </a:extLst>
          </p:cNvPr>
          <p:cNvSpPr txBox="1">
            <a:spLocks/>
          </p:cNvSpPr>
          <p:nvPr/>
        </p:nvSpPr>
        <p:spPr>
          <a:xfrm>
            <a:off x="4741334" y="4217921"/>
            <a:ext cx="7117719" cy="217481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hi’n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gêm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larwm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am…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… /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ni’n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.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bwyta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 descr="mage result for speech bubble logo no background">
            <a:extLst>
              <a:ext uri="{FF2B5EF4-FFF2-40B4-BE49-F238E27FC236}">
                <a16:creationId xmlns:a16="http://schemas.microsoft.com/office/drawing/2014/main" id="{EE07EC2E-E979-3D55-6865-55C0CBDEED7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D4681B-8B37-C886-CAFF-2652E1834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4502" y="263026"/>
            <a:ext cx="1173892" cy="10525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4C3D0B-3A3C-CC0D-59E7-F40BEAA344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6902" y="415426"/>
            <a:ext cx="1173892" cy="10525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77FC82-FDA1-6BC9-C859-59E28B705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302" y="567826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coffee.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quiet.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0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72AC3B2-99BC-ACB3-AAE4-17A3190F2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83" y="164692"/>
            <a:ext cx="11739034" cy="669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enry VIII - Wikipedia">
            <a:extLst>
              <a:ext uri="{FF2B5EF4-FFF2-40B4-BE49-F238E27FC236}">
                <a16:creationId xmlns:a16="http://schemas.microsoft.com/office/drawing/2014/main" id="{D0F8CA4F-85FC-7100-A9BD-52172E15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497" y="355600"/>
            <a:ext cx="3197979" cy="562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92981A8F-07D6-1E97-B193-A5C9F126DD54}"/>
              </a:ext>
            </a:extLst>
          </p:cNvPr>
          <p:cNvSpPr/>
          <p:nvPr/>
        </p:nvSpPr>
        <p:spPr>
          <a:xfrm rot="10800000">
            <a:off x="265152" y="344818"/>
            <a:ext cx="3450961" cy="3073400"/>
          </a:xfrm>
          <a:prstGeom prst="wedgeRoundRectCallout">
            <a:avLst>
              <a:gd name="adj1" fmla="val -102278"/>
              <a:gd name="adj2" fmla="val 1375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1A3A0FA7-E9A7-791C-1AE1-6F357F1E2612}"/>
              </a:ext>
            </a:extLst>
          </p:cNvPr>
          <p:cNvSpPr/>
          <p:nvPr/>
        </p:nvSpPr>
        <p:spPr>
          <a:xfrm>
            <a:off x="7651987" y="355601"/>
            <a:ext cx="4190808" cy="3073400"/>
          </a:xfrm>
          <a:prstGeom prst="wedgeRoundRectCallout">
            <a:avLst>
              <a:gd name="adj1" fmla="val -83361"/>
              <a:gd name="adj2" fmla="val -1758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199372" y="577315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A2A999-6322-4D6C-CFF4-142E02378CEB}"/>
              </a:ext>
            </a:extLst>
          </p:cNvPr>
          <p:cNvSpPr/>
          <p:nvPr/>
        </p:nvSpPr>
        <p:spPr>
          <a:xfrm>
            <a:off x="618263" y="588098"/>
            <a:ext cx="2744737" cy="260840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endParaRPr lang="en-GB" sz="5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isten rounded icon Royalty Free Vector Image - VectorStock">
            <a:extLst>
              <a:ext uri="{FF2B5EF4-FFF2-40B4-BE49-F238E27FC236}">
                <a16:creationId xmlns:a16="http://schemas.microsoft.com/office/drawing/2014/main" id="{F4816115-9FB5-CADD-C5AD-7A59A5623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1"/>
          <a:stretch/>
        </p:blipFill>
        <p:spPr bwMode="auto">
          <a:xfrm>
            <a:off x="10324374" y="352279"/>
            <a:ext cx="1351847" cy="135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81FFC282-1F87-F6FF-9440-C633F47660A4}"/>
              </a:ext>
            </a:extLst>
          </p:cNvPr>
          <p:cNvSpPr/>
          <p:nvPr/>
        </p:nvSpPr>
        <p:spPr>
          <a:xfrm rot="10800000">
            <a:off x="314796" y="1539253"/>
            <a:ext cx="4070969" cy="670872"/>
          </a:xfrm>
          <a:prstGeom prst="wedgeRoundRectCallout">
            <a:avLst>
              <a:gd name="adj1" fmla="val -62830"/>
              <a:gd name="adj2" fmla="val -594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E8568-8F6A-B120-FF6C-7D5332EB5985}"/>
              </a:ext>
            </a:extLst>
          </p:cNvPr>
          <p:cNvSpPr/>
          <p:nvPr/>
        </p:nvSpPr>
        <p:spPr>
          <a:xfrm>
            <a:off x="436956" y="1588240"/>
            <a:ext cx="3586695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3C9CB-B1C7-CA21-7CFC-3197F93CCD83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Ymarfer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Gwrando</a:t>
            </a:r>
            <a:endParaRPr lang="en-US" sz="3600" dirty="0">
              <a:latin typeface="Tw Cen MT" panose="020B0602020104020603" pitchFamily="34" charset="0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2727DCB-AC7B-A51A-6B92-59E6A77F14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10" t="36380" r="64548" b="5814"/>
          <a:stretch/>
        </p:blipFill>
        <p:spPr>
          <a:xfrm>
            <a:off x="314796" y="2678534"/>
            <a:ext cx="4070969" cy="3958485"/>
          </a:xfrm>
          <a:prstGeom prst="rect">
            <a:avLst/>
          </a:prstGeom>
        </p:spPr>
      </p:pic>
      <p:pic>
        <p:nvPicPr>
          <p:cNvPr id="9" name="Audio Recording 11 Dec 2022 at 18:52:11">
            <a:hlinkClick r:id="" action="ppaction://media"/>
            <a:extLst>
              <a:ext uri="{FF2B5EF4-FFF2-40B4-BE49-F238E27FC236}">
                <a16:creationId xmlns:a16="http://schemas.microsoft.com/office/drawing/2014/main" id="{E7C993DD-FC85-0C3E-D986-5854BABCE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46419" y="2423717"/>
            <a:ext cx="2234059" cy="2234059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1 Dec 2022 at 18:56:27">
            <a:hlinkClick r:id="" action="ppaction://media"/>
            <a:extLst>
              <a:ext uri="{FF2B5EF4-FFF2-40B4-BE49-F238E27FC236}">
                <a16:creationId xmlns:a16="http://schemas.microsoft.com/office/drawing/2014/main" id="{EEE71AE4-770A-4F7A-FC04-A3AA27023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63340" y="2423717"/>
            <a:ext cx="2159817" cy="2159817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3717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AE5148-0E5A-A875-23FA-ABE99FB9DF50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Nawr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eich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tro</a:t>
            </a:r>
            <a:r>
              <a:rPr lang="en-US" sz="3600" dirty="0">
                <a:latin typeface="Tw Cen MT" panose="020B0602020104020603" pitchFamily="34" charset="0"/>
              </a:rPr>
              <a:t> chi!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002E7D1-22FD-6017-9202-79825CD5F3D0}"/>
              </a:ext>
            </a:extLst>
          </p:cNvPr>
          <p:cNvSpPr/>
          <p:nvPr/>
        </p:nvSpPr>
        <p:spPr>
          <a:xfrm>
            <a:off x="672937" y="1453200"/>
            <a:ext cx="9591203" cy="2545055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Dewiswch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berson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Ysgrifennwch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ohonyn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nhw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patrymau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Recordiwch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darllen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dyfais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gwmpas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gwrando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BC6E460-8D35-1BCB-864B-CC6B10BCA895}"/>
              </a:ext>
            </a:extLst>
          </p:cNvPr>
          <p:cNvSpPr/>
          <p:nvPr/>
        </p:nvSpPr>
        <p:spPr>
          <a:xfrm>
            <a:off x="1837709" y="4132272"/>
            <a:ext cx="9591203" cy="2545055"/>
          </a:xfrm>
          <a:prstGeom prst="wedgeRoundRectCallout">
            <a:avLst>
              <a:gd name="adj1" fmla="val -63706"/>
              <a:gd name="adj2" fmla="val 4669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Choose a famous person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Write a description of them using the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 pattern.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Record yourself reading the description on your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Go around the class listening to the descriptions.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Guess!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87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2EBB159C-26AC-41B0-FDAE-DA8E5D1C3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99" y="0"/>
            <a:ext cx="12209899" cy="684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1454</TotalTime>
  <Words>659</Words>
  <Application>Microsoft Macintosh PowerPoint</Application>
  <PresentationFormat>Widescreen</PresentationFormat>
  <Paragraphs>235</Paragraphs>
  <Slides>19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34" baseType="lpstr">
      <vt:lpstr>American Typewriter</vt:lpstr>
      <vt:lpstr>Arial</vt:lpstr>
      <vt:lpstr>Calibri</vt:lpstr>
      <vt:lpstr>Calibri Light</vt:lpstr>
      <vt:lpstr>Cavolini</vt:lpstr>
      <vt:lpstr>Century Gothic</vt:lpstr>
      <vt:lpstr>Comic Sans MS</vt:lpstr>
      <vt:lpstr>Ink Free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55</cp:revision>
  <dcterms:created xsi:type="dcterms:W3CDTF">2020-09-30T16:50:28Z</dcterms:created>
  <dcterms:modified xsi:type="dcterms:W3CDTF">2023-11-22T08:07:02Z</dcterms:modified>
  <cp:category/>
</cp:coreProperties>
</file>