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71" r:id="rId5"/>
    <p:sldId id="273" r:id="rId6"/>
    <p:sldId id="289" r:id="rId7"/>
    <p:sldId id="290" r:id="rId8"/>
    <p:sldId id="291" r:id="rId9"/>
    <p:sldId id="298" r:id="rId10"/>
    <p:sldId id="292" r:id="rId11"/>
    <p:sldId id="300" r:id="rId12"/>
    <p:sldId id="301" r:id="rId13"/>
    <p:sldId id="293" r:id="rId14"/>
    <p:sldId id="302" r:id="rId15"/>
    <p:sldId id="303" r:id="rId16"/>
    <p:sldId id="308" r:id="rId17"/>
    <p:sldId id="306" r:id="rId18"/>
    <p:sldId id="307" r:id="rId19"/>
    <p:sldId id="294" r:id="rId20"/>
    <p:sldId id="295" r:id="rId21"/>
    <p:sldId id="296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125" autoAdjust="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Introducing the Modern Workplace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Introducing the Modern Workplace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560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18910D-D3B9-42B9-A0FC-A071AB1BA6C9}" type="slidenum">
              <a:rPr lang="en-US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2</a:t>
            </a:fld>
            <a:endParaRPr lang="en-US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87451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4427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7023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746318-37DF-45B4-98BA-F3D7C3A78A2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8851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A65C65-52B4-4917-B2C4-89B98C3E818F}" type="slidenum">
              <a:rPr lang="en-US"/>
              <a:pPr/>
              <a:t>6</a:t>
            </a:fld>
            <a:endParaRPr 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3788" y="5118725"/>
            <a:ext cx="5390305" cy="4849318"/>
          </a:xfrm>
          <a:noFill/>
          <a:ln/>
        </p:spPr>
        <p:txBody>
          <a:bodyPr/>
          <a:lstStyle/>
          <a:p>
            <a:pPr eaLnBrk="1" hangingPunct="1"/>
            <a:r>
              <a:rPr lang="en-AU" baseline="0" dirty="0"/>
              <a:t>Why are organisations interested in these individual attributes?</a:t>
            </a:r>
          </a:p>
          <a:p>
            <a:pPr eaLnBrk="1" hangingPunct="1"/>
            <a:r>
              <a:rPr lang="en-AU" baseline="0" dirty="0"/>
              <a:t>Performance is an outcome of…</a:t>
            </a:r>
          </a:p>
          <a:p>
            <a:pPr eaLnBrk="1" hangingPunct="1"/>
            <a:r>
              <a:rPr lang="en-AU" baseline="0" dirty="0"/>
              <a:t>People’s own personal attributes/characteristics (shown here as someone’s capacity to perform)</a:t>
            </a:r>
          </a:p>
          <a:p>
            <a:pPr eaLnBrk="1" hangingPunct="1"/>
            <a:r>
              <a:rPr lang="en-AU" baseline="0" dirty="0"/>
              <a:t>How much effort they put in to their job / (their willingness to perform)</a:t>
            </a:r>
          </a:p>
          <a:p>
            <a:pPr eaLnBrk="1" hangingPunct="1"/>
            <a:r>
              <a:rPr lang="en-AU" baseline="0" dirty="0"/>
              <a:t>How much support they get from the organisation  (their opportunity to perform) </a:t>
            </a:r>
          </a:p>
          <a:p>
            <a:pPr eaLnBrk="1" hangingPunct="1"/>
            <a:endParaRPr lang="en-AU" baseline="0" dirty="0"/>
          </a:p>
          <a:p>
            <a:pPr eaLnBrk="1" hangingPunct="1"/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8031205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Wordwall</a:t>
            </a:r>
            <a:r>
              <a:rPr lang="en-GB" baseline="0" dirty="0"/>
              <a:t> activity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5590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6DE0268F-9F46-42A5-971B-DCC4450B6A0C}" type="slidenum">
              <a:rPr lang="en-GB" altLang="en-US">
                <a:latin typeface="Garamond" panose="02020404030301010803" pitchFamily="18" charset="0"/>
              </a:rPr>
              <a:pPr eaLnBrk="1" hangingPunct="1">
                <a:spcBef>
                  <a:spcPct val="0"/>
                </a:spcBef>
              </a:pPr>
              <a:t>8</a:t>
            </a:fld>
            <a:endParaRPr lang="en-GB" alt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43893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Productivity increased whether the lights</a:t>
            </a:r>
            <a:r>
              <a:rPr lang="en-GB" altLang="en-US" baseline="0" dirty="0"/>
              <a:t> were on or off.  Why??</a:t>
            </a:r>
            <a:endParaRPr lang="en-GB" altLang="en-US" dirty="0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B2A66EB-47BC-4C09-8313-41B7F4F10E80}" type="slidenum">
              <a:rPr lang="en-GB" altLang="en-US">
                <a:latin typeface="Garamond" panose="02020404030301010803" pitchFamily="18" charset="0"/>
              </a:rPr>
              <a:pPr eaLnBrk="1" hangingPunct="1">
                <a:spcBef>
                  <a:spcPct val="0"/>
                </a:spcBef>
              </a:pPr>
              <a:t>9</a:t>
            </a:fld>
            <a:endParaRPr lang="en-GB" alt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71840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9411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Once lower level of needs is satisfied, no longer acts as a motivator</a:t>
            </a:r>
          </a:p>
          <a:p>
            <a:pPr eaLnBrk="1" hangingPunct="1"/>
            <a:r>
              <a:rPr lang="en-GB" altLang="en-US" dirty="0"/>
              <a:t>Individuals transcend upwards towards fulfilment of higher level</a:t>
            </a:r>
          </a:p>
          <a:p>
            <a:pPr eaLnBrk="1" hangingPunct="1"/>
            <a:r>
              <a:rPr lang="en-GB" altLang="en-US" dirty="0"/>
              <a:t>Each level is distinct</a:t>
            </a:r>
          </a:p>
          <a:p>
            <a:pPr eaLnBrk="1" hangingPunct="1"/>
            <a:r>
              <a:rPr lang="en-GB" altLang="en-US" dirty="0"/>
              <a:t>Individuals may operate at more than one level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2366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3508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BE46FAB-DB66-4676-A495-A17A1973BDD4}" type="slidenum">
              <a:rPr lang="en-GB" altLang="en-US">
                <a:latin typeface="Garamond" panose="02020404030301010803" pitchFamily="18" charset="0"/>
              </a:rPr>
              <a:pPr eaLnBrk="1" hangingPunct="1">
                <a:spcBef>
                  <a:spcPct val="0"/>
                </a:spcBef>
              </a:pPr>
              <a:t>13</a:t>
            </a:fld>
            <a:endParaRPr lang="en-GB" alt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432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4B494DBB-CA5B-494F-84EC-1F79AB9EF477}" type="slidenum">
              <a:rPr lang="en-GB" altLang="en-US">
                <a:latin typeface="Garamond" panose="02020404030301010803" pitchFamily="18" charset="0"/>
              </a:rPr>
              <a:pPr eaLnBrk="1" hangingPunct="1">
                <a:spcBef>
                  <a:spcPct val="0"/>
                </a:spcBef>
              </a:pPr>
              <a:t>14</a:t>
            </a:fld>
            <a:endParaRPr lang="en-GB" alt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89914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8632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1395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746318-37DF-45B4-98BA-F3D7C3A78A2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7365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Reflection exercise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139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A1C6D74-9C60-4EE1-A473-6D536EE26A1A}" type="datetime1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Contemporary Human Resource in Practice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76C43-46C1-4F0E-8C00-82A6AD2E4837}" type="datetime1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Contemporary Human Resource in Practice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2A6F-567B-4893-B0BF-9B09BAE025EB}" type="datetime1">
              <a:rPr lang="en-GB" smtClean="0"/>
              <a:t>11/10/2018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1947C-75F5-4E69-BED3-356F44364EC3}" type="datetime1">
              <a:rPr lang="en-GB" smtClean="0"/>
              <a:t>11/10/2018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185D0-BAD1-47CF-B57E-94555FB51AF7}" type="datetime1">
              <a:rPr lang="en-GB" smtClean="0"/>
              <a:t>11/10/2018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79957-D80D-4F06-A8F4-9F4810F9417B}" type="datetime1">
              <a:rPr lang="en-GB" smtClean="0"/>
              <a:t>11/10/2018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2A63C-15E7-4C83-8532-6D421EFAB15E}" type="datetime1">
              <a:rPr lang="en-GB" smtClean="0"/>
              <a:t>11/10/2018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8FB84-72D5-41C6-B00D-7133D039CB48}" type="datetime1">
              <a:rPr lang="en-GB" smtClean="0"/>
              <a:t>11/10/2018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7B85-77A0-41A8-A2E1-BD2755A536A7}" type="datetime1">
              <a:rPr lang="en-GB" smtClean="0"/>
              <a:t>11/10/2018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90AF2-C049-46F0-A008-61C8F55F5DE5}" type="datetime1">
              <a:rPr lang="en-GB" smtClean="0"/>
              <a:t>11/10/2018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F1256-A195-4F02-9162-46CC3832B26C}" type="datetime1">
              <a:rPr lang="en-GB" smtClean="0"/>
              <a:t>11/10/2018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Index slide</a:t>
            </a: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7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4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5577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186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0AC018-CB29-4F9F-84F7-356CBB0C3E15}" type="datetime1">
              <a:rPr lang="en-GB" smtClean="0"/>
              <a:t>11/10/2018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1.png"/><Relationship Id="rId4" Type="http://schemas.openxmlformats.org/officeDocument/2006/relationships/oleObject" Target="../embeddings/oleObject1.bin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2564904"/>
            <a:ext cx="7772400" cy="2123658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/>
            </a:r>
            <a:br>
              <a:rPr lang="en-GB" sz="4400" dirty="0">
                <a:solidFill>
                  <a:schemeClr val="bg1"/>
                </a:solidFill>
              </a:rPr>
            </a:br>
            <a:r>
              <a:rPr lang="en-GB" sz="6000" dirty="0">
                <a:solidFill>
                  <a:schemeClr val="accent4"/>
                </a:solidFill>
              </a:rPr>
              <a:t>Motivation </a:t>
            </a:r>
            <a:endParaRPr lang="en-GB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229515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395693" y="548680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/>
              <a:t>Session Overview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3779887723"/>
              </p:ext>
            </p:extLst>
          </p:nvPr>
        </p:nvGraphicFramePr>
        <p:xfrm>
          <a:off x="404813" y="1070607"/>
          <a:ext cx="8310562" cy="348615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What is Motivation?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Content Motivation Theories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Process Motivation Theories</a:t>
                      </a:r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4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Accessing</a:t>
                      </a:r>
                      <a:r>
                        <a:rPr lang="en-US" sz="1700" baseline="0" dirty="0"/>
                        <a:t> Your Own Motivations</a:t>
                      </a:r>
                      <a:endParaRPr lang="en-US" sz="1700" dirty="0"/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>
              <a:defRPr/>
            </a:pPr>
            <a:fld id="{0D8B08AE-D2AE-4567-A358-20276AEF5343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385418"/>
      </p:ext>
    </p:extLst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67544" y="1700808"/>
            <a:ext cx="8352928" cy="409391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Aim:</a:t>
            </a:r>
          </a:p>
          <a:p>
            <a:pPr marL="87313" indent="1588">
              <a:buNone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To explore the concept  of motivation &amp; its impact on individual &amp; organisational  performance  </a:t>
            </a:r>
          </a:p>
          <a:p>
            <a:pPr>
              <a:buNone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Objectives are to:</a:t>
            </a:r>
          </a:p>
          <a:p>
            <a:pPr marL="446088" indent="-336550">
              <a:buFont typeface="Wingdings" pitchFamily="2" charset="2"/>
              <a:buChar char="Ø"/>
              <a:defRPr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define the terms motivation and performance</a:t>
            </a:r>
          </a:p>
          <a:p>
            <a:pPr marL="446088" indent="-336550">
              <a:buFont typeface="Wingdings" pitchFamily="2" charset="2"/>
              <a:buChar char="Ø"/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highlight key motivation theories</a:t>
            </a:r>
          </a:p>
          <a:p>
            <a:pPr marL="446088" indent="-336550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identify strategies used to influence employee motivation </a:t>
            </a:r>
          </a:p>
          <a:p>
            <a:pPr marL="446088" indent="-336550">
              <a:buFont typeface="Wingdings" pitchFamily="2" charset="2"/>
              <a:buChar char="Ø"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consider their potential impact on individual &amp; organisational performance via reference to relevant case studies</a:t>
            </a:r>
            <a:endParaRPr lang="en-GB" sz="2400" dirty="0"/>
          </a:p>
          <a:p>
            <a:pPr lvl="0">
              <a:buNone/>
            </a:pPr>
            <a:r>
              <a:rPr lang="en-GB" sz="2400" dirty="0"/>
              <a:t> 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95536" y="764704"/>
            <a:ext cx="8352928" cy="936104"/>
          </a:xfrm>
        </p:spPr>
        <p:txBody>
          <a:bodyPr>
            <a:noAutofit/>
          </a:bodyPr>
          <a:lstStyle/>
          <a:p>
            <a:pPr algn="l"/>
            <a:r>
              <a:rPr lang="en-GB" sz="2200" b="1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Motivation at work: significance for employers  &amp; employees </a:t>
            </a:r>
            <a:endParaRPr lang="en-GB" sz="2200" b="1" i="1" dirty="0">
              <a:solidFill>
                <a:schemeClr val="tx1"/>
              </a:solidFill>
              <a:effectLst/>
            </a:endParaRP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144249"/>
      </p:ext>
    </p:extLst>
  </p:cSld>
  <p:clrMapOvr>
    <a:masterClrMapping/>
  </p:clrMapOvr>
  <p:transition>
    <p:wedg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b="1" i="1" dirty="0">
                <a:latin typeface="Arial" pitchFamily="34" charset="0"/>
                <a:cs typeface="Arial" pitchFamily="34" charset="0"/>
              </a:rPr>
              <a:t>Some definitions:</a:t>
            </a:r>
          </a:p>
          <a:p>
            <a:pPr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“Degree to which an individual wants and chooses</a:t>
            </a:r>
          </a:p>
          <a:p>
            <a:pPr>
              <a:buFontTx/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 to engage in certain specified behaviour”</a:t>
            </a:r>
          </a:p>
          <a:p>
            <a:pPr lvl="4">
              <a:buFontTx/>
              <a:buNone/>
            </a:pPr>
            <a:endParaRPr lang="en-GB" sz="1400" dirty="0">
              <a:latin typeface="Arial" pitchFamily="34" charset="0"/>
              <a:cs typeface="Arial" pitchFamily="34" charset="0"/>
            </a:endParaRPr>
          </a:p>
          <a:p>
            <a:pPr lvl="4">
              <a:buFontTx/>
              <a:buNone/>
            </a:pPr>
            <a:r>
              <a:rPr lang="en-GB" sz="1400" dirty="0">
                <a:latin typeface="Arial" pitchFamily="34" charset="0"/>
                <a:cs typeface="Arial" pitchFamily="34" charset="0"/>
              </a:rPr>
              <a:t>				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(Mitchell 1982:80, cited in </a:t>
            </a:r>
            <a:r>
              <a:rPr lang="en-GB" sz="1600" dirty="0" err="1">
                <a:latin typeface="Arial" pitchFamily="34" charset="0"/>
                <a:cs typeface="Arial" pitchFamily="34" charset="0"/>
              </a:rPr>
              <a:t>Murton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 et al 2010:93)</a:t>
            </a: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2800" dirty="0">
              <a:latin typeface="Arial" pitchFamily="34" charset="0"/>
              <a:cs typeface="Arial" pitchFamily="34" charset="0"/>
            </a:endParaRPr>
          </a:p>
          <a:p>
            <a:pPr marL="271463" indent="-184150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“The willingness to apply one’s efforts towards the achievement of the organisation’s goals, while concurrently an individual need is satisfied” </a:t>
            </a:r>
          </a:p>
          <a:p>
            <a:pPr>
              <a:buNone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								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(Taylor, 2010)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3200" b="1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What is motivation?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403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836713"/>
            <a:ext cx="8229600" cy="4536504"/>
          </a:xfrm>
        </p:spPr>
        <p:txBody>
          <a:bodyPr>
            <a:normAutofit fontScale="85000" lnSpcReduction="10000"/>
          </a:bodyPr>
          <a:lstStyle/>
          <a:p>
            <a:pPr marL="624078" indent="-514350">
              <a:buNone/>
            </a:pPr>
            <a:r>
              <a:rPr lang="en-GB" b="1" i="1" dirty="0">
                <a:latin typeface="Arial" pitchFamily="34" charset="0"/>
                <a:cs typeface="Arial" pitchFamily="34" charset="0"/>
              </a:rPr>
              <a:t>Q.  What  is performance? </a:t>
            </a:r>
          </a:p>
          <a:p>
            <a:pPr marL="624078" indent="-514350">
              <a:buAutoNum type="alphaUcPeriod" startAt="17"/>
            </a:pPr>
            <a:endParaRPr lang="en-GB" b="1" i="1" dirty="0">
              <a:latin typeface="Arial" pitchFamily="34" charset="0"/>
              <a:cs typeface="Arial" pitchFamily="34" charset="0"/>
            </a:endParaRPr>
          </a:p>
          <a:p>
            <a:pPr marL="624078" indent="-514350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A.  Performance is essentially behaviour      because when you perform, you are doing something  i.e. you are behaving.</a:t>
            </a:r>
          </a:p>
          <a:p>
            <a:pPr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r>
              <a:rPr lang="en-GB" b="1" i="1" dirty="0">
                <a:latin typeface="Arial" pitchFamily="34" charset="0"/>
                <a:cs typeface="Arial" pitchFamily="34" charset="0"/>
              </a:rPr>
              <a:t>Q:  All things being equal, why do some people</a:t>
            </a:r>
          </a:p>
          <a:p>
            <a:pPr marL="88900" indent="20638">
              <a:buNone/>
            </a:pPr>
            <a:r>
              <a:rPr lang="en-GB" b="1" i="1" dirty="0">
                <a:latin typeface="Arial" pitchFamily="34" charset="0"/>
                <a:cs typeface="Arial" pitchFamily="34" charset="0"/>
              </a:rPr>
              <a:t>     perform or behave better than others?</a:t>
            </a:r>
          </a:p>
          <a:p>
            <a:pPr marL="88900" indent="20638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A:  Because their motivational levels are different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271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>
          <a:xfrm>
            <a:off x="528488" y="335113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AU" dirty="0">
                <a:cs typeface="Arial" pitchFamily="34" charset="0"/>
              </a:rPr>
              <a:t>Motivation and Job Performance </a:t>
            </a:r>
          </a:p>
        </p:txBody>
      </p:sp>
      <p:sp>
        <p:nvSpPr>
          <p:cNvPr id="11266" name="Slide Number Placeholder 4"/>
          <p:cNvSpPr>
            <a:spLocks noGrp="1"/>
          </p:cNvSpPr>
          <p:nvPr>
            <p:ph type="sldNum" sz="quarter" idx="15"/>
          </p:nvPr>
        </p:nvSpPr>
        <p:spPr>
          <a:noFill/>
        </p:spPr>
        <p:txBody>
          <a:bodyPr/>
          <a:lstStyle/>
          <a:p>
            <a:fld id="{E4FD59F9-53AE-4ADC-B6DC-34DBC9B5BE35}" type="slidenum">
              <a:rPr lang="en-US"/>
              <a:pPr/>
              <a:t>6</a:t>
            </a:fld>
            <a:endParaRPr lang="en-US"/>
          </a:p>
        </p:txBody>
      </p:sp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6144" y="1772816"/>
            <a:ext cx="7634288" cy="3860800"/>
          </a:xfrm>
          <a:prstGeom prst="rect">
            <a:avLst/>
          </a:prstGeom>
          <a:noFill/>
          <a:ln w="9525">
            <a:solidFill>
              <a:schemeClr val="accent2">
                <a:lumMod val="75000"/>
              </a:schemeClr>
            </a:solidFill>
            <a:miter lim="800000"/>
            <a:headEnd/>
            <a:tailEnd/>
          </a:ln>
        </p:spPr>
      </p:pic>
      <p:pic>
        <p:nvPicPr>
          <p:cNvPr id="11269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7617" y="1226122"/>
            <a:ext cx="6553200" cy="53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Footer Placeholder 1"/>
          <p:cNvSpPr txBox="1">
            <a:spLocks/>
          </p:cNvSpPr>
          <p:nvPr/>
        </p:nvSpPr>
        <p:spPr>
          <a:xfrm>
            <a:off x="467544" y="283924"/>
            <a:ext cx="4248472" cy="4807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Introducing the Modern Workplace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6270557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363272" cy="4680520"/>
          </a:xfrm>
        </p:spPr>
        <p:txBody>
          <a:bodyPr>
            <a:normAutofit/>
          </a:bodyPr>
          <a:lstStyle/>
          <a:p>
            <a:pPr marL="88900" indent="20638">
              <a:buNone/>
            </a:pPr>
            <a:endParaRPr lang="en-GB" sz="1000" dirty="0"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r>
              <a:rPr lang="en-GB" sz="2000" b="1" i="1" dirty="0">
                <a:latin typeface="Arial" pitchFamily="34" charset="0"/>
                <a:cs typeface="Arial" pitchFamily="34" charset="0"/>
              </a:rPr>
              <a:t>Does your list include any of the following:</a:t>
            </a:r>
          </a:p>
          <a:p>
            <a:pPr marL="88900" indent="20638">
              <a:buNone/>
            </a:pPr>
            <a:endParaRPr lang="en-GB" sz="800" b="1" i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  <a:p>
            <a:pPr marL="358775" indent="-269875">
              <a:buFont typeface="Wingdings" pitchFamily="2" charset="2"/>
              <a:buChar char="Ø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Financial rewards e.g. wages/salary, bonuses</a:t>
            </a:r>
          </a:p>
          <a:p>
            <a:pPr marL="358775" indent="-269875">
              <a:buFont typeface="Wingdings" pitchFamily="2" charset="2"/>
              <a:buChar char="Ø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Good working conditions e.g. flexitime, holiday entitlement, training &amp; development opportunities, sickness &amp; maternity leave/pay above statutory minimum</a:t>
            </a:r>
          </a:p>
          <a:p>
            <a:pPr marL="358775" indent="-269875">
              <a:buFont typeface="Wingdings" pitchFamily="2" charset="2"/>
              <a:buChar char="Ø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Additional benefits e.g. company pension, car, private health care, subsidised child care &amp; canteen, gym membership etc</a:t>
            </a:r>
          </a:p>
          <a:p>
            <a:pPr marL="358775" indent="-269875">
              <a:buFont typeface="Wingdings" pitchFamily="2" charset="2"/>
              <a:buChar char="Ø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Interesting &amp; varied work, contributing to organisational, community &amp; societal wellbeing</a:t>
            </a:r>
          </a:p>
          <a:p>
            <a:pPr marL="358775" indent="-269875">
              <a:buFont typeface="Wingdings" pitchFamily="2" charset="2"/>
              <a:buChar char="Ø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Appreciative &amp; open environment, opinions &amp; efforts  valued, team ethos &amp; spirit, sense of belonging i.e. psychological rewards</a:t>
            </a:r>
          </a:p>
          <a:p>
            <a:pPr marL="358775" indent="-269875">
              <a:buFont typeface="Wingdings" pitchFamily="2" charset="2"/>
              <a:buChar char="Ø"/>
            </a:pP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354162"/>
          </a:xfrm>
        </p:spPr>
        <p:txBody>
          <a:bodyPr>
            <a:normAutofit/>
          </a:bodyPr>
          <a:lstStyle/>
          <a:p>
            <a:pPr marL="88900" indent="-88900" algn="l"/>
            <a:r>
              <a:rPr lang="en-GB" sz="3200" dirty="0">
                <a:solidFill>
                  <a:schemeClr val="tx2"/>
                </a:solidFill>
                <a:cs typeface="Arial" pitchFamily="34" charset="0"/>
              </a:rPr>
              <a:t>What motivates people to work?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336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pound sign"/>
          <p:cNvPicPr>
            <a:picLocks noChangeAspect="1" noChangeArrowheads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11184"/>
            <a:ext cx="3810000" cy="357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800" dirty="0"/>
              <a:t>Early Ideas on Work Motivation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orient="vert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Employees motivated primarily by money</a:t>
            </a:r>
          </a:p>
          <a:p>
            <a:pPr eaLnBrk="1" hangingPunct="1"/>
            <a:r>
              <a:rPr lang="en-GB" altLang="en-US" dirty="0"/>
              <a:t>Important to ensure jobs enabled maximisation of earnings</a:t>
            </a:r>
          </a:p>
          <a:p>
            <a:pPr eaLnBrk="1" hangingPunct="1"/>
            <a:r>
              <a:rPr lang="en-GB" altLang="en-US" dirty="0"/>
              <a:t>Jobs had to be examined scientifically to establish the ‘best’ method and ‘best’ workers</a:t>
            </a:r>
          </a:p>
          <a:p>
            <a:pPr eaLnBrk="1" hangingPunct="1"/>
            <a:r>
              <a:rPr lang="en-GB" altLang="en-US" dirty="0"/>
              <a:t>Payment by results</a:t>
            </a:r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dirty="0" err="1"/>
              <a:t>F.W.Taylor</a:t>
            </a:r>
            <a:r>
              <a:rPr lang="en-GB" sz="1800" dirty="0"/>
              <a:t> (1900)Scientific management – ‘economic man’</a:t>
            </a:r>
          </a:p>
        </p:txBody>
      </p:sp>
      <p:sp>
        <p:nvSpPr>
          <p:cNvPr id="6" name="Footer Placeholder 3"/>
          <p:cNvSpPr txBox="1">
            <a:spLocks/>
          </p:cNvSpPr>
          <p:nvPr/>
        </p:nvSpPr>
        <p:spPr>
          <a:xfrm>
            <a:off x="426966" y="92075"/>
            <a:ext cx="3784994" cy="45660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Introducing the Modern Workplace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DFAEC5DD-68FC-4E9C-9587-DBB16356B9F7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88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4503" y="2777902"/>
            <a:ext cx="2044001" cy="2920002"/>
          </a:xfrm>
          <a:prstGeom prst="rect">
            <a:avLst/>
          </a:prstGeom>
        </p:spPr>
      </p:pic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/>
              <a:t>Early Ideas on Work Motivation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orient="vert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Workers studied over a period of time</a:t>
            </a:r>
          </a:p>
          <a:p>
            <a:pPr eaLnBrk="1" hangingPunct="1"/>
            <a:r>
              <a:rPr lang="en-GB" altLang="en-US" dirty="0"/>
              <a:t>Changes were made to rest breaks, start &amp; finish times, refreshments, payment schemes, lighting</a:t>
            </a:r>
          </a:p>
          <a:p>
            <a:pPr eaLnBrk="1" hangingPunct="1"/>
            <a:r>
              <a:rPr lang="en-GB" altLang="en-US" dirty="0"/>
              <a:t>Production increased by 30%</a:t>
            </a:r>
          </a:p>
          <a:p>
            <a:pPr eaLnBrk="1" hangingPunct="1"/>
            <a:r>
              <a:rPr lang="en-GB" altLang="en-US" dirty="0"/>
              <a:t>Rewards should be seen in a broader context</a:t>
            </a:r>
            <a:endParaRPr lang="en-US" altLang="en-US" dirty="0"/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‘social man’ (1920’s)The Hawthorne Experiments</a:t>
            </a:r>
          </a:p>
        </p:txBody>
      </p:sp>
      <p:sp>
        <p:nvSpPr>
          <p:cNvPr id="5" name="Footer Placeholder 3"/>
          <p:cNvSpPr txBox="1">
            <a:spLocks/>
          </p:cNvSpPr>
          <p:nvPr/>
        </p:nvSpPr>
        <p:spPr>
          <a:xfrm>
            <a:off x="426966" y="92075"/>
            <a:ext cx="3784994" cy="45660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Introducing the Modern Workplace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DFAEC5DD-68FC-4E9C-9587-DBB16356B9F7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0796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b="1" dirty="0"/>
              <a:t>Content Theory</a:t>
            </a:r>
            <a:r>
              <a:rPr lang="en-GB" dirty="0"/>
              <a:t>:</a:t>
            </a:r>
          </a:p>
          <a:p>
            <a:pPr lvl="1">
              <a:defRPr/>
            </a:pPr>
            <a:r>
              <a:rPr lang="en-GB" dirty="0"/>
              <a:t>Assumes link between job satisfaction, motivation and performance</a:t>
            </a:r>
          </a:p>
          <a:p>
            <a:pPr lvl="1">
              <a:defRPr/>
            </a:pPr>
            <a:r>
              <a:rPr lang="en-GB" dirty="0"/>
              <a:t>Maslow, Herzberg, Hackman and Oldham</a:t>
            </a:r>
          </a:p>
          <a:p>
            <a:pPr marL="109537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72008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200" dirty="0">
                <a:solidFill>
                  <a:schemeClr val="tx2"/>
                </a:solidFill>
              </a:rPr>
              <a:t>Key Motivation Theories</a:t>
            </a:r>
          </a:p>
        </p:txBody>
      </p:sp>
    </p:spTree>
    <p:extLst>
      <p:ext uri="{BB962C8B-B14F-4D97-AF65-F5344CB8AC3E}">
        <p14:creationId xmlns:p14="http://schemas.microsoft.com/office/powerpoint/2010/main" val="460753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lvl="1" eaLnBrk="1" hangingPunct="1"/>
            <a:endParaRPr lang="en-GB" altLang="en-US"/>
          </a:p>
        </p:txBody>
      </p:sp>
      <p:pic>
        <p:nvPicPr>
          <p:cNvPr id="8196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23" t="34290" r="8266" b="15175"/>
          <a:stretch/>
        </p:blipFill>
        <p:spPr bwMode="auto">
          <a:xfrm>
            <a:off x="642938" y="1484784"/>
            <a:ext cx="7786687" cy="4799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4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72008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200" dirty="0">
                <a:solidFill>
                  <a:schemeClr val="tx2"/>
                </a:solidFill>
              </a:rPr>
              <a:t>Key Motivation Theories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217840" y="1340768"/>
            <a:ext cx="2530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Maslow’s Hierarchy of Needs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5817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lvl="1" eaLnBrk="1" hangingPunct="1"/>
            <a:endParaRPr lang="en-GB" altLang="en-US"/>
          </a:p>
        </p:txBody>
      </p:sp>
      <p:sp>
        <p:nvSpPr>
          <p:cNvPr id="6" name="Title 4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72008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200" dirty="0">
                <a:solidFill>
                  <a:schemeClr val="tx2"/>
                </a:solidFill>
              </a:rPr>
              <a:t>Key Motivation Theories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156176" y="476673"/>
            <a:ext cx="2530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Herzberg’s Hygiene Factors</a:t>
            </a:r>
          </a:p>
        </p:txBody>
      </p:sp>
      <p:graphicFrame>
        <p:nvGraphicFramePr>
          <p:cNvPr id="8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06111825"/>
              </p:ext>
            </p:extLst>
          </p:nvPr>
        </p:nvGraphicFramePr>
        <p:xfrm>
          <a:off x="1416608" y="1596418"/>
          <a:ext cx="6310784" cy="48654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5" name="Bitmap Image" r:id="rId4" imgW="5323810" imgH="4105848" progId="Paint.Picture">
                  <p:embed/>
                </p:oleObj>
              </mc:Choice>
              <mc:Fallback>
                <p:oleObj name="Bitmap Image" r:id="rId4" imgW="5323810" imgH="4105848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16608" y="1596418"/>
                        <a:ext cx="6310784" cy="486549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711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b="1" dirty="0"/>
              <a:t>Process Theory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dirty="0"/>
              <a:t>Don’t automatically assume link between job satisfaction and performance, but do assume link between motivation and job satisfaction and motivation and performance</a:t>
            </a:r>
          </a:p>
          <a:p>
            <a:pPr lvl="1">
              <a:defRPr/>
            </a:pPr>
            <a:r>
              <a:rPr lang="en-GB" dirty="0"/>
              <a:t>Vroom’s Expectancy theory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72008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200" dirty="0">
                <a:solidFill>
                  <a:schemeClr val="tx2"/>
                </a:solidFill>
              </a:rPr>
              <a:t>Key Motivation Theories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677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Vroom’s Expectancy Theory</a:t>
            </a:r>
            <a:endParaRPr lang="en-US" alt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Management must demonstrate to employees that effort will be rewarded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People prefer certain outcomes from their behaviour than others.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Onus on management to establish schemes to reward the behaviour it wants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9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Vroom’s expectancy theory</a:t>
            </a:r>
          </a:p>
        </p:txBody>
      </p:sp>
      <p:pic>
        <p:nvPicPr>
          <p:cNvPr id="17411" name="il_fi" descr="http://www.web-books.com/eLibrary/Books/B0/B66/IMG/fwk-collins-fig07_007.jpg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798638"/>
            <a:ext cx="8229600" cy="4129087"/>
          </a:xfr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3365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458611"/>
          </a:xfrm>
        </p:spPr>
        <p:txBody>
          <a:bodyPr>
            <a:normAutofit fontScale="92500" lnSpcReduction="20000"/>
          </a:bodyPr>
          <a:lstStyle/>
          <a:p>
            <a:pPr marL="627063" indent="-517525">
              <a:buNone/>
            </a:pPr>
            <a:r>
              <a:rPr lang="en-GB" sz="2400" b="1" i="1" dirty="0">
                <a:latin typeface="Arial" pitchFamily="34" charset="0"/>
                <a:cs typeface="Arial" pitchFamily="34" charset="0"/>
              </a:rPr>
              <a:t>Q.</a:t>
            </a:r>
            <a:r>
              <a:rPr lang="en-GB" sz="2400" b="1" i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en-GB" sz="2400" b="1" i="1" dirty="0">
                <a:latin typeface="Arial" pitchFamily="34" charset="0"/>
                <a:cs typeface="Arial" pitchFamily="34" charset="0"/>
              </a:rPr>
              <a:t>Why is it important to understand what motivates</a:t>
            </a:r>
          </a:p>
          <a:p>
            <a:pPr marL="627063" indent="-517525">
              <a:buNone/>
            </a:pPr>
            <a:r>
              <a:rPr lang="en-GB" sz="2400" b="1" i="1" dirty="0">
                <a:latin typeface="Arial" pitchFamily="34" charset="0"/>
                <a:cs typeface="Arial" pitchFamily="34" charset="0"/>
              </a:rPr>
              <a:t>	individuals?</a:t>
            </a:r>
          </a:p>
          <a:p>
            <a:pPr marL="88900" indent="20638">
              <a:buNone/>
            </a:pPr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marL="627063" indent="-517525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A.   Because it aids organisational decision making &amp; encourages the development  &amp; use of strategies which will successfully develop high performing individuals</a:t>
            </a:r>
          </a:p>
          <a:p>
            <a:pPr marL="627063" indent="-517525">
              <a:buAutoNum type="alphaUcPeriod"/>
            </a:pPr>
            <a:endParaRPr lang="en-GB" sz="1000" dirty="0">
              <a:latin typeface="Arial" pitchFamily="34" charset="0"/>
              <a:cs typeface="Arial" pitchFamily="34" charset="0"/>
            </a:endParaRPr>
          </a:p>
          <a:p>
            <a:pPr marL="627063" indent="-517525">
              <a:buAutoNum type="alphaUcPeriod"/>
            </a:pPr>
            <a:endParaRPr lang="en-GB" sz="1000" dirty="0">
              <a:latin typeface="Arial" pitchFamily="34" charset="0"/>
              <a:cs typeface="Arial" pitchFamily="34" charset="0"/>
            </a:endParaRPr>
          </a:p>
          <a:p>
            <a:pPr marL="627063" indent="-517525">
              <a:buNone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Q. </a:t>
            </a:r>
            <a:r>
              <a:rPr lang="en-GB" sz="2400" b="1" i="1" dirty="0">
                <a:latin typeface="Arial" pitchFamily="34" charset="0"/>
                <a:cs typeface="Arial" pitchFamily="34" charset="0"/>
              </a:rPr>
              <a:t>What can organisations do to positively influence motivation?</a:t>
            </a:r>
          </a:p>
          <a:p>
            <a:pPr marL="627063" indent="-517525">
              <a:buNone/>
            </a:pPr>
            <a:endParaRPr lang="en-GB" sz="1100" b="1" dirty="0">
              <a:latin typeface="Arial" pitchFamily="34" charset="0"/>
              <a:cs typeface="Arial" pitchFamily="34" charset="0"/>
            </a:endParaRPr>
          </a:p>
          <a:p>
            <a:pPr marL="566928" indent="-457200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A.  Motivation may  be positively influenced via:</a:t>
            </a:r>
          </a:p>
          <a:p>
            <a:pPr marL="717550" indent="-35877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Training &amp; development </a:t>
            </a:r>
          </a:p>
          <a:p>
            <a:pPr marL="717550" indent="-35877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Safe working environment</a:t>
            </a:r>
          </a:p>
          <a:p>
            <a:pPr marL="717550" indent="-35877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Tools for the job</a:t>
            </a:r>
          </a:p>
          <a:p>
            <a:pPr marL="717550" indent="-35877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Positive employee relations</a:t>
            </a:r>
          </a:p>
          <a:p>
            <a:pPr marL="717550" indent="-35877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Reward – financial &amp; non-financial</a:t>
            </a:r>
          </a:p>
          <a:p>
            <a:pPr marL="717550" indent="-35877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Adopting appropriate leadership style/s</a:t>
            </a:r>
          </a:p>
          <a:p>
            <a:pPr marL="627063" indent="-517525">
              <a:buNone/>
            </a:pP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625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102027"/>
          </a:xfrm>
        </p:spPr>
        <p:txBody>
          <a:bodyPr>
            <a:normAutofit fontScale="92500" lnSpcReduction="20000"/>
          </a:bodyPr>
          <a:lstStyle/>
          <a:p>
            <a:pPr marL="144000">
              <a:buNone/>
            </a:pPr>
            <a:r>
              <a:rPr lang="en-GB" dirty="0"/>
              <a:t>“</a:t>
            </a:r>
            <a:r>
              <a:rPr lang="en-GB" dirty="0">
                <a:latin typeface="Arial" pitchFamily="34" charset="0"/>
                <a:cs typeface="Arial" pitchFamily="34" charset="0"/>
              </a:rPr>
              <a:t>To get the best from their employees organisations need to create conditions where staff actively want to get in early and stay late because they </a:t>
            </a:r>
            <a:r>
              <a:rPr lang="en-GB" b="1" i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enjoy what they do </a:t>
            </a:r>
            <a:r>
              <a:rPr lang="en-GB" dirty="0">
                <a:latin typeface="Arial" pitchFamily="34" charset="0"/>
                <a:cs typeface="Arial" pitchFamily="34" charset="0"/>
              </a:rPr>
              <a:t>and </a:t>
            </a:r>
            <a:r>
              <a:rPr lang="en-GB" b="1" i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associate the company’s success with their own</a:t>
            </a:r>
            <a:r>
              <a:rPr lang="en-GB" dirty="0">
                <a:latin typeface="Arial" pitchFamily="34" charset="0"/>
                <a:cs typeface="Arial" pitchFamily="34" charset="0"/>
              </a:rPr>
              <a:t>, just getting paid for attending work is not going to do this.  What is required is </a:t>
            </a:r>
            <a:r>
              <a:rPr lang="en-GB" b="1" i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an employee relationship </a:t>
            </a:r>
            <a:r>
              <a:rPr lang="en-GB" dirty="0">
                <a:latin typeface="Arial" pitchFamily="34" charset="0"/>
                <a:cs typeface="Arial" pitchFamily="34" charset="0"/>
              </a:rPr>
              <a:t>where the </a:t>
            </a:r>
            <a:r>
              <a:rPr lang="en-GB" b="1" i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employee regards themselves a stakeholder </a:t>
            </a:r>
            <a:r>
              <a:rPr lang="en-GB" dirty="0">
                <a:latin typeface="Arial" pitchFamily="34" charset="0"/>
                <a:cs typeface="Arial" pitchFamily="34" charset="0"/>
              </a:rPr>
              <a:t>in the long tem success of the company” </a:t>
            </a:r>
          </a:p>
          <a:p>
            <a:pPr marL="36000">
              <a:buNone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							(</a:t>
            </a:r>
            <a:r>
              <a:rPr lang="en-GB" sz="1200" dirty="0" err="1"/>
              <a:t>Murton</a:t>
            </a:r>
            <a:r>
              <a:rPr lang="en-GB" sz="1200" dirty="0"/>
              <a:t> et al, 2010:93)</a:t>
            </a:r>
            <a:r>
              <a:rPr lang="en-GB" dirty="0">
                <a:latin typeface="Arial" pitchFamily="34" charset="0"/>
                <a:cs typeface="Arial" pitchFamily="34" charset="0"/>
              </a:rPr>
              <a:t>						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18654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chemeClr val="tx2"/>
                </a:solidFill>
                <a:cs typeface="Arial" pitchFamily="34" charset="0"/>
              </a:rPr>
              <a:t>The ideal situation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216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" grpId="1" build="p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908720"/>
            <a:ext cx="8320438" cy="5472608"/>
          </a:xfrm>
        </p:spPr>
        <p:txBody>
          <a:bodyPr>
            <a:normAutofit/>
          </a:bodyPr>
          <a:lstStyle/>
          <a:p>
            <a:pPr marL="514350" indent="-514350">
              <a:buSzPct val="100000"/>
              <a:buFont typeface="+mj-lt"/>
              <a:buAutoNum type="arabicPeriod"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Identify the key factors  which motivate you to work hard &amp; go the ‘extra mile’?</a:t>
            </a:r>
          </a:p>
          <a:p>
            <a:pPr marL="514350" indent="-514350">
              <a:buSzPct val="100000"/>
              <a:buFont typeface="+mj-lt"/>
              <a:buAutoNum type="arabicPeriod"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What factors might influence the ‘opportunity’ to use your skills &amp; be motivated? </a:t>
            </a:r>
          </a:p>
          <a:p>
            <a:pPr marL="514350" lvl="0" indent="-514350">
              <a:buSzPct val="100000"/>
              <a:buFont typeface="+mj-lt"/>
              <a:buAutoNum type="arabicPeriod"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Think about  any job (paid or voluntary) you’ve had:</a:t>
            </a:r>
          </a:p>
          <a:p>
            <a:pPr marL="900113" indent="-369888">
              <a:buSzPct val="100000"/>
              <a:buFont typeface="+mj-lt"/>
              <a:buAutoNum type="alphaLcPeriod"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were there any specific factors which motivated you to put effort into the  job  &amp; work beyond your contract? </a:t>
            </a:r>
          </a:p>
          <a:p>
            <a:pPr marL="900113" indent="-369888">
              <a:buSzPct val="100000"/>
              <a:buFont typeface="+mj-lt"/>
              <a:buAutoNum type="alphaLcPeriod"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think about someone with whom you’ve worked who isn’t motivated to work hard.  What are the factors that might have influenced their lack of motivation?</a:t>
            </a:r>
          </a:p>
          <a:p>
            <a:pPr marL="514350" lvl="0" indent="-514350">
              <a:buSzPct val="100000"/>
              <a:buAutoNum type="arabicPeriod" startAt="4"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What HR policies &amp; practices are likely to influence your ‘motivation’ &amp; ‘opportunities’ and ultimately your performance?</a:t>
            </a:r>
          </a:p>
          <a:p>
            <a:pPr marL="514350" lvl="0" indent="-514350">
              <a:buSzPct val="100000"/>
              <a:buNone/>
            </a:pPr>
            <a:endParaRPr lang="en-GB" sz="2200" dirty="0">
              <a:latin typeface="Arial" pitchFamily="34" charset="0"/>
              <a:cs typeface="Arial" pitchFamily="34" charset="0"/>
            </a:endParaRPr>
          </a:p>
          <a:p>
            <a:pPr marL="514350" lvl="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</p:spPr>
        <p:txBody>
          <a:bodyPr>
            <a:noAutofit/>
          </a:bodyPr>
          <a:lstStyle/>
          <a:p>
            <a:pPr algn="l"/>
            <a:r>
              <a:rPr lang="en-GB" sz="3200" dirty="0">
                <a:solidFill>
                  <a:schemeClr val="tx2"/>
                </a:solidFill>
                <a:cs typeface="Arial" pitchFamily="34" charset="0"/>
              </a:rPr>
              <a:t/>
            </a:r>
            <a:br>
              <a:rPr lang="en-GB" sz="3200" dirty="0">
                <a:solidFill>
                  <a:schemeClr val="tx2"/>
                </a:solidFill>
                <a:cs typeface="Arial" pitchFamily="34" charset="0"/>
              </a:rPr>
            </a:br>
            <a:r>
              <a:rPr lang="en-GB" sz="3200" dirty="0">
                <a:solidFill>
                  <a:schemeClr val="tx2"/>
                </a:solidFill>
                <a:cs typeface="Arial" pitchFamily="34" charset="0"/>
              </a:rPr>
              <a:t>Activity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>
                <a:solidFill>
                  <a:prstClr val="black"/>
                </a:solidFill>
              </a:rPr>
              <a:pPr/>
              <a:t>18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9459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919</TotalTime>
  <Words>780</Words>
  <Application>Microsoft Office PowerPoint</Application>
  <PresentationFormat>On-screen Show (4:3)</PresentationFormat>
  <Paragraphs>164</Paragraphs>
  <Slides>18</Slides>
  <Notes>18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Calibri</vt:lpstr>
      <vt:lpstr>Garamond</vt:lpstr>
      <vt:lpstr>Myriad Pro</vt:lpstr>
      <vt:lpstr>Tahoma</vt:lpstr>
      <vt:lpstr>Wingdings</vt:lpstr>
      <vt:lpstr>20140311PresentationUWTSDTemplate</vt:lpstr>
      <vt:lpstr>Bitmap Image</vt:lpstr>
      <vt:lpstr> Motivation </vt:lpstr>
      <vt:lpstr>Session Overview</vt:lpstr>
      <vt:lpstr>Motivation at work: significance for employers  &amp; employees </vt:lpstr>
      <vt:lpstr>What is motivation?</vt:lpstr>
      <vt:lpstr>PowerPoint Presentation</vt:lpstr>
      <vt:lpstr>Motivation and Job Performance </vt:lpstr>
      <vt:lpstr>What motivates people to work?</vt:lpstr>
      <vt:lpstr>Early Ideas on Work Motivation </vt:lpstr>
      <vt:lpstr>Early Ideas on Work Motivation</vt:lpstr>
      <vt:lpstr>Key Motivation Theories</vt:lpstr>
      <vt:lpstr>Key Motivation Theories</vt:lpstr>
      <vt:lpstr>Key Motivation Theories</vt:lpstr>
      <vt:lpstr>Key Motivation Theories</vt:lpstr>
      <vt:lpstr>Vroom’s Expectancy Theory</vt:lpstr>
      <vt:lpstr>Vroom’s expectancy theory</vt:lpstr>
      <vt:lpstr>PowerPoint Presentation</vt:lpstr>
      <vt:lpstr>The ideal situation</vt:lpstr>
      <vt:lpstr>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Brynach Heffernan</cp:lastModifiedBy>
  <cp:revision>28</cp:revision>
  <cp:lastPrinted>2016-10-27T11:17:58Z</cp:lastPrinted>
  <dcterms:created xsi:type="dcterms:W3CDTF">2015-04-14T15:21:28Z</dcterms:created>
  <dcterms:modified xsi:type="dcterms:W3CDTF">2018-10-11T13:43:29Z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