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34"/>
  </p:notesMasterIdLst>
  <p:sldIdLst>
    <p:sldId id="256" r:id="rId2"/>
    <p:sldId id="257" r:id="rId3"/>
    <p:sldId id="260" r:id="rId4"/>
    <p:sldId id="276" r:id="rId5"/>
    <p:sldId id="277" r:id="rId6"/>
    <p:sldId id="278" r:id="rId7"/>
    <p:sldId id="279" r:id="rId8"/>
    <p:sldId id="280" r:id="rId9"/>
    <p:sldId id="261" r:id="rId10"/>
    <p:sldId id="263" r:id="rId11"/>
    <p:sldId id="282" r:id="rId12"/>
    <p:sldId id="283" r:id="rId13"/>
    <p:sldId id="281" r:id="rId14"/>
    <p:sldId id="264" r:id="rId15"/>
    <p:sldId id="265" r:id="rId16"/>
    <p:sldId id="284" r:id="rId17"/>
    <p:sldId id="262" r:id="rId18"/>
    <p:sldId id="285" r:id="rId19"/>
    <p:sldId id="286" r:id="rId20"/>
    <p:sldId id="267" r:id="rId21"/>
    <p:sldId id="268" r:id="rId22"/>
    <p:sldId id="287" r:id="rId23"/>
    <p:sldId id="288" r:id="rId24"/>
    <p:sldId id="290" r:id="rId25"/>
    <p:sldId id="291" r:id="rId26"/>
    <p:sldId id="269" r:id="rId27"/>
    <p:sldId id="270" r:id="rId28"/>
    <p:sldId id="271" r:id="rId29"/>
    <p:sldId id="272" r:id="rId30"/>
    <p:sldId id="273" r:id="rId31"/>
    <p:sldId id="289" r:id="rId32"/>
    <p:sldId id="275"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B8BABD-90B9-47DD-8FC0-2F6B8F9A568D}" v="11" dt="2026-01-05T13:52:45.3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92" d="100"/>
          <a:sy n="92" d="100"/>
        </p:scale>
        <p:origin x="102"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8A98EC-3258-4DB8-8006-3C3485C8C7F0}"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0473B418-3C8F-493C-9CFF-97D9477E8D77}">
      <dgm:prSet/>
      <dgm:spPr/>
      <dgm:t>
        <a:bodyPr/>
        <a:lstStyle/>
        <a:p>
          <a:r>
            <a:rPr lang="en-GB" b="0" i="0"/>
            <a:t>Poverty affects millions of people in the UK alone.</a:t>
          </a:r>
          <a:endParaRPr lang="en-US"/>
        </a:p>
      </dgm:t>
    </dgm:pt>
    <dgm:pt modelId="{1415C6B4-D819-420D-A229-8832F5479DF6}" type="parTrans" cxnId="{FC2906B1-E962-42AF-9D74-3F84F793A653}">
      <dgm:prSet/>
      <dgm:spPr/>
      <dgm:t>
        <a:bodyPr/>
        <a:lstStyle/>
        <a:p>
          <a:endParaRPr lang="en-US"/>
        </a:p>
      </dgm:t>
    </dgm:pt>
    <dgm:pt modelId="{5960726C-88A6-4B1C-AE2B-42CA86E4C8C5}" type="sibTrans" cxnId="{FC2906B1-E962-42AF-9D74-3F84F793A653}">
      <dgm:prSet/>
      <dgm:spPr/>
      <dgm:t>
        <a:bodyPr/>
        <a:lstStyle/>
        <a:p>
          <a:endParaRPr lang="en-US"/>
        </a:p>
      </dgm:t>
    </dgm:pt>
    <dgm:pt modelId="{F17B203D-E08F-4EF7-9C6F-8D934DA27BAF}">
      <dgm:prSet/>
      <dgm:spPr/>
      <dgm:t>
        <a:bodyPr/>
        <a:lstStyle/>
        <a:p>
          <a:r>
            <a:rPr lang="en-GB" b="0" i="0"/>
            <a:t>When your resources are well below your needs to survive.</a:t>
          </a:r>
          <a:endParaRPr lang="en-US"/>
        </a:p>
      </dgm:t>
    </dgm:pt>
    <dgm:pt modelId="{2F40F7C5-944F-484C-85BA-3D9A19D353D3}" type="parTrans" cxnId="{8817995E-8999-4F1C-83B9-F0973F18FDA4}">
      <dgm:prSet/>
      <dgm:spPr/>
      <dgm:t>
        <a:bodyPr/>
        <a:lstStyle/>
        <a:p>
          <a:endParaRPr lang="en-US"/>
        </a:p>
      </dgm:t>
    </dgm:pt>
    <dgm:pt modelId="{FB0BC474-E559-4143-820B-8147125F656A}" type="sibTrans" cxnId="{8817995E-8999-4F1C-83B9-F0973F18FDA4}">
      <dgm:prSet/>
      <dgm:spPr/>
      <dgm:t>
        <a:bodyPr/>
        <a:lstStyle/>
        <a:p>
          <a:endParaRPr lang="en-US"/>
        </a:p>
      </dgm:t>
    </dgm:pt>
    <dgm:pt modelId="{7D70BB27-6CCE-465C-A9FB-67459C66B465}">
      <dgm:prSet/>
      <dgm:spPr/>
      <dgm:t>
        <a:bodyPr/>
        <a:lstStyle/>
        <a:p>
          <a:r>
            <a:rPr lang="en-GB" b="0" i="0"/>
            <a:t>It means not being able to:</a:t>
          </a:r>
          <a:endParaRPr lang="en-US"/>
        </a:p>
      </dgm:t>
    </dgm:pt>
    <dgm:pt modelId="{C8475A98-8F28-4E8F-9F84-8F4C4B3492C7}" type="parTrans" cxnId="{1B6A130C-A71C-498B-B787-028682961558}">
      <dgm:prSet/>
      <dgm:spPr/>
      <dgm:t>
        <a:bodyPr/>
        <a:lstStyle/>
        <a:p>
          <a:endParaRPr lang="en-US"/>
        </a:p>
      </dgm:t>
    </dgm:pt>
    <dgm:pt modelId="{CD5BA347-4AF2-43BE-A0BF-7275F680E59E}" type="sibTrans" cxnId="{1B6A130C-A71C-498B-B787-028682961558}">
      <dgm:prSet/>
      <dgm:spPr/>
      <dgm:t>
        <a:bodyPr/>
        <a:lstStyle/>
        <a:p>
          <a:endParaRPr lang="en-US"/>
        </a:p>
      </dgm:t>
    </dgm:pt>
    <dgm:pt modelId="{D56E925C-49E6-4BAA-B1AA-4F857C2F523D}">
      <dgm:prSet/>
      <dgm:spPr/>
      <dgm:t>
        <a:bodyPr/>
        <a:lstStyle/>
        <a:p>
          <a:r>
            <a:rPr lang="en-GB" b="0" i="0"/>
            <a:t>Pay rent</a:t>
          </a:r>
          <a:endParaRPr lang="en-US"/>
        </a:p>
      </dgm:t>
    </dgm:pt>
    <dgm:pt modelId="{1A511C52-63A8-43A9-BC34-045310FC5D4B}" type="parTrans" cxnId="{F6932697-241C-4A11-A6FC-8947A3D3BC5D}">
      <dgm:prSet/>
      <dgm:spPr/>
      <dgm:t>
        <a:bodyPr/>
        <a:lstStyle/>
        <a:p>
          <a:endParaRPr lang="en-US"/>
        </a:p>
      </dgm:t>
    </dgm:pt>
    <dgm:pt modelId="{B7EC8B77-DF42-4BFA-9950-E43C533691C4}" type="sibTrans" cxnId="{F6932697-241C-4A11-A6FC-8947A3D3BC5D}">
      <dgm:prSet/>
      <dgm:spPr/>
      <dgm:t>
        <a:bodyPr/>
        <a:lstStyle/>
        <a:p>
          <a:endParaRPr lang="en-US"/>
        </a:p>
      </dgm:t>
    </dgm:pt>
    <dgm:pt modelId="{04765126-912E-4B8D-8689-1A949968A216}">
      <dgm:prSet/>
      <dgm:spPr/>
      <dgm:t>
        <a:bodyPr/>
        <a:lstStyle/>
        <a:p>
          <a:r>
            <a:rPr lang="en-GB" b="0" i="0" dirty="0"/>
            <a:t>Heat the home</a:t>
          </a:r>
          <a:endParaRPr lang="en-US" dirty="0"/>
        </a:p>
      </dgm:t>
    </dgm:pt>
    <dgm:pt modelId="{0837984F-F208-4CC1-A419-48D024F41755}" type="parTrans" cxnId="{36756402-7006-42B9-9545-F2E64A5584D8}">
      <dgm:prSet/>
      <dgm:spPr/>
      <dgm:t>
        <a:bodyPr/>
        <a:lstStyle/>
        <a:p>
          <a:endParaRPr lang="en-US"/>
        </a:p>
      </dgm:t>
    </dgm:pt>
    <dgm:pt modelId="{0A30B93F-DD27-4F82-B7BD-4EC2693D0FB3}" type="sibTrans" cxnId="{36756402-7006-42B9-9545-F2E64A5584D8}">
      <dgm:prSet/>
      <dgm:spPr/>
      <dgm:t>
        <a:bodyPr/>
        <a:lstStyle/>
        <a:p>
          <a:endParaRPr lang="en-US"/>
        </a:p>
      </dgm:t>
    </dgm:pt>
    <dgm:pt modelId="{905C5516-410E-42C9-8013-71BBC7E84555}">
      <dgm:prSet/>
      <dgm:spPr/>
      <dgm:t>
        <a:bodyPr/>
        <a:lstStyle/>
        <a:p>
          <a:r>
            <a:rPr lang="en-GB" b="0" i="0"/>
            <a:t>Buy essentials for the family.</a:t>
          </a:r>
          <a:endParaRPr lang="en-US"/>
        </a:p>
      </dgm:t>
    </dgm:pt>
    <dgm:pt modelId="{2BDD527B-D77A-4035-A32B-F01056B9FEC2}" type="parTrans" cxnId="{269BD49F-845A-42E5-B064-C26CF95A9C8B}">
      <dgm:prSet/>
      <dgm:spPr/>
      <dgm:t>
        <a:bodyPr/>
        <a:lstStyle/>
        <a:p>
          <a:endParaRPr lang="en-US"/>
        </a:p>
      </dgm:t>
    </dgm:pt>
    <dgm:pt modelId="{A6EC5B8F-0A31-48A6-B0B5-4ECFC17C3AFE}" type="sibTrans" cxnId="{269BD49F-845A-42E5-B064-C26CF95A9C8B}">
      <dgm:prSet/>
      <dgm:spPr/>
      <dgm:t>
        <a:bodyPr/>
        <a:lstStyle/>
        <a:p>
          <a:endParaRPr lang="en-US"/>
        </a:p>
      </dgm:t>
    </dgm:pt>
    <dgm:pt modelId="{054868DE-4B4C-4C71-85CC-8C0D1F49D45C}" type="pres">
      <dgm:prSet presAssocID="{3B8A98EC-3258-4DB8-8006-3C3485C8C7F0}" presName="Name0" presStyleCnt="0">
        <dgm:presLayoutVars>
          <dgm:dir/>
          <dgm:animLvl val="lvl"/>
          <dgm:resizeHandles val="exact"/>
        </dgm:presLayoutVars>
      </dgm:prSet>
      <dgm:spPr/>
    </dgm:pt>
    <dgm:pt modelId="{0D733DF2-A768-4210-91AA-939BFCDB22A7}" type="pres">
      <dgm:prSet presAssocID="{7D70BB27-6CCE-465C-A9FB-67459C66B465}" presName="boxAndChildren" presStyleCnt="0"/>
      <dgm:spPr/>
    </dgm:pt>
    <dgm:pt modelId="{6C2252FE-6147-4CA9-88FA-ED459F147F1E}" type="pres">
      <dgm:prSet presAssocID="{7D70BB27-6CCE-465C-A9FB-67459C66B465}" presName="parentTextBox" presStyleLbl="node1" presStyleIdx="0" presStyleCnt="3"/>
      <dgm:spPr/>
    </dgm:pt>
    <dgm:pt modelId="{B5D4D664-91FD-46B0-BF18-575A43A150C1}" type="pres">
      <dgm:prSet presAssocID="{7D70BB27-6CCE-465C-A9FB-67459C66B465}" presName="entireBox" presStyleLbl="node1" presStyleIdx="0" presStyleCnt="3"/>
      <dgm:spPr/>
    </dgm:pt>
    <dgm:pt modelId="{C6E12302-7A3A-4DCB-AC86-779F33D0B9CB}" type="pres">
      <dgm:prSet presAssocID="{7D70BB27-6CCE-465C-A9FB-67459C66B465}" presName="descendantBox" presStyleCnt="0"/>
      <dgm:spPr/>
    </dgm:pt>
    <dgm:pt modelId="{9C86F3CF-AC14-4487-A4AA-C18546B75FF4}" type="pres">
      <dgm:prSet presAssocID="{D56E925C-49E6-4BAA-B1AA-4F857C2F523D}" presName="childTextBox" presStyleLbl="fgAccFollowNode1" presStyleIdx="0" presStyleCnt="3">
        <dgm:presLayoutVars>
          <dgm:bulletEnabled val="1"/>
        </dgm:presLayoutVars>
      </dgm:prSet>
      <dgm:spPr/>
    </dgm:pt>
    <dgm:pt modelId="{770900D3-3166-4F90-B1FF-FE0F4F2BFE31}" type="pres">
      <dgm:prSet presAssocID="{04765126-912E-4B8D-8689-1A949968A216}" presName="childTextBox" presStyleLbl="fgAccFollowNode1" presStyleIdx="1" presStyleCnt="3">
        <dgm:presLayoutVars>
          <dgm:bulletEnabled val="1"/>
        </dgm:presLayoutVars>
      </dgm:prSet>
      <dgm:spPr/>
    </dgm:pt>
    <dgm:pt modelId="{5025A6B5-06E3-4490-948D-DA2A205ECB93}" type="pres">
      <dgm:prSet presAssocID="{905C5516-410E-42C9-8013-71BBC7E84555}" presName="childTextBox" presStyleLbl="fgAccFollowNode1" presStyleIdx="2" presStyleCnt="3">
        <dgm:presLayoutVars>
          <dgm:bulletEnabled val="1"/>
        </dgm:presLayoutVars>
      </dgm:prSet>
      <dgm:spPr/>
    </dgm:pt>
    <dgm:pt modelId="{7179AA71-418F-43AA-9663-CFF8E2AE3C50}" type="pres">
      <dgm:prSet presAssocID="{FB0BC474-E559-4143-820B-8147125F656A}" presName="sp" presStyleCnt="0"/>
      <dgm:spPr/>
    </dgm:pt>
    <dgm:pt modelId="{962A0C63-5DF0-4FD6-A73D-4D80DC163DC7}" type="pres">
      <dgm:prSet presAssocID="{F17B203D-E08F-4EF7-9C6F-8D934DA27BAF}" presName="arrowAndChildren" presStyleCnt="0"/>
      <dgm:spPr/>
    </dgm:pt>
    <dgm:pt modelId="{75191F47-A224-4D35-95EE-5720A10441DE}" type="pres">
      <dgm:prSet presAssocID="{F17B203D-E08F-4EF7-9C6F-8D934DA27BAF}" presName="parentTextArrow" presStyleLbl="node1" presStyleIdx="1" presStyleCnt="3"/>
      <dgm:spPr/>
    </dgm:pt>
    <dgm:pt modelId="{72CED2EE-3726-4E87-866E-B63D0AAE14FF}" type="pres">
      <dgm:prSet presAssocID="{5960726C-88A6-4B1C-AE2B-42CA86E4C8C5}" presName="sp" presStyleCnt="0"/>
      <dgm:spPr/>
    </dgm:pt>
    <dgm:pt modelId="{C1C5D24A-BE0A-4003-9550-C4B5433D6488}" type="pres">
      <dgm:prSet presAssocID="{0473B418-3C8F-493C-9CFF-97D9477E8D77}" presName="arrowAndChildren" presStyleCnt="0"/>
      <dgm:spPr/>
    </dgm:pt>
    <dgm:pt modelId="{C192D742-C3A0-4EFE-BEFE-6930D383E5DA}" type="pres">
      <dgm:prSet presAssocID="{0473B418-3C8F-493C-9CFF-97D9477E8D77}" presName="parentTextArrow" presStyleLbl="node1" presStyleIdx="2" presStyleCnt="3"/>
      <dgm:spPr/>
    </dgm:pt>
  </dgm:ptLst>
  <dgm:cxnLst>
    <dgm:cxn modelId="{36756402-7006-42B9-9545-F2E64A5584D8}" srcId="{7D70BB27-6CCE-465C-A9FB-67459C66B465}" destId="{04765126-912E-4B8D-8689-1A949968A216}" srcOrd="1" destOrd="0" parTransId="{0837984F-F208-4CC1-A419-48D024F41755}" sibTransId="{0A30B93F-DD27-4F82-B7BD-4EC2693D0FB3}"/>
    <dgm:cxn modelId="{1B6A130C-A71C-498B-B787-028682961558}" srcId="{3B8A98EC-3258-4DB8-8006-3C3485C8C7F0}" destId="{7D70BB27-6CCE-465C-A9FB-67459C66B465}" srcOrd="2" destOrd="0" parTransId="{C8475A98-8F28-4E8F-9F84-8F4C4B3492C7}" sibTransId="{CD5BA347-4AF2-43BE-A0BF-7275F680E59E}"/>
    <dgm:cxn modelId="{0AA86C25-3799-4093-A8E5-584857A569BF}" type="presOf" srcId="{D56E925C-49E6-4BAA-B1AA-4F857C2F523D}" destId="{9C86F3CF-AC14-4487-A4AA-C18546B75FF4}" srcOrd="0" destOrd="0" presId="urn:microsoft.com/office/officeart/2005/8/layout/process4"/>
    <dgm:cxn modelId="{0CBD662B-C6AC-4BBF-8223-52BC0A3BA991}" type="presOf" srcId="{3B8A98EC-3258-4DB8-8006-3C3485C8C7F0}" destId="{054868DE-4B4C-4C71-85CC-8C0D1F49D45C}" srcOrd="0" destOrd="0" presId="urn:microsoft.com/office/officeart/2005/8/layout/process4"/>
    <dgm:cxn modelId="{8817995E-8999-4F1C-83B9-F0973F18FDA4}" srcId="{3B8A98EC-3258-4DB8-8006-3C3485C8C7F0}" destId="{F17B203D-E08F-4EF7-9C6F-8D934DA27BAF}" srcOrd="1" destOrd="0" parTransId="{2F40F7C5-944F-484C-85BA-3D9A19D353D3}" sibTransId="{FB0BC474-E559-4143-820B-8147125F656A}"/>
    <dgm:cxn modelId="{F9AF2A6C-3256-48A0-935C-CFDB8384C96C}" type="presOf" srcId="{04765126-912E-4B8D-8689-1A949968A216}" destId="{770900D3-3166-4F90-B1FF-FE0F4F2BFE31}" srcOrd="0" destOrd="0" presId="urn:microsoft.com/office/officeart/2005/8/layout/process4"/>
    <dgm:cxn modelId="{D51BFF53-B730-424F-BCE7-2E619E3D6423}" type="presOf" srcId="{F17B203D-E08F-4EF7-9C6F-8D934DA27BAF}" destId="{75191F47-A224-4D35-95EE-5720A10441DE}" srcOrd="0" destOrd="0" presId="urn:microsoft.com/office/officeart/2005/8/layout/process4"/>
    <dgm:cxn modelId="{F6932697-241C-4A11-A6FC-8947A3D3BC5D}" srcId="{7D70BB27-6CCE-465C-A9FB-67459C66B465}" destId="{D56E925C-49E6-4BAA-B1AA-4F857C2F523D}" srcOrd="0" destOrd="0" parTransId="{1A511C52-63A8-43A9-BC34-045310FC5D4B}" sibTransId="{B7EC8B77-DF42-4BFA-9950-E43C533691C4}"/>
    <dgm:cxn modelId="{269BD49F-845A-42E5-B064-C26CF95A9C8B}" srcId="{7D70BB27-6CCE-465C-A9FB-67459C66B465}" destId="{905C5516-410E-42C9-8013-71BBC7E84555}" srcOrd="2" destOrd="0" parTransId="{2BDD527B-D77A-4035-A32B-F01056B9FEC2}" sibTransId="{A6EC5B8F-0A31-48A6-B0B5-4ECFC17C3AFE}"/>
    <dgm:cxn modelId="{739862A0-91CF-47FD-BA74-1CCB8BC62ED1}" type="presOf" srcId="{7D70BB27-6CCE-465C-A9FB-67459C66B465}" destId="{B5D4D664-91FD-46B0-BF18-575A43A150C1}" srcOrd="1" destOrd="0" presId="urn:microsoft.com/office/officeart/2005/8/layout/process4"/>
    <dgm:cxn modelId="{2E64ACA8-4F76-4CDD-8632-C32C926919FC}" type="presOf" srcId="{7D70BB27-6CCE-465C-A9FB-67459C66B465}" destId="{6C2252FE-6147-4CA9-88FA-ED459F147F1E}" srcOrd="0" destOrd="0" presId="urn:microsoft.com/office/officeart/2005/8/layout/process4"/>
    <dgm:cxn modelId="{FC2906B1-E962-42AF-9D74-3F84F793A653}" srcId="{3B8A98EC-3258-4DB8-8006-3C3485C8C7F0}" destId="{0473B418-3C8F-493C-9CFF-97D9477E8D77}" srcOrd="0" destOrd="0" parTransId="{1415C6B4-D819-420D-A229-8832F5479DF6}" sibTransId="{5960726C-88A6-4B1C-AE2B-42CA86E4C8C5}"/>
    <dgm:cxn modelId="{8EF34BDD-F224-4B53-8C75-000694D11A74}" type="presOf" srcId="{905C5516-410E-42C9-8013-71BBC7E84555}" destId="{5025A6B5-06E3-4490-948D-DA2A205ECB93}" srcOrd="0" destOrd="0" presId="urn:microsoft.com/office/officeart/2005/8/layout/process4"/>
    <dgm:cxn modelId="{27155BF6-B793-41E4-A2DB-A863F70A8ACE}" type="presOf" srcId="{0473B418-3C8F-493C-9CFF-97D9477E8D77}" destId="{C192D742-C3A0-4EFE-BEFE-6930D383E5DA}" srcOrd="0" destOrd="0" presId="urn:microsoft.com/office/officeart/2005/8/layout/process4"/>
    <dgm:cxn modelId="{7820BEB7-0CFD-494E-9A73-2D6D97E63092}" type="presParOf" srcId="{054868DE-4B4C-4C71-85CC-8C0D1F49D45C}" destId="{0D733DF2-A768-4210-91AA-939BFCDB22A7}" srcOrd="0" destOrd="0" presId="urn:microsoft.com/office/officeart/2005/8/layout/process4"/>
    <dgm:cxn modelId="{F74C9352-3FA4-4E4E-8945-D17B4BCE53DC}" type="presParOf" srcId="{0D733DF2-A768-4210-91AA-939BFCDB22A7}" destId="{6C2252FE-6147-4CA9-88FA-ED459F147F1E}" srcOrd="0" destOrd="0" presId="urn:microsoft.com/office/officeart/2005/8/layout/process4"/>
    <dgm:cxn modelId="{B9BDD575-29D0-4899-A47C-4091391DFE87}" type="presParOf" srcId="{0D733DF2-A768-4210-91AA-939BFCDB22A7}" destId="{B5D4D664-91FD-46B0-BF18-575A43A150C1}" srcOrd="1" destOrd="0" presId="urn:microsoft.com/office/officeart/2005/8/layout/process4"/>
    <dgm:cxn modelId="{1F186C8C-7EC9-442F-99DD-98588BB800BF}" type="presParOf" srcId="{0D733DF2-A768-4210-91AA-939BFCDB22A7}" destId="{C6E12302-7A3A-4DCB-AC86-779F33D0B9CB}" srcOrd="2" destOrd="0" presId="urn:microsoft.com/office/officeart/2005/8/layout/process4"/>
    <dgm:cxn modelId="{26DBABF8-0FB6-438F-94B2-786003C78CD7}" type="presParOf" srcId="{C6E12302-7A3A-4DCB-AC86-779F33D0B9CB}" destId="{9C86F3CF-AC14-4487-A4AA-C18546B75FF4}" srcOrd="0" destOrd="0" presId="urn:microsoft.com/office/officeart/2005/8/layout/process4"/>
    <dgm:cxn modelId="{3D12A6E9-CF14-43B9-B6FF-30F0F89DC011}" type="presParOf" srcId="{C6E12302-7A3A-4DCB-AC86-779F33D0B9CB}" destId="{770900D3-3166-4F90-B1FF-FE0F4F2BFE31}" srcOrd="1" destOrd="0" presId="urn:microsoft.com/office/officeart/2005/8/layout/process4"/>
    <dgm:cxn modelId="{7A049776-FE00-424B-8393-96070AEE365F}" type="presParOf" srcId="{C6E12302-7A3A-4DCB-AC86-779F33D0B9CB}" destId="{5025A6B5-06E3-4490-948D-DA2A205ECB93}" srcOrd="2" destOrd="0" presId="urn:microsoft.com/office/officeart/2005/8/layout/process4"/>
    <dgm:cxn modelId="{88D1D79A-EE0A-4F8B-8CD3-8E460A92BC93}" type="presParOf" srcId="{054868DE-4B4C-4C71-85CC-8C0D1F49D45C}" destId="{7179AA71-418F-43AA-9663-CFF8E2AE3C50}" srcOrd="1" destOrd="0" presId="urn:microsoft.com/office/officeart/2005/8/layout/process4"/>
    <dgm:cxn modelId="{A63F9964-5782-400E-B932-AAE9540EECAC}" type="presParOf" srcId="{054868DE-4B4C-4C71-85CC-8C0D1F49D45C}" destId="{962A0C63-5DF0-4FD6-A73D-4D80DC163DC7}" srcOrd="2" destOrd="0" presId="urn:microsoft.com/office/officeart/2005/8/layout/process4"/>
    <dgm:cxn modelId="{F488757F-6BA3-4BC6-BD7B-A5A54ED986BC}" type="presParOf" srcId="{962A0C63-5DF0-4FD6-A73D-4D80DC163DC7}" destId="{75191F47-A224-4D35-95EE-5720A10441DE}" srcOrd="0" destOrd="0" presId="urn:microsoft.com/office/officeart/2005/8/layout/process4"/>
    <dgm:cxn modelId="{CDB354CA-DBB2-44F4-BBAE-4E7C54409F31}" type="presParOf" srcId="{054868DE-4B4C-4C71-85CC-8C0D1F49D45C}" destId="{72CED2EE-3726-4E87-866E-B63D0AAE14FF}" srcOrd="3" destOrd="0" presId="urn:microsoft.com/office/officeart/2005/8/layout/process4"/>
    <dgm:cxn modelId="{DAAC404F-B538-4597-8145-F8D77BEE5D99}" type="presParOf" srcId="{054868DE-4B4C-4C71-85CC-8C0D1F49D45C}" destId="{C1C5D24A-BE0A-4003-9550-C4B5433D6488}" srcOrd="4" destOrd="0" presId="urn:microsoft.com/office/officeart/2005/8/layout/process4"/>
    <dgm:cxn modelId="{2781B0C4-7BEF-4B2F-B625-985F1E9FF3AA}" type="presParOf" srcId="{C1C5D24A-BE0A-4003-9550-C4B5433D6488}" destId="{C192D742-C3A0-4EFE-BEFE-6930D383E5DA}"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434FE9-8511-48A3-B78F-A595CE8A507C}"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465C81D2-3780-4358-8BEB-FB65C2AC6613}">
      <dgm:prSet/>
      <dgm:spPr/>
      <dgm:t>
        <a:bodyPr/>
        <a:lstStyle/>
        <a:p>
          <a:r>
            <a:rPr lang="en-GB" b="0" i="0"/>
            <a:t>Unemployment and low-paid jobs</a:t>
          </a:r>
          <a:endParaRPr lang="en-US"/>
        </a:p>
      </dgm:t>
    </dgm:pt>
    <dgm:pt modelId="{A87FFAB9-83B4-4B75-AF54-E10B91644767}" type="parTrans" cxnId="{29DC287F-420C-4614-A3B3-D3970F01D3CE}">
      <dgm:prSet/>
      <dgm:spPr/>
      <dgm:t>
        <a:bodyPr/>
        <a:lstStyle/>
        <a:p>
          <a:endParaRPr lang="en-US"/>
        </a:p>
      </dgm:t>
    </dgm:pt>
    <dgm:pt modelId="{02EA1A9A-5311-4225-A43F-E6C679A51152}" type="sibTrans" cxnId="{29DC287F-420C-4614-A3B3-D3970F01D3CE}">
      <dgm:prSet/>
      <dgm:spPr/>
      <dgm:t>
        <a:bodyPr/>
        <a:lstStyle/>
        <a:p>
          <a:endParaRPr lang="en-US"/>
        </a:p>
      </dgm:t>
    </dgm:pt>
    <dgm:pt modelId="{6B7128B7-55E7-4BE8-AA98-512BF9F302F5}">
      <dgm:prSet/>
      <dgm:spPr/>
      <dgm:t>
        <a:bodyPr/>
        <a:lstStyle/>
        <a:p>
          <a:r>
            <a:rPr lang="en-GB" b="0" i="0"/>
            <a:t>Minimal skills</a:t>
          </a:r>
          <a:endParaRPr lang="en-US"/>
        </a:p>
      </dgm:t>
    </dgm:pt>
    <dgm:pt modelId="{AC059B18-169A-41D2-817A-04F1A5F16B40}" type="parTrans" cxnId="{32145C95-0309-4EA4-B91A-EC4856E9DFD4}">
      <dgm:prSet/>
      <dgm:spPr/>
      <dgm:t>
        <a:bodyPr/>
        <a:lstStyle/>
        <a:p>
          <a:endParaRPr lang="en-US"/>
        </a:p>
      </dgm:t>
    </dgm:pt>
    <dgm:pt modelId="{D1751BCA-C92B-44A8-A810-46782679BAC3}" type="sibTrans" cxnId="{32145C95-0309-4EA4-B91A-EC4856E9DFD4}">
      <dgm:prSet/>
      <dgm:spPr/>
      <dgm:t>
        <a:bodyPr/>
        <a:lstStyle/>
        <a:p>
          <a:endParaRPr lang="en-US"/>
        </a:p>
      </dgm:t>
    </dgm:pt>
    <dgm:pt modelId="{B1BB99DF-BAD4-42DC-A479-CF7B64F451B3}">
      <dgm:prSet/>
      <dgm:spPr/>
      <dgm:t>
        <a:bodyPr/>
        <a:lstStyle/>
        <a:p>
          <a:r>
            <a:rPr lang="en-GB" b="0" i="0"/>
            <a:t>Benefit system</a:t>
          </a:r>
          <a:endParaRPr lang="en-US"/>
        </a:p>
      </dgm:t>
    </dgm:pt>
    <dgm:pt modelId="{139606C3-8942-45DC-BD55-C80FCEB44BDE}" type="parTrans" cxnId="{03F419B1-F78F-4E82-9942-5D447D7FAF71}">
      <dgm:prSet/>
      <dgm:spPr/>
      <dgm:t>
        <a:bodyPr/>
        <a:lstStyle/>
        <a:p>
          <a:endParaRPr lang="en-US"/>
        </a:p>
      </dgm:t>
    </dgm:pt>
    <dgm:pt modelId="{4B3A6DFF-70E4-4C01-9BAF-ABC367DDFD1C}" type="sibTrans" cxnId="{03F419B1-F78F-4E82-9942-5D447D7FAF71}">
      <dgm:prSet/>
      <dgm:spPr/>
      <dgm:t>
        <a:bodyPr/>
        <a:lstStyle/>
        <a:p>
          <a:endParaRPr lang="en-US"/>
        </a:p>
      </dgm:t>
    </dgm:pt>
    <dgm:pt modelId="{8DE365F0-3519-47F9-8310-3D75348D720B}">
      <dgm:prSet/>
      <dgm:spPr/>
      <dgm:t>
        <a:bodyPr/>
        <a:lstStyle/>
        <a:p>
          <a:r>
            <a:rPr lang="en-GB" b="0" i="0"/>
            <a:t>Challenging and high costs</a:t>
          </a:r>
          <a:endParaRPr lang="en-US"/>
        </a:p>
      </dgm:t>
    </dgm:pt>
    <dgm:pt modelId="{D5421FD8-D876-4769-9718-26B7412DF403}" type="parTrans" cxnId="{80ED9288-6B7E-4674-BE9D-F9F68C23A22E}">
      <dgm:prSet/>
      <dgm:spPr/>
      <dgm:t>
        <a:bodyPr/>
        <a:lstStyle/>
        <a:p>
          <a:endParaRPr lang="en-US"/>
        </a:p>
      </dgm:t>
    </dgm:pt>
    <dgm:pt modelId="{3795AB73-FB7D-4DBA-B499-40E5375D67BF}" type="sibTrans" cxnId="{80ED9288-6B7E-4674-BE9D-F9F68C23A22E}">
      <dgm:prSet/>
      <dgm:spPr/>
      <dgm:t>
        <a:bodyPr/>
        <a:lstStyle/>
        <a:p>
          <a:endParaRPr lang="en-US"/>
        </a:p>
      </dgm:t>
    </dgm:pt>
    <dgm:pt modelId="{371FC7D3-8597-4CF8-8CF7-C135D2EDD606}">
      <dgm:prSet/>
      <dgm:spPr/>
      <dgm:t>
        <a:bodyPr/>
        <a:lstStyle/>
        <a:p>
          <a:r>
            <a:rPr lang="en-GB" b="0" i="0"/>
            <a:t>Discrimination</a:t>
          </a:r>
          <a:endParaRPr lang="en-US"/>
        </a:p>
      </dgm:t>
    </dgm:pt>
    <dgm:pt modelId="{6303EC27-CB3D-4FC7-823F-56DACE914F37}" type="parTrans" cxnId="{BBD6374A-139B-42D3-86AC-3B36F2E9E25E}">
      <dgm:prSet/>
      <dgm:spPr/>
      <dgm:t>
        <a:bodyPr/>
        <a:lstStyle/>
        <a:p>
          <a:endParaRPr lang="en-US"/>
        </a:p>
      </dgm:t>
    </dgm:pt>
    <dgm:pt modelId="{9245CED3-1DAC-4B31-AF82-C2F23934E1A9}" type="sibTrans" cxnId="{BBD6374A-139B-42D3-86AC-3B36F2E9E25E}">
      <dgm:prSet/>
      <dgm:spPr/>
      <dgm:t>
        <a:bodyPr/>
        <a:lstStyle/>
        <a:p>
          <a:endParaRPr lang="en-US"/>
        </a:p>
      </dgm:t>
    </dgm:pt>
    <dgm:pt modelId="{555CC380-537B-4CEB-A68D-D494262EBF1D}">
      <dgm:prSet/>
      <dgm:spPr/>
      <dgm:t>
        <a:bodyPr/>
        <a:lstStyle/>
        <a:p>
          <a:r>
            <a:rPr lang="en-GB" b="0" i="0"/>
            <a:t>Chaotic lives</a:t>
          </a:r>
          <a:endParaRPr lang="en-US"/>
        </a:p>
      </dgm:t>
    </dgm:pt>
    <dgm:pt modelId="{5FE49714-77D7-4BE5-AB51-4AD36660D0F0}" type="parTrans" cxnId="{74BD88AB-1DA4-44AC-9CE1-A3D0798AEF4B}">
      <dgm:prSet/>
      <dgm:spPr/>
      <dgm:t>
        <a:bodyPr/>
        <a:lstStyle/>
        <a:p>
          <a:endParaRPr lang="en-US"/>
        </a:p>
      </dgm:t>
    </dgm:pt>
    <dgm:pt modelId="{AC7B41EB-12A9-4748-925F-BBD607161504}" type="sibTrans" cxnId="{74BD88AB-1DA4-44AC-9CE1-A3D0798AEF4B}">
      <dgm:prSet/>
      <dgm:spPr/>
      <dgm:t>
        <a:bodyPr/>
        <a:lstStyle/>
        <a:p>
          <a:endParaRPr lang="en-US"/>
        </a:p>
      </dgm:t>
    </dgm:pt>
    <dgm:pt modelId="{9E11B24C-63DD-4ED0-825A-6C020BA366CB}" type="pres">
      <dgm:prSet presAssocID="{C5434FE9-8511-48A3-B78F-A595CE8A507C}" presName="diagram" presStyleCnt="0">
        <dgm:presLayoutVars>
          <dgm:dir/>
          <dgm:resizeHandles val="exact"/>
        </dgm:presLayoutVars>
      </dgm:prSet>
      <dgm:spPr/>
    </dgm:pt>
    <dgm:pt modelId="{551DCF94-346A-43A1-95C2-365F879EE579}" type="pres">
      <dgm:prSet presAssocID="{465C81D2-3780-4358-8BEB-FB65C2AC6613}" presName="node" presStyleLbl="node1" presStyleIdx="0" presStyleCnt="6">
        <dgm:presLayoutVars>
          <dgm:bulletEnabled val="1"/>
        </dgm:presLayoutVars>
      </dgm:prSet>
      <dgm:spPr/>
    </dgm:pt>
    <dgm:pt modelId="{62E8A454-5ADC-47B0-A776-D37ACCC1E13B}" type="pres">
      <dgm:prSet presAssocID="{02EA1A9A-5311-4225-A43F-E6C679A51152}" presName="sibTrans" presStyleCnt="0"/>
      <dgm:spPr/>
    </dgm:pt>
    <dgm:pt modelId="{A08FD4B8-305F-44A3-A4A0-D08E32B04F39}" type="pres">
      <dgm:prSet presAssocID="{6B7128B7-55E7-4BE8-AA98-512BF9F302F5}" presName="node" presStyleLbl="node1" presStyleIdx="1" presStyleCnt="6">
        <dgm:presLayoutVars>
          <dgm:bulletEnabled val="1"/>
        </dgm:presLayoutVars>
      </dgm:prSet>
      <dgm:spPr/>
    </dgm:pt>
    <dgm:pt modelId="{0C1B3297-655F-4F96-9612-170F7810DA74}" type="pres">
      <dgm:prSet presAssocID="{D1751BCA-C92B-44A8-A810-46782679BAC3}" presName="sibTrans" presStyleCnt="0"/>
      <dgm:spPr/>
    </dgm:pt>
    <dgm:pt modelId="{1592445E-1DE1-4824-985D-47C6E28596E0}" type="pres">
      <dgm:prSet presAssocID="{B1BB99DF-BAD4-42DC-A479-CF7B64F451B3}" presName="node" presStyleLbl="node1" presStyleIdx="2" presStyleCnt="6">
        <dgm:presLayoutVars>
          <dgm:bulletEnabled val="1"/>
        </dgm:presLayoutVars>
      </dgm:prSet>
      <dgm:spPr/>
    </dgm:pt>
    <dgm:pt modelId="{E3927C16-54BD-4D22-8043-DB40C93712E3}" type="pres">
      <dgm:prSet presAssocID="{4B3A6DFF-70E4-4C01-9BAF-ABC367DDFD1C}" presName="sibTrans" presStyleCnt="0"/>
      <dgm:spPr/>
    </dgm:pt>
    <dgm:pt modelId="{E65084D7-847A-4BEB-B27F-03FC3AC7470B}" type="pres">
      <dgm:prSet presAssocID="{8DE365F0-3519-47F9-8310-3D75348D720B}" presName="node" presStyleLbl="node1" presStyleIdx="3" presStyleCnt="6">
        <dgm:presLayoutVars>
          <dgm:bulletEnabled val="1"/>
        </dgm:presLayoutVars>
      </dgm:prSet>
      <dgm:spPr/>
    </dgm:pt>
    <dgm:pt modelId="{484D4FF7-1792-49DA-ADA3-CADA3CE777C0}" type="pres">
      <dgm:prSet presAssocID="{3795AB73-FB7D-4DBA-B499-40E5375D67BF}" presName="sibTrans" presStyleCnt="0"/>
      <dgm:spPr/>
    </dgm:pt>
    <dgm:pt modelId="{09CCC46F-1245-4C97-A5C1-1E008F39F980}" type="pres">
      <dgm:prSet presAssocID="{371FC7D3-8597-4CF8-8CF7-C135D2EDD606}" presName="node" presStyleLbl="node1" presStyleIdx="4" presStyleCnt="6">
        <dgm:presLayoutVars>
          <dgm:bulletEnabled val="1"/>
        </dgm:presLayoutVars>
      </dgm:prSet>
      <dgm:spPr/>
    </dgm:pt>
    <dgm:pt modelId="{09999825-942A-4D9D-8CAC-21B6420C0B54}" type="pres">
      <dgm:prSet presAssocID="{9245CED3-1DAC-4B31-AF82-C2F23934E1A9}" presName="sibTrans" presStyleCnt="0"/>
      <dgm:spPr/>
    </dgm:pt>
    <dgm:pt modelId="{48E09541-6B6A-4E30-9050-CC130E14B73C}" type="pres">
      <dgm:prSet presAssocID="{555CC380-537B-4CEB-A68D-D494262EBF1D}" presName="node" presStyleLbl="node1" presStyleIdx="5" presStyleCnt="6">
        <dgm:presLayoutVars>
          <dgm:bulletEnabled val="1"/>
        </dgm:presLayoutVars>
      </dgm:prSet>
      <dgm:spPr/>
    </dgm:pt>
  </dgm:ptLst>
  <dgm:cxnLst>
    <dgm:cxn modelId="{4EF68B01-9D99-42BE-9294-F4DD44106F71}" type="presOf" srcId="{8DE365F0-3519-47F9-8310-3D75348D720B}" destId="{E65084D7-847A-4BEB-B27F-03FC3AC7470B}" srcOrd="0" destOrd="0" presId="urn:microsoft.com/office/officeart/2005/8/layout/default"/>
    <dgm:cxn modelId="{E9817209-F326-4A29-8E66-A81779246307}" type="presOf" srcId="{371FC7D3-8597-4CF8-8CF7-C135D2EDD606}" destId="{09CCC46F-1245-4C97-A5C1-1E008F39F980}" srcOrd="0" destOrd="0" presId="urn:microsoft.com/office/officeart/2005/8/layout/default"/>
    <dgm:cxn modelId="{D42C3D1D-A3D4-43CF-8444-DC6B8BF5890C}" type="presOf" srcId="{465C81D2-3780-4358-8BEB-FB65C2AC6613}" destId="{551DCF94-346A-43A1-95C2-365F879EE579}" srcOrd="0" destOrd="0" presId="urn:microsoft.com/office/officeart/2005/8/layout/default"/>
    <dgm:cxn modelId="{BBD6374A-139B-42D3-86AC-3B36F2E9E25E}" srcId="{C5434FE9-8511-48A3-B78F-A595CE8A507C}" destId="{371FC7D3-8597-4CF8-8CF7-C135D2EDD606}" srcOrd="4" destOrd="0" parTransId="{6303EC27-CB3D-4FC7-823F-56DACE914F37}" sibTransId="{9245CED3-1DAC-4B31-AF82-C2F23934E1A9}"/>
    <dgm:cxn modelId="{0E284E6C-5421-417E-8DE5-222BEE749D69}" type="presOf" srcId="{6B7128B7-55E7-4BE8-AA98-512BF9F302F5}" destId="{A08FD4B8-305F-44A3-A4A0-D08E32B04F39}" srcOrd="0" destOrd="0" presId="urn:microsoft.com/office/officeart/2005/8/layout/default"/>
    <dgm:cxn modelId="{29DC287F-420C-4614-A3B3-D3970F01D3CE}" srcId="{C5434FE9-8511-48A3-B78F-A595CE8A507C}" destId="{465C81D2-3780-4358-8BEB-FB65C2AC6613}" srcOrd="0" destOrd="0" parTransId="{A87FFAB9-83B4-4B75-AF54-E10B91644767}" sibTransId="{02EA1A9A-5311-4225-A43F-E6C679A51152}"/>
    <dgm:cxn modelId="{80ED9288-6B7E-4674-BE9D-F9F68C23A22E}" srcId="{C5434FE9-8511-48A3-B78F-A595CE8A507C}" destId="{8DE365F0-3519-47F9-8310-3D75348D720B}" srcOrd="3" destOrd="0" parTransId="{D5421FD8-D876-4769-9718-26B7412DF403}" sibTransId="{3795AB73-FB7D-4DBA-B499-40E5375D67BF}"/>
    <dgm:cxn modelId="{78CED589-FC50-44E1-B896-EA35DB5FB26E}" type="presOf" srcId="{C5434FE9-8511-48A3-B78F-A595CE8A507C}" destId="{9E11B24C-63DD-4ED0-825A-6C020BA366CB}" srcOrd="0" destOrd="0" presId="urn:microsoft.com/office/officeart/2005/8/layout/default"/>
    <dgm:cxn modelId="{32145C95-0309-4EA4-B91A-EC4856E9DFD4}" srcId="{C5434FE9-8511-48A3-B78F-A595CE8A507C}" destId="{6B7128B7-55E7-4BE8-AA98-512BF9F302F5}" srcOrd="1" destOrd="0" parTransId="{AC059B18-169A-41D2-817A-04F1A5F16B40}" sibTransId="{D1751BCA-C92B-44A8-A810-46782679BAC3}"/>
    <dgm:cxn modelId="{6E5DF09F-2883-4187-BDE3-12033130AEB9}" type="presOf" srcId="{B1BB99DF-BAD4-42DC-A479-CF7B64F451B3}" destId="{1592445E-1DE1-4824-985D-47C6E28596E0}" srcOrd="0" destOrd="0" presId="urn:microsoft.com/office/officeart/2005/8/layout/default"/>
    <dgm:cxn modelId="{74BD88AB-1DA4-44AC-9CE1-A3D0798AEF4B}" srcId="{C5434FE9-8511-48A3-B78F-A595CE8A507C}" destId="{555CC380-537B-4CEB-A68D-D494262EBF1D}" srcOrd="5" destOrd="0" parTransId="{5FE49714-77D7-4BE5-AB51-4AD36660D0F0}" sibTransId="{AC7B41EB-12A9-4748-925F-BBD607161504}"/>
    <dgm:cxn modelId="{03F419B1-F78F-4E82-9942-5D447D7FAF71}" srcId="{C5434FE9-8511-48A3-B78F-A595CE8A507C}" destId="{B1BB99DF-BAD4-42DC-A479-CF7B64F451B3}" srcOrd="2" destOrd="0" parTransId="{139606C3-8942-45DC-BD55-C80FCEB44BDE}" sibTransId="{4B3A6DFF-70E4-4C01-9BAF-ABC367DDFD1C}"/>
    <dgm:cxn modelId="{113DE4E3-2A76-44E0-B8C9-F6E5C2B449B9}" type="presOf" srcId="{555CC380-537B-4CEB-A68D-D494262EBF1D}" destId="{48E09541-6B6A-4E30-9050-CC130E14B73C}" srcOrd="0" destOrd="0" presId="urn:microsoft.com/office/officeart/2005/8/layout/default"/>
    <dgm:cxn modelId="{83FFB9D1-8817-45BE-A706-52518BB8D4BC}" type="presParOf" srcId="{9E11B24C-63DD-4ED0-825A-6C020BA366CB}" destId="{551DCF94-346A-43A1-95C2-365F879EE579}" srcOrd="0" destOrd="0" presId="urn:microsoft.com/office/officeart/2005/8/layout/default"/>
    <dgm:cxn modelId="{0DEB3570-0F2A-42CD-869A-323375782D5A}" type="presParOf" srcId="{9E11B24C-63DD-4ED0-825A-6C020BA366CB}" destId="{62E8A454-5ADC-47B0-A776-D37ACCC1E13B}" srcOrd="1" destOrd="0" presId="urn:microsoft.com/office/officeart/2005/8/layout/default"/>
    <dgm:cxn modelId="{D7CA3241-3CC5-4103-9AF0-B941BB450480}" type="presParOf" srcId="{9E11B24C-63DD-4ED0-825A-6C020BA366CB}" destId="{A08FD4B8-305F-44A3-A4A0-D08E32B04F39}" srcOrd="2" destOrd="0" presId="urn:microsoft.com/office/officeart/2005/8/layout/default"/>
    <dgm:cxn modelId="{1BECB2B4-152B-410B-870C-43AECFB56775}" type="presParOf" srcId="{9E11B24C-63DD-4ED0-825A-6C020BA366CB}" destId="{0C1B3297-655F-4F96-9612-170F7810DA74}" srcOrd="3" destOrd="0" presId="urn:microsoft.com/office/officeart/2005/8/layout/default"/>
    <dgm:cxn modelId="{D61FE886-34B7-4378-A336-DC1C7508DCD1}" type="presParOf" srcId="{9E11B24C-63DD-4ED0-825A-6C020BA366CB}" destId="{1592445E-1DE1-4824-985D-47C6E28596E0}" srcOrd="4" destOrd="0" presId="urn:microsoft.com/office/officeart/2005/8/layout/default"/>
    <dgm:cxn modelId="{97B5E4F6-A962-4270-A802-B68F2BC9A03F}" type="presParOf" srcId="{9E11B24C-63DD-4ED0-825A-6C020BA366CB}" destId="{E3927C16-54BD-4D22-8043-DB40C93712E3}" srcOrd="5" destOrd="0" presId="urn:microsoft.com/office/officeart/2005/8/layout/default"/>
    <dgm:cxn modelId="{E4130C37-57B0-4951-8BE1-AB28C36CB710}" type="presParOf" srcId="{9E11B24C-63DD-4ED0-825A-6C020BA366CB}" destId="{E65084D7-847A-4BEB-B27F-03FC3AC7470B}" srcOrd="6" destOrd="0" presId="urn:microsoft.com/office/officeart/2005/8/layout/default"/>
    <dgm:cxn modelId="{9E0F081A-3E14-4BF0-959C-EF40E7BDCE14}" type="presParOf" srcId="{9E11B24C-63DD-4ED0-825A-6C020BA366CB}" destId="{484D4FF7-1792-49DA-ADA3-CADA3CE777C0}" srcOrd="7" destOrd="0" presId="urn:microsoft.com/office/officeart/2005/8/layout/default"/>
    <dgm:cxn modelId="{FD135D0F-1223-4E8B-97DA-FCE507F2A458}" type="presParOf" srcId="{9E11B24C-63DD-4ED0-825A-6C020BA366CB}" destId="{09CCC46F-1245-4C97-A5C1-1E008F39F980}" srcOrd="8" destOrd="0" presId="urn:microsoft.com/office/officeart/2005/8/layout/default"/>
    <dgm:cxn modelId="{7C0B3FB5-4A00-475A-ABDC-592EB3C0B5CB}" type="presParOf" srcId="{9E11B24C-63DD-4ED0-825A-6C020BA366CB}" destId="{09999825-942A-4D9D-8CAC-21B6420C0B54}" srcOrd="9" destOrd="0" presId="urn:microsoft.com/office/officeart/2005/8/layout/default"/>
    <dgm:cxn modelId="{0EF91EB7-1E9D-4298-8498-4E22902C7257}" type="presParOf" srcId="{9E11B24C-63DD-4ED0-825A-6C020BA366CB}" destId="{48E09541-6B6A-4E30-9050-CC130E14B73C}"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167EAE-8B77-45F8-BEFE-2F3C729502A1}"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31819B4D-440B-48F9-823B-4E3894602564}">
      <dgm:prSet/>
      <dgm:spPr/>
      <dgm:t>
        <a:bodyPr/>
        <a:lstStyle/>
        <a:p>
          <a:r>
            <a:rPr lang="en-GB" b="0" i="0"/>
            <a:t>78% of children missed out on days out</a:t>
          </a:r>
          <a:endParaRPr lang="en-US"/>
        </a:p>
      </dgm:t>
    </dgm:pt>
    <dgm:pt modelId="{78E9872E-2FFF-4E28-953E-19DD50C5961B}" type="parTrans" cxnId="{A0485660-238A-498F-947A-5FA0819780A7}">
      <dgm:prSet/>
      <dgm:spPr/>
      <dgm:t>
        <a:bodyPr/>
        <a:lstStyle/>
        <a:p>
          <a:endParaRPr lang="en-US"/>
        </a:p>
      </dgm:t>
    </dgm:pt>
    <dgm:pt modelId="{940D3999-4400-46FD-8CF4-A424265FA687}" type="sibTrans" cxnId="{A0485660-238A-498F-947A-5FA0819780A7}">
      <dgm:prSet/>
      <dgm:spPr/>
      <dgm:t>
        <a:bodyPr/>
        <a:lstStyle/>
        <a:p>
          <a:endParaRPr lang="en-US"/>
        </a:p>
      </dgm:t>
    </dgm:pt>
    <dgm:pt modelId="{DCD2DBA7-6E53-4613-A695-184664E0B6F1}">
      <dgm:prSet/>
      <dgm:spPr/>
      <dgm:t>
        <a:bodyPr/>
        <a:lstStyle/>
        <a:p>
          <a:r>
            <a:rPr lang="en-GB" b="0" i="0"/>
            <a:t>72% of children didn't have a family holiday</a:t>
          </a:r>
          <a:endParaRPr lang="en-US"/>
        </a:p>
      </dgm:t>
    </dgm:pt>
    <dgm:pt modelId="{AC8826BA-E722-4C44-8AED-308FDD1D7AA4}" type="parTrans" cxnId="{4A65C138-A069-45F4-99EC-A1AB4563AB90}">
      <dgm:prSet/>
      <dgm:spPr/>
      <dgm:t>
        <a:bodyPr/>
        <a:lstStyle/>
        <a:p>
          <a:endParaRPr lang="en-US"/>
        </a:p>
      </dgm:t>
    </dgm:pt>
    <dgm:pt modelId="{1B73FB79-9363-40B4-99F9-E89898B65621}" type="sibTrans" cxnId="{4A65C138-A069-45F4-99EC-A1AB4563AB90}">
      <dgm:prSet/>
      <dgm:spPr/>
      <dgm:t>
        <a:bodyPr/>
        <a:lstStyle/>
        <a:p>
          <a:endParaRPr lang="en-US"/>
        </a:p>
      </dgm:t>
    </dgm:pt>
    <dgm:pt modelId="{C846964E-494F-43B1-812A-71EF3B1E4C7F}">
      <dgm:prSet/>
      <dgm:spPr/>
      <dgm:t>
        <a:bodyPr/>
        <a:lstStyle/>
        <a:p>
          <a:r>
            <a:rPr lang="en-GB" b="0" i="0"/>
            <a:t>65% of children couldn't take part in out of school activities</a:t>
          </a:r>
          <a:endParaRPr lang="en-US"/>
        </a:p>
      </dgm:t>
    </dgm:pt>
    <dgm:pt modelId="{1D05F7D3-BD70-435D-9005-A1BFD9FFC0A0}" type="parTrans" cxnId="{42358568-E433-4E09-82BB-00A1F0476E08}">
      <dgm:prSet/>
      <dgm:spPr/>
      <dgm:t>
        <a:bodyPr/>
        <a:lstStyle/>
        <a:p>
          <a:endParaRPr lang="en-US"/>
        </a:p>
      </dgm:t>
    </dgm:pt>
    <dgm:pt modelId="{A00618FC-7079-4A14-9791-FA898628EF31}" type="sibTrans" cxnId="{42358568-E433-4E09-82BB-00A1F0476E08}">
      <dgm:prSet/>
      <dgm:spPr/>
      <dgm:t>
        <a:bodyPr/>
        <a:lstStyle/>
        <a:p>
          <a:endParaRPr lang="en-US"/>
        </a:p>
      </dgm:t>
    </dgm:pt>
    <dgm:pt modelId="{F3C5A842-A2C9-4356-A7A5-0217D6835DBD}">
      <dgm:prSet/>
      <dgm:spPr/>
      <dgm:t>
        <a:bodyPr/>
        <a:lstStyle/>
        <a:p>
          <a:r>
            <a:rPr lang="en-GB" b="0" i="0"/>
            <a:t>78% couldn't buy things their friends have</a:t>
          </a:r>
          <a:endParaRPr lang="en-US"/>
        </a:p>
      </dgm:t>
    </dgm:pt>
    <dgm:pt modelId="{8911030E-64A1-416F-B46F-3782DFC08B60}" type="parTrans" cxnId="{5882D7EA-A589-4BE6-A3E7-8C72513178DE}">
      <dgm:prSet/>
      <dgm:spPr/>
      <dgm:t>
        <a:bodyPr/>
        <a:lstStyle/>
        <a:p>
          <a:endParaRPr lang="en-US"/>
        </a:p>
      </dgm:t>
    </dgm:pt>
    <dgm:pt modelId="{9AA6A277-35EF-44CD-A88B-F19AD3A03E97}" type="sibTrans" cxnId="{5882D7EA-A589-4BE6-A3E7-8C72513178DE}">
      <dgm:prSet/>
      <dgm:spPr/>
      <dgm:t>
        <a:bodyPr/>
        <a:lstStyle/>
        <a:p>
          <a:endParaRPr lang="en-US"/>
        </a:p>
      </dgm:t>
    </dgm:pt>
    <dgm:pt modelId="{DBAF0306-6C5A-4C11-B9EB-B2E239D8A886}" type="pres">
      <dgm:prSet presAssocID="{1C167EAE-8B77-45F8-BEFE-2F3C729502A1}" presName="matrix" presStyleCnt="0">
        <dgm:presLayoutVars>
          <dgm:chMax val="1"/>
          <dgm:dir/>
          <dgm:resizeHandles val="exact"/>
        </dgm:presLayoutVars>
      </dgm:prSet>
      <dgm:spPr/>
    </dgm:pt>
    <dgm:pt modelId="{A6978660-0395-4BE3-9520-A8DD4DC92821}" type="pres">
      <dgm:prSet presAssocID="{1C167EAE-8B77-45F8-BEFE-2F3C729502A1}" presName="diamond" presStyleLbl="bgShp" presStyleIdx="0" presStyleCnt="1"/>
      <dgm:spPr/>
    </dgm:pt>
    <dgm:pt modelId="{39FD76B1-5746-4227-9026-CA6543D8FADC}" type="pres">
      <dgm:prSet presAssocID="{1C167EAE-8B77-45F8-BEFE-2F3C729502A1}" presName="quad1" presStyleLbl="node1" presStyleIdx="0" presStyleCnt="4">
        <dgm:presLayoutVars>
          <dgm:chMax val="0"/>
          <dgm:chPref val="0"/>
          <dgm:bulletEnabled val="1"/>
        </dgm:presLayoutVars>
      </dgm:prSet>
      <dgm:spPr/>
    </dgm:pt>
    <dgm:pt modelId="{A65621E8-0E7A-488A-895B-174BC1D8621C}" type="pres">
      <dgm:prSet presAssocID="{1C167EAE-8B77-45F8-BEFE-2F3C729502A1}" presName="quad2" presStyleLbl="node1" presStyleIdx="1" presStyleCnt="4">
        <dgm:presLayoutVars>
          <dgm:chMax val="0"/>
          <dgm:chPref val="0"/>
          <dgm:bulletEnabled val="1"/>
        </dgm:presLayoutVars>
      </dgm:prSet>
      <dgm:spPr/>
    </dgm:pt>
    <dgm:pt modelId="{048A1DFD-D925-490D-9187-ABAD11F71F9B}" type="pres">
      <dgm:prSet presAssocID="{1C167EAE-8B77-45F8-BEFE-2F3C729502A1}" presName="quad3" presStyleLbl="node1" presStyleIdx="2" presStyleCnt="4">
        <dgm:presLayoutVars>
          <dgm:chMax val="0"/>
          <dgm:chPref val="0"/>
          <dgm:bulletEnabled val="1"/>
        </dgm:presLayoutVars>
      </dgm:prSet>
      <dgm:spPr/>
    </dgm:pt>
    <dgm:pt modelId="{271A5745-AFF4-488B-934D-9CB7D3FBF145}" type="pres">
      <dgm:prSet presAssocID="{1C167EAE-8B77-45F8-BEFE-2F3C729502A1}" presName="quad4" presStyleLbl="node1" presStyleIdx="3" presStyleCnt="4">
        <dgm:presLayoutVars>
          <dgm:chMax val="0"/>
          <dgm:chPref val="0"/>
          <dgm:bulletEnabled val="1"/>
        </dgm:presLayoutVars>
      </dgm:prSet>
      <dgm:spPr/>
    </dgm:pt>
  </dgm:ptLst>
  <dgm:cxnLst>
    <dgm:cxn modelId="{737E1026-133E-4554-A847-572B84EE3F8C}" type="presOf" srcId="{F3C5A842-A2C9-4356-A7A5-0217D6835DBD}" destId="{271A5745-AFF4-488B-934D-9CB7D3FBF145}" srcOrd="0" destOrd="0" presId="urn:microsoft.com/office/officeart/2005/8/layout/matrix3"/>
    <dgm:cxn modelId="{3FA8D429-DE49-40C7-8CF8-65EB020E1D2F}" type="presOf" srcId="{C846964E-494F-43B1-812A-71EF3B1E4C7F}" destId="{048A1DFD-D925-490D-9187-ABAD11F71F9B}" srcOrd="0" destOrd="0" presId="urn:microsoft.com/office/officeart/2005/8/layout/matrix3"/>
    <dgm:cxn modelId="{4A65C138-A069-45F4-99EC-A1AB4563AB90}" srcId="{1C167EAE-8B77-45F8-BEFE-2F3C729502A1}" destId="{DCD2DBA7-6E53-4613-A695-184664E0B6F1}" srcOrd="1" destOrd="0" parTransId="{AC8826BA-E722-4C44-8AED-308FDD1D7AA4}" sibTransId="{1B73FB79-9363-40B4-99F9-E89898B65621}"/>
    <dgm:cxn modelId="{AC23223C-B49C-456C-8A7A-76F3AFC21780}" type="presOf" srcId="{1C167EAE-8B77-45F8-BEFE-2F3C729502A1}" destId="{DBAF0306-6C5A-4C11-B9EB-B2E239D8A886}" srcOrd="0" destOrd="0" presId="urn:microsoft.com/office/officeart/2005/8/layout/matrix3"/>
    <dgm:cxn modelId="{A0485660-238A-498F-947A-5FA0819780A7}" srcId="{1C167EAE-8B77-45F8-BEFE-2F3C729502A1}" destId="{31819B4D-440B-48F9-823B-4E3894602564}" srcOrd="0" destOrd="0" parTransId="{78E9872E-2FFF-4E28-953E-19DD50C5961B}" sibTransId="{940D3999-4400-46FD-8CF4-A424265FA687}"/>
    <dgm:cxn modelId="{42358568-E433-4E09-82BB-00A1F0476E08}" srcId="{1C167EAE-8B77-45F8-BEFE-2F3C729502A1}" destId="{C846964E-494F-43B1-812A-71EF3B1E4C7F}" srcOrd="2" destOrd="0" parTransId="{1D05F7D3-BD70-435D-9005-A1BFD9FFC0A0}" sibTransId="{A00618FC-7079-4A14-9791-FA898628EF31}"/>
    <dgm:cxn modelId="{EDCD7151-16E9-4BBA-8517-AD80AED9C684}" type="presOf" srcId="{DCD2DBA7-6E53-4613-A695-184664E0B6F1}" destId="{A65621E8-0E7A-488A-895B-174BC1D8621C}" srcOrd="0" destOrd="0" presId="urn:microsoft.com/office/officeart/2005/8/layout/matrix3"/>
    <dgm:cxn modelId="{82C1B8C0-5E75-49D4-886B-AB5E653A1A17}" type="presOf" srcId="{31819B4D-440B-48F9-823B-4E3894602564}" destId="{39FD76B1-5746-4227-9026-CA6543D8FADC}" srcOrd="0" destOrd="0" presId="urn:microsoft.com/office/officeart/2005/8/layout/matrix3"/>
    <dgm:cxn modelId="{5882D7EA-A589-4BE6-A3E7-8C72513178DE}" srcId="{1C167EAE-8B77-45F8-BEFE-2F3C729502A1}" destId="{F3C5A842-A2C9-4356-A7A5-0217D6835DBD}" srcOrd="3" destOrd="0" parTransId="{8911030E-64A1-416F-B46F-3782DFC08B60}" sibTransId="{9AA6A277-35EF-44CD-A88B-F19AD3A03E97}"/>
    <dgm:cxn modelId="{F688F1F4-2A40-44DE-BC67-B3654F5D3C2D}" type="presParOf" srcId="{DBAF0306-6C5A-4C11-B9EB-B2E239D8A886}" destId="{A6978660-0395-4BE3-9520-A8DD4DC92821}" srcOrd="0" destOrd="0" presId="urn:microsoft.com/office/officeart/2005/8/layout/matrix3"/>
    <dgm:cxn modelId="{EDF1B34A-E3B9-4BBE-BB67-A3D9AE41BAE7}" type="presParOf" srcId="{DBAF0306-6C5A-4C11-B9EB-B2E239D8A886}" destId="{39FD76B1-5746-4227-9026-CA6543D8FADC}" srcOrd="1" destOrd="0" presId="urn:microsoft.com/office/officeart/2005/8/layout/matrix3"/>
    <dgm:cxn modelId="{B79F1753-F03C-450B-A22C-1F55E5155D5E}" type="presParOf" srcId="{DBAF0306-6C5A-4C11-B9EB-B2E239D8A886}" destId="{A65621E8-0E7A-488A-895B-174BC1D8621C}" srcOrd="2" destOrd="0" presId="urn:microsoft.com/office/officeart/2005/8/layout/matrix3"/>
    <dgm:cxn modelId="{DB5C4D66-3E4E-4861-B0E3-15E5B73A8D16}" type="presParOf" srcId="{DBAF0306-6C5A-4C11-B9EB-B2E239D8A886}" destId="{048A1DFD-D925-490D-9187-ABAD11F71F9B}" srcOrd="3" destOrd="0" presId="urn:microsoft.com/office/officeart/2005/8/layout/matrix3"/>
    <dgm:cxn modelId="{30CA3AB8-34A6-4B9E-94B2-547E93152C7B}" type="presParOf" srcId="{DBAF0306-6C5A-4C11-B9EB-B2E239D8A886}" destId="{271A5745-AFF4-488B-934D-9CB7D3FBF14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F2E842-F548-42CE-9191-B319D336D096}" type="doc">
      <dgm:prSet loTypeId="urn:microsoft.com/office/officeart/2016/7/layout/RepeatingBendingProcessNew" loCatId="process" qsTypeId="urn:microsoft.com/office/officeart/2005/8/quickstyle/simple1" qsCatId="simple" csTypeId="urn:microsoft.com/office/officeart/2005/8/colors/colorful5" csCatId="colorful"/>
      <dgm:spPr/>
      <dgm:t>
        <a:bodyPr/>
        <a:lstStyle/>
        <a:p>
          <a:endParaRPr lang="en-US"/>
        </a:p>
      </dgm:t>
    </dgm:pt>
    <dgm:pt modelId="{796F03B1-BB1D-4BDE-944B-E099385DABF3}">
      <dgm:prSet/>
      <dgm:spPr/>
      <dgm:t>
        <a:bodyPr/>
        <a:lstStyle/>
        <a:p>
          <a:r>
            <a:rPr lang="en-GB" b="0" i="0"/>
            <a:t>Children do feel the stigma of poverty.</a:t>
          </a:r>
          <a:endParaRPr lang="en-US"/>
        </a:p>
      </dgm:t>
    </dgm:pt>
    <dgm:pt modelId="{DD843671-B3AA-4E67-B9E8-D056D69B2C5F}" type="parTrans" cxnId="{B9A9C778-0955-45DC-8D6E-BE12BD3941C7}">
      <dgm:prSet/>
      <dgm:spPr/>
      <dgm:t>
        <a:bodyPr/>
        <a:lstStyle/>
        <a:p>
          <a:endParaRPr lang="en-US"/>
        </a:p>
      </dgm:t>
    </dgm:pt>
    <dgm:pt modelId="{5DB0C84C-892E-4A14-8F7B-7F8387447525}" type="sibTrans" cxnId="{B9A9C778-0955-45DC-8D6E-BE12BD3941C7}">
      <dgm:prSet/>
      <dgm:spPr/>
      <dgm:t>
        <a:bodyPr/>
        <a:lstStyle/>
        <a:p>
          <a:endParaRPr lang="en-US"/>
        </a:p>
      </dgm:t>
    </dgm:pt>
    <dgm:pt modelId="{13A84D9D-8169-4343-8378-CB7E72AB6E1B}">
      <dgm:prSet/>
      <dgm:spPr/>
      <dgm:t>
        <a:bodyPr/>
        <a:lstStyle/>
        <a:p>
          <a:r>
            <a:rPr lang="en-GB" b="0" i="0"/>
            <a:t>They also experience the blame and shame.</a:t>
          </a:r>
          <a:endParaRPr lang="en-US"/>
        </a:p>
      </dgm:t>
    </dgm:pt>
    <dgm:pt modelId="{090007EB-6F6A-48A9-A667-0F4721A76049}" type="parTrans" cxnId="{4BB599D6-DD79-4F5E-AE50-C53121E659A0}">
      <dgm:prSet/>
      <dgm:spPr/>
      <dgm:t>
        <a:bodyPr/>
        <a:lstStyle/>
        <a:p>
          <a:endParaRPr lang="en-US"/>
        </a:p>
      </dgm:t>
    </dgm:pt>
    <dgm:pt modelId="{8F283B42-61BB-4CB7-920E-9D08CFCB07F8}" type="sibTrans" cxnId="{4BB599D6-DD79-4F5E-AE50-C53121E659A0}">
      <dgm:prSet/>
      <dgm:spPr/>
      <dgm:t>
        <a:bodyPr/>
        <a:lstStyle/>
        <a:p>
          <a:endParaRPr lang="en-US"/>
        </a:p>
      </dgm:t>
    </dgm:pt>
    <dgm:pt modelId="{6C78FB01-8DE9-4F23-BC26-752397440D30}">
      <dgm:prSet/>
      <dgm:spPr/>
      <dgm:t>
        <a:bodyPr/>
        <a:lstStyle/>
        <a:p>
          <a:r>
            <a:rPr lang="en-GB" b="0" i="0"/>
            <a:t>They will deny their own needs.</a:t>
          </a:r>
          <a:endParaRPr lang="en-US"/>
        </a:p>
      </dgm:t>
    </dgm:pt>
    <dgm:pt modelId="{541795DC-02D2-446E-BF5A-8CB138C46EAB}" type="parTrans" cxnId="{0B29AFAB-FE5A-42CD-B995-C46C7FB8CB9D}">
      <dgm:prSet/>
      <dgm:spPr/>
      <dgm:t>
        <a:bodyPr/>
        <a:lstStyle/>
        <a:p>
          <a:endParaRPr lang="en-US"/>
        </a:p>
      </dgm:t>
    </dgm:pt>
    <dgm:pt modelId="{8700E212-A486-4391-8BE8-60BAB975236B}" type="sibTrans" cxnId="{0B29AFAB-FE5A-42CD-B995-C46C7FB8CB9D}">
      <dgm:prSet/>
      <dgm:spPr/>
      <dgm:t>
        <a:bodyPr/>
        <a:lstStyle/>
        <a:p>
          <a:endParaRPr lang="en-US"/>
        </a:p>
      </dgm:t>
    </dgm:pt>
    <dgm:pt modelId="{F2BD6BB3-F89E-4DC1-9164-7650D1DC3192}">
      <dgm:prSet/>
      <dgm:spPr/>
      <dgm:t>
        <a:bodyPr/>
        <a:lstStyle/>
        <a:p>
          <a:r>
            <a:rPr lang="en-GB" b="0" i="0"/>
            <a:t>They will not ask for money for trips, parties etc.</a:t>
          </a:r>
          <a:endParaRPr lang="en-US"/>
        </a:p>
      </dgm:t>
    </dgm:pt>
    <dgm:pt modelId="{3EE6429A-8941-4C38-A6DD-AED8761F42EC}" type="parTrans" cxnId="{90609A3A-8675-4EA5-8635-0EEBD8FD966C}">
      <dgm:prSet/>
      <dgm:spPr/>
      <dgm:t>
        <a:bodyPr/>
        <a:lstStyle/>
        <a:p>
          <a:endParaRPr lang="en-US"/>
        </a:p>
      </dgm:t>
    </dgm:pt>
    <dgm:pt modelId="{EDE4724B-110C-4625-B68F-6EE0748CF887}" type="sibTrans" cxnId="{90609A3A-8675-4EA5-8635-0EEBD8FD966C}">
      <dgm:prSet/>
      <dgm:spPr/>
      <dgm:t>
        <a:bodyPr/>
        <a:lstStyle/>
        <a:p>
          <a:endParaRPr lang="en-US"/>
        </a:p>
      </dgm:t>
    </dgm:pt>
    <dgm:pt modelId="{C82CB73A-F16E-4835-BCCF-403448B90367}">
      <dgm:prSet/>
      <dgm:spPr/>
      <dgm:t>
        <a:bodyPr/>
        <a:lstStyle/>
        <a:p>
          <a:r>
            <a:rPr lang="en-GB" b="0" i="0"/>
            <a:t>Older children will look for employment.</a:t>
          </a:r>
          <a:endParaRPr lang="en-US"/>
        </a:p>
      </dgm:t>
    </dgm:pt>
    <dgm:pt modelId="{66794A36-E09C-4C1B-B570-3D9FA7FD6D1C}" type="parTrans" cxnId="{3A62036C-46C9-47DB-8A2E-C77536E26034}">
      <dgm:prSet/>
      <dgm:spPr/>
      <dgm:t>
        <a:bodyPr/>
        <a:lstStyle/>
        <a:p>
          <a:endParaRPr lang="en-US"/>
        </a:p>
      </dgm:t>
    </dgm:pt>
    <dgm:pt modelId="{A8A3AE00-41C1-4F07-BA23-F714F3912E08}" type="sibTrans" cxnId="{3A62036C-46C9-47DB-8A2E-C77536E26034}">
      <dgm:prSet/>
      <dgm:spPr/>
      <dgm:t>
        <a:bodyPr/>
        <a:lstStyle/>
        <a:p>
          <a:endParaRPr lang="en-US"/>
        </a:p>
      </dgm:t>
    </dgm:pt>
    <dgm:pt modelId="{D43EED0E-85F8-4246-AC4F-E083D1E9679C}">
      <dgm:prSet/>
      <dgm:spPr/>
      <dgm:t>
        <a:bodyPr/>
        <a:lstStyle/>
        <a:p>
          <a:r>
            <a:rPr lang="en-GB" b="0" i="0"/>
            <a:t>No access to technology.</a:t>
          </a:r>
          <a:endParaRPr lang="en-US"/>
        </a:p>
      </dgm:t>
    </dgm:pt>
    <dgm:pt modelId="{7F1BC214-52AC-4B50-8CB4-55DF1BF1F716}" type="parTrans" cxnId="{EEF2C0B7-945E-4800-BC45-3FC3F93B503E}">
      <dgm:prSet/>
      <dgm:spPr/>
      <dgm:t>
        <a:bodyPr/>
        <a:lstStyle/>
        <a:p>
          <a:endParaRPr lang="en-US"/>
        </a:p>
      </dgm:t>
    </dgm:pt>
    <dgm:pt modelId="{4B0CBC2E-9D5E-4C32-8840-A65648D3A4B6}" type="sibTrans" cxnId="{EEF2C0B7-945E-4800-BC45-3FC3F93B503E}">
      <dgm:prSet/>
      <dgm:spPr/>
      <dgm:t>
        <a:bodyPr/>
        <a:lstStyle/>
        <a:p>
          <a:endParaRPr lang="en-US"/>
        </a:p>
      </dgm:t>
    </dgm:pt>
    <dgm:pt modelId="{0FF79451-A7A2-4D7C-9CBA-EA6464381B60}" type="pres">
      <dgm:prSet presAssocID="{D1F2E842-F548-42CE-9191-B319D336D096}" presName="Name0" presStyleCnt="0">
        <dgm:presLayoutVars>
          <dgm:dir/>
          <dgm:resizeHandles val="exact"/>
        </dgm:presLayoutVars>
      </dgm:prSet>
      <dgm:spPr/>
    </dgm:pt>
    <dgm:pt modelId="{D0909230-DCC3-4031-BFAE-62CF0141B7C9}" type="pres">
      <dgm:prSet presAssocID="{796F03B1-BB1D-4BDE-944B-E099385DABF3}" presName="node" presStyleLbl="node1" presStyleIdx="0" presStyleCnt="6">
        <dgm:presLayoutVars>
          <dgm:bulletEnabled val="1"/>
        </dgm:presLayoutVars>
      </dgm:prSet>
      <dgm:spPr/>
    </dgm:pt>
    <dgm:pt modelId="{AE9AD058-8AED-4215-BE96-8BBE82046EC9}" type="pres">
      <dgm:prSet presAssocID="{5DB0C84C-892E-4A14-8F7B-7F8387447525}" presName="sibTrans" presStyleLbl="sibTrans1D1" presStyleIdx="0" presStyleCnt="5"/>
      <dgm:spPr/>
    </dgm:pt>
    <dgm:pt modelId="{9081BA43-650C-49C0-80B6-6BE08C808DA3}" type="pres">
      <dgm:prSet presAssocID="{5DB0C84C-892E-4A14-8F7B-7F8387447525}" presName="connectorText" presStyleLbl="sibTrans1D1" presStyleIdx="0" presStyleCnt="5"/>
      <dgm:spPr/>
    </dgm:pt>
    <dgm:pt modelId="{2F168017-4964-49C6-8F3F-31103AE38170}" type="pres">
      <dgm:prSet presAssocID="{13A84D9D-8169-4343-8378-CB7E72AB6E1B}" presName="node" presStyleLbl="node1" presStyleIdx="1" presStyleCnt="6">
        <dgm:presLayoutVars>
          <dgm:bulletEnabled val="1"/>
        </dgm:presLayoutVars>
      </dgm:prSet>
      <dgm:spPr/>
    </dgm:pt>
    <dgm:pt modelId="{F755C437-659A-4271-8BD5-ED83A8C2F45C}" type="pres">
      <dgm:prSet presAssocID="{8F283B42-61BB-4CB7-920E-9D08CFCB07F8}" presName="sibTrans" presStyleLbl="sibTrans1D1" presStyleIdx="1" presStyleCnt="5"/>
      <dgm:spPr/>
    </dgm:pt>
    <dgm:pt modelId="{5F917535-9BDE-4099-94AC-C12744C2EA7D}" type="pres">
      <dgm:prSet presAssocID="{8F283B42-61BB-4CB7-920E-9D08CFCB07F8}" presName="connectorText" presStyleLbl="sibTrans1D1" presStyleIdx="1" presStyleCnt="5"/>
      <dgm:spPr/>
    </dgm:pt>
    <dgm:pt modelId="{AD063FDD-726B-4E86-9007-BD9442A1F8B7}" type="pres">
      <dgm:prSet presAssocID="{6C78FB01-8DE9-4F23-BC26-752397440D30}" presName="node" presStyleLbl="node1" presStyleIdx="2" presStyleCnt="6">
        <dgm:presLayoutVars>
          <dgm:bulletEnabled val="1"/>
        </dgm:presLayoutVars>
      </dgm:prSet>
      <dgm:spPr/>
    </dgm:pt>
    <dgm:pt modelId="{53504352-3E88-4505-8F17-F98AFA2BD19C}" type="pres">
      <dgm:prSet presAssocID="{8700E212-A486-4391-8BE8-60BAB975236B}" presName="sibTrans" presStyleLbl="sibTrans1D1" presStyleIdx="2" presStyleCnt="5"/>
      <dgm:spPr/>
    </dgm:pt>
    <dgm:pt modelId="{1B3C02E6-0BFC-44F8-8331-1DB8F25AE8B7}" type="pres">
      <dgm:prSet presAssocID="{8700E212-A486-4391-8BE8-60BAB975236B}" presName="connectorText" presStyleLbl="sibTrans1D1" presStyleIdx="2" presStyleCnt="5"/>
      <dgm:spPr/>
    </dgm:pt>
    <dgm:pt modelId="{1A273CFF-5DC0-4B6C-A842-6064CC953FE8}" type="pres">
      <dgm:prSet presAssocID="{F2BD6BB3-F89E-4DC1-9164-7650D1DC3192}" presName="node" presStyleLbl="node1" presStyleIdx="3" presStyleCnt="6">
        <dgm:presLayoutVars>
          <dgm:bulletEnabled val="1"/>
        </dgm:presLayoutVars>
      </dgm:prSet>
      <dgm:spPr/>
    </dgm:pt>
    <dgm:pt modelId="{6F6668CA-5986-4EAC-BEB8-D71F313B3778}" type="pres">
      <dgm:prSet presAssocID="{EDE4724B-110C-4625-B68F-6EE0748CF887}" presName="sibTrans" presStyleLbl="sibTrans1D1" presStyleIdx="3" presStyleCnt="5"/>
      <dgm:spPr/>
    </dgm:pt>
    <dgm:pt modelId="{0802356D-22A7-425A-96C2-9E045249F9F3}" type="pres">
      <dgm:prSet presAssocID="{EDE4724B-110C-4625-B68F-6EE0748CF887}" presName="connectorText" presStyleLbl="sibTrans1D1" presStyleIdx="3" presStyleCnt="5"/>
      <dgm:spPr/>
    </dgm:pt>
    <dgm:pt modelId="{AB045B05-55E9-4C38-B8FA-9F0DD4FF4FC0}" type="pres">
      <dgm:prSet presAssocID="{C82CB73A-F16E-4835-BCCF-403448B90367}" presName="node" presStyleLbl="node1" presStyleIdx="4" presStyleCnt="6">
        <dgm:presLayoutVars>
          <dgm:bulletEnabled val="1"/>
        </dgm:presLayoutVars>
      </dgm:prSet>
      <dgm:spPr/>
    </dgm:pt>
    <dgm:pt modelId="{BBA91896-C418-42C2-9046-42AF0475F48F}" type="pres">
      <dgm:prSet presAssocID="{A8A3AE00-41C1-4F07-BA23-F714F3912E08}" presName="sibTrans" presStyleLbl="sibTrans1D1" presStyleIdx="4" presStyleCnt="5"/>
      <dgm:spPr/>
    </dgm:pt>
    <dgm:pt modelId="{588DDD4A-23F8-4F7D-88EB-C41FCAA15A7B}" type="pres">
      <dgm:prSet presAssocID="{A8A3AE00-41C1-4F07-BA23-F714F3912E08}" presName="connectorText" presStyleLbl="sibTrans1D1" presStyleIdx="4" presStyleCnt="5"/>
      <dgm:spPr/>
    </dgm:pt>
    <dgm:pt modelId="{20CFC22E-9880-447B-A302-0D6BFC595CE5}" type="pres">
      <dgm:prSet presAssocID="{D43EED0E-85F8-4246-AC4F-E083D1E9679C}" presName="node" presStyleLbl="node1" presStyleIdx="5" presStyleCnt="6">
        <dgm:presLayoutVars>
          <dgm:bulletEnabled val="1"/>
        </dgm:presLayoutVars>
      </dgm:prSet>
      <dgm:spPr/>
    </dgm:pt>
  </dgm:ptLst>
  <dgm:cxnLst>
    <dgm:cxn modelId="{22335409-A07D-47B5-B2F6-C723D0A818BE}" type="presOf" srcId="{D1F2E842-F548-42CE-9191-B319D336D096}" destId="{0FF79451-A7A2-4D7C-9CBA-EA6464381B60}" srcOrd="0" destOrd="0" presId="urn:microsoft.com/office/officeart/2016/7/layout/RepeatingBendingProcessNew"/>
    <dgm:cxn modelId="{D835961A-0861-4A54-A8C5-6F82C534FC4D}" type="presOf" srcId="{EDE4724B-110C-4625-B68F-6EE0748CF887}" destId="{6F6668CA-5986-4EAC-BEB8-D71F313B3778}" srcOrd="0" destOrd="0" presId="urn:microsoft.com/office/officeart/2016/7/layout/RepeatingBendingProcessNew"/>
    <dgm:cxn modelId="{90609A3A-8675-4EA5-8635-0EEBD8FD966C}" srcId="{D1F2E842-F548-42CE-9191-B319D336D096}" destId="{F2BD6BB3-F89E-4DC1-9164-7650D1DC3192}" srcOrd="3" destOrd="0" parTransId="{3EE6429A-8941-4C38-A6DD-AED8761F42EC}" sibTransId="{EDE4724B-110C-4625-B68F-6EE0748CF887}"/>
    <dgm:cxn modelId="{3024F540-4204-47AE-9ABA-10F10F608903}" type="presOf" srcId="{EDE4724B-110C-4625-B68F-6EE0748CF887}" destId="{0802356D-22A7-425A-96C2-9E045249F9F3}" srcOrd="1" destOrd="0" presId="urn:microsoft.com/office/officeart/2016/7/layout/RepeatingBendingProcessNew"/>
    <dgm:cxn modelId="{5980055C-E1B6-4B2C-B7E8-BBC3AD770E8A}" type="presOf" srcId="{13A84D9D-8169-4343-8378-CB7E72AB6E1B}" destId="{2F168017-4964-49C6-8F3F-31103AE38170}" srcOrd="0" destOrd="0" presId="urn:microsoft.com/office/officeart/2016/7/layout/RepeatingBendingProcessNew"/>
    <dgm:cxn modelId="{A649A648-634A-4344-AEF8-2F4C53135D19}" type="presOf" srcId="{5DB0C84C-892E-4A14-8F7B-7F8387447525}" destId="{9081BA43-650C-49C0-80B6-6BE08C808DA3}" srcOrd="1" destOrd="0" presId="urn:microsoft.com/office/officeart/2016/7/layout/RepeatingBendingProcessNew"/>
    <dgm:cxn modelId="{3A62036C-46C9-47DB-8A2E-C77536E26034}" srcId="{D1F2E842-F548-42CE-9191-B319D336D096}" destId="{C82CB73A-F16E-4835-BCCF-403448B90367}" srcOrd="4" destOrd="0" parTransId="{66794A36-E09C-4C1B-B570-3D9FA7FD6D1C}" sibTransId="{A8A3AE00-41C1-4F07-BA23-F714F3912E08}"/>
    <dgm:cxn modelId="{FB859670-362C-4B9E-B21E-377EFED6DC9A}" type="presOf" srcId="{796F03B1-BB1D-4BDE-944B-E099385DABF3}" destId="{D0909230-DCC3-4031-BFAE-62CF0141B7C9}" srcOrd="0" destOrd="0" presId="urn:microsoft.com/office/officeart/2016/7/layout/RepeatingBendingProcessNew"/>
    <dgm:cxn modelId="{10C1FA54-CD3D-4867-8B6C-1735DCE52B4C}" type="presOf" srcId="{5DB0C84C-892E-4A14-8F7B-7F8387447525}" destId="{AE9AD058-8AED-4215-BE96-8BBE82046EC9}" srcOrd="0" destOrd="0" presId="urn:microsoft.com/office/officeart/2016/7/layout/RepeatingBendingProcessNew"/>
    <dgm:cxn modelId="{F1C40056-16D2-411B-ABBC-2E71F93E08E1}" type="presOf" srcId="{D43EED0E-85F8-4246-AC4F-E083D1E9679C}" destId="{20CFC22E-9880-447B-A302-0D6BFC595CE5}" srcOrd="0" destOrd="0" presId="urn:microsoft.com/office/officeart/2016/7/layout/RepeatingBendingProcessNew"/>
    <dgm:cxn modelId="{B9A9C778-0955-45DC-8D6E-BE12BD3941C7}" srcId="{D1F2E842-F548-42CE-9191-B319D336D096}" destId="{796F03B1-BB1D-4BDE-944B-E099385DABF3}" srcOrd="0" destOrd="0" parTransId="{DD843671-B3AA-4E67-B9E8-D056D69B2C5F}" sibTransId="{5DB0C84C-892E-4A14-8F7B-7F8387447525}"/>
    <dgm:cxn modelId="{4AF76B7A-FE35-44CC-9947-E8B485B5E8F4}" type="presOf" srcId="{8F283B42-61BB-4CB7-920E-9D08CFCB07F8}" destId="{5F917535-9BDE-4099-94AC-C12744C2EA7D}" srcOrd="1" destOrd="0" presId="urn:microsoft.com/office/officeart/2016/7/layout/RepeatingBendingProcessNew"/>
    <dgm:cxn modelId="{EF01E28E-52B5-4390-8B61-753371056A6A}" type="presOf" srcId="{8700E212-A486-4391-8BE8-60BAB975236B}" destId="{53504352-3E88-4505-8F17-F98AFA2BD19C}" srcOrd="0" destOrd="0" presId="urn:microsoft.com/office/officeart/2016/7/layout/RepeatingBendingProcessNew"/>
    <dgm:cxn modelId="{AB108095-7B0A-4273-837D-0FE77674D7E3}" type="presOf" srcId="{F2BD6BB3-F89E-4DC1-9164-7650D1DC3192}" destId="{1A273CFF-5DC0-4B6C-A842-6064CC953FE8}" srcOrd="0" destOrd="0" presId="urn:microsoft.com/office/officeart/2016/7/layout/RepeatingBendingProcessNew"/>
    <dgm:cxn modelId="{0B29AFAB-FE5A-42CD-B995-C46C7FB8CB9D}" srcId="{D1F2E842-F548-42CE-9191-B319D336D096}" destId="{6C78FB01-8DE9-4F23-BC26-752397440D30}" srcOrd="2" destOrd="0" parTransId="{541795DC-02D2-446E-BF5A-8CB138C46EAB}" sibTransId="{8700E212-A486-4391-8BE8-60BAB975236B}"/>
    <dgm:cxn modelId="{EEF2C0B7-945E-4800-BC45-3FC3F93B503E}" srcId="{D1F2E842-F548-42CE-9191-B319D336D096}" destId="{D43EED0E-85F8-4246-AC4F-E083D1E9679C}" srcOrd="5" destOrd="0" parTransId="{7F1BC214-52AC-4B50-8CB4-55DF1BF1F716}" sibTransId="{4B0CBC2E-9D5E-4C32-8840-A65648D3A4B6}"/>
    <dgm:cxn modelId="{3A6402B9-720E-48A7-A198-373D3B5F3EC1}" type="presOf" srcId="{A8A3AE00-41C1-4F07-BA23-F714F3912E08}" destId="{588DDD4A-23F8-4F7D-88EB-C41FCAA15A7B}" srcOrd="1" destOrd="0" presId="urn:microsoft.com/office/officeart/2016/7/layout/RepeatingBendingProcessNew"/>
    <dgm:cxn modelId="{6D9202C1-2D20-4B59-B63A-9010CE395483}" type="presOf" srcId="{6C78FB01-8DE9-4F23-BC26-752397440D30}" destId="{AD063FDD-726B-4E86-9007-BD9442A1F8B7}" srcOrd="0" destOrd="0" presId="urn:microsoft.com/office/officeart/2016/7/layout/RepeatingBendingProcessNew"/>
    <dgm:cxn modelId="{8CD495CC-063C-4BB2-878E-6661A1C2CC5F}" type="presOf" srcId="{C82CB73A-F16E-4835-BCCF-403448B90367}" destId="{AB045B05-55E9-4C38-B8FA-9F0DD4FF4FC0}" srcOrd="0" destOrd="0" presId="urn:microsoft.com/office/officeart/2016/7/layout/RepeatingBendingProcessNew"/>
    <dgm:cxn modelId="{4BB599D6-DD79-4F5E-AE50-C53121E659A0}" srcId="{D1F2E842-F548-42CE-9191-B319D336D096}" destId="{13A84D9D-8169-4343-8378-CB7E72AB6E1B}" srcOrd="1" destOrd="0" parTransId="{090007EB-6F6A-48A9-A667-0F4721A76049}" sibTransId="{8F283B42-61BB-4CB7-920E-9D08CFCB07F8}"/>
    <dgm:cxn modelId="{96ABC7E4-774C-4E19-8DA7-BACC9654E239}" type="presOf" srcId="{8700E212-A486-4391-8BE8-60BAB975236B}" destId="{1B3C02E6-0BFC-44F8-8331-1DB8F25AE8B7}" srcOrd="1" destOrd="0" presId="urn:microsoft.com/office/officeart/2016/7/layout/RepeatingBendingProcessNew"/>
    <dgm:cxn modelId="{3D6FFBF7-6B20-4000-83F1-2E218610CBB0}" type="presOf" srcId="{A8A3AE00-41C1-4F07-BA23-F714F3912E08}" destId="{BBA91896-C418-42C2-9046-42AF0475F48F}" srcOrd="0" destOrd="0" presId="urn:microsoft.com/office/officeart/2016/7/layout/RepeatingBendingProcessNew"/>
    <dgm:cxn modelId="{CB4C11F9-E167-40AA-9EDE-52995447951F}" type="presOf" srcId="{8F283B42-61BB-4CB7-920E-9D08CFCB07F8}" destId="{F755C437-659A-4271-8BD5-ED83A8C2F45C}" srcOrd="0" destOrd="0" presId="urn:microsoft.com/office/officeart/2016/7/layout/RepeatingBendingProcessNew"/>
    <dgm:cxn modelId="{3DABB613-1651-4605-938C-41C3979B0868}" type="presParOf" srcId="{0FF79451-A7A2-4D7C-9CBA-EA6464381B60}" destId="{D0909230-DCC3-4031-BFAE-62CF0141B7C9}" srcOrd="0" destOrd="0" presId="urn:microsoft.com/office/officeart/2016/7/layout/RepeatingBendingProcessNew"/>
    <dgm:cxn modelId="{2F9C843B-D4AF-4275-B245-6BDE3585EBC2}" type="presParOf" srcId="{0FF79451-A7A2-4D7C-9CBA-EA6464381B60}" destId="{AE9AD058-8AED-4215-BE96-8BBE82046EC9}" srcOrd="1" destOrd="0" presId="urn:microsoft.com/office/officeart/2016/7/layout/RepeatingBendingProcessNew"/>
    <dgm:cxn modelId="{552A2ED7-36B5-4644-A52D-CCC44C243D8B}" type="presParOf" srcId="{AE9AD058-8AED-4215-BE96-8BBE82046EC9}" destId="{9081BA43-650C-49C0-80B6-6BE08C808DA3}" srcOrd="0" destOrd="0" presId="urn:microsoft.com/office/officeart/2016/7/layout/RepeatingBendingProcessNew"/>
    <dgm:cxn modelId="{D16F4416-62B0-485B-A779-8458DD938E30}" type="presParOf" srcId="{0FF79451-A7A2-4D7C-9CBA-EA6464381B60}" destId="{2F168017-4964-49C6-8F3F-31103AE38170}" srcOrd="2" destOrd="0" presId="urn:microsoft.com/office/officeart/2016/7/layout/RepeatingBendingProcessNew"/>
    <dgm:cxn modelId="{D2FEBB99-31C7-4ABA-B75F-4B0A5BEC63EC}" type="presParOf" srcId="{0FF79451-A7A2-4D7C-9CBA-EA6464381B60}" destId="{F755C437-659A-4271-8BD5-ED83A8C2F45C}" srcOrd="3" destOrd="0" presId="urn:microsoft.com/office/officeart/2016/7/layout/RepeatingBendingProcessNew"/>
    <dgm:cxn modelId="{D0249394-8714-4527-97B2-4A307366F955}" type="presParOf" srcId="{F755C437-659A-4271-8BD5-ED83A8C2F45C}" destId="{5F917535-9BDE-4099-94AC-C12744C2EA7D}" srcOrd="0" destOrd="0" presId="urn:microsoft.com/office/officeart/2016/7/layout/RepeatingBendingProcessNew"/>
    <dgm:cxn modelId="{7CEAB31B-9074-4451-8121-DC9AC9BA5432}" type="presParOf" srcId="{0FF79451-A7A2-4D7C-9CBA-EA6464381B60}" destId="{AD063FDD-726B-4E86-9007-BD9442A1F8B7}" srcOrd="4" destOrd="0" presId="urn:microsoft.com/office/officeart/2016/7/layout/RepeatingBendingProcessNew"/>
    <dgm:cxn modelId="{09FE1FE9-9F1C-4F88-8F03-A4F017D02D7B}" type="presParOf" srcId="{0FF79451-A7A2-4D7C-9CBA-EA6464381B60}" destId="{53504352-3E88-4505-8F17-F98AFA2BD19C}" srcOrd="5" destOrd="0" presId="urn:microsoft.com/office/officeart/2016/7/layout/RepeatingBendingProcessNew"/>
    <dgm:cxn modelId="{BA86DA70-67D6-4495-AE65-D2AD1B54F4BA}" type="presParOf" srcId="{53504352-3E88-4505-8F17-F98AFA2BD19C}" destId="{1B3C02E6-0BFC-44F8-8331-1DB8F25AE8B7}" srcOrd="0" destOrd="0" presId="urn:microsoft.com/office/officeart/2016/7/layout/RepeatingBendingProcessNew"/>
    <dgm:cxn modelId="{0B649951-F59C-4510-B4CA-445AA22279EF}" type="presParOf" srcId="{0FF79451-A7A2-4D7C-9CBA-EA6464381B60}" destId="{1A273CFF-5DC0-4B6C-A842-6064CC953FE8}" srcOrd="6" destOrd="0" presId="urn:microsoft.com/office/officeart/2016/7/layout/RepeatingBendingProcessNew"/>
    <dgm:cxn modelId="{920D25D6-6E33-48E7-BED9-DBC78A9195D1}" type="presParOf" srcId="{0FF79451-A7A2-4D7C-9CBA-EA6464381B60}" destId="{6F6668CA-5986-4EAC-BEB8-D71F313B3778}" srcOrd="7" destOrd="0" presId="urn:microsoft.com/office/officeart/2016/7/layout/RepeatingBendingProcessNew"/>
    <dgm:cxn modelId="{AC14B0E5-3B0F-4FE8-AE5A-99EB15107EDD}" type="presParOf" srcId="{6F6668CA-5986-4EAC-BEB8-D71F313B3778}" destId="{0802356D-22A7-425A-96C2-9E045249F9F3}" srcOrd="0" destOrd="0" presId="urn:microsoft.com/office/officeart/2016/7/layout/RepeatingBendingProcessNew"/>
    <dgm:cxn modelId="{A6D89103-8E6C-41B2-B634-626466CA346D}" type="presParOf" srcId="{0FF79451-A7A2-4D7C-9CBA-EA6464381B60}" destId="{AB045B05-55E9-4C38-B8FA-9F0DD4FF4FC0}" srcOrd="8" destOrd="0" presId="urn:microsoft.com/office/officeart/2016/7/layout/RepeatingBendingProcessNew"/>
    <dgm:cxn modelId="{253749BE-A7D4-49BE-B723-45765AC380FE}" type="presParOf" srcId="{0FF79451-A7A2-4D7C-9CBA-EA6464381B60}" destId="{BBA91896-C418-42C2-9046-42AF0475F48F}" srcOrd="9" destOrd="0" presId="urn:microsoft.com/office/officeart/2016/7/layout/RepeatingBendingProcessNew"/>
    <dgm:cxn modelId="{9E784E96-CA74-4545-A7E9-22B819345ACC}" type="presParOf" srcId="{BBA91896-C418-42C2-9046-42AF0475F48F}" destId="{588DDD4A-23F8-4F7D-88EB-C41FCAA15A7B}" srcOrd="0" destOrd="0" presId="urn:microsoft.com/office/officeart/2016/7/layout/RepeatingBendingProcessNew"/>
    <dgm:cxn modelId="{C5F6D86F-ADF6-437E-80C9-6C2CC9DEA45E}" type="presParOf" srcId="{0FF79451-A7A2-4D7C-9CBA-EA6464381B60}" destId="{20CFC22E-9880-447B-A302-0D6BFC595CE5}"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ECE4F7-6629-4FF0-9945-33EB5CC2A050}" type="doc">
      <dgm:prSet loTypeId="urn:microsoft.com/office/officeart/2005/8/layout/vProcess5" loCatId="process" qsTypeId="urn:microsoft.com/office/officeart/2005/8/quickstyle/simple1" qsCatId="simple" csTypeId="urn:microsoft.com/office/officeart/2005/8/colors/colorful4" csCatId="colorful"/>
      <dgm:spPr/>
      <dgm:t>
        <a:bodyPr/>
        <a:lstStyle/>
        <a:p>
          <a:endParaRPr lang="en-US"/>
        </a:p>
      </dgm:t>
    </dgm:pt>
    <dgm:pt modelId="{9ED15951-9E16-4876-BBEA-527683C96784}">
      <dgm:prSet/>
      <dgm:spPr/>
      <dgm:t>
        <a:bodyPr/>
        <a:lstStyle/>
        <a:p>
          <a:r>
            <a:rPr lang="en-GB"/>
            <a:t>Education can be another area of inequality, particularly for children living in poverty.</a:t>
          </a:r>
          <a:endParaRPr lang="en-US"/>
        </a:p>
      </dgm:t>
    </dgm:pt>
    <dgm:pt modelId="{B1FF87F1-4675-4E21-8EFC-289412215561}" type="parTrans" cxnId="{C46EF97B-996C-400F-BC7B-410FFF5D8C38}">
      <dgm:prSet/>
      <dgm:spPr/>
      <dgm:t>
        <a:bodyPr/>
        <a:lstStyle/>
        <a:p>
          <a:endParaRPr lang="en-US"/>
        </a:p>
      </dgm:t>
    </dgm:pt>
    <dgm:pt modelId="{5077F26B-01D2-4960-8D2B-BFA178E6702E}" type="sibTrans" cxnId="{C46EF97B-996C-400F-BC7B-410FFF5D8C38}">
      <dgm:prSet/>
      <dgm:spPr/>
      <dgm:t>
        <a:bodyPr/>
        <a:lstStyle/>
        <a:p>
          <a:endParaRPr lang="en-US"/>
        </a:p>
      </dgm:t>
    </dgm:pt>
    <dgm:pt modelId="{8EB83315-D0B1-4C05-8499-862D93AE0824}">
      <dgm:prSet/>
      <dgm:spPr/>
      <dgm:t>
        <a:bodyPr/>
        <a:lstStyle/>
        <a:p>
          <a:r>
            <a:rPr lang="en-GB"/>
            <a:t>Poorer children are less likely to gain higher level qualifications.</a:t>
          </a:r>
          <a:endParaRPr lang="en-US"/>
        </a:p>
      </dgm:t>
    </dgm:pt>
    <dgm:pt modelId="{98E52C31-40F2-4062-BCBE-4A18B8A6BC72}" type="parTrans" cxnId="{9B7A96BF-A5A2-42ED-AC43-BBB037883DF4}">
      <dgm:prSet/>
      <dgm:spPr/>
      <dgm:t>
        <a:bodyPr/>
        <a:lstStyle/>
        <a:p>
          <a:endParaRPr lang="en-US"/>
        </a:p>
      </dgm:t>
    </dgm:pt>
    <dgm:pt modelId="{FB57C44B-A7F2-4606-8F4F-EE26BEDA1E70}" type="sibTrans" cxnId="{9B7A96BF-A5A2-42ED-AC43-BBB037883DF4}">
      <dgm:prSet/>
      <dgm:spPr/>
      <dgm:t>
        <a:bodyPr/>
        <a:lstStyle/>
        <a:p>
          <a:endParaRPr lang="en-US"/>
        </a:p>
      </dgm:t>
    </dgm:pt>
    <dgm:pt modelId="{D151C4E2-531A-49AB-8120-5A9DD3AF5654}">
      <dgm:prSet/>
      <dgm:spPr/>
      <dgm:t>
        <a:bodyPr/>
        <a:lstStyle/>
        <a:p>
          <a:r>
            <a:rPr lang="en-GB"/>
            <a:t>Education is deeply entrenched in the middle-class system.</a:t>
          </a:r>
          <a:endParaRPr lang="en-US"/>
        </a:p>
      </dgm:t>
    </dgm:pt>
    <dgm:pt modelId="{893812F3-47F3-4376-A0F6-0EBC592320C8}" type="parTrans" cxnId="{5CEEF219-15BE-4243-9896-FBB59540396B}">
      <dgm:prSet/>
      <dgm:spPr/>
      <dgm:t>
        <a:bodyPr/>
        <a:lstStyle/>
        <a:p>
          <a:endParaRPr lang="en-US"/>
        </a:p>
      </dgm:t>
    </dgm:pt>
    <dgm:pt modelId="{7A5F48E0-8A02-4737-A450-09771660FC71}" type="sibTrans" cxnId="{5CEEF219-15BE-4243-9896-FBB59540396B}">
      <dgm:prSet/>
      <dgm:spPr/>
      <dgm:t>
        <a:bodyPr/>
        <a:lstStyle/>
        <a:p>
          <a:endParaRPr lang="en-US"/>
        </a:p>
      </dgm:t>
    </dgm:pt>
    <dgm:pt modelId="{74B03F82-D214-486D-829C-9107187FB98F}">
      <dgm:prSet/>
      <dgm:spPr/>
      <dgm:t>
        <a:bodyPr/>
        <a:lstStyle/>
        <a:p>
          <a:r>
            <a:rPr lang="en-GB"/>
            <a:t>School costs.</a:t>
          </a:r>
          <a:endParaRPr lang="en-US"/>
        </a:p>
      </dgm:t>
    </dgm:pt>
    <dgm:pt modelId="{7F4A09BB-4EDD-433D-BF77-80CF79EC2C46}" type="parTrans" cxnId="{6370700C-DA4B-45B9-B179-147C87C7AF80}">
      <dgm:prSet/>
      <dgm:spPr/>
      <dgm:t>
        <a:bodyPr/>
        <a:lstStyle/>
        <a:p>
          <a:endParaRPr lang="en-US"/>
        </a:p>
      </dgm:t>
    </dgm:pt>
    <dgm:pt modelId="{7D47D486-ADD1-4E5E-A18B-49C3EBFB5B45}" type="sibTrans" cxnId="{6370700C-DA4B-45B9-B179-147C87C7AF80}">
      <dgm:prSet/>
      <dgm:spPr/>
      <dgm:t>
        <a:bodyPr/>
        <a:lstStyle/>
        <a:p>
          <a:endParaRPr lang="en-US"/>
        </a:p>
      </dgm:t>
    </dgm:pt>
    <dgm:pt modelId="{2C56BA90-7FD6-4700-84B4-20A1DF1780F4}" type="pres">
      <dgm:prSet presAssocID="{9AECE4F7-6629-4FF0-9945-33EB5CC2A050}" presName="outerComposite" presStyleCnt="0">
        <dgm:presLayoutVars>
          <dgm:chMax val="5"/>
          <dgm:dir/>
          <dgm:resizeHandles val="exact"/>
        </dgm:presLayoutVars>
      </dgm:prSet>
      <dgm:spPr/>
    </dgm:pt>
    <dgm:pt modelId="{17DE9E13-CAD5-4246-9A48-6B5EEB3041A0}" type="pres">
      <dgm:prSet presAssocID="{9AECE4F7-6629-4FF0-9945-33EB5CC2A050}" presName="dummyMaxCanvas" presStyleCnt="0">
        <dgm:presLayoutVars/>
      </dgm:prSet>
      <dgm:spPr/>
    </dgm:pt>
    <dgm:pt modelId="{34DCFC36-8670-4A59-B3CB-756371907672}" type="pres">
      <dgm:prSet presAssocID="{9AECE4F7-6629-4FF0-9945-33EB5CC2A050}" presName="FourNodes_1" presStyleLbl="node1" presStyleIdx="0" presStyleCnt="4">
        <dgm:presLayoutVars>
          <dgm:bulletEnabled val="1"/>
        </dgm:presLayoutVars>
      </dgm:prSet>
      <dgm:spPr/>
    </dgm:pt>
    <dgm:pt modelId="{4EFCE286-31CD-4439-B39F-A9E5180B592F}" type="pres">
      <dgm:prSet presAssocID="{9AECE4F7-6629-4FF0-9945-33EB5CC2A050}" presName="FourNodes_2" presStyleLbl="node1" presStyleIdx="1" presStyleCnt="4">
        <dgm:presLayoutVars>
          <dgm:bulletEnabled val="1"/>
        </dgm:presLayoutVars>
      </dgm:prSet>
      <dgm:spPr/>
    </dgm:pt>
    <dgm:pt modelId="{EC7472F5-89A1-4BF4-8707-4C8C55CACA2B}" type="pres">
      <dgm:prSet presAssocID="{9AECE4F7-6629-4FF0-9945-33EB5CC2A050}" presName="FourNodes_3" presStyleLbl="node1" presStyleIdx="2" presStyleCnt="4">
        <dgm:presLayoutVars>
          <dgm:bulletEnabled val="1"/>
        </dgm:presLayoutVars>
      </dgm:prSet>
      <dgm:spPr/>
    </dgm:pt>
    <dgm:pt modelId="{A47F2423-5685-4491-8F3B-E12F511D2AE3}" type="pres">
      <dgm:prSet presAssocID="{9AECE4F7-6629-4FF0-9945-33EB5CC2A050}" presName="FourNodes_4" presStyleLbl="node1" presStyleIdx="3" presStyleCnt="4">
        <dgm:presLayoutVars>
          <dgm:bulletEnabled val="1"/>
        </dgm:presLayoutVars>
      </dgm:prSet>
      <dgm:spPr/>
    </dgm:pt>
    <dgm:pt modelId="{7E1E54EE-3752-486C-AEE6-70DF6814F0AC}" type="pres">
      <dgm:prSet presAssocID="{9AECE4F7-6629-4FF0-9945-33EB5CC2A050}" presName="FourConn_1-2" presStyleLbl="fgAccFollowNode1" presStyleIdx="0" presStyleCnt="3">
        <dgm:presLayoutVars>
          <dgm:bulletEnabled val="1"/>
        </dgm:presLayoutVars>
      </dgm:prSet>
      <dgm:spPr/>
    </dgm:pt>
    <dgm:pt modelId="{3E934B02-0D8A-4F8F-B883-17EEC7E5C84B}" type="pres">
      <dgm:prSet presAssocID="{9AECE4F7-6629-4FF0-9945-33EB5CC2A050}" presName="FourConn_2-3" presStyleLbl="fgAccFollowNode1" presStyleIdx="1" presStyleCnt="3">
        <dgm:presLayoutVars>
          <dgm:bulletEnabled val="1"/>
        </dgm:presLayoutVars>
      </dgm:prSet>
      <dgm:spPr/>
    </dgm:pt>
    <dgm:pt modelId="{AA8E97A6-ACF2-49CF-AD25-CFA0F65E2F22}" type="pres">
      <dgm:prSet presAssocID="{9AECE4F7-6629-4FF0-9945-33EB5CC2A050}" presName="FourConn_3-4" presStyleLbl="fgAccFollowNode1" presStyleIdx="2" presStyleCnt="3">
        <dgm:presLayoutVars>
          <dgm:bulletEnabled val="1"/>
        </dgm:presLayoutVars>
      </dgm:prSet>
      <dgm:spPr/>
    </dgm:pt>
    <dgm:pt modelId="{AA395535-BE05-4324-A48C-D6FF543D7426}" type="pres">
      <dgm:prSet presAssocID="{9AECE4F7-6629-4FF0-9945-33EB5CC2A050}" presName="FourNodes_1_text" presStyleLbl="node1" presStyleIdx="3" presStyleCnt="4">
        <dgm:presLayoutVars>
          <dgm:bulletEnabled val="1"/>
        </dgm:presLayoutVars>
      </dgm:prSet>
      <dgm:spPr/>
    </dgm:pt>
    <dgm:pt modelId="{0449D017-3DAA-4933-AD2E-DA785F3945C9}" type="pres">
      <dgm:prSet presAssocID="{9AECE4F7-6629-4FF0-9945-33EB5CC2A050}" presName="FourNodes_2_text" presStyleLbl="node1" presStyleIdx="3" presStyleCnt="4">
        <dgm:presLayoutVars>
          <dgm:bulletEnabled val="1"/>
        </dgm:presLayoutVars>
      </dgm:prSet>
      <dgm:spPr/>
    </dgm:pt>
    <dgm:pt modelId="{0DD46F1F-24C3-43EA-87E2-63DB29854F81}" type="pres">
      <dgm:prSet presAssocID="{9AECE4F7-6629-4FF0-9945-33EB5CC2A050}" presName="FourNodes_3_text" presStyleLbl="node1" presStyleIdx="3" presStyleCnt="4">
        <dgm:presLayoutVars>
          <dgm:bulletEnabled val="1"/>
        </dgm:presLayoutVars>
      </dgm:prSet>
      <dgm:spPr/>
    </dgm:pt>
    <dgm:pt modelId="{6DB16B1D-B71E-4D8A-893B-8A49F1E675A9}" type="pres">
      <dgm:prSet presAssocID="{9AECE4F7-6629-4FF0-9945-33EB5CC2A050}" presName="FourNodes_4_text" presStyleLbl="node1" presStyleIdx="3" presStyleCnt="4">
        <dgm:presLayoutVars>
          <dgm:bulletEnabled val="1"/>
        </dgm:presLayoutVars>
      </dgm:prSet>
      <dgm:spPr/>
    </dgm:pt>
  </dgm:ptLst>
  <dgm:cxnLst>
    <dgm:cxn modelId="{6370700C-DA4B-45B9-B179-147C87C7AF80}" srcId="{9AECE4F7-6629-4FF0-9945-33EB5CC2A050}" destId="{74B03F82-D214-486D-829C-9107187FB98F}" srcOrd="3" destOrd="0" parTransId="{7F4A09BB-4EDD-433D-BF77-80CF79EC2C46}" sibTransId="{7D47D486-ADD1-4E5E-A18B-49C3EBFB5B45}"/>
    <dgm:cxn modelId="{5CEEF219-15BE-4243-9896-FBB59540396B}" srcId="{9AECE4F7-6629-4FF0-9945-33EB5CC2A050}" destId="{D151C4E2-531A-49AB-8120-5A9DD3AF5654}" srcOrd="2" destOrd="0" parTransId="{893812F3-47F3-4376-A0F6-0EBC592320C8}" sibTransId="{7A5F48E0-8A02-4737-A450-09771660FC71}"/>
    <dgm:cxn modelId="{DAC9591C-226C-4F37-AEFD-281829AAB89C}" type="presOf" srcId="{7A5F48E0-8A02-4737-A450-09771660FC71}" destId="{AA8E97A6-ACF2-49CF-AD25-CFA0F65E2F22}" srcOrd="0" destOrd="0" presId="urn:microsoft.com/office/officeart/2005/8/layout/vProcess5"/>
    <dgm:cxn modelId="{78668B37-E7BF-4D4B-B353-5092867FC821}" type="presOf" srcId="{FB57C44B-A7F2-4606-8F4F-EE26BEDA1E70}" destId="{3E934B02-0D8A-4F8F-B883-17EEC7E5C84B}" srcOrd="0" destOrd="0" presId="urn:microsoft.com/office/officeart/2005/8/layout/vProcess5"/>
    <dgm:cxn modelId="{C922FA3A-D6F5-44D4-8E1D-6EF575B17443}" type="presOf" srcId="{74B03F82-D214-486D-829C-9107187FB98F}" destId="{A47F2423-5685-4491-8F3B-E12F511D2AE3}" srcOrd="0" destOrd="0" presId="urn:microsoft.com/office/officeart/2005/8/layout/vProcess5"/>
    <dgm:cxn modelId="{713B9B62-5619-42C1-912B-DCE7FBB61F8A}" type="presOf" srcId="{74B03F82-D214-486D-829C-9107187FB98F}" destId="{6DB16B1D-B71E-4D8A-893B-8A49F1E675A9}" srcOrd="1" destOrd="0" presId="urn:microsoft.com/office/officeart/2005/8/layout/vProcess5"/>
    <dgm:cxn modelId="{6A68A972-4457-4BA1-9413-2C924A9BA971}" type="presOf" srcId="{D151C4E2-531A-49AB-8120-5A9DD3AF5654}" destId="{0DD46F1F-24C3-43EA-87E2-63DB29854F81}" srcOrd="1" destOrd="0" presId="urn:microsoft.com/office/officeart/2005/8/layout/vProcess5"/>
    <dgm:cxn modelId="{4B0BC953-D00B-4389-ADEC-3A904E6BC105}" type="presOf" srcId="{5077F26B-01D2-4960-8D2B-BFA178E6702E}" destId="{7E1E54EE-3752-486C-AEE6-70DF6814F0AC}" srcOrd="0" destOrd="0" presId="urn:microsoft.com/office/officeart/2005/8/layout/vProcess5"/>
    <dgm:cxn modelId="{75F4B159-BC40-47A6-A991-ACB49BBCB351}" type="presOf" srcId="{8EB83315-D0B1-4C05-8499-862D93AE0824}" destId="{4EFCE286-31CD-4439-B39F-A9E5180B592F}" srcOrd="0" destOrd="0" presId="urn:microsoft.com/office/officeart/2005/8/layout/vProcess5"/>
    <dgm:cxn modelId="{C46EF97B-996C-400F-BC7B-410FFF5D8C38}" srcId="{9AECE4F7-6629-4FF0-9945-33EB5CC2A050}" destId="{9ED15951-9E16-4876-BBEA-527683C96784}" srcOrd="0" destOrd="0" parTransId="{B1FF87F1-4675-4E21-8EFC-289412215561}" sibTransId="{5077F26B-01D2-4960-8D2B-BFA178E6702E}"/>
    <dgm:cxn modelId="{CF7643B6-F8A7-4FA6-8FBA-C501A850089E}" type="presOf" srcId="{8EB83315-D0B1-4C05-8499-862D93AE0824}" destId="{0449D017-3DAA-4933-AD2E-DA785F3945C9}" srcOrd="1" destOrd="0" presId="urn:microsoft.com/office/officeart/2005/8/layout/vProcess5"/>
    <dgm:cxn modelId="{9B7A96BF-A5A2-42ED-AC43-BBB037883DF4}" srcId="{9AECE4F7-6629-4FF0-9945-33EB5CC2A050}" destId="{8EB83315-D0B1-4C05-8499-862D93AE0824}" srcOrd="1" destOrd="0" parTransId="{98E52C31-40F2-4062-BCBE-4A18B8A6BC72}" sibTransId="{FB57C44B-A7F2-4606-8F4F-EE26BEDA1E70}"/>
    <dgm:cxn modelId="{D4F233C7-BDB2-4D9E-A6B4-82303807C61D}" type="presOf" srcId="{9ED15951-9E16-4876-BBEA-527683C96784}" destId="{AA395535-BE05-4324-A48C-D6FF543D7426}" srcOrd="1" destOrd="0" presId="urn:microsoft.com/office/officeart/2005/8/layout/vProcess5"/>
    <dgm:cxn modelId="{667E18D9-5423-4087-942B-6B3AC9F5E965}" type="presOf" srcId="{9ED15951-9E16-4876-BBEA-527683C96784}" destId="{34DCFC36-8670-4A59-B3CB-756371907672}" srcOrd="0" destOrd="0" presId="urn:microsoft.com/office/officeart/2005/8/layout/vProcess5"/>
    <dgm:cxn modelId="{2C478DDF-CD7D-4784-A4D2-AC3360650BE4}" type="presOf" srcId="{9AECE4F7-6629-4FF0-9945-33EB5CC2A050}" destId="{2C56BA90-7FD6-4700-84B4-20A1DF1780F4}" srcOrd="0" destOrd="0" presId="urn:microsoft.com/office/officeart/2005/8/layout/vProcess5"/>
    <dgm:cxn modelId="{34A925F8-69F7-48F9-AEA9-AF932996FE31}" type="presOf" srcId="{D151C4E2-531A-49AB-8120-5A9DD3AF5654}" destId="{EC7472F5-89A1-4BF4-8707-4C8C55CACA2B}" srcOrd="0" destOrd="0" presId="urn:microsoft.com/office/officeart/2005/8/layout/vProcess5"/>
    <dgm:cxn modelId="{FE69D7BF-8283-4B71-89D8-67E72F5A8AFB}" type="presParOf" srcId="{2C56BA90-7FD6-4700-84B4-20A1DF1780F4}" destId="{17DE9E13-CAD5-4246-9A48-6B5EEB3041A0}" srcOrd="0" destOrd="0" presId="urn:microsoft.com/office/officeart/2005/8/layout/vProcess5"/>
    <dgm:cxn modelId="{B1FA16F3-B16F-48E7-9A82-42FC6DF10B15}" type="presParOf" srcId="{2C56BA90-7FD6-4700-84B4-20A1DF1780F4}" destId="{34DCFC36-8670-4A59-B3CB-756371907672}" srcOrd="1" destOrd="0" presId="urn:microsoft.com/office/officeart/2005/8/layout/vProcess5"/>
    <dgm:cxn modelId="{F47CB177-496C-450D-9520-6EC0CDAC0F33}" type="presParOf" srcId="{2C56BA90-7FD6-4700-84B4-20A1DF1780F4}" destId="{4EFCE286-31CD-4439-B39F-A9E5180B592F}" srcOrd="2" destOrd="0" presId="urn:microsoft.com/office/officeart/2005/8/layout/vProcess5"/>
    <dgm:cxn modelId="{F6A9D1D3-3F68-4D51-B4DA-C7463520FD76}" type="presParOf" srcId="{2C56BA90-7FD6-4700-84B4-20A1DF1780F4}" destId="{EC7472F5-89A1-4BF4-8707-4C8C55CACA2B}" srcOrd="3" destOrd="0" presId="urn:microsoft.com/office/officeart/2005/8/layout/vProcess5"/>
    <dgm:cxn modelId="{F7365E0F-42B3-4596-AD0B-6FB809FB9284}" type="presParOf" srcId="{2C56BA90-7FD6-4700-84B4-20A1DF1780F4}" destId="{A47F2423-5685-4491-8F3B-E12F511D2AE3}" srcOrd="4" destOrd="0" presId="urn:microsoft.com/office/officeart/2005/8/layout/vProcess5"/>
    <dgm:cxn modelId="{ABF825F0-CF1D-4497-84AA-1DF9C16632CA}" type="presParOf" srcId="{2C56BA90-7FD6-4700-84B4-20A1DF1780F4}" destId="{7E1E54EE-3752-486C-AEE6-70DF6814F0AC}" srcOrd="5" destOrd="0" presId="urn:microsoft.com/office/officeart/2005/8/layout/vProcess5"/>
    <dgm:cxn modelId="{FC3EF171-154A-4150-AD28-D6C92757CAC7}" type="presParOf" srcId="{2C56BA90-7FD6-4700-84B4-20A1DF1780F4}" destId="{3E934B02-0D8A-4F8F-B883-17EEC7E5C84B}" srcOrd="6" destOrd="0" presId="urn:microsoft.com/office/officeart/2005/8/layout/vProcess5"/>
    <dgm:cxn modelId="{E6A507BA-1EE4-4BCA-8090-4A6161F6C9BD}" type="presParOf" srcId="{2C56BA90-7FD6-4700-84B4-20A1DF1780F4}" destId="{AA8E97A6-ACF2-49CF-AD25-CFA0F65E2F22}" srcOrd="7" destOrd="0" presId="urn:microsoft.com/office/officeart/2005/8/layout/vProcess5"/>
    <dgm:cxn modelId="{DC7FFAA7-861D-4332-8E9D-195810448868}" type="presParOf" srcId="{2C56BA90-7FD6-4700-84B4-20A1DF1780F4}" destId="{AA395535-BE05-4324-A48C-D6FF543D7426}" srcOrd="8" destOrd="0" presId="urn:microsoft.com/office/officeart/2005/8/layout/vProcess5"/>
    <dgm:cxn modelId="{CB356EB0-9823-4082-8109-09CF8C643E8B}" type="presParOf" srcId="{2C56BA90-7FD6-4700-84B4-20A1DF1780F4}" destId="{0449D017-3DAA-4933-AD2E-DA785F3945C9}" srcOrd="9" destOrd="0" presId="urn:microsoft.com/office/officeart/2005/8/layout/vProcess5"/>
    <dgm:cxn modelId="{613D98CE-B82D-460B-90FD-FD8615EAA620}" type="presParOf" srcId="{2C56BA90-7FD6-4700-84B4-20A1DF1780F4}" destId="{0DD46F1F-24C3-43EA-87E2-63DB29854F81}" srcOrd="10" destOrd="0" presId="urn:microsoft.com/office/officeart/2005/8/layout/vProcess5"/>
    <dgm:cxn modelId="{70F36535-00C7-43FC-AE42-B47BDCC88BFC}" type="presParOf" srcId="{2C56BA90-7FD6-4700-84B4-20A1DF1780F4}" destId="{6DB16B1D-B71E-4D8A-893B-8A49F1E675A9}"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D4D664-91FD-46B0-BF18-575A43A150C1}">
      <dsp:nvSpPr>
        <dsp:cNvPr id="0" name=""/>
        <dsp:cNvSpPr/>
      </dsp:nvSpPr>
      <dsp:spPr>
        <a:xfrm>
          <a:off x="0" y="4113169"/>
          <a:ext cx="6104761" cy="135003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b="0" i="0" kern="1200"/>
            <a:t>It means not being able to:</a:t>
          </a:r>
          <a:endParaRPr lang="en-US" sz="2500" kern="1200"/>
        </a:p>
      </dsp:txBody>
      <dsp:txXfrm>
        <a:off x="0" y="4113169"/>
        <a:ext cx="6104761" cy="729018"/>
      </dsp:txXfrm>
    </dsp:sp>
    <dsp:sp modelId="{9C86F3CF-AC14-4487-A4AA-C18546B75FF4}">
      <dsp:nvSpPr>
        <dsp:cNvPr id="0" name=""/>
        <dsp:cNvSpPr/>
      </dsp:nvSpPr>
      <dsp:spPr>
        <a:xfrm>
          <a:off x="2980" y="4815187"/>
          <a:ext cx="2032933" cy="6210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b="0" i="0" kern="1200"/>
            <a:t>Pay rent</a:t>
          </a:r>
          <a:endParaRPr lang="en-US" sz="2000" kern="1200"/>
        </a:p>
      </dsp:txBody>
      <dsp:txXfrm>
        <a:off x="2980" y="4815187"/>
        <a:ext cx="2032933" cy="621015"/>
      </dsp:txXfrm>
    </dsp:sp>
    <dsp:sp modelId="{770900D3-3166-4F90-B1FF-FE0F4F2BFE31}">
      <dsp:nvSpPr>
        <dsp:cNvPr id="0" name=""/>
        <dsp:cNvSpPr/>
      </dsp:nvSpPr>
      <dsp:spPr>
        <a:xfrm>
          <a:off x="2035913" y="4815187"/>
          <a:ext cx="2032933" cy="621015"/>
        </a:xfrm>
        <a:prstGeom prst="rect">
          <a:avLst/>
        </a:prstGeom>
        <a:solidFill>
          <a:schemeClr val="accent2">
            <a:tint val="40000"/>
            <a:alpha val="90000"/>
            <a:hueOff val="460105"/>
            <a:satOff val="4162"/>
            <a:lumOff val="708"/>
            <a:alphaOff val="0"/>
          </a:schemeClr>
        </a:solidFill>
        <a:ln w="12700" cap="flat" cmpd="sng" algn="ctr">
          <a:solidFill>
            <a:schemeClr val="accent2">
              <a:tint val="40000"/>
              <a:alpha val="90000"/>
              <a:hueOff val="460105"/>
              <a:satOff val="4162"/>
              <a:lumOff val="7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b="0" i="0" kern="1200" dirty="0"/>
            <a:t>Heat the home</a:t>
          </a:r>
          <a:endParaRPr lang="en-US" sz="2000" kern="1200" dirty="0"/>
        </a:p>
      </dsp:txBody>
      <dsp:txXfrm>
        <a:off x="2035913" y="4815187"/>
        <a:ext cx="2032933" cy="621015"/>
      </dsp:txXfrm>
    </dsp:sp>
    <dsp:sp modelId="{5025A6B5-06E3-4490-948D-DA2A205ECB93}">
      <dsp:nvSpPr>
        <dsp:cNvPr id="0" name=""/>
        <dsp:cNvSpPr/>
      </dsp:nvSpPr>
      <dsp:spPr>
        <a:xfrm>
          <a:off x="4068847" y="4815187"/>
          <a:ext cx="2032933" cy="621015"/>
        </a:xfrm>
        <a:prstGeom prst="rect">
          <a:avLst/>
        </a:prstGeom>
        <a:solidFill>
          <a:schemeClr val="accent2">
            <a:tint val="40000"/>
            <a:alpha val="90000"/>
            <a:hueOff val="920209"/>
            <a:satOff val="8325"/>
            <a:lumOff val="1417"/>
            <a:alphaOff val="0"/>
          </a:schemeClr>
        </a:solidFill>
        <a:ln w="12700" cap="flat" cmpd="sng" algn="ctr">
          <a:solidFill>
            <a:schemeClr val="accent2">
              <a:tint val="40000"/>
              <a:alpha val="90000"/>
              <a:hueOff val="920209"/>
              <a:satOff val="8325"/>
              <a:lumOff val="14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GB" sz="2000" b="0" i="0" kern="1200"/>
            <a:t>Buy essentials for the family.</a:t>
          </a:r>
          <a:endParaRPr lang="en-US" sz="2000" kern="1200"/>
        </a:p>
      </dsp:txBody>
      <dsp:txXfrm>
        <a:off x="4068847" y="4815187"/>
        <a:ext cx="2032933" cy="621015"/>
      </dsp:txXfrm>
    </dsp:sp>
    <dsp:sp modelId="{75191F47-A224-4D35-95EE-5720A10441DE}">
      <dsp:nvSpPr>
        <dsp:cNvPr id="0" name=""/>
        <dsp:cNvSpPr/>
      </dsp:nvSpPr>
      <dsp:spPr>
        <a:xfrm rot="10800000">
          <a:off x="0" y="2057067"/>
          <a:ext cx="6104761" cy="2076352"/>
        </a:xfrm>
        <a:prstGeom prst="upArrowCallout">
          <a:avLst/>
        </a:prstGeom>
        <a:solidFill>
          <a:schemeClr val="accent2">
            <a:hueOff val="747472"/>
            <a:satOff val="-20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b="0" i="0" kern="1200"/>
            <a:t>When your resources are well below your needs to survive.</a:t>
          </a:r>
          <a:endParaRPr lang="en-US" sz="2500" kern="1200"/>
        </a:p>
      </dsp:txBody>
      <dsp:txXfrm rot="10800000">
        <a:off x="0" y="2057067"/>
        <a:ext cx="6104761" cy="1349151"/>
      </dsp:txXfrm>
    </dsp:sp>
    <dsp:sp modelId="{C192D742-C3A0-4EFE-BEFE-6930D383E5DA}">
      <dsp:nvSpPr>
        <dsp:cNvPr id="0" name=""/>
        <dsp:cNvSpPr/>
      </dsp:nvSpPr>
      <dsp:spPr>
        <a:xfrm rot="10800000">
          <a:off x="0" y="965"/>
          <a:ext cx="6104761" cy="2076352"/>
        </a:xfrm>
        <a:prstGeom prst="upArrowCallout">
          <a:avLst/>
        </a:prstGeom>
        <a:solidFill>
          <a:schemeClr val="accent2">
            <a:hueOff val="1494944"/>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b="0" i="0" kern="1200"/>
            <a:t>Poverty affects millions of people in the UK alone.</a:t>
          </a:r>
          <a:endParaRPr lang="en-US" sz="2500" kern="1200"/>
        </a:p>
      </dsp:txBody>
      <dsp:txXfrm rot="10800000">
        <a:off x="0" y="965"/>
        <a:ext cx="6104761" cy="13491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1DCF94-346A-43A1-95C2-365F879EE579}">
      <dsp:nvSpPr>
        <dsp:cNvPr id="0" name=""/>
        <dsp:cNvSpPr/>
      </dsp:nvSpPr>
      <dsp:spPr>
        <a:xfrm>
          <a:off x="1109058" y="549"/>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Unemployment and low-paid jobs</a:t>
          </a:r>
          <a:endParaRPr lang="en-US" sz="2600" kern="1200"/>
        </a:p>
      </dsp:txBody>
      <dsp:txXfrm>
        <a:off x="1109058" y="549"/>
        <a:ext cx="2509896" cy="1505937"/>
      </dsp:txXfrm>
    </dsp:sp>
    <dsp:sp modelId="{A08FD4B8-305F-44A3-A4A0-D08E32B04F39}">
      <dsp:nvSpPr>
        <dsp:cNvPr id="0" name=""/>
        <dsp:cNvSpPr/>
      </dsp:nvSpPr>
      <dsp:spPr>
        <a:xfrm>
          <a:off x="3869945" y="549"/>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Minimal skills</a:t>
          </a:r>
          <a:endParaRPr lang="en-US" sz="2600" kern="1200"/>
        </a:p>
      </dsp:txBody>
      <dsp:txXfrm>
        <a:off x="3869945" y="549"/>
        <a:ext cx="2509896" cy="1505937"/>
      </dsp:txXfrm>
    </dsp:sp>
    <dsp:sp modelId="{1592445E-1DE1-4824-985D-47C6E28596E0}">
      <dsp:nvSpPr>
        <dsp:cNvPr id="0" name=""/>
        <dsp:cNvSpPr/>
      </dsp:nvSpPr>
      <dsp:spPr>
        <a:xfrm>
          <a:off x="6630831" y="549"/>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Benefit system</a:t>
          </a:r>
          <a:endParaRPr lang="en-US" sz="2600" kern="1200"/>
        </a:p>
      </dsp:txBody>
      <dsp:txXfrm>
        <a:off x="6630831" y="549"/>
        <a:ext cx="2509896" cy="1505937"/>
      </dsp:txXfrm>
    </dsp:sp>
    <dsp:sp modelId="{E65084D7-847A-4BEB-B27F-03FC3AC7470B}">
      <dsp:nvSpPr>
        <dsp:cNvPr id="0" name=""/>
        <dsp:cNvSpPr/>
      </dsp:nvSpPr>
      <dsp:spPr>
        <a:xfrm>
          <a:off x="1109058" y="1757476"/>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Challenging and high costs</a:t>
          </a:r>
          <a:endParaRPr lang="en-US" sz="2600" kern="1200"/>
        </a:p>
      </dsp:txBody>
      <dsp:txXfrm>
        <a:off x="1109058" y="1757476"/>
        <a:ext cx="2509896" cy="1505937"/>
      </dsp:txXfrm>
    </dsp:sp>
    <dsp:sp modelId="{09CCC46F-1245-4C97-A5C1-1E008F39F980}">
      <dsp:nvSpPr>
        <dsp:cNvPr id="0" name=""/>
        <dsp:cNvSpPr/>
      </dsp:nvSpPr>
      <dsp:spPr>
        <a:xfrm>
          <a:off x="3869945" y="1757476"/>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Discrimination</a:t>
          </a:r>
          <a:endParaRPr lang="en-US" sz="2600" kern="1200"/>
        </a:p>
      </dsp:txBody>
      <dsp:txXfrm>
        <a:off x="3869945" y="1757476"/>
        <a:ext cx="2509896" cy="1505937"/>
      </dsp:txXfrm>
    </dsp:sp>
    <dsp:sp modelId="{48E09541-6B6A-4E30-9050-CC130E14B73C}">
      <dsp:nvSpPr>
        <dsp:cNvPr id="0" name=""/>
        <dsp:cNvSpPr/>
      </dsp:nvSpPr>
      <dsp:spPr>
        <a:xfrm>
          <a:off x="6630831" y="1757476"/>
          <a:ext cx="2509896" cy="15059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b="0" i="0" kern="1200"/>
            <a:t>Chaotic lives</a:t>
          </a:r>
          <a:endParaRPr lang="en-US" sz="2600" kern="1200"/>
        </a:p>
      </dsp:txBody>
      <dsp:txXfrm>
        <a:off x="6630831" y="1757476"/>
        <a:ext cx="2509896" cy="15059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78660-0395-4BE3-9520-A8DD4DC92821}">
      <dsp:nvSpPr>
        <dsp:cNvPr id="0" name=""/>
        <dsp:cNvSpPr/>
      </dsp:nvSpPr>
      <dsp:spPr>
        <a:xfrm>
          <a:off x="619543" y="0"/>
          <a:ext cx="5077179" cy="5077179"/>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FD76B1-5746-4227-9026-CA6543D8FADC}">
      <dsp:nvSpPr>
        <dsp:cNvPr id="0" name=""/>
        <dsp:cNvSpPr/>
      </dsp:nvSpPr>
      <dsp:spPr>
        <a:xfrm>
          <a:off x="1101875" y="482332"/>
          <a:ext cx="1980100" cy="1980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78% of children missed out on days out</a:t>
          </a:r>
          <a:endParaRPr lang="en-US" sz="1900" kern="1200"/>
        </a:p>
      </dsp:txBody>
      <dsp:txXfrm>
        <a:off x="1198536" y="578993"/>
        <a:ext cx="1786778" cy="1786778"/>
      </dsp:txXfrm>
    </dsp:sp>
    <dsp:sp modelId="{A65621E8-0E7A-488A-895B-174BC1D8621C}">
      <dsp:nvSpPr>
        <dsp:cNvPr id="0" name=""/>
        <dsp:cNvSpPr/>
      </dsp:nvSpPr>
      <dsp:spPr>
        <a:xfrm>
          <a:off x="3234291" y="482332"/>
          <a:ext cx="1980100" cy="19801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72% of children didn't have a family holiday</a:t>
          </a:r>
          <a:endParaRPr lang="en-US" sz="1900" kern="1200"/>
        </a:p>
      </dsp:txBody>
      <dsp:txXfrm>
        <a:off x="3330952" y="578993"/>
        <a:ext cx="1786778" cy="1786778"/>
      </dsp:txXfrm>
    </dsp:sp>
    <dsp:sp modelId="{048A1DFD-D925-490D-9187-ABAD11F71F9B}">
      <dsp:nvSpPr>
        <dsp:cNvPr id="0" name=""/>
        <dsp:cNvSpPr/>
      </dsp:nvSpPr>
      <dsp:spPr>
        <a:xfrm>
          <a:off x="1101875" y="2614747"/>
          <a:ext cx="1980100" cy="19801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65% of children couldn't take part in out of school activities</a:t>
          </a:r>
          <a:endParaRPr lang="en-US" sz="1900" kern="1200"/>
        </a:p>
      </dsp:txBody>
      <dsp:txXfrm>
        <a:off x="1198536" y="2711408"/>
        <a:ext cx="1786778" cy="1786778"/>
      </dsp:txXfrm>
    </dsp:sp>
    <dsp:sp modelId="{271A5745-AFF4-488B-934D-9CB7D3FBF145}">
      <dsp:nvSpPr>
        <dsp:cNvPr id="0" name=""/>
        <dsp:cNvSpPr/>
      </dsp:nvSpPr>
      <dsp:spPr>
        <a:xfrm>
          <a:off x="3234291" y="2614747"/>
          <a:ext cx="1980100" cy="19801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0" i="0" kern="1200"/>
            <a:t>78% couldn't buy things their friends have</a:t>
          </a:r>
          <a:endParaRPr lang="en-US" sz="1900" kern="1200"/>
        </a:p>
      </dsp:txBody>
      <dsp:txXfrm>
        <a:off x="3330952" y="2711408"/>
        <a:ext cx="1786778" cy="17867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AD058-8AED-4215-BE96-8BBE82046EC9}">
      <dsp:nvSpPr>
        <dsp:cNvPr id="0" name=""/>
        <dsp:cNvSpPr/>
      </dsp:nvSpPr>
      <dsp:spPr>
        <a:xfrm>
          <a:off x="3202994" y="682241"/>
          <a:ext cx="524759" cy="91440"/>
        </a:xfrm>
        <a:custGeom>
          <a:avLst/>
          <a:gdLst/>
          <a:ahLst/>
          <a:cxnLst/>
          <a:rect l="0" t="0" r="0" b="0"/>
          <a:pathLst>
            <a:path>
              <a:moveTo>
                <a:pt x="0" y="45720"/>
              </a:moveTo>
              <a:lnTo>
                <a:pt x="524759"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51490" y="725184"/>
        <a:ext cx="27767" cy="5553"/>
      </dsp:txXfrm>
    </dsp:sp>
    <dsp:sp modelId="{D0909230-DCC3-4031-BFAE-62CF0141B7C9}">
      <dsp:nvSpPr>
        <dsp:cNvPr id="0" name=""/>
        <dsp:cNvSpPr/>
      </dsp:nvSpPr>
      <dsp:spPr>
        <a:xfrm>
          <a:off x="790188" y="3579"/>
          <a:ext cx="2414606" cy="144876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Children do feel the stigma of poverty.</a:t>
          </a:r>
          <a:endParaRPr lang="en-US" sz="2100" kern="1200"/>
        </a:p>
      </dsp:txBody>
      <dsp:txXfrm>
        <a:off x="790188" y="3579"/>
        <a:ext cx="2414606" cy="1448763"/>
      </dsp:txXfrm>
    </dsp:sp>
    <dsp:sp modelId="{F755C437-659A-4271-8BD5-ED83A8C2F45C}">
      <dsp:nvSpPr>
        <dsp:cNvPr id="0" name=""/>
        <dsp:cNvSpPr/>
      </dsp:nvSpPr>
      <dsp:spPr>
        <a:xfrm>
          <a:off x="1997491" y="1450543"/>
          <a:ext cx="2969965" cy="524759"/>
        </a:xfrm>
        <a:custGeom>
          <a:avLst/>
          <a:gdLst/>
          <a:ahLst/>
          <a:cxnLst/>
          <a:rect l="0" t="0" r="0" b="0"/>
          <a:pathLst>
            <a:path>
              <a:moveTo>
                <a:pt x="2969965" y="0"/>
              </a:moveTo>
              <a:lnTo>
                <a:pt x="2969965" y="279479"/>
              </a:lnTo>
              <a:lnTo>
                <a:pt x="0" y="279479"/>
              </a:lnTo>
              <a:lnTo>
                <a:pt x="0" y="524759"/>
              </a:lnTo>
            </a:path>
          </a:pathLst>
        </a:custGeom>
        <a:noFill/>
        <a:ln w="6350" cap="flat" cmpd="sng" algn="ctr">
          <a:solidFill>
            <a:schemeClr val="accent5">
              <a:hueOff val="366107"/>
              <a:satOff val="105"/>
              <a:lumOff val="-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06938" y="1710146"/>
        <a:ext cx="151072" cy="5553"/>
      </dsp:txXfrm>
    </dsp:sp>
    <dsp:sp modelId="{2F168017-4964-49C6-8F3F-31103AE38170}">
      <dsp:nvSpPr>
        <dsp:cNvPr id="0" name=""/>
        <dsp:cNvSpPr/>
      </dsp:nvSpPr>
      <dsp:spPr>
        <a:xfrm>
          <a:off x="3760154" y="3579"/>
          <a:ext cx="2414606" cy="1448763"/>
        </a:xfrm>
        <a:prstGeom prst="rect">
          <a:avLst/>
        </a:prstGeom>
        <a:solidFill>
          <a:schemeClr val="accent5">
            <a:hueOff val="292886"/>
            <a:satOff val="84"/>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They also experience the blame and shame.</a:t>
          </a:r>
          <a:endParaRPr lang="en-US" sz="2100" kern="1200"/>
        </a:p>
      </dsp:txBody>
      <dsp:txXfrm>
        <a:off x="3760154" y="3579"/>
        <a:ext cx="2414606" cy="1448763"/>
      </dsp:txXfrm>
    </dsp:sp>
    <dsp:sp modelId="{53504352-3E88-4505-8F17-F98AFA2BD19C}">
      <dsp:nvSpPr>
        <dsp:cNvPr id="0" name=""/>
        <dsp:cNvSpPr/>
      </dsp:nvSpPr>
      <dsp:spPr>
        <a:xfrm>
          <a:off x="3202994" y="2686365"/>
          <a:ext cx="524759" cy="91440"/>
        </a:xfrm>
        <a:custGeom>
          <a:avLst/>
          <a:gdLst/>
          <a:ahLst/>
          <a:cxnLst/>
          <a:rect l="0" t="0" r="0" b="0"/>
          <a:pathLst>
            <a:path>
              <a:moveTo>
                <a:pt x="0" y="45720"/>
              </a:moveTo>
              <a:lnTo>
                <a:pt x="524759" y="45720"/>
              </a:lnTo>
            </a:path>
          </a:pathLst>
        </a:custGeom>
        <a:noFill/>
        <a:ln w="6350" cap="flat" cmpd="sng" algn="ctr">
          <a:solidFill>
            <a:schemeClr val="accent5">
              <a:hueOff val="732215"/>
              <a:satOff val="209"/>
              <a:lumOff val="-352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51490" y="2729308"/>
        <a:ext cx="27767" cy="5553"/>
      </dsp:txXfrm>
    </dsp:sp>
    <dsp:sp modelId="{AD063FDD-726B-4E86-9007-BD9442A1F8B7}">
      <dsp:nvSpPr>
        <dsp:cNvPr id="0" name=""/>
        <dsp:cNvSpPr/>
      </dsp:nvSpPr>
      <dsp:spPr>
        <a:xfrm>
          <a:off x="790188" y="2007703"/>
          <a:ext cx="2414606" cy="1448763"/>
        </a:xfrm>
        <a:prstGeom prst="rect">
          <a:avLst/>
        </a:prstGeom>
        <a:solidFill>
          <a:schemeClr val="accent5">
            <a:hueOff val="585772"/>
            <a:satOff val="167"/>
            <a:lumOff val="-2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They will deny their own needs.</a:t>
          </a:r>
          <a:endParaRPr lang="en-US" sz="2100" kern="1200"/>
        </a:p>
      </dsp:txBody>
      <dsp:txXfrm>
        <a:off x="790188" y="2007703"/>
        <a:ext cx="2414606" cy="1448763"/>
      </dsp:txXfrm>
    </dsp:sp>
    <dsp:sp modelId="{6F6668CA-5986-4EAC-BEB8-D71F313B3778}">
      <dsp:nvSpPr>
        <dsp:cNvPr id="0" name=""/>
        <dsp:cNvSpPr/>
      </dsp:nvSpPr>
      <dsp:spPr>
        <a:xfrm>
          <a:off x="1997491" y="3454666"/>
          <a:ext cx="2969965" cy="524759"/>
        </a:xfrm>
        <a:custGeom>
          <a:avLst/>
          <a:gdLst/>
          <a:ahLst/>
          <a:cxnLst/>
          <a:rect l="0" t="0" r="0" b="0"/>
          <a:pathLst>
            <a:path>
              <a:moveTo>
                <a:pt x="2969965" y="0"/>
              </a:moveTo>
              <a:lnTo>
                <a:pt x="2969965" y="279479"/>
              </a:lnTo>
              <a:lnTo>
                <a:pt x="0" y="279479"/>
              </a:lnTo>
              <a:lnTo>
                <a:pt x="0" y="524759"/>
              </a:lnTo>
            </a:path>
          </a:pathLst>
        </a:custGeom>
        <a:noFill/>
        <a:ln w="6350" cap="flat" cmpd="sng" algn="ctr">
          <a:solidFill>
            <a:schemeClr val="accent5">
              <a:hueOff val="1098322"/>
              <a:satOff val="314"/>
              <a:lumOff val="-529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06938" y="3714269"/>
        <a:ext cx="151072" cy="5553"/>
      </dsp:txXfrm>
    </dsp:sp>
    <dsp:sp modelId="{1A273CFF-5DC0-4B6C-A842-6064CC953FE8}">
      <dsp:nvSpPr>
        <dsp:cNvPr id="0" name=""/>
        <dsp:cNvSpPr/>
      </dsp:nvSpPr>
      <dsp:spPr>
        <a:xfrm>
          <a:off x="3760154" y="2007703"/>
          <a:ext cx="2414606" cy="1448763"/>
        </a:xfrm>
        <a:prstGeom prst="rect">
          <a:avLst/>
        </a:prstGeom>
        <a:solidFill>
          <a:schemeClr val="accent5">
            <a:hueOff val="878658"/>
            <a:satOff val="251"/>
            <a:lumOff val="-4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They will not ask for money for trips, parties etc.</a:t>
          </a:r>
          <a:endParaRPr lang="en-US" sz="2100" kern="1200"/>
        </a:p>
      </dsp:txBody>
      <dsp:txXfrm>
        <a:off x="3760154" y="2007703"/>
        <a:ext cx="2414606" cy="1448763"/>
      </dsp:txXfrm>
    </dsp:sp>
    <dsp:sp modelId="{BBA91896-C418-42C2-9046-42AF0475F48F}">
      <dsp:nvSpPr>
        <dsp:cNvPr id="0" name=""/>
        <dsp:cNvSpPr/>
      </dsp:nvSpPr>
      <dsp:spPr>
        <a:xfrm>
          <a:off x="3202994" y="4690488"/>
          <a:ext cx="524759" cy="91440"/>
        </a:xfrm>
        <a:custGeom>
          <a:avLst/>
          <a:gdLst/>
          <a:ahLst/>
          <a:cxnLst/>
          <a:rect l="0" t="0" r="0" b="0"/>
          <a:pathLst>
            <a:path>
              <a:moveTo>
                <a:pt x="0" y="45720"/>
              </a:moveTo>
              <a:lnTo>
                <a:pt x="524759" y="45720"/>
              </a:lnTo>
            </a:path>
          </a:pathLst>
        </a:custGeom>
        <a:noFill/>
        <a:ln w="6350" cap="flat" cmpd="sng" algn="ctr">
          <a:solidFill>
            <a:schemeClr val="accent5">
              <a:hueOff val="1464430"/>
              <a:satOff val="418"/>
              <a:lumOff val="-705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451490" y="4733431"/>
        <a:ext cx="27767" cy="5553"/>
      </dsp:txXfrm>
    </dsp:sp>
    <dsp:sp modelId="{AB045B05-55E9-4C38-B8FA-9F0DD4FF4FC0}">
      <dsp:nvSpPr>
        <dsp:cNvPr id="0" name=""/>
        <dsp:cNvSpPr/>
      </dsp:nvSpPr>
      <dsp:spPr>
        <a:xfrm>
          <a:off x="790188" y="4011826"/>
          <a:ext cx="2414606" cy="1448763"/>
        </a:xfrm>
        <a:prstGeom prst="rect">
          <a:avLst/>
        </a:prstGeom>
        <a:solidFill>
          <a:schemeClr val="accent5">
            <a:hueOff val="1171544"/>
            <a:satOff val="334"/>
            <a:lumOff val="-56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Older children will look for employment.</a:t>
          </a:r>
          <a:endParaRPr lang="en-US" sz="2100" kern="1200"/>
        </a:p>
      </dsp:txBody>
      <dsp:txXfrm>
        <a:off x="790188" y="4011826"/>
        <a:ext cx="2414606" cy="1448763"/>
      </dsp:txXfrm>
    </dsp:sp>
    <dsp:sp modelId="{20CFC22E-9880-447B-A302-0D6BFC595CE5}">
      <dsp:nvSpPr>
        <dsp:cNvPr id="0" name=""/>
        <dsp:cNvSpPr/>
      </dsp:nvSpPr>
      <dsp:spPr>
        <a:xfrm>
          <a:off x="3760154" y="4011826"/>
          <a:ext cx="2414606" cy="1448763"/>
        </a:xfrm>
        <a:prstGeom prst="rect">
          <a:avLst/>
        </a:prstGeom>
        <a:solidFill>
          <a:schemeClr val="accent5">
            <a:hueOff val="1464430"/>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318" tIns="124195" rIns="118318" bIns="124195" numCol="1" spcCol="1270" anchor="ctr" anchorCtr="0">
          <a:noAutofit/>
        </a:bodyPr>
        <a:lstStyle/>
        <a:p>
          <a:pPr marL="0" lvl="0" indent="0" algn="ctr" defTabSz="933450">
            <a:lnSpc>
              <a:spcPct val="90000"/>
            </a:lnSpc>
            <a:spcBef>
              <a:spcPct val="0"/>
            </a:spcBef>
            <a:spcAft>
              <a:spcPct val="35000"/>
            </a:spcAft>
            <a:buNone/>
          </a:pPr>
          <a:r>
            <a:rPr lang="en-GB" sz="2100" b="0" i="0" kern="1200"/>
            <a:t>No access to technology.</a:t>
          </a:r>
          <a:endParaRPr lang="en-US" sz="2100" kern="1200"/>
        </a:p>
      </dsp:txBody>
      <dsp:txXfrm>
        <a:off x="3760154" y="4011826"/>
        <a:ext cx="2414606" cy="14487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DCFC36-8670-4A59-B3CB-756371907672}">
      <dsp:nvSpPr>
        <dsp:cNvPr id="0" name=""/>
        <dsp:cNvSpPr/>
      </dsp:nvSpPr>
      <dsp:spPr>
        <a:xfrm>
          <a:off x="0" y="0"/>
          <a:ext cx="5445979" cy="120211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Education can be another area of inequality, particularly for children living in poverty.</a:t>
          </a:r>
          <a:endParaRPr lang="en-US" sz="2200" kern="1200"/>
        </a:p>
      </dsp:txBody>
      <dsp:txXfrm>
        <a:off x="35209" y="35209"/>
        <a:ext cx="4047222" cy="1131699"/>
      </dsp:txXfrm>
    </dsp:sp>
    <dsp:sp modelId="{4EFCE286-31CD-4439-B39F-A9E5180B592F}">
      <dsp:nvSpPr>
        <dsp:cNvPr id="0" name=""/>
        <dsp:cNvSpPr/>
      </dsp:nvSpPr>
      <dsp:spPr>
        <a:xfrm>
          <a:off x="456100" y="1420684"/>
          <a:ext cx="5445979" cy="1202117"/>
        </a:xfrm>
        <a:prstGeom prst="roundRect">
          <a:avLst>
            <a:gd name="adj" fmla="val 10000"/>
          </a:avLst>
        </a:prstGeom>
        <a:solidFill>
          <a:schemeClr val="accent4">
            <a:hueOff val="508513"/>
            <a:satOff val="-139"/>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Poorer children are less likely to gain higher level qualifications.</a:t>
          </a:r>
          <a:endParaRPr lang="en-US" sz="2200" kern="1200"/>
        </a:p>
      </dsp:txBody>
      <dsp:txXfrm>
        <a:off x="491309" y="1455893"/>
        <a:ext cx="4138084" cy="1131699"/>
      </dsp:txXfrm>
    </dsp:sp>
    <dsp:sp modelId="{EC7472F5-89A1-4BF4-8707-4C8C55CACA2B}">
      <dsp:nvSpPr>
        <dsp:cNvPr id="0" name=""/>
        <dsp:cNvSpPr/>
      </dsp:nvSpPr>
      <dsp:spPr>
        <a:xfrm>
          <a:off x="905394" y="2841368"/>
          <a:ext cx="5445979" cy="1202117"/>
        </a:xfrm>
        <a:prstGeom prst="roundRect">
          <a:avLst>
            <a:gd name="adj" fmla="val 10000"/>
          </a:avLst>
        </a:prstGeom>
        <a:solidFill>
          <a:schemeClr val="accent4">
            <a:hueOff val="1017026"/>
            <a:satOff val="-27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Education is deeply entrenched in the middle-class system.</a:t>
          </a:r>
          <a:endParaRPr lang="en-US" sz="2200" kern="1200"/>
        </a:p>
      </dsp:txBody>
      <dsp:txXfrm>
        <a:off x="940603" y="2876577"/>
        <a:ext cx="4144892" cy="1131699"/>
      </dsp:txXfrm>
    </dsp:sp>
    <dsp:sp modelId="{A47F2423-5685-4491-8F3B-E12F511D2AE3}">
      <dsp:nvSpPr>
        <dsp:cNvPr id="0" name=""/>
        <dsp:cNvSpPr/>
      </dsp:nvSpPr>
      <dsp:spPr>
        <a:xfrm>
          <a:off x="1361495" y="4262052"/>
          <a:ext cx="5445979" cy="1202117"/>
        </a:xfrm>
        <a:prstGeom prst="roundRect">
          <a:avLst>
            <a:gd name="adj" fmla="val 10000"/>
          </a:avLst>
        </a:prstGeom>
        <a:solidFill>
          <a:schemeClr val="accent4">
            <a:hueOff val="1525540"/>
            <a:satOff val="-41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School costs.</a:t>
          </a:r>
          <a:endParaRPr lang="en-US" sz="2200" kern="1200"/>
        </a:p>
      </dsp:txBody>
      <dsp:txXfrm>
        <a:off x="1396704" y="4297261"/>
        <a:ext cx="4138084" cy="1131699"/>
      </dsp:txXfrm>
    </dsp:sp>
    <dsp:sp modelId="{7E1E54EE-3752-486C-AEE6-70DF6814F0AC}">
      <dsp:nvSpPr>
        <dsp:cNvPr id="0" name=""/>
        <dsp:cNvSpPr/>
      </dsp:nvSpPr>
      <dsp:spPr>
        <a:xfrm>
          <a:off x="4664603" y="920712"/>
          <a:ext cx="781376" cy="781376"/>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4840413" y="920712"/>
        <a:ext cx="429756" cy="587985"/>
      </dsp:txXfrm>
    </dsp:sp>
    <dsp:sp modelId="{3E934B02-0D8A-4F8F-B883-17EEC7E5C84B}">
      <dsp:nvSpPr>
        <dsp:cNvPr id="0" name=""/>
        <dsp:cNvSpPr/>
      </dsp:nvSpPr>
      <dsp:spPr>
        <a:xfrm>
          <a:off x="5120704" y="2341396"/>
          <a:ext cx="781376" cy="781376"/>
        </a:xfrm>
        <a:prstGeom prst="downArrow">
          <a:avLst>
            <a:gd name="adj1" fmla="val 55000"/>
            <a:gd name="adj2" fmla="val 45000"/>
          </a:avLst>
        </a:prstGeom>
        <a:solidFill>
          <a:schemeClr val="accent4">
            <a:tint val="40000"/>
            <a:alpha val="90000"/>
            <a:hueOff val="958075"/>
            <a:satOff val="4162"/>
            <a:lumOff val="708"/>
            <a:alphaOff val="0"/>
          </a:schemeClr>
        </a:solidFill>
        <a:ln w="12700" cap="flat" cmpd="sng" algn="ctr">
          <a:solidFill>
            <a:schemeClr val="accent4">
              <a:tint val="40000"/>
              <a:alpha val="90000"/>
              <a:hueOff val="958075"/>
              <a:satOff val="4162"/>
              <a:lumOff val="7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5296514" y="2341396"/>
        <a:ext cx="429756" cy="587985"/>
      </dsp:txXfrm>
    </dsp:sp>
    <dsp:sp modelId="{AA8E97A6-ACF2-49CF-AD25-CFA0F65E2F22}">
      <dsp:nvSpPr>
        <dsp:cNvPr id="0" name=""/>
        <dsp:cNvSpPr/>
      </dsp:nvSpPr>
      <dsp:spPr>
        <a:xfrm>
          <a:off x="5569997" y="3762081"/>
          <a:ext cx="781376" cy="781376"/>
        </a:xfrm>
        <a:prstGeom prst="downArrow">
          <a:avLst>
            <a:gd name="adj1" fmla="val 55000"/>
            <a:gd name="adj2" fmla="val 45000"/>
          </a:avLst>
        </a:prstGeom>
        <a:solidFill>
          <a:schemeClr val="accent4">
            <a:tint val="40000"/>
            <a:alpha val="90000"/>
            <a:hueOff val="1916149"/>
            <a:satOff val="8325"/>
            <a:lumOff val="1417"/>
            <a:alphaOff val="0"/>
          </a:schemeClr>
        </a:solidFill>
        <a:ln w="12700" cap="flat" cmpd="sng" algn="ctr">
          <a:solidFill>
            <a:schemeClr val="accent4">
              <a:tint val="40000"/>
              <a:alpha val="90000"/>
              <a:hueOff val="1916149"/>
              <a:satOff val="8325"/>
              <a:lumOff val="14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5745807" y="3762081"/>
        <a:ext cx="429756" cy="587985"/>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F37B94-BE59-46A1-802D-D79C66B54285}" type="datetimeFigureOut">
              <a:t>1/5/2026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569AD4-46A3-4EA1-BD9B-7E0829D7231D}" type="slidenum">
              <a:t>‹#›</a:t>
            </a:fld>
            <a:endParaRPr lang="en-GB"/>
          </a:p>
        </p:txBody>
      </p:sp>
    </p:spTree>
    <p:extLst>
      <p:ext uri="{BB962C8B-B14F-4D97-AF65-F5344CB8AC3E}">
        <p14:creationId xmlns:p14="http://schemas.microsoft.com/office/powerpoint/2010/main" val="12545743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It also means waking up each morning facing insecurity, financial instability, making impossible decisions every day.</a:t>
            </a:r>
          </a:p>
          <a:p>
            <a:r>
              <a:rPr lang="en-US" dirty="0">
                <a:cs typeface="Calibri"/>
              </a:rPr>
              <a:t>The constant stress has an impact </a:t>
            </a:r>
          </a:p>
        </p:txBody>
      </p:sp>
      <p:sp>
        <p:nvSpPr>
          <p:cNvPr id="4" name="Slide Number Placeholder 3"/>
          <p:cNvSpPr>
            <a:spLocks noGrp="1"/>
          </p:cNvSpPr>
          <p:nvPr>
            <p:ph type="sldNum" sz="quarter" idx="5"/>
          </p:nvPr>
        </p:nvSpPr>
        <p:spPr/>
        <p:txBody>
          <a:bodyPr/>
          <a:lstStyle/>
          <a:p>
            <a:fld id="{DA569AD4-46A3-4EA1-BD9B-7E0829D7231D}" type="slidenum">
              <a:t>2</a:t>
            </a:fld>
            <a:endParaRPr lang="en-GB"/>
          </a:p>
        </p:txBody>
      </p:sp>
    </p:spTree>
    <p:extLst>
      <p:ext uri="{BB962C8B-B14F-4D97-AF65-F5344CB8AC3E}">
        <p14:creationId xmlns:p14="http://schemas.microsoft.com/office/powerpoint/2010/main" val="3202109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Joseph Rowntree Foundation, 2022</a:t>
            </a:r>
          </a:p>
        </p:txBody>
      </p:sp>
      <p:sp>
        <p:nvSpPr>
          <p:cNvPr id="4" name="Slide Number Placeholder 3"/>
          <p:cNvSpPr>
            <a:spLocks noGrp="1"/>
          </p:cNvSpPr>
          <p:nvPr>
            <p:ph type="sldNum" sz="quarter" idx="5"/>
          </p:nvPr>
        </p:nvSpPr>
        <p:spPr/>
        <p:txBody>
          <a:bodyPr/>
          <a:lstStyle/>
          <a:p>
            <a:fld id="{DA569AD4-46A3-4EA1-BD9B-7E0829D7231D}" type="slidenum">
              <a:t>3</a:t>
            </a:fld>
            <a:endParaRPr lang="en-GB"/>
          </a:p>
        </p:txBody>
      </p:sp>
    </p:spTree>
    <p:extLst>
      <p:ext uri="{BB962C8B-B14F-4D97-AF65-F5344CB8AC3E}">
        <p14:creationId xmlns:p14="http://schemas.microsoft.com/office/powerpoint/2010/main" val="965534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Despite a parent's best efforts to shield them, children are very aware of their family's poverty.</a:t>
            </a:r>
          </a:p>
          <a:p>
            <a:r>
              <a:rPr lang="en-US" dirty="0">
                <a:cs typeface="Calibri"/>
              </a:rPr>
              <a:t>They will try to mitigate the poverty, by not asking for things that they see their friends having.</a:t>
            </a:r>
          </a:p>
          <a:p>
            <a:r>
              <a:rPr lang="en-US" dirty="0">
                <a:cs typeface="Calibri"/>
              </a:rPr>
              <a:t>As they grow towards adolescence, they employ additional </a:t>
            </a:r>
            <a:r>
              <a:rPr lang="en-US" dirty="0" err="1">
                <a:cs typeface="Calibri"/>
              </a:rPr>
              <a:t>behaviours</a:t>
            </a:r>
            <a:r>
              <a:rPr lang="en-US" dirty="0">
                <a:cs typeface="Calibri"/>
              </a:rPr>
              <a:t> to support their family's finances, and take on additional responsibilities, again, losing out on experiences and childhood that others  may experience.</a:t>
            </a:r>
          </a:p>
          <a:p>
            <a:r>
              <a:rPr lang="en-US" dirty="0">
                <a:cs typeface="Calibri"/>
              </a:rPr>
              <a:t>Poverty shapes growth and achievement in, child health, mental health, family stress and wellbeing, </a:t>
            </a:r>
            <a:r>
              <a:rPr lang="en-US" dirty="0" err="1">
                <a:cs typeface="Calibri"/>
              </a:rPr>
              <a:t>partiicpation</a:t>
            </a:r>
            <a:r>
              <a:rPr lang="en-US" dirty="0">
                <a:cs typeface="Calibri"/>
              </a:rPr>
              <a:t> in peer and social leisure activities, cultural celebrations.</a:t>
            </a:r>
          </a:p>
          <a:p>
            <a:r>
              <a:rPr lang="en-US" dirty="0">
                <a:cs typeface="Calibri"/>
              </a:rPr>
              <a:t>Economic advantage and disadvantage across the lifespan</a:t>
            </a:r>
          </a:p>
          <a:p>
            <a:r>
              <a:rPr lang="en-US" dirty="0">
                <a:cs typeface="Calibri"/>
              </a:rPr>
              <a:t>Children control few of the levers that govern their families financial situation, they rely on their family for sustenance and support. They also have little control over the distribution of resources. How the resources are shared in the family</a:t>
            </a:r>
          </a:p>
          <a:p>
            <a:r>
              <a:rPr lang="en-US" dirty="0">
                <a:cs typeface="Calibri"/>
              </a:rPr>
              <a:t>Every transition that a child makes is difficult for a child </a:t>
            </a:r>
            <a:r>
              <a:rPr lang="en-US" dirty="0" err="1">
                <a:cs typeface="Calibri"/>
              </a:rPr>
              <a:t>inpverty</a:t>
            </a:r>
            <a:r>
              <a:rPr lang="en-US" dirty="0">
                <a:cs typeface="Calibri"/>
              </a:rPr>
              <a:t>: Why might this be?</a:t>
            </a:r>
          </a:p>
          <a:p>
            <a:endParaRPr lang="en-US" dirty="0">
              <a:cs typeface="Calibri"/>
            </a:endParaRPr>
          </a:p>
        </p:txBody>
      </p:sp>
      <p:sp>
        <p:nvSpPr>
          <p:cNvPr id="4" name="Slide Number Placeholder 3"/>
          <p:cNvSpPr>
            <a:spLocks noGrp="1"/>
          </p:cNvSpPr>
          <p:nvPr>
            <p:ph type="sldNum" sz="quarter" idx="5"/>
          </p:nvPr>
        </p:nvSpPr>
        <p:spPr/>
        <p:txBody>
          <a:bodyPr/>
          <a:lstStyle/>
          <a:p>
            <a:fld id="{DA569AD4-46A3-4EA1-BD9B-7E0829D7231D}" type="slidenum">
              <a:t>10</a:t>
            </a:fld>
            <a:endParaRPr lang="en-GB"/>
          </a:p>
        </p:txBody>
      </p:sp>
    </p:spTree>
    <p:extLst>
      <p:ext uri="{BB962C8B-B14F-4D97-AF65-F5344CB8AC3E}">
        <p14:creationId xmlns:p14="http://schemas.microsoft.com/office/powerpoint/2010/main" val="3838501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Which children live in poverty,</a:t>
            </a:r>
          </a:p>
          <a:p>
            <a:r>
              <a:rPr lang="en-US" dirty="0">
                <a:cs typeface="Calibri"/>
              </a:rPr>
              <a:t>Are parents to blame</a:t>
            </a:r>
          </a:p>
          <a:p>
            <a:r>
              <a:rPr lang="en-US" dirty="0">
                <a:cs typeface="Calibri"/>
              </a:rPr>
              <a:t>Is there a culture of </a:t>
            </a:r>
            <a:r>
              <a:rPr lang="en-US" dirty="0" err="1">
                <a:cs typeface="Calibri"/>
              </a:rPr>
              <a:t>pverty</a:t>
            </a:r>
          </a:p>
          <a:p>
            <a:r>
              <a:rPr lang="en-US" dirty="0">
                <a:cs typeface="Calibri"/>
              </a:rPr>
              <a:t>Is poverty transmitted between </a:t>
            </a:r>
            <a:r>
              <a:rPr lang="en-US" dirty="0" err="1">
                <a:cs typeface="Calibri"/>
              </a:rPr>
              <a:t>generatoins</a:t>
            </a:r>
          </a:p>
          <a:p>
            <a:r>
              <a:rPr lang="en-US" dirty="0">
                <a:cs typeface="Calibri"/>
              </a:rPr>
              <a:t>Do children learn how to be poor from their parents</a:t>
            </a:r>
          </a:p>
          <a:p>
            <a:r>
              <a:rPr lang="en-US" dirty="0">
                <a:cs typeface="Calibri"/>
              </a:rPr>
              <a:t>Do parents have too many children that they cannot afford</a:t>
            </a:r>
          </a:p>
          <a:p>
            <a:r>
              <a:rPr lang="en-US" dirty="0">
                <a:cs typeface="Calibri"/>
              </a:rPr>
              <a:t>Is poverty caused by parents being unwilling to work.</a:t>
            </a:r>
          </a:p>
        </p:txBody>
      </p:sp>
      <p:sp>
        <p:nvSpPr>
          <p:cNvPr id="4" name="Slide Number Placeholder 3"/>
          <p:cNvSpPr>
            <a:spLocks noGrp="1"/>
          </p:cNvSpPr>
          <p:nvPr>
            <p:ph type="sldNum" sz="quarter" idx="5"/>
          </p:nvPr>
        </p:nvSpPr>
        <p:spPr/>
        <p:txBody>
          <a:bodyPr/>
          <a:lstStyle/>
          <a:p>
            <a:fld id="{DA569AD4-46A3-4EA1-BD9B-7E0829D7231D}" type="slidenum">
              <a:t>14</a:t>
            </a:fld>
            <a:endParaRPr lang="en-GB"/>
          </a:p>
        </p:txBody>
      </p:sp>
    </p:spTree>
    <p:extLst>
      <p:ext uri="{BB962C8B-B14F-4D97-AF65-F5344CB8AC3E}">
        <p14:creationId xmlns:p14="http://schemas.microsoft.com/office/powerpoint/2010/main" val="3080159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Other blames?</a:t>
            </a:r>
          </a:p>
          <a:p>
            <a:r>
              <a:rPr lang="en-US"/>
              <a:t>Income inequality </a:t>
            </a:r>
            <a:r>
              <a:rPr lang="en-US" err="1"/>
              <a:t>referns</a:t>
            </a:r>
            <a:r>
              <a:rPr lang="en-US"/>
              <a:t> to the gaps in income (and wealth) between the highest and lowest paid in society</a:t>
            </a:r>
          </a:p>
          <a:p>
            <a:r>
              <a:rPr lang="en-US"/>
              <a:t>Income inequality perpetuates </a:t>
            </a:r>
            <a:r>
              <a:rPr lang="en-US" err="1"/>
              <a:t>advnatage</a:t>
            </a:r>
            <a:r>
              <a:rPr lang="en-US"/>
              <a:t> and disadvantage, leaves the poor trailing behind and negatively affects progress across all wealth nations.</a:t>
            </a:r>
          </a:p>
          <a:p>
            <a:r>
              <a:rPr lang="en-US" dirty="0"/>
              <a:t>Income inequality affects almost every facet of life.</a:t>
            </a:r>
            <a:endParaRPr lang="en-US" dirty="0">
              <a:cs typeface="Calibri"/>
            </a:endParaRPr>
          </a:p>
          <a:p>
            <a:r>
              <a:rPr lang="en-US" dirty="0"/>
              <a:t>People who live in unequal poverty have lower levels of health compared to more equal societies.</a:t>
            </a:r>
          </a:p>
          <a:p>
            <a:r>
              <a:rPr lang="en-US" dirty="0">
                <a:cs typeface="Calibri"/>
              </a:rPr>
              <a:t>Structure of the </a:t>
            </a:r>
            <a:r>
              <a:rPr lang="en-US" dirty="0" err="1">
                <a:cs typeface="Calibri"/>
              </a:rPr>
              <a:t>labour</a:t>
            </a:r>
            <a:r>
              <a:rPr lang="en-US" dirty="0">
                <a:cs typeface="Calibri"/>
              </a:rPr>
              <a:t> market.</a:t>
            </a:r>
          </a:p>
          <a:p>
            <a:r>
              <a:rPr lang="en-US" dirty="0">
                <a:cs typeface="Calibri"/>
              </a:rPr>
              <a:t>The housing market</a:t>
            </a:r>
          </a:p>
          <a:p>
            <a:r>
              <a:rPr lang="en-US" dirty="0">
                <a:cs typeface="Calibri"/>
              </a:rPr>
              <a:t>Low pay</a:t>
            </a:r>
          </a:p>
          <a:p>
            <a:r>
              <a:rPr lang="en-US" dirty="0">
                <a:cs typeface="Calibri"/>
              </a:rPr>
              <a:t>Irregular hours</a:t>
            </a:r>
          </a:p>
          <a:p>
            <a:r>
              <a:rPr lang="en-US" dirty="0">
                <a:cs typeface="Calibri"/>
              </a:rPr>
              <a:t>Insecure employment.</a:t>
            </a:r>
          </a:p>
          <a:p>
            <a:r>
              <a:rPr lang="en-US" dirty="0">
                <a:cs typeface="Calibri"/>
              </a:rPr>
              <a:t>Political factors: level of social security payments, recent social </a:t>
            </a:r>
            <a:r>
              <a:rPr lang="en-US" dirty="0" err="1">
                <a:cs typeface="Calibri"/>
              </a:rPr>
              <a:t>securtiy</a:t>
            </a:r>
            <a:r>
              <a:rPr lang="en-US" dirty="0">
                <a:cs typeface="Calibri"/>
              </a:rPr>
              <a:t> cuts, social: gender, lone parenthood, </a:t>
            </a:r>
            <a:r>
              <a:rPr lang="en-US" dirty="0" err="1">
                <a:cs typeface="Calibri"/>
              </a:rPr>
              <a:t>disabillity</a:t>
            </a:r>
            <a:r>
              <a:rPr lang="en-US" dirty="0">
                <a:cs typeface="Calibri"/>
              </a:rPr>
              <a:t>, age and race.</a:t>
            </a:r>
          </a:p>
          <a:p>
            <a:r>
              <a:rPr lang="en-US" dirty="0">
                <a:cs typeface="Calibri"/>
              </a:rPr>
              <a:t>Individual: capacities </a:t>
            </a:r>
            <a:r>
              <a:rPr lang="en-US" dirty="0" err="1">
                <a:cs typeface="Calibri"/>
              </a:rPr>
              <a:t>andn</a:t>
            </a:r>
            <a:r>
              <a:rPr lang="en-US" dirty="0">
                <a:cs typeface="Calibri"/>
              </a:rPr>
              <a:t> </a:t>
            </a:r>
            <a:r>
              <a:rPr lang="en-US" dirty="0" err="1">
                <a:cs typeface="Calibri"/>
              </a:rPr>
              <a:t>choicies</a:t>
            </a:r>
            <a:endParaRPr lang="en-US">
              <a:cs typeface="Calibri"/>
            </a:endParaRPr>
          </a:p>
        </p:txBody>
      </p:sp>
      <p:sp>
        <p:nvSpPr>
          <p:cNvPr id="4" name="Slide Number Placeholder 3"/>
          <p:cNvSpPr>
            <a:spLocks noGrp="1"/>
          </p:cNvSpPr>
          <p:nvPr>
            <p:ph type="sldNum" sz="quarter" idx="5"/>
          </p:nvPr>
        </p:nvSpPr>
        <p:spPr/>
        <p:txBody>
          <a:bodyPr/>
          <a:lstStyle/>
          <a:p>
            <a:fld id="{DA569AD4-46A3-4EA1-BD9B-7E0829D7231D}" type="slidenum">
              <a:t>15</a:t>
            </a:fld>
            <a:endParaRPr lang="en-GB"/>
          </a:p>
        </p:txBody>
      </p:sp>
    </p:spTree>
    <p:extLst>
      <p:ext uri="{BB962C8B-B14F-4D97-AF65-F5344CB8AC3E}">
        <p14:creationId xmlns:p14="http://schemas.microsoft.com/office/powerpoint/2010/main" val="3404827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 problems</a:t>
            </a:r>
          </a:p>
          <a:p>
            <a:r>
              <a:rPr lang="en-US" dirty="0"/>
              <a:t>housing problems</a:t>
            </a:r>
            <a:endParaRPr lang="en-GB" dirty="0"/>
          </a:p>
          <a:p>
            <a:r>
              <a:rPr lang="en-US" dirty="0"/>
              <a:t>being a victim or perpetrator of crime</a:t>
            </a:r>
            <a:endParaRPr lang="en-GB" dirty="0"/>
          </a:p>
          <a:p>
            <a:r>
              <a:rPr lang="en-US" dirty="0"/>
              <a:t>drug or alcohol problems</a:t>
            </a:r>
            <a:endParaRPr lang="en-GB" dirty="0"/>
          </a:p>
          <a:p>
            <a:r>
              <a:rPr lang="en-US" dirty="0"/>
              <a:t>lower educational achievement</a:t>
            </a:r>
            <a:endParaRPr lang="en-GB" dirty="0"/>
          </a:p>
          <a:p>
            <a:r>
              <a:rPr lang="en-US" dirty="0"/>
              <a:t>poverty itself – poverty in childhood increases the risk of unemployment and low pay in adulthood, and lower savings in later life</a:t>
            </a:r>
            <a:endParaRPr lang="en-GB" dirty="0"/>
          </a:p>
          <a:p>
            <a:r>
              <a:rPr lang="en-US" dirty="0"/>
              <a:t>homelessness</a:t>
            </a:r>
            <a:endParaRPr lang="en-GB" dirty="0"/>
          </a:p>
          <a:p>
            <a:r>
              <a:rPr lang="en-US" dirty="0"/>
              <a:t>teenage parenthood</a:t>
            </a:r>
            <a:endParaRPr lang="en-GB" dirty="0"/>
          </a:p>
          <a:p>
            <a:r>
              <a:rPr lang="en-US" dirty="0"/>
              <a:t>relationship and family problems</a:t>
            </a:r>
            <a:endParaRPr lang="en-GB" dirty="0"/>
          </a:p>
          <a:p>
            <a:r>
              <a:rPr lang="en-US" dirty="0"/>
              <a:t>biological effects – poverty early in a child’s life can have a harmful effect on their brain development</a:t>
            </a:r>
            <a:endParaRPr lang="en-GB" dirty="0"/>
          </a:p>
          <a:p>
            <a:r>
              <a:rPr lang="en-US" dirty="0">
                <a:cs typeface="Calibri"/>
              </a:rPr>
              <a:t>Cognitive development, social, emotional, </a:t>
            </a:r>
            <a:r>
              <a:rPr lang="en-US" dirty="0" err="1">
                <a:cs typeface="Calibri"/>
              </a:rPr>
              <a:t>behaviural</a:t>
            </a:r>
            <a:r>
              <a:rPr lang="en-US" dirty="0">
                <a:cs typeface="Calibri"/>
              </a:rPr>
              <a:t> </a:t>
            </a:r>
            <a:r>
              <a:rPr lang="en-US" dirty="0" err="1">
                <a:cs typeface="Calibri"/>
              </a:rPr>
              <a:t>develoopment</a:t>
            </a:r>
            <a:r>
              <a:rPr lang="en-US" dirty="0">
                <a:cs typeface="Calibri"/>
              </a:rPr>
              <a:t>, friendships, esteem, relationships, experience of education, educational outcomes, and access to </a:t>
            </a:r>
            <a:r>
              <a:rPr lang="en-US" dirty="0" err="1">
                <a:cs typeface="Calibri"/>
              </a:rPr>
              <a:t>emplooument</a:t>
            </a:r>
            <a:r>
              <a:rPr lang="en-US" dirty="0">
                <a:cs typeface="Calibri"/>
              </a:rPr>
              <a:t>.</a:t>
            </a:r>
          </a:p>
          <a:p>
            <a:r>
              <a:rPr lang="en-US" dirty="0">
                <a:cs typeface="Calibri"/>
              </a:rPr>
              <a:t>Poverty has an impact on childhood as well as adulthood.</a:t>
            </a:r>
          </a:p>
          <a:p>
            <a:endParaRPr lang="en-US" dirty="0">
              <a:cs typeface="Calibri"/>
            </a:endParaRPr>
          </a:p>
        </p:txBody>
      </p:sp>
      <p:sp>
        <p:nvSpPr>
          <p:cNvPr id="4" name="Slide Number Placeholder 3"/>
          <p:cNvSpPr>
            <a:spLocks noGrp="1"/>
          </p:cNvSpPr>
          <p:nvPr>
            <p:ph type="sldNum" sz="quarter" idx="5"/>
          </p:nvPr>
        </p:nvSpPr>
        <p:spPr/>
        <p:txBody>
          <a:bodyPr/>
          <a:lstStyle/>
          <a:p>
            <a:fld id="{DA569AD4-46A3-4EA1-BD9B-7E0829D7231D}" type="slidenum">
              <a:t>17</a:t>
            </a:fld>
            <a:endParaRPr lang="en-GB"/>
          </a:p>
        </p:txBody>
      </p:sp>
    </p:spTree>
    <p:extLst>
      <p:ext uri="{BB962C8B-B14F-4D97-AF65-F5344CB8AC3E}">
        <p14:creationId xmlns:p14="http://schemas.microsoft.com/office/powerpoint/2010/main" val="1920018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Children with a parent in prison, migrant children, refugee/asylum-seeking children</a:t>
            </a:r>
          </a:p>
          <a:p>
            <a:r>
              <a:rPr lang="en-US" dirty="0">
                <a:cs typeface="Calibri"/>
              </a:rPr>
              <a:t>Children with disabilities or disabled parents</a:t>
            </a:r>
          </a:p>
          <a:p>
            <a:r>
              <a:rPr lang="en-US" dirty="0">
                <a:cs typeface="Calibri"/>
              </a:rPr>
              <a:t>Children who are carers.</a:t>
            </a:r>
          </a:p>
        </p:txBody>
      </p:sp>
      <p:sp>
        <p:nvSpPr>
          <p:cNvPr id="4" name="Slide Number Placeholder 3"/>
          <p:cNvSpPr>
            <a:spLocks noGrp="1"/>
          </p:cNvSpPr>
          <p:nvPr>
            <p:ph type="sldNum" sz="quarter" idx="5"/>
          </p:nvPr>
        </p:nvSpPr>
        <p:spPr/>
        <p:txBody>
          <a:bodyPr/>
          <a:lstStyle/>
          <a:p>
            <a:fld id="{DA569AD4-46A3-4EA1-BD9B-7E0829D7231D}" type="slidenum">
              <a:t>20</a:t>
            </a:fld>
            <a:endParaRPr lang="en-GB"/>
          </a:p>
        </p:txBody>
      </p:sp>
    </p:spTree>
    <p:extLst>
      <p:ext uri="{BB962C8B-B14F-4D97-AF65-F5344CB8AC3E}">
        <p14:creationId xmlns:p14="http://schemas.microsoft.com/office/powerpoint/2010/main" val="2331380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Poverty is dynamic and the amount of children living in poverty changes every year. </a:t>
            </a:r>
          </a:p>
          <a:p>
            <a:r>
              <a:rPr lang="en-US" dirty="0">
                <a:ea typeface="Calibri"/>
                <a:cs typeface="Calibri"/>
              </a:rPr>
              <a:t>Children that live in poverty every year are known to be experiencing persistent poverty</a:t>
            </a:r>
          </a:p>
          <a:p>
            <a:r>
              <a:rPr lang="en-US" dirty="0">
                <a:ea typeface="Calibri"/>
                <a:cs typeface="Calibri"/>
              </a:rPr>
              <a:t>However the majority of people do exit poverty, except that every year a new group enter it.</a:t>
            </a:r>
          </a:p>
          <a:p>
            <a:r>
              <a:rPr lang="en-US" dirty="0">
                <a:ea typeface="Calibri"/>
                <a:cs typeface="Calibri"/>
              </a:rPr>
              <a:t>The trend in the UK is that child poverty is increasting and will continue to do so. The institute of Fiscal Studies suggests that children with three or more children will expereinece the sharpets rise, as a result of recent econimic changes. However lone parents in work, particularlly full time work will also be vulnerable to poverty.</a:t>
            </a:r>
          </a:p>
        </p:txBody>
      </p:sp>
      <p:sp>
        <p:nvSpPr>
          <p:cNvPr id="4" name="Slide Number Placeholder 3"/>
          <p:cNvSpPr>
            <a:spLocks noGrp="1"/>
          </p:cNvSpPr>
          <p:nvPr>
            <p:ph type="sldNum" sz="quarter" idx="5"/>
          </p:nvPr>
        </p:nvSpPr>
        <p:spPr/>
        <p:txBody>
          <a:bodyPr/>
          <a:lstStyle/>
          <a:p>
            <a:fld id="{DA569AD4-46A3-4EA1-BD9B-7E0829D7231D}" type="slidenum">
              <a:rPr lang="en-GB"/>
              <a:t>21</a:t>
            </a:fld>
            <a:endParaRPr lang="en-GB"/>
          </a:p>
        </p:txBody>
      </p:sp>
    </p:spTree>
    <p:extLst>
      <p:ext uri="{BB962C8B-B14F-4D97-AF65-F5344CB8AC3E}">
        <p14:creationId xmlns:p14="http://schemas.microsoft.com/office/powerpoint/2010/main" val="1167681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UK ranks poorly against other developed economies in terms of low pay.</a:t>
            </a:r>
          </a:p>
          <a:p>
            <a:r>
              <a:rPr lang="en-US" dirty="0">
                <a:ea typeface="Calibri"/>
                <a:cs typeface="Calibri"/>
              </a:rPr>
              <a:t>Low pay does not necessarily mean poverty, particularly if it is </a:t>
            </a:r>
            <a:r>
              <a:rPr lang="en-US" dirty="0" err="1">
                <a:ea typeface="Calibri"/>
                <a:cs typeface="Calibri"/>
              </a:rPr>
              <a:t>mitigaged</a:t>
            </a:r>
            <a:r>
              <a:rPr lang="en-US" dirty="0">
                <a:ea typeface="Calibri"/>
                <a:cs typeface="Calibri"/>
              </a:rPr>
              <a:t> with another member of the family working.</a:t>
            </a:r>
          </a:p>
          <a:p>
            <a:r>
              <a:rPr lang="en-US" dirty="0">
                <a:ea typeface="Calibri"/>
                <a:cs typeface="Calibri"/>
              </a:rPr>
              <a:t>Three quarters of low-paid workers are still in low paid jobs a decade later.</a:t>
            </a:r>
          </a:p>
          <a:p>
            <a:r>
              <a:rPr lang="en-US">
                <a:ea typeface="Calibri"/>
                <a:cs typeface="Calibri"/>
              </a:rPr>
              <a:t>Lone parents can struggle as they cannot take on high level of hours, with a low paid job because of childcare needs.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A569AD4-46A3-4EA1-BD9B-7E0829D7231D}" type="slidenum">
              <a:rPr lang="en-GB"/>
              <a:t>26</a:t>
            </a:fld>
            <a:endParaRPr lang="en-GB"/>
          </a:p>
        </p:txBody>
      </p:sp>
    </p:spTree>
    <p:extLst>
      <p:ext uri="{BB962C8B-B14F-4D97-AF65-F5344CB8AC3E}">
        <p14:creationId xmlns:p14="http://schemas.microsoft.com/office/powerpoint/2010/main" val="1369647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Low income families are particularly vulerable to categorisation as 'troubled' or troublesome families.</a:t>
            </a:r>
          </a:p>
          <a:p>
            <a:r>
              <a:rPr lang="en-US">
                <a:ea typeface="Calibri"/>
                <a:cs typeface="Calibri"/>
              </a:rPr>
              <a:t>Families that do not conform to society's expectation of a good family.</a:t>
            </a:r>
          </a:p>
          <a:p>
            <a:r>
              <a:rPr lang="en-US" dirty="0">
                <a:ea typeface="Calibri"/>
                <a:cs typeface="Calibri"/>
              </a:rPr>
              <a:t>Families are not context-free nor static. The ideae of the family has the ability to evoke more moral and evaluative judgements than almost anything else we do as humans:</a:t>
            </a:r>
            <a:br>
              <a:rPr lang="en-US" dirty="0">
                <a:ea typeface="Calibri"/>
                <a:cs typeface="+mn-lt"/>
              </a:rPr>
            </a:br>
            <a:r>
              <a:rPr lang="en-US">
                <a:ea typeface="Calibri"/>
                <a:cs typeface="Calibri"/>
              </a:rPr>
              <a:t>Health or unhealthy, normative or troubled, functional or dysfunctional.</a:t>
            </a:r>
            <a:endParaRPr lang="en-US" dirty="0">
              <a:ea typeface="Calibri"/>
              <a:cs typeface="Calibri"/>
            </a:endParaRPr>
          </a:p>
          <a:p>
            <a:r>
              <a:rPr lang="en-US">
                <a:ea typeface="Calibri"/>
                <a:cs typeface="Calibri"/>
              </a:rPr>
              <a:t>David Cameron, PM until 2015, said there are "the small number of families that are the source of a large proportion of the problems in society: drug addiction, alcohol abuse, crime, a culture of disrubption and irresponsibility that cascades through generations.</a:t>
            </a:r>
            <a:endParaRPr lang="en-US" dirty="0">
              <a:ea typeface="Calibri"/>
              <a:cs typeface="Calibri"/>
            </a:endParaRPr>
          </a:p>
          <a:p>
            <a:r>
              <a:rPr lang="en-US">
                <a:ea typeface="Calibri"/>
                <a:cs typeface="Calibri"/>
              </a:rPr>
              <a:t>When the families take the blame, it devolves the government of any responsibility.,</a:t>
            </a:r>
            <a:endParaRPr lang="en-US" dirty="0">
              <a:ea typeface="Calibri"/>
              <a:cs typeface="Calibri"/>
            </a:endParaRPr>
          </a:p>
          <a:p>
            <a:r>
              <a:rPr lang="en-US">
                <a:ea typeface="Calibri"/>
                <a:cs typeface="Calibri"/>
              </a:rPr>
              <a:t>The blame usually falls to the mother, and although the term used is parenting, it's actually usually the mother that the blame is aimed at. In fact working class othering practices that are considered to be the problem, due to poor parenting.</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A569AD4-46A3-4EA1-BD9B-7E0829D7231D}" type="slidenum">
              <a:rPr lang="en-GB"/>
              <a:t>27</a:t>
            </a:fld>
            <a:endParaRPr lang="en-GB"/>
          </a:p>
        </p:txBody>
      </p:sp>
    </p:spTree>
    <p:extLst>
      <p:ext uri="{BB962C8B-B14F-4D97-AF65-F5344CB8AC3E}">
        <p14:creationId xmlns:p14="http://schemas.microsoft.com/office/powerpoint/2010/main" val="4021253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Children are not excluded from the stress that pverty brings, they worry about their parents, they use their own power and agency to try to ameliorate this.</a:t>
            </a:r>
          </a:p>
          <a:p>
            <a:r>
              <a:rPr lang="en-US">
                <a:ea typeface="Calibri"/>
                <a:cs typeface="Calibri"/>
              </a:rPr>
              <a:t>Children often experiencing bullying as a result of their poverty and go to great efforst to mask it.</a:t>
            </a:r>
            <a:endParaRPr lang="en-US" dirty="0">
              <a:ea typeface="Calibri"/>
              <a:cs typeface="Calibri"/>
            </a:endParaRPr>
          </a:p>
          <a:p>
            <a:r>
              <a:rPr lang="en-US">
                <a:ea typeface="Calibri"/>
                <a:cs typeface="Calibri"/>
              </a:rPr>
              <a:t>They feel embarrassed</a:t>
            </a:r>
          </a:p>
          <a:p>
            <a:r>
              <a:rPr lang="en-US">
                <a:ea typeface="Calibri"/>
                <a:cs typeface="Calibri"/>
              </a:rPr>
              <a:t>Parents often hide their poverty too, particuarly from services, such as health or education</a:t>
            </a:r>
            <a:endParaRPr lang="en-US" dirty="0">
              <a:ea typeface="Calibri"/>
              <a:cs typeface="Calibri"/>
            </a:endParaRPr>
          </a:p>
          <a:p>
            <a:r>
              <a:rPr lang="en-US">
                <a:ea typeface="Calibri"/>
                <a:cs typeface="Calibri"/>
              </a:rPr>
              <a:t>For young people not having access to social media is detrimental to young people. There is pressure for young people to have  asmart phone, so that they can be like their peers, but also so they can actually access their educatoin effectively.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A569AD4-46A3-4EA1-BD9B-7E0829D7231D}" type="slidenum">
              <a:rPr lang="en-GB"/>
              <a:t>28</a:t>
            </a:fld>
            <a:endParaRPr lang="en-GB"/>
          </a:p>
        </p:txBody>
      </p:sp>
    </p:spTree>
    <p:extLst>
      <p:ext uri="{BB962C8B-B14F-4D97-AF65-F5344CB8AC3E}">
        <p14:creationId xmlns:p14="http://schemas.microsoft.com/office/powerpoint/2010/main" val="3860566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Assumptions such as poor parenting, genetic endownment, a poverty of aspirations is again laying the blame at the parents door.</a:t>
            </a:r>
          </a:p>
          <a:p>
            <a:r>
              <a:rPr lang="en-US">
                <a:ea typeface="Calibri"/>
                <a:cs typeface="Calibri"/>
              </a:rPr>
              <a:t>School is argued to be 'predicated on adifferent set of values, namely individualist, competitiveness and access to priviate spaces (eg rooms to study in and computer stations to work on);.</a:t>
            </a:r>
            <a:endParaRPr lang="en-US" dirty="0">
              <a:ea typeface="Calibri"/>
              <a:cs typeface="Calibri"/>
            </a:endParaRPr>
          </a:p>
          <a:p>
            <a:r>
              <a:rPr lang="en-US">
                <a:ea typeface="Calibri"/>
                <a:cs typeface="Calibri"/>
              </a:rPr>
              <a:t>Children in education are frequently disciplined for not having the right equipment, equipment such as a pencil case, a calculator, and even access to the internet are resources that the poorest children simply do not have access to.</a:t>
            </a:r>
            <a:endParaRPr lang="en-US" dirty="0">
              <a:ea typeface="Calibri"/>
              <a:cs typeface="Calibri"/>
            </a:endParaRPr>
          </a:p>
          <a:p>
            <a:r>
              <a:rPr lang="en-US">
                <a:ea typeface="Calibri"/>
                <a:cs typeface="Calibri"/>
              </a:rPr>
              <a:t>The UK has the third highest levels of inequality among 24 OECD countries, with only Greece and Slovakia performing more poorly.</a:t>
            </a:r>
            <a:endParaRPr lang="en-US" dirty="0">
              <a:ea typeface="Calibri"/>
              <a:cs typeface="Calibri"/>
            </a:endParaRPr>
          </a:p>
          <a:p>
            <a:r>
              <a:rPr lang="en-US">
                <a:ea typeface="Calibri"/>
                <a:cs typeface="Calibri"/>
              </a:rPr>
              <a:t>Cost of the uniform, the bag, the shoes. Children living in poverty are often not able to come into school at all because they do not have the right uniform, or right colour of schools.</a:t>
            </a:r>
            <a:endParaRPr lang="en-US" dirty="0">
              <a:ea typeface="Calibri"/>
              <a:cs typeface="Calibri"/>
            </a:endParaRPr>
          </a:p>
          <a:p>
            <a:r>
              <a:rPr lang="en-US">
                <a:ea typeface="Calibri"/>
                <a:cs typeface="Calibri"/>
              </a:rPr>
              <a:t>Often children will worry for their parents or be bullied because they don't have the right clothes. Children feel shame and stigma.</a:t>
            </a:r>
            <a:endParaRPr lang="en-US" dirty="0">
              <a:ea typeface="Calibri"/>
              <a:cs typeface="Calibri"/>
            </a:endParaRPr>
          </a:p>
          <a:p>
            <a:r>
              <a:rPr lang="en-US">
                <a:ea typeface="Calibri"/>
                <a:cs typeface="Calibri"/>
              </a:rPr>
              <a:t>Participating in school trips is beneficial to their learning, but children cannot afford to do this.</a:t>
            </a:r>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DA569AD4-46A3-4EA1-BD9B-7E0829D7231D}" type="slidenum">
              <a:rPr lang="en-GB"/>
              <a:t>29</a:t>
            </a:fld>
            <a:endParaRPr lang="en-GB"/>
          </a:p>
        </p:txBody>
      </p:sp>
    </p:spTree>
    <p:extLst>
      <p:ext uri="{BB962C8B-B14F-4D97-AF65-F5344CB8AC3E}">
        <p14:creationId xmlns:p14="http://schemas.microsoft.com/office/powerpoint/2010/main" val="3307970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There is a higher proportion of girls who are young carers than boys. Young carers are more likely to be living in poverty than their peers.</a:t>
            </a:r>
          </a:p>
          <a:p>
            <a:r>
              <a:rPr lang="en-US">
                <a:ea typeface="Calibri"/>
                <a:cs typeface="Calibri"/>
              </a:rPr>
              <a:t>Young carers can have poorer physical and mental health and are more likely to be bullied in schools. They are often the hidden population, it is underestimated how many young people are carers. Often because young carers themselves do not identify themselves as such.</a:t>
            </a:r>
            <a:endParaRPr lang="en-US" dirty="0">
              <a:ea typeface="Calibri"/>
              <a:cs typeface="Calibri"/>
            </a:endParaRPr>
          </a:p>
          <a:p>
            <a:r>
              <a:rPr lang="en-US">
                <a:ea typeface="Calibri"/>
                <a:cs typeface="Calibri"/>
              </a:rPr>
              <a:t>Stigma attached to this term alone. There is a very strong relationship between poverty and children being looked after by the state. Children in the most deprived 10% of neighbourhoods in the UK are over 10 time smore likely to be subject to an intervention than children who are not deprived.</a:t>
            </a:r>
          </a:p>
          <a:p>
            <a:r>
              <a:rPr lang="en-US">
                <a:ea typeface="Calibri"/>
                <a:cs typeface="Calibri"/>
              </a:rPr>
              <a:t>The outcomes for looked after children are universally poor. </a:t>
            </a:r>
          </a:p>
          <a:p>
            <a:r>
              <a:rPr lang="en-US">
                <a:ea typeface="Calibri"/>
                <a:cs typeface="Calibri"/>
              </a:rPr>
              <a:t>Being looked after is strongly associated with poverty and deprivation. </a:t>
            </a:r>
          </a:p>
          <a:p>
            <a:r>
              <a:rPr lang="en-US">
                <a:ea typeface="Calibri"/>
                <a:cs typeface="Calibri"/>
              </a:rPr>
              <a:t>Looked after children and young people are reported to blame themselves fortheir family's situation. </a:t>
            </a:r>
            <a:endParaRPr lang="en-US" dirty="0">
              <a:ea typeface="Calibri"/>
              <a:cs typeface="Calibri"/>
            </a:endParaRPr>
          </a:p>
          <a:p>
            <a:r>
              <a:rPr lang="en-US">
                <a:ea typeface="Calibri"/>
                <a:cs typeface="Calibri"/>
              </a:rPr>
              <a:t>Refugee and asylum-seeking children are among the most porrest and most vulnerable children in any society. Individuals are who asylum seekers are not allowed to work and receive only a small stipend to live on. In the UK this amounts to half the jobseeker's allowance. They are the most impoversibed group of people and among the most vulnerable. Leaving their home country, they will have experienced trauma, bereavement, exposure to violence. When they arrive in their sanctuary country they are likely to experience further turblence and uncertainty.</a:t>
            </a:r>
          </a:p>
          <a:p>
            <a:r>
              <a:rPr lang="en-US">
                <a:ea typeface="Calibri"/>
                <a:cs typeface="Calibri"/>
              </a:rPr>
              <a:t>They may also experience racism, rejection, prejudice, indifference.</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A569AD4-46A3-4EA1-BD9B-7E0829D7231D}" type="slidenum">
              <a:rPr lang="en-GB"/>
              <a:t>30</a:t>
            </a:fld>
            <a:endParaRPr lang="en-GB"/>
          </a:p>
        </p:txBody>
      </p:sp>
    </p:spTree>
    <p:extLst>
      <p:ext uri="{BB962C8B-B14F-4D97-AF65-F5344CB8AC3E}">
        <p14:creationId xmlns:p14="http://schemas.microsoft.com/office/powerpoint/2010/main" val="3424535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EB46B8FB-F6A2-5F47-A6CD-A7E17E69270F}"/>
              </a:ext>
            </a:extLst>
          </p:cNvPr>
          <p:cNvGrpSpPr/>
          <p:nvPr/>
        </p:nvGrpSpPr>
        <p:grpSpPr>
          <a:xfrm>
            <a:off x="6201388" y="0"/>
            <a:ext cx="5990612" cy="6858001"/>
            <a:chOff x="6201388" y="0"/>
            <a:chExt cx="5990612" cy="6858001"/>
          </a:xfrm>
        </p:grpSpPr>
        <p:sp>
          <p:nvSpPr>
            <p:cNvPr id="45" name="Oval 44">
              <a:extLst>
                <a:ext uri="{FF2B5EF4-FFF2-40B4-BE49-F238E27FC236}">
                  <a16:creationId xmlns:a16="http://schemas.microsoft.com/office/drawing/2014/main" id="{419BDE93-3EC2-4E4D-BC0B-417378F49EDA}"/>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extLst>
                <a:ext uri="{FF2B5EF4-FFF2-40B4-BE49-F238E27FC236}">
                  <a16:creationId xmlns:a16="http://schemas.microsoft.com/office/drawing/2014/main" id="{FE21F82F-1EE5-8240-97F8-387DF0253FCE}"/>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48">
              <a:extLst>
                <a:ext uri="{FF2B5EF4-FFF2-40B4-BE49-F238E27FC236}">
                  <a16:creationId xmlns:a16="http://schemas.microsoft.com/office/drawing/2014/main" id="{AE1903E3-6B5F-6B4C-9A1F-62628A050AEB}"/>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Oval 50">
              <a:extLst>
                <a:ext uri="{FF2B5EF4-FFF2-40B4-BE49-F238E27FC236}">
                  <a16:creationId xmlns:a16="http://schemas.microsoft.com/office/drawing/2014/main" id="{F7C55863-3B37-0743-B001-1A970033FBA8}"/>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32B4C24-3A58-924C-B79A-D961EF7C2C48}"/>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21EF52E0-D2CF-544F-93A6-4D7B45A0483A}"/>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a:extLst>
                <a:ext uri="{FF2B5EF4-FFF2-40B4-BE49-F238E27FC236}">
                  <a16:creationId xmlns:a16="http://schemas.microsoft.com/office/drawing/2014/main" id="{6966CFE5-1C8C-2E4F-9B2D-A8438F5A5322}"/>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reeform 64">
              <a:extLst>
                <a:ext uri="{FF2B5EF4-FFF2-40B4-BE49-F238E27FC236}">
                  <a16:creationId xmlns:a16="http://schemas.microsoft.com/office/drawing/2014/main" id="{9FD29EF3-A5B2-554A-A307-6BE1BCE8AF03}"/>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Oval 66">
              <a:extLst>
                <a:ext uri="{FF2B5EF4-FFF2-40B4-BE49-F238E27FC236}">
                  <a16:creationId xmlns:a16="http://schemas.microsoft.com/office/drawing/2014/main" id="{AC1ECAD8-0CF2-934D-AA1E-C108208CDE6F}"/>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DB14DED1-3A58-8C4D-902E-2A9F34043F61}"/>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5D65157-5719-0341-A807-A8956595FB4C}"/>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A7F23F74-B777-2A4C-8EF9-E798880D5942}"/>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a:extLst>
                <a:ext uri="{FF2B5EF4-FFF2-40B4-BE49-F238E27FC236}">
                  <a16:creationId xmlns:a16="http://schemas.microsoft.com/office/drawing/2014/main" id="{E3B9A050-0AE1-1D4B-A2AC-6EEF64B106D9}"/>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71">
              <a:extLst>
                <a:ext uri="{FF2B5EF4-FFF2-40B4-BE49-F238E27FC236}">
                  <a16:creationId xmlns:a16="http://schemas.microsoft.com/office/drawing/2014/main" id="{C424FE38-F803-8D47-BF56-1B18EC2B1F0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Oval 72">
              <a:extLst>
                <a:ext uri="{FF2B5EF4-FFF2-40B4-BE49-F238E27FC236}">
                  <a16:creationId xmlns:a16="http://schemas.microsoft.com/office/drawing/2014/main" id="{E37187F2-9212-0641-97D0-1ACD50B748A8}"/>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C760C651-2AC4-564E-BEAA-AB7FAFE7F79F}"/>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58B0A1B8-5BA3-3548-9511-B4904D05264B}"/>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424CD779-EE9A-214D-9488-767327E373AA}"/>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6">
              <a:extLst>
                <a:ext uri="{FF2B5EF4-FFF2-40B4-BE49-F238E27FC236}">
                  <a16:creationId xmlns:a16="http://schemas.microsoft.com/office/drawing/2014/main" id="{630D08C6-9EFB-8540-875F-2A55DED2AAE3}"/>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77">
              <a:extLst>
                <a:ext uri="{FF2B5EF4-FFF2-40B4-BE49-F238E27FC236}">
                  <a16:creationId xmlns:a16="http://schemas.microsoft.com/office/drawing/2014/main" id="{D7E8DA86-1294-4641-9C52-6E153150641C}"/>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78">
              <a:extLst>
                <a:ext uri="{FF2B5EF4-FFF2-40B4-BE49-F238E27FC236}">
                  <a16:creationId xmlns:a16="http://schemas.microsoft.com/office/drawing/2014/main" id="{011063C9-2A43-3348-A018-F27FACAA778D}"/>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79">
              <a:extLst>
                <a:ext uri="{FF2B5EF4-FFF2-40B4-BE49-F238E27FC236}">
                  <a16:creationId xmlns:a16="http://schemas.microsoft.com/office/drawing/2014/main" id="{EE85C7DE-D965-244F-BD95-3A05FF4AAC61}"/>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80">
              <a:extLst>
                <a:ext uri="{FF2B5EF4-FFF2-40B4-BE49-F238E27FC236}">
                  <a16:creationId xmlns:a16="http://schemas.microsoft.com/office/drawing/2014/main" id="{315A1389-149A-3342-A863-637D42FDB28D}"/>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81">
              <a:extLst>
                <a:ext uri="{FF2B5EF4-FFF2-40B4-BE49-F238E27FC236}">
                  <a16:creationId xmlns:a16="http://schemas.microsoft.com/office/drawing/2014/main" id="{B149CC6F-B6C6-BE46-B451-1BF7D47A8936}"/>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DAB39E9-6F50-3F4B-9DDB-FC0E0CA993A6}"/>
              </a:ext>
            </a:extLst>
          </p:cNvPr>
          <p:cNvSpPr>
            <a:spLocks noGrp="1"/>
          </p:cNvSpPr>
          <p:nvPr>
            <p:ph type="ctrTitle"/>
          </p:nvPr>
        </p:nvSpPr>
        <p:spPr>
          <a:xfrm>
            <a:off x="565150" y="768334"/>
            <a:ext cx="5066001" cy="2866405"/>
          </a:xfrm>
        </p:spPr>
        <p:txBody>
          <a:bodyPr anchor="t"/>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A6B2C33E-E9A6-304D-BBCB-97AD0B213CE0}"/>
              </a:ext>
            </a:extLst>
          </p:cNvPr>
          <p:cNvSpPr>
            <a:spLocks noGrp="1"/>
          </p:cNvSpPr>
          <p:nvPr>
            <p:ph type="subTitle" idx="1"/>
          </p:nvPr>
        </p:nvSpPr>
        <p:spPr>
          <a:xfrm>
            <a:off x="565150" y="4283239"/>
            <a:ext cx="5066001" cy="1475177"/>
          </a:xfrm>
        </p:spPr>
        <p:txBody>
          <a:bodyPr anchor="b"/>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29C75C4-E533-BE48-B528-D1A278BC39A3}"/>
              </a:ext>
            </a:extLst>
          </p:cNvPr>
          <p:cNvSpPr>
            <a:spLocks noGrp="1"/>
          </p:cNvSpPr>
          <p:nvPr>
            <p:ph type="dt" sz="half" idx="10"/>
          </p:nvPr>
        </p:nvSpPr>
        <p:spPr>
          <a:xfrm>
            <a:off x="566928" y="457200"/>
            <a:ext cx="3608205" cy="365125"/>
          </a:xfrm>
        </p:spPr>
        <p:txBody>
          <a:bodyPr/>
          <a:lstStyle>
            <a:lvl1pPr algn="l">
              <a:defRPr/>
            </a:lvl1pPr>
          </a:lstStyle>
          <a:p>
            <a:pPr algn="l"/>
            <a:fld id="{A5B0A250-5CC0-1746-B209-08E8B0DAE6AF}" type="datetimeFigureOut">
              <a:rPr lang="en-US" smtClean="0"/>
              <a:pPr algn="l"/>
              <a:t>1/5/2026</a:t>
            </a:fld>
            <a:endParaRPr lang="en-US" dirty="0"/>
          </a:p>
        </p:txBody>
      </p:sp>
      <p:sp>
        <p:nvSpPr>
          <p:cNvPr id="5" name="Footer Placeholder 4">
            <a:extLst>
              <a:ext uri="{FF2B5EF4-FFF2-40B4-BE49-F238E27FC236}">
                <a16:creationId xmlns:a16="http://schemas.microsoft.com/office/drawing/2014/main" id="{8F09BA8A-EF83-434D-A90E-0805D1104A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FCFDDE0-90B9-AD4E-B0EB-E7464FA9CDF2}"/>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D33A3282-0389-C547-8CA6-7F3E7F27B34D}"/>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572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F0CAFDA3-320A-C24D-A7A1-20C1267EC987}"/>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D2411669-6E2C-2243-99CD-6BC9D724FA1F}"/>
                </a:ext>
              </a:extLst>
            </p:cNvPr>
            <p:cNvSpPr/>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C4E0C522-0F40-ED44-A700-F1BCD1CF74F5}"/>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B79B4380-CBEC-C341-A10E-5EF9A8597959}"/>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F04AD70E-5490-4C4E-A05D-D67949C51A74}"/>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28A8883-9F24-0047-92B7-45B3D2E7D9C0}"/>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AC3A3BB-FD2C-FB44-9478-FA87EF229D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BF46B3B1-E981-BB40-B916-51A6D3851969}"/>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EA7DAE92-7D6B-B042-83BE-047C8EC322A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06AADCE6-4277-EA49-AF23-63B53CA6772A}"/>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58CEA343-047B-DF4E-A7A8-881C7740EA3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FCCBAA07-17CE-2740-AA04-AEDA5EAD2796}"/>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BF15C430-7951-6040-BD4C-4E996E94480E}"/>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0B3467F9-370D-5C4C-9EDE-E0CA0E401568}"/>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2A1E4-52BA-534C-AECC-35C3CF44F86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8315675-65B4-E14F-9785-663A83B7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76A1E-2332-684F-BDD2-687C166BDEC0}"/>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5" name="Footer Placeholder 4">
            <a:extLst>
              <a:ext uri="{FF2B5EF4-FFF2-40B4-BE49-F238E27FC236}">
                <a16:creationId xmlns:a16="http://schemas.microsoft.com/office/drawing/2014/main" id="{22BB8CB0-B7BE-7D4F-B254-8A2F8AEC27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E5A569-A063-8E40-B703-82B11D2A988A}"/>
              </a:ext>
            </a:extLst>
          </p:cNvPr>
          <p:cNvSpPr>
            <a:spLocks noGrp="1"/>
          </p:cNvSpPr>
          <p:nvPr>
            <p:ph type="sldNum" sz="quarter" idx="12"/>
          </p:nvPr>
        </p:nvSpPr>
        <p:spPr>
          <a:xfrm>
            <a:off x="7087169"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8231D73A-BA91-794F-8C09-4F4B41A6D08B}"/>
              </a:ext>
            </a:extLst>
          </p:cNvPr>
          <p:cNvCxnSpPr>
            <a:cxnSpLocks/>
          </p:cNvCxnSpPr>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1118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3ABDDED5-B489-454D-A72D-46C9473AB018}"/>
              </a:ext>
            </a:extLst>
          </p:cNvPr>
          <p:cNvGrpSpPr/>
          <p:nvPr/>
        </p:nvGrpSpPr>
        <p:grpSpPr>
          <a:xfrm>
            <a:off x="6201388" y="0"/>
            <a:ext cx="5990612" cy="6858001"/>
            <a:chOff x="6201388" y="0"/>
            <a:chExt cx="5990612" cy="6858001"/>
          </a:xfrm>
        </p:grpSpPr>
        <p:sp>
          <p:nvSpPr>
            <p:cNvPr id="40" name="Oval 39">
              <a:extLst>
                <a:ext uri="{FF2B5EF4-FFF2-40B4-BE49-F238E27FC236}">
                  <a16:creationId xmlns:a16="http://schemas.microsoft.com/office/drawing/2014/main" id="{E6338A9A-49A1-B04D-B479-43604A5CD6D5}"/>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a:extLst>
                <a:ext uri="{FF2B5EF4-FFF2-40B4-BE49-F238E27FC236}">
                  <a16:creationId xmlns:a16="http://schemas.microsoft.com/office/drawing/2014/main" id="{3151B6D8-101B-F34D-992A-1668DB5D0067}"/>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21D4DE71-EB1A-E74C-9364-5FEC5377F4EF}"/>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Oval 42">
              <a:extLst>
                <a:ext uri="{FF2B5EF4-FFF2-40B4-BE49-F238E27FC236}">
                  <a16:creationId xmlns:a16="http://schemas.microsoft.com/office/drawing/2014/main" id="{BD99A5CD-9D3A-DA46-AD96-34B9DB522051}"/>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6537DF9-74F2-924C-9B63-22B100C80C92}"/>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D7655457-8E4D-F34C-A595-66A45E9C3A1F}"/>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extLst>
                <a:ext uri="{FF2B5EF4-FFF2-40B4-BE49-F238E27FC236}">
                  <a16:creationId xmlns:a16="http://schemas.microsoft.com/office/drawing/2014/main" id="{FB0E8D2C-8947-E44C-BC5F-F81B083DAA3E}"/>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46">
              <a:extLst>
                <a:ext uri="{FF2B5EF4-FFF2-40B4-BE49-F238E27FC236}">
                  <a16:creationId xmlns:a16="http://schemas.microsoft.com/office/drawing/2014/main" id="{ED57F45D-85B8-AC49-A2BA-E941F1BE7F15}"/>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Oval 47">
              <a:extLst>
                <a:ext uri="{FF2B5EF4-FFF2-40B4-BE49-F238E27FC236}">
                  <a16:creationId xmlns:a16="http://schemas.microsoft.com/office/drawing/2014/main" id="{DA576359-CAE3-634C-8DF8-A834BCD7D668}"/>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16343F35-6601-BD4A-B9A5-25361D0453D2}"/>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ED1C169-DCD9-9C4B-91B1-519621155A64}"/>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2328AC7-E0BC-0E46-A25B-11D523EC8100}"/>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a:extLst>
                <a:ext uri="{FF2B5EF4-FFF2-40B4-BE49-F238E27FC236}">
                  <a16:creationId xmlns:a16="http://schemas.microsoft.com/office/drawing/2014/main" id="{32BBE02A-588F-6C4D-B310-694098C6A340}"/>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52">
              <a:extLst>
                <a:ext uri="{FF2B5EF4-FFF2-40B4-BE49-F238E27FC236}">
                  <a16:creationId xmlns:a16="http://schemas.microsoft.com/office/drawing/2014/main" id="{6751D5A0-C90A-0A44-8654-CFE1B719B35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0F0FA086-0D80-B74A-9B37-5EACDE30D61F}"/>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022E302-2A55-8844-A50B-DC16D075E16B}"/>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4B325F5-A048-2843-A40B-3B2B31ECED76}"/>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a:extLst>
                <a:ext uri="{FF2B5EF4-FFF2-40B4-BE49-F238E27FC236}">
                  <a16:creationId xmlns:a16="http://schemas.microsoft.com/office/drawing/2014/main" id="{7707B616-7E85-5442-B46B-AF9426A7A0E9}"/>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57">
              <a:extLst>
                <a:ext uri="{FF2B5EF4-FFF2-40B4-BE49-F238E27FC236}">
                  <a16:creationId xmlns:a16="http://schemas.microsoft.com/office/drawing/2014/main" id="{08914A00-D181-5847-A150-77CE67F94369}"/>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58">
              <a:extLst>
                <a:ext uri="{FF2B5EF4-FFF2-40B4-BE49-F238E27FC236}">
                  <a16:creationId xmlns:a16="http://schemas.microsoft.com/office/drawing/2014/main" id="{DAF2D976-5F49-2848-B465-C85708A6D706}"/>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59">
              <a:extLst>
                <a:ext uri="{FF2B5EF4-FFF2-40B4-BE49-F238E27FC236}">
                  <a16:creationId xmlns:a16="http://schemas.microsoft.com/office/drawing/2014/main" id="{5E333474-B850-354C-A2E2-01735C948D47}"/>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60">
              <a:extLst>
                <a:ext uri="{FF2B5EF4-FFF2-40B4-BE49-F238E27FC236}">
                  <a16:creationId xmlns:a16="http://schemas.microsoft.com/office/drawing/2014/main" id="{BC25646C-71B3-4A44-A4FE-C3CABE5580BB}"/>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61">
              <a:extLst>
                <a:ext uri="{FF2B5EF4-FFF2-40B4-BE49-F238E27FC236}">
                  <a16:creationId xmlns:a16="http://schemas.microsoft.com/office/drawing/2014/main" id="{B598CFE9-67EE-E342-9EF7-F40A1E0BE59E}"/>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62">
              <a:extLst>
                <a:ext uri="{FF2B5EF4-FFF2-40B4-BE49-F238E27FC236}">
                  <a16:creationId xmlns:a16="http://schemas.microsoft.com/office/drawing/2014/main" id="{1E29AD13-94FE-1349-A28E-10F6E780F510}"/>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0648E-B4D5-4145-84E7-46B5793EA68B}"/>
              </a:ext>
            </a:extLst>
          </p:cNvPr>
          <p:cNvSpPr>
            <a:spLocks noGrp="1"/>
          </p:cNvSpPr>
          <p:nvPr>
            <p:ph type="title"/>
          </p:nvPr>
        </p:nvSpPr>
        <p:spPr>
          <a:xfrm>
            <a:off x="565150" y="768351"/>
            <a:ext cx="5066001" cy="2334768"/>
          </a:xfrm>
        </p:spPr>
        <p:txBody>
          <a:bodyPr anchor="t"/>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E3B92A6-7558-3148-B855-5BC58B4159C5}"/>
              </a:ext>
            </a:extLst>
          </p:cNvPr>
          <p:cNvSpPr>
            <a:spLocks noGrp="1"/>
          </p:cNvSpPr>
          <p:nvPr>
            <p:ph type="body" idx="1"/>
          </p:nvPr>
        </p:nvSpPr>
        <p:spPr>
          <a:xfrm>
            <a:off x="565150" y="4255453"/>
            <a:ext cx="5066001" cy="1500187"/>
          </a:xfrm>
        </p:spPr>
        <p:txBody>
          <a:bodyPr anchor="b"/>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3A0B541-D211-974B-97FE-C1F9473ABE9D}"/>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5" name="Footer Placeholder 4">
            <a:extLst>
              <a:ext uri="{FF2B5EF4-FFF2-40B4-BE49-F238E27FC236}">
                <a16:creationId xmlns:a16="http://schemas.microsoft.com/office/drawing/2014/main" id="{A1727FB0-D95A-D543-8E29-6E5F22B491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9C4404-F49D-9F48-A10B-1F60870B4450}"/>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2D6A1FD1-D82F-3141-8687-8D7C0631C215}"/>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8615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42ECFEB-12CF-4C4F-BC8A-5816C27CA565}"/>
              </a:ext>
            </a:extLst>
          </p:cNvPr>
          <p:cNvGrpSpPr/>
          <p:nvPr/>
        </p:nvGrpSpPr>
        <p:grpSpPr>
          <a:xfrm>
            <a:off x="10290315" y="0"/>
            <a:ext cx="1901686" cy="6858000"/>
            <a:chOff x="10290315" y="0"/>
            <a:chExt cx="1901686" cy="6858000"/>
          </a:xfrm>
        </p:grpSpPr>
        <p:sp>
          <p:nvSpPr>
            <p:cNvPr id="18" name="Oval 17">
              <a:extLst>
                <a:ext uri="{FF2B5EF4-FFF2-40B4-BE49-F238E27FC236}">
                  <a16:creationId xmlns:a16="http://schemas.microsoft.com/office/drawing/2014/main" id="{626C9482-2804-144B-88B2-0AF191BD757D}"/>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a:extLst>
                <a:ext uri="{FF2B5EF4-FFF2-40B4-BE49-F238E27FC236}">
                  <a16:creationId xmlns:a16="http://schemas.microsoft.com/office/drawing/2014/main" id="{71363F79-96BD-9240-86E2-DF26C9C2437D}"/>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153F0BF1-DA57-1D49-82F0-802F4D385A85}"/>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8CD42A1B-A03A-C946-8A2A-CE437EA433FD}"/>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591FE00-3AAF-9B4B-8107-E94D50828227}"/>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49E92E9-89A7-4842-B271-411C7DF75D2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C29C99-0841-9F46-AB1A-E9751DFE448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E0AB684-BDA8-014B-8DCC-125F8B8DCEE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540E05-0F5F-6243-AD57-66BFC33ADBAC}"/>
              </a:ext>
            </a:extLst>
          </p:cNvPr>
          <p:cNvSpPr>
            <a:spLocks noGrp="1"/>
          </p:cNvSpPr>
          <p:nvPr>
            <p:ph sz="half" idx="1"/>
          </p:nvPr>
        </p:nvSpPr>
        <p:spPr>
          <a:xfrm>
            <a:off x="562851"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170B3A4-11FE-D94C-9B93-255E36231064}"/>
              </a:ext>
            </a:extLst>
          </p:cNvPr>
          <p:cNvSpPr>
            <a:spLocks noGrp="1"/>
          </p:cNvSpPr>
          <p:nvPr>
            <p:ph sz="half" idx="2"/>
          </p:nvPr>
        </p:nvSpPr>
        <p:spPr>
          <a:xfrm>
            <a:off x="6389638"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67BEEAF-F881-6E48-84AF-E5CEEF1C7167}"/>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6" name="Footer Placeholder 5">
            <a:extLst>
              <a:ext uri="{FF2B5EF4-FFF2-40B4-BE49-F238E27FC236}">
                <a16:creationId xmlns:a16="http://schemas.microsoft.com/office/drawing/2014/main" id="{9C472753-1CC3-9244-9AF0-6927018A64F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DD55D0-FCC7-AC42-9810-9B49E3348958}"/>
              </a:ext>
            </a:extLst>
          </p:cNvPr>
          <p:cNvSpPr>
            <a:spLocks noGrp="1"/>
          </p:cNvSpPr>
          <p:nvPr>
            <p:ph type="sldNum" sz="quarter" idx="12"/>
          </p:nvPr>
        </p:nvSpPr>
        <p:spPr/>
        <p:txBody>
          <a:bodyPr/>
          <a:lstStyle/>
          <a:p>
            <a:fld id="{49ABCAEC-7D34-E549-A96E-FCEDAADBE4B0}" type="slidenum">
              <a:rPr lang="en-US" smtClean="0"/>
              <a:t>‹#›</a:t>
            </a:fld>
            <a:endParaRPr lang="en-US" dirty="0"/>
          </a:p>
        </p:txBody>
      </p:sp>
      <p:cxnSp>
        <p:nvCxnSpPr>
          <p:cNvPr id="8" name="Straight Connector 7">
            <a:extLst>
              <a:ext uri="{FF2B5EF4-FFF2-40B4-BE49-F238E27FC236}">
                <a16:creationId xmlns:a16="http://schemas.microsoft.com/office/drawing/2014/main" id="{5FC736C3-88FB-244C-83B8-B2856998D22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405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7D16A9C-7411-5242-A59C-816B8907E3BE}"/>
              </a:ext>
            </a:extLst>
          </p:cNvPr>
          <p:cNvGrpSpPr/>
          <p:nvPr/>
        </p:nvGrpSpPr>
        <p:grpSpPr>
          <a:xfrm>
            <a:off x="10290315" y="0"/>
            <a:ext cx="1901686" cy="6858000"/>
            <a:chOff x="10290315" y="0"/>
            <a:chExt cx="1901686" cy="6858000"/>
          </a:xfrm>
        </p:grpSpPr>
        <p:sp>
          <p:nvSpPr>
            <p:cNvPr id="20" name="Oval 19">
              <a:extLst>
                <a:ext uri="{FF2B5EF4-FFF2-40B4-BE49-F238E27FC236}">
                  <a16:creationId xmlns:a16="http://schemas.microsoft.com/office/drawing/2014/main" id="{A997260B-7D44-7049-B605-7FD6E6CE5612}"/>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extLst>
                <a:ext uri="{FF2B5EF4-FFF2-40B4-BE49-F238E27FC236}">
                  <a16:creationId xmlns:a16="http://schemas.microsoft.com/office/drawing/2014/main" id="{5D6AF601-77C3-D74A-B1E5-7F33703A6927}"/>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4DFCA921-0F9E-2E41-A285-75409E25501A}"/>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20B9E03-438B-FC42-9DA1-835D5BC3FE8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670E1F-61CD-8940-A898-6D5092A78BB9}"/>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080C64CF-0C6A-3449-9709-AE038C4A7995}"/>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25">
              <a:extLst>
                <a:ext uri="{FF2B5EF4-FFF2-40B4-BE49-F238E27FC236}">
                  <a16:creationId xmlns:a16="http://schemas.microsoft.com/office/drawing/2014/main" id="{FEC46D5B-957F-A24C-8E36-CC71F660EC8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058182F-7B5E-FD42-AFC6-A3848D8332AC}"/>
              </a:ext>
            </a:extLst>
          </p:cNvPr>
          <p:cNvSpPr>
            <a:spLocks noGrp="1"/>
          </p:cNvSpPr>
          <p:nvPr>
            <p:ph type="title"/>
          </p:nvPr>
        </p:nvSpPr>
        <p:spPr>
          <a:xfrm>
            <a:off x="566928" y="768096"/>
            <a:ext cx="7333488" cy="127101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D9E4DE-75C0-C841-A68D-9D7BBAD76C5E}"/>
              </a:ext>
            </a:extLst>
          </p:cNvPr>
          <p:cNvSpPr>
            <a:spLocks noGrp="1"/>
          </p:cNvSpPr>
          <p:nvPr>
            <p:ph type="body" idx="1"/>
          </p:nvPr>
        </p:nvSpPr>
        <p:spPr>
          <a:xfrm>
            <a:off x="562149"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5C87F7-356E-9E43-97A0-D972B22853DA}"/>
              </a:ext>
            </a:extLst>
          </p:cNvPr>
          <p:cNvSpPr>
            <a:spLocks noGrp="1"/>
          </p:cNvSpPr>
          <p:nvPr>
            <p:ph sz="half" idx="2"/>
          </p:nvPr>
        </p:nvSpPr>
        <p:spPr>
          <a:xfrm>
            <a:off x="562149"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DAB4C28-30CB-CC4E-A25E-F4FEFA49BCA5}"/>
              </a:ext>
            </a:extLst>
          </p:cNvPr>
          <p:cNvSpPr>
            <a:spLocks noGrp="1"/>
          </p:cNvSpPr>
          <p:nvPr>
            <p:ph type="body" sz="quarter" idx="3"/>
          </p:nvPr>
        </p:nvSpPr>
        <p:spPr>
          <a:xfrm>
            <a:off x="6383066"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9ED0191-963B-1E4C-BEC5-9B42E39514A3}"/>
              </a:ext>
            </a:extLst>
          </p:cNvPr>
          <p:cNvSpPr>
            <a:spLocks noGrp="1"/>
          </p:cNvSpPr>
          <p:nvPr>
            <p:ph sz="quarter" idx="4"/>
          </p:nvPr>
        </p:nvSpPr>
        <p:spPr>
          <a:xfrm>
            <a:off x="6383066"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F0E0BED-3EB7-BB4A-A556-FA967FB0115F}"/>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8" name="Footer Placeholder 7">
            <a:extLst>
              <a:ext uri="{FF2B5EF4-FFF2-40B4-BE49-F238E27FC236}">
                <a16:creationId xmlns:a16="http://schemas.microsoft.com/office/drawing/2014/main" id="{B6A2466A-4D90-174C-B382-AC4674D721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6EADE49-8082-214B-9742-5EE8DA2E9FFE}"/>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10" name="Straight Connector 9">
            <a:extLst>
              <a:ext uri="{FF2B5EF4-FFF2-40B4-BE49-F238E27FC236}">
                <a16:creationId xmlns:a16="http://schemas.microsoft.com/office/drawing/2014/main" id="{75E39200-18D5-014B-BAB8-FF5D0BA15E0C}"/>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1281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7DF52F6-A06E-0343-95B8-DAAC38DB4B8C}"/>
              </a:ext>
            </a:extLst>
          </p:cNvPr>
          <p:cNvGrpSpPr/>
          <p:nvPr/>
        </p:nvGrpSpPr>
        <p:grpSpPr>
          <a:xfrm>
            <a:off x="10290315" y="0"/>
            <a:ext cx="1901686" cy="6858000"/>
            <a:chOff x="10290315" y="0"/>
            <a:chExt cx="1901686" cy="6858000"/>
          </a:xfrm>
        </p:grpSpPr>
        <p:sp>
          <p:nvSpPr>
            <p:cNvPr id="16" name="Oval 15">
              <a:extLst>
                <a:ext uri="{FF2B5EF4-FFF2-40B4-BE49-F238E27FC236}">
                  <a16:creationId xmlns:a16="http://schemas.microsoft.com/office/drawing/2014/main" id="{67092C52-7052-0749-9DA0-9374DBF495AE}"/>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C64E1C2F-81E1-C44D-859C-946596C950F2}"/>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3626485-4263-0A44-9561-E278A7056C33}"/>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7D45AAB5-3CCC-DE4A-A962-3702911B55C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8CAFB16F-8EDE-D44F-A51E-34EDC41E7404}"/>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DCD51329-732C-BB4C-98E5-715BAF9F8853}"/>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192B5D44-BC55-AF4C-984D-C8231B22F80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A1E9E2-564E-7049-A22F-BB5B876BABB5}"/>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6359D05-C08D-7747-B2FC-3F62B3357315}"/>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4" name="Footer Placeholder 3">
            <a:extLst>
              <a:ext uri="{FF2B5EF4-FFF2-40B4-BE49-F238E27FC236}">
                <a16:creationId xmlns:a16="http://schemas.microsoft.com/office/drawing/2014/main" id="{8E2FF615-BB08-A844-B689-BAA7C50407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63A67D-F96F-4849-8C83-49CC3A6539BB}"/>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6" name="Straight Connector 5">
            <a:extLst>
              <a:ext uri="{FF2B5EF4-FFF2-40B4-BE49-F238E27FC236}">
                <a16:creationId xmlns:a16="http://schemas.microsoft.com/office/drawing/2014/main" id="{1DCFAAB9-2B6B-8D4C-A748-433E2C393EA6}"/>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74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798BCA70-D63D-40F6-B9B3-4E49B96E27FB}"/>
              </a:ext>
            </a:extLst>
          </p:cNvPr>
          <p:cNvSpPr>
            <a:spLocks noGrp="1"/>
          </p:cNvSpPr>
          <p:nvPr>
            <p:ph type="dt" sz="half" idx="10"/>
          </p:nvPr>
        </p:nvSpPr>
        <p:spPr/>
        <p:txBody>
          <a:bodyPr/>
          <a:lstStyle/>
          <a:p>
            <a:fld id="{A5B0A250-5CC0-1746-B209-08E8B0DAE6AF}" type="datetimeFigureOut">
              <a:rPr lang="en-US" smtClean="0"/>
              <a:pPr/>
              <a:t>1/5/2026</a:t>
            </a:fld>
            <a:endParaRPr lang="en-US" dirty="0"/>
          </a:p>
        </p:txBody>
      </p:sp>
      <p:sp>
        <p:nvSpPr>
          <p:cNvPr id="6" name="Footer Placeholder 5">
            <a:extLst>
              <a:ext uri="{FF2B5EF4-FFF2-40B4-BE49-F238E27FC236}">
                <a16:creationId xmlns:a16="http://schemas.microsoft.com/office/drawing/2014/main" id="{72F12559-BD91-4904-A24A-0CF0A2324A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658BB7-74A5-4A6F-A0FF-021E68F02BFF}"/>
              </a:ext>
            </a:extLst>
          </p:cNvPr>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4103736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0914A35-7AAF-4B42-9C68-47A633EFD9D0}"/>
              </a:ext>
            </a:extLst>
          </p:cNvPr>
          <p:cNvGrpSpPr/>
          <p:nvPr/>
        </p:nvGrpSpPr>
        <p:grpSpPr>
          <a:xfrm>
            <a:off x="10290315" y="0"/>
            <a:ext cx="1901686" cy="6858000"/>
            <a:chOff x="10290315" y="0"/>
            <a:chExt cx="1901686" cy="6858000"/>
          </a:xfrm>
        </p:grpSpPr>
        <p:sp>
          <p:nvSpPr>
            <p:cNvPr id="18" name="Freeform 17">
              <a:extLst>
                <a:ext uri="{FF2B5EF4-FFF2-40B4-BE49-F238E27FC236}">
                  <a16:creationId xmlns:a16="http://schemas.microsoft.com/office/drawing/2014/main" id="{DABCED79-0E70-FB4D-ABF2-D859BF5556E4}"/>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8364885D-A3A4-5144-AB4E-7624F27287E6}"/>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22073D5-CC72-0549-BD26-F7AF9851BE45}"/>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1827A049-C9FD-554E-9B01-F151B0D9E86B}"/>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76832559-4D18-8744-AB91-9FCFAB732477}"/>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BF97A623-E5DC-1B44-B687-8643B9F0D741}"/>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637BBE1-2C82-4E45-B5C5-35E07B05EA4E}"/>
              </a:ext>
            </a:extLst>
          </p:cNvPr>
          <p:cNvSpPr>
            <a:spLocks noGrp="1"/>
          </p:cNvSpPr>
          <p:nvPr>
            <p:ph type="title"/>
          </p:nvPr>
        </p:nvSpPr>
        <p:spPr>
          <a:xfrm>
            <a:off x="565151" y="764973"/>
            <a:ext cx="3609982" cy="1395043"/>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4201F2E-A734-364B-8A7D-990D6B8893D0}"/>
              </a:ext>
            </a:extLst>
          </p:cNvPr>
          <p:cNvSpPr>
            <a:spLocks noGrp="1"/>
          </p:cNvSpPr>
          <p:nvPr>
            <p:ph idx="1"/>
          </p:nvPr>
        </p:nvSpPr>
        <p:spPr>
          <a:xfrm>
            <a:off x="5104832" y="770890"/>
            <a:ext cx="6112517" cy="4800570"/>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57CBAD9-5515-1748-8E77-F48160F4ED1C}"/>
              </a:ext>
            </a:extLst>
          </p:cNvPr>
          <p:cNvSpPr>
            <a:spLocks noGrp="1"/>
          </p:cNvSpPr>
          <p:nvPr>
            <p:ph type="body" sz="half" idx="2"/>
          </p:nvPr>
        </p:nvSpPr>
        <p:spPr>
          <a:xfrm>
            <a:off x="565150" y="2160016"/>
            <a:ext cx="3609983" cy="37089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A6C22B-80D4-AA42-9999-401E37B469C0}"/>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6" name="Footer Placeholder 5">
            <a:extLst>
              <a:ext uri="{FF2B5EF4-FFF2-40B4-BE49-F238E27FC236}">
                <a16:creationId xmlns:a16="http://schemas.microsoft.com/office/drawing/2014/main" id="{03055DE4-33E8-7F4B-9334-95EA60845C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70FA5-21EE-D742-8F01-C1BAE0FDB064}"/>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BEF966AA-D7DF-F84D-80D4-E216A641B005}"/>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2591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210D391A-F01E-4947-8A01-95438AA0B323}"/>
              </a:ext>
            </a:extLst>
          </p:cNvPr>
          <p:cNvGrpSpPr/>
          <p:nvPr/>
        </p:nvGrpSpPr>
        <p:grpSpPr>
          <a:xfrm>
            <a:off x="10290315" y="0"/>
            <a:ext cx="1901686" cy="6858000"/>
            <a:chOff x="10290315" y="0"/>
            <a:chExt cx="1901686" cy="6858000"/>
          </a:xfrm>
        </p:grpSpPr>
        <p:sp>
          <p:nvSpPr>
            <p:cNvPr id="17" name="Oval 16">
              <a:extLst>
                <a:ext uri="{FF2B5EF4-FFF2-40B4-BE49-F238E27FC236}">
                  <a16:creationId xmlns:a16="http://schemas.microsoft.com/office/drawing/2014/main" id="{7D499306-B4E0-064D-8F6C-96E9C4BD04DA}"/>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AF3D0241-0A21-8047-8CE3-B3FDD5FDF71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3083F97-6891-0447-957C-AB0834B826D2}"/>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B2EF7D75-E7C1-5147-A03B-3EC641CF3B0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A6D7CA94-94B4-C140-8C68-01C0ADFA1C7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211CD629-C318-A848-BDDE-BBA9465EBF9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2A5AC1F8-1370-E946-977E-E4CFC6947BA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4CEE63B-B967-0A48-9623-2203767609F4}"/>
              </a:ext>
            </a:extLst>
          </p:cNvPr>
          <p:cNvSpPr>
            <a:spLocks noGrp="1"/>
          </p:cNvSpPr>
          <p:nvPr>
            <p:ph type="title"/>
          </p:nvPr>
        </p:nvSpPr>
        <p:spPr>
          <a:xfrm>
            <a:off x="565150" y="770889"/>
            <a:ext cx="3609983" cy="1389127"/>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211F680-28C8-FA44-9CD5-20709DA02EA0}"/>
              </a:ext>
            </a:extLst>
          </p:cNvPr>
          <p:cNvSpPr>
            <a:spLocks noGrp="1"/>
          </p:cNvSpPr>
          <p:nvPr>
            <p:ph type="pic" idx="1"/>
          </p:nvPr>
        </p:nvSpPr>
        <p:spPr>
          <a:xfrm>
            <a:off x="5223838" y="890816"/>
            <a:ext cx="6060136" cy="4870411"/>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D507CD-197E-BB4C-83A6-DA3FC97A22C2}"/>
              </a:ext>
            </a:extLst>
          </p:cNvPr>
          <p:cNvSpPr>
            <a:spLocks noGrp="1"/>
          </p:cNvSpPr>
          <p:nvPr>
            <p:ph type="body" sz="half" idx="2"/>
          </p:nvPr>
        </p:nvSpPr>
        <p:spPr>
          <a:xfrm>
            <a:off x="565150" y="2160016"/>
            <a:ext cx="3609983" cy="360121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59E00AC-DF6C-D548-8A06-D6269BDB0A41}"/>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6" name="Footer Placeholder 5">
            <a:extLst>
              <a:ext uri="{FF2B5EF4-FFF2-40B4-BE49-F238E27FC236}">
                <a16:creationId xmlns:a16="http://schemas.microsoft.com/office/drawing/2014/main" id="{F8ED113B-57D4-9A4F-BFE0-2A3963B42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0D9954-FA18-8948-AA52-21CED059476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5E3EB25D-2379-5040-B990-1C99B0B7D93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0328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ED46EE4-CE67-DD46-A751-9FEA049A22B8}"/>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955C5B70-D34F-8A49-B220-808CE2BBB7F3}"/>
                </a:ext>
              </a:extLst>
            </p:cNvPr>
            <p:cNvSpPr/>
            <p:nvPr/>
          </p:nvSpPr>
          <p:spPr>
            <a:xfrm>
              <a:off x="8928528" y="491812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4BBFE624-6DBD-8541-B43B-180C0AFA21F0}"/>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6E01AC23-2120-A542-B140-5A29AA27A2C8}"/>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154689C0-9C35-9B4D-906B-DA287DA55A38}"/>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96570F0-11E0-6147-9053-E3A4B5DBA0E4}"/>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9BDD97F6-A366-B54A-B889-42E97AFEDE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58E853BC-EE80-374B-B823-8D51A948C4CF}"/>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B5B70B1-649D-9848-B5D4-6DE04D55F5F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46A2092A-2157-0A49-937F-BBAE14687DE7}"/>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F092371E-D526-AF43-816F-F7AEBA9FF16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06995714-B51E-E84A-9FD5-3AD33004E517}"/>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0FDB0CC5-76AA-6E44-8376-4EE649C1DE42}"/>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3D981F0B-8982-1C45-8D7C-30E744003823}"/>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76EEB7-1E87-0447-8CD6-DD220CF4EE59}"/>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BA8AE526-3A03-9B41-8C9F-27156E701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D08D72-182D-C947-B3F7-B74948D0849B}"/>
              </a:ext>
            </a:extLst>
          </p:cNvPr>
          <p:cNvSpPr>
            <a:spLocks noGrp="1"/>
          </p:cNvSpPr>
          <p:nvPr>
            <p:ph type="dt" sz="half" idx="10"/>
          </p:nvPr>
        </p:nvSpPr>
        <p:spPr/>
        <p:txBody>
          <a:bodyPr/>
          <a:lstStyle/>
          <a:p>
            <a:fld id="{A5B0A250-5CC0-1746-B209-08E8B0DAE6AF}" type="datetimeFigureOut">
              <a:rPr lang="en-US" smtClean="0"/>
              <a:t>1/5/2026</a:t>
            </a:fld>
            <a:endParaRPr lang="en-US" dirty="0"/>
          </a:p>
        </p:txBody>
      </p:sp>
      <p:sp>
        <p:nvSpPr>
          <p:cNvPr id="5" name="Footer Placeholder 4">
            <a:extLst>
              <a:ext uri="{FF2B5EF4-FFF2-40B4-BE49-F238E27FC236}">
                <a16:creationId xmlns:a16="http://schemas.microsoft.com/office/drawing/2014/main" id="{B076E396-D059-AF4D-A1D9-C1347978AA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8845B6-87C0-2F4A-8146-00E911CDF70D}"/>
              </a:ext>
            </a:extLst>
          </p:cNvPr>
          <p:cNvSpPr>
            <a:spLocks noGrp="1"/>
          </p:cNvSpPr>
          <p:nvPr>
            <p:ph type="sldNum" sz="quarter" idx="12"/>
          </p:nvPr>
        </p:nvSpPr>
        <p:spPr>
          <a:xfrm>
            <a:off x="7086480"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A78A912D-4325-C449-BF2E-F331A221C695}"/>
              </a:ext>
            </a:extLst>
          </p:cNvPr>
          <p:cNvCxnSpPr>
            <a:cxnSpLocks/>
          </p:cNvCxnSpPr>
          <p:nvPr/>
        </p:nvCxnSpPr>
        <p:spPr>
          <a:xfrm>
            <a:off x="565150" y="6087110"/>
            <a:ext cx="73351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2386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3803ECC-8207-244B-8051-94AA5304EDD9}"/>
              </a:ext>
            </a:extLst>
          </p:cNvPr>
          <p:cNvGrpSpPr/>
          <p:nvPr/>
        </p:nvGrpSpPr>
        <p:grpSpPr>
          <a:xfrm>
            <a:off x="10290315" y="0"/>
            <a:ext cx="1901686" cy="6858000"/>
            <a:chOff x="10290315" y="0"/>
            <a:chExt cx="1901686" cy="6858000"/>
          </a:xfrm>
        </p:grpSpPr>
        <p:sp>
          <p:nvSpPr>
            <p:cNvPr id="17" name="Freeform 16">
              <a:extLst>
                <a:ext uri="{FF2B5EF4-FFF2-40B4-BE49-F238E27FC236}">
                  <a16:creationId xmlns:a16="http://schemas.microsoft.com/office/drawing/2014/main" id="{CF2E8536-821C-3846-A152-2001B7BA4BC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7A02781-FFB4-C04E-97FB-78D26A9E8F1C}"/>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4C29607-37D2-7A4B-98E2-2C851CD6776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12FC7BA-80CC-1C4E-B268-B3EEA08137F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BEBC8FB1-96B9-D84A-BD2A-BC8410EBE012}"/>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A8455B4-A778-B44D-A7E8-C45A4846D9F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B0407CCA-80EF-2B45-8F8C-7D5796A61BC0}"/>
              </a:ext>
            </a:extLst>
          </p:cNvPr>
          <p:cNvSpPr>
            <a:spLocks noGrp="1"/>
          </p:cNvSpPr>
          <p:nvPr>
            <p:ph type="title" orient="vert"/>
          </p:nvPr>
        </p:nvSpPr>
        <p:spPr>
          <a:xfrm>
            <a:off x="8950095" y="976630"/>
            <a:ext cx="2268507" cy="478459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A221C3-F2D3-FC4F-938B-4C4CAC7370B1}"/>
              </a:ext>
            </a:extLst>
          </p:cNvPr>
          <p:cNvSpPr>
            <a:spLocks noGrp="1"/>
          </p:cNvSpPr>
          <p:nvPr>
            <p:ph type="body" orient="vert" idx="1"/>
          </p:nvPr>
        </p:nvSpPr>
        <p:spPr>
          <a:xfrm>
            <a:off x="565150" y="976630"/>
            <a:ext cx="8264057" cy="478459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B061B46-3E9A-AC48-8C84-5B46EA1EC583}"/>
              </a:ext>
            </a:extLst>
          </p:cNvPr>
          <p:cNvSpPr>
            <a:spLocks noGrp="1"/>
          </p:cNvSpPr>
          <p:nvPr>
            <p:ph type="dt" sz="half" idx="10"/>
          </p:nvPr>
        </p:nvSpPr>
        <p:spPr/>
        <p:txBody>
          <a:bodyPr/>
          <a:lstStyle/>
          <a:p>
            <a:fld id="{A5B0A250-5CC0-1746-B209-08E8B0DAE6AF}" type="datetimeFigureOut">
              <a:rPr lang="en-US" smtClean="0"/>
              <a:t>1/5/2026</a:t>
            </a:fld>
            <a:endParaRPr lang="en-US"/>
          </a:p>
        </p:txBody>
      </p:sp>
      <p:sp>
        <p:nvSpPr>
          <p:cNvPr id="5" name="Footer Placeholder 4">
            <a:extLst>
              <a:ext uri="{FF2B5EF4-FFF2-40B4-BE49-F238E27FC236}">
                <a16:creationId xmlns:a16="http://schemas.microsoft.com/office/drawing/2014/main" id="{369F8F49-5859-714C-8EE1-61A74F324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B6F69-3FFA-D94F-BA99-873D36F7F69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C31B40EC-87DB-A64F-9D4B-98A86F7CEFFF}"/>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873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0D98E2-86CE-4D4F-9F8F-17C83D19A271}"/>
              </a:ext>
            </a:extLst>
          </p:cNvPr>
          <p:cNvSpPr>
            <a:spLocks noGrp="1"/>
          </p:cNvSpPr>
          <p:nvPr>
            <p:ph type="title"/>
          </p:nvPr>
        </p:nvSpPr>
        <p:spPr>
          <a:xfrm>
            <a:off x="565150" y="770890"/>
            <a:ext cx="7335835" cy="1268984"/>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8804B4F2-48A4-A140-B59B-7A2ED9FD4653}"/>
              </a:ext>
            </a:extLst>
          </p:cNvPr>
          <p:cNvSpPr>
            <a:spLocks noGrp="1"/>
          </p:cNvSpPr>
          <p:nvPr>
            <p:ph type="body" idx="1"/>
          </p:nvPr>
        </p:nvSpPr>
        <p:spPr>
          <a:xfrm>
            <a:off x="565150" y="2160016"/>
            <a:ext cx="7335835" cy="36012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CF4A7E-D5FF-BF48-8E01-8F46150ABFD5}"/>
              </a:ext>
            </a:extLst>
          </p:cNvPr>
          <p:cNvSpPr>
            <a:spLocks noGrp="1"/>
          </p:cNvSpPr>
          <p:nvPr>
            <p:ph type="dt" sz="half" idx="2"/>
          </p:nvPr>
        </p:nvSpPr>
        <p:spPr>
          <a:xfrm>
            <a:off x="566928" y="457200"/>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fld id="{A5B0A250-5CC0-1746-B209-08E8B0DAE6AF}" type="datetimeFigureOut">
              <a:rPr lang="en-US" smtClean="0"/>
              <a:pPr/>
              <a:t>1/5/2026</a:t>
            </a:fld>
            <a:endParaRPr lang="en-US" dirty="0"/>
          </a:p>
        </p:txBody>
      </p:sp>
      <p:sp>
        <p:nvSpPr>
          <p:cNvPr id="5" name="Footer Placeholder 4">
            <a:extLst>
              <a:ext uri="{FF2B5EF4-FFF2-40B4-BE49-F238E27FC236}">
                <a16:creationId xmlns:a16="http://schemas.microsoft.com/office/drawing/2014/main" id="{CA131757-5039-BF46-B47A-50DA8FFBC078}"/>
              </a:ext>
            </a:extLst>
          </p:cNvPr>
          <p:cNvSpPr>
            <a:spLocks noGrp="1"/>
          </p:cNvSpPr>
          <p:nvPr>
            <p:ph type="ftr" sz="quarter" idx="3"/>
          </p:nvPr>
        </p:nvSpPr>
        <p:spPr>
          <a:xfrm>
            <a:off x="565150" y="6141085"/>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AA83FD16-4337-B940-905E-D20A26FD483A}"/>
              </a:ext>
            </a:extLst>
          </p:cNvPr>
          <p:cNvSpPr>
            <a:spLocks noGrp="1"/>
          </p:cNvSpPr>
          <p:nvPr>
            <p:ph type="sldNum" sz="quarter" idx="4"/>
          </p:nvPr>
        </p:nvSpPr>
        <p:spPr>
          <a:xfrm>
            <a:off x="10809678" y="6141085"/>
            <a:ext cx="813816" cy="365125"/>
          </a:xfrm>
          <a:prstGeom prst="rect">
            <a:avLst/>
          </a:prstGeom>
        </p:spPr>
        <p:txBody>
          <a:bodyPr vert="horz" lIns="91440" tIns="45720" rIns="91440" bIns="45720" rtlCol="0" anchor="ctr"/>
          <a:lstStyle>
            <a:lvl1pPr algn="r">
              <a:defRPr sz="1050" b="0" i="0">
                <a:solidFill>
                  <a:schemeClr val="tx1">
                    <a:tint val="75000"/>
                  </a:schemeClr>
                </a:solidFill>
                <a:latin typeface="+mn-lt"/>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6940312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100000"/>
        </a:lnSpc>
        <a:spcBef>
          <a:spcPct val="0"/>
        </a:spcBef>
        <a:buNone/>
        <a:defRPr sz="4000" b="1"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900"/>
        </a:spcBef>
        <a:buFont typeface="Arial" panose="020B0604020202020204" pitchFamily="34" charset="0"/>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900"/>
        </a:spcBef>
        <a:buFont typeface="Arial" panose="020B0604020202020204" pitchFamily="34" charset="0"/>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900"/>
        </a:spcBef>
        <a:buFont typeface="Arial" panose="020B0604020202020204" pitchFamily="34" charset="0"/>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900"/>
        </a:spcBef>
        <a:buFont typeface="Arial" panose="020B0604020202020204" pitchFamily="34" charset="0"/>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9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hyperlink" Target="https://www.jrf.org.uk/uk-poverty-2024-the-essential-guide-to-understanding-poverty-in-the-uk"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cpag.org.uk/news/povertys-threat-childhood-revealed-new-research"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cpag.org.uk/news/end-child-poverty-budget-briefing-2025-26"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gov.wales/sites/default/files/pdf-versions/2025/10/2/1759825870/wellbeing-wales-2025.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B4F75AE3-A3AC-DE4C-98FE-EC9DC3BF8D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67217" cy="6858000"/>
          </a:xfrm>
          <a:prstGeom prst="rect">
            <a:avLst/>
          </a:prstGeom>
          <a:gradFill flip="none" rotWithShape="1">
            <a:gsLst>
              <a:gs pos="31000">
                <a:schemeClr val="bg1">
                  <a:alpha val="80000"/>
                </a:schemeClr>
              </a:gs>
              <a:gs pos="0">
                <a:schemeClr val="bg1"/>
              </a:gs>
              <a:gs pos="100000">
                <a:schemeClr val="bg1">
                  <a:alpha val="34000"/>
                </a:schemeClr>
              </a:gs>
            </a:gsLst>
            <a:path path="circle">
              <a:fillToRect r="100000" b="100000"/>
            </a:path>
            <a:tileRect l="-100000" t="-100000"/>
          </a:gradFill>
          <a:ln w="12700">
            <a:miter lim="400000"/>
          </a:ln>
        </p:spPr>
        <p:txBody>
          <a:bodyPr lIns="50800" tIns="50800" rIns="50800" bIns="50800" anchor="ctr"/>
          <a:lstStyle/>
          <a:p>
            <a:pPr algn="ctr"/>
            <a:endParaRPr sz="2600" cap="all" dirty="0">
              <a:solidFill>
                <a:srgbClr val="FFFFFF"/>
              </a:solidFill>
              <a:sym typeface="Avenir Next"/>
            </a:endParaRPr>
          </a:p>
        </p:txBody>
      </p:sp>
      <p:sp>
        <p:nvSpPr>
          <p:cNvPr id="2" name="Title 1"/>
          <p:cNvSpPr>
            <a:spLocks noGrp="1"/>
          </p:cNvSpPr>
          <p:nvPr>
            <p:ph type="ctrTitle"/>
          </p:nvPr>
        </p:nvSpPr>
        <p:spPr>
          <a:xfrm>
            <a:off x="565151" y="768334"/>
            <a:ext cx="4134538" cy="2866405"/>
          </a:xfrm>
        </p:spPr>
        <p:txBody>
          <a:bodyPr>
            <a:normAutofit/>
          </a:bodyPr>
          <a:lstStyle/>
          <a:p>
            <a:r>
              <a:rPr lang="en-GB" sz="5400">
                <a:cs typeface="Calibri Light"/>
              </a:rPr>
              <a:t>Poverty</a:t>
            </a:r>
            <a:endParaRPr lang="en-GB" sz="5400"/>
          </a:p>
        </p:txBody>
      </p:sp>
      <p:cxnSp>
        <p:nvCxnSpPr>
          <p:cNvPr id="13" name="Straight Connector 12">
            <a:extLst>
              <a:ext uri="{FF2B5EF4-FFF2-40B4-BE49-F238E27FC236}">
                <a16:creationId xmlns:a16="http://schemas.microsoft.com/office/drawing/2014/main" id="{41C79BB7-CCAB-2243-9830-5569626C4D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8"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44406D7A-DB1A-D940-8AD1-93FAF9DD71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1746" y="0"/>
            <a:ext cx="1900254" cy="6858000"/>
            <a:chOff x="10291746" y="0"/>
            <a:chExt cx="1900254" cy="6858000"/>
          </a:xfrm>
        </p:grpSpPr>
        <p:sp>
          <p:nvSpPr>
            <p:cNvPr id="16" name="Freeform 40">
              <a:extLst>
                <a:ext uri="{FF2B5EF4-FFF2-40B4-BE49-F238E27FC236}">
                  <a16:creationId xmlns:a16="http://schemas.microsoft.com/office/drawing/2014/main" id="{D0F85DF7-431B-BE45-B932-0E22FC3F8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5829" y="809310"/>
              <a:ext cx="536171" cy="1124839"/>
            </a:xfrm>
            <a:custGeom>
              <a:avLst/>
              <a:gdLst>
                <a:gd name="connsiteX0" fmla="*/ 536171 w 536171"/>
                <a:gd name="connsiteY0" fmla="*/ 0 h 1124839"/>
                <a:gd name="connsiteX1" fmla="*/ 536171 w 536171"/>
                <a:gd name="connsiteY1" fmla="*/ 1124839 h 1124839"/>
                <a:gd name="connsiteX2" fmla="*/ 451423 w 536171"/>
                <a:gd name="connsiteY2" fmla="*/ 1116295 h 1124839"/>
                <a:gd name="connsiteX3" fmla="*/ 0 w 536171"/>
                <a:gd name="connsiteY3" fmla="*/ 562419 h 1124839"/>
                <a:gd name="connsiteX4" fmla="*/ 451423 w 536171"/>
                <a:gd name="connsiteY4" fmla="*/ 8543 h 112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171" h="1124839">
                  <a:moveTo>
                    <a:pt x="536171" y="0"/>
                  </a:moveTo>
                  <a:lnTo>
                    <a:pt x="536171" y="1124839"/>
                  </a:lnTo>
                  <a:lnTo>
                    <a:pt x="451423" y="1116295"/>
                  </a:lnTo>
                  <a:cubicBezTo>
                    <a:pt x="193797" y="1063577"/>
                    <a:pt x="0" y="835630"/>
                    <a:pt x="0" y="562419"/>
                  </a:cubicBezTo>
                  <a:cubicBezTo>
                    <a:pt x="0" y="289208"/>
                    <a:pt x="193797" y="61261"/>
                    <a:pt x="451423" y="85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41">
              <a:extLst>
                <a:ext uri="{FF2B5EF4-FFF2-40B4-BE49-F238E27FC236}">
                  <a16:creationId xmlns:a16="http://schemas.microsoft.com/office/drawing/2014/main" id="{BEA0AA89-2965-2A44-B84E-51C748B2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8" y="0"/>
              <a:ext cx="1130725" cy="565362"/>
            </a:xfrm>
            <a:custGeom>
              <a:avLst/>
              <a:gdLst>
                <a:gd name="connsiteX0" fmla="*/ 0 w 1130725"/>
                <a:gd name="connsiteY0" fmla="*/ 0 h 565362"/>
                <a:gd name="connsiteX1" fmla="*/ 25420 w 1130725"/>
                <a:gd name="connsiteY1" fmla="*/ 0 h 565362"/>
                <a:gd name="connsiteX2" fmla="*/ 36369 w 1130725"/>
                <a:gd name="connsiteY2" fmla="*/ 108609 h 565362"/>
                <a:gd name="connsiteX3" fmla="*/ 565363 w 1130725"/>
                <a:gd name="connsiteY3" fmla="*/ 539750 h 565362"/>
                <a:gd name="connsiteX4" fmla="*/ 1094356 w 1130725"/>
                <a:gd name="connsiteY4" fmla="*/ 108609 h 565362"/>
                <a:gd name="connsiteX5" fmla="*/ 1105305 w 1130725"/>
                <a:gd name="connsiteY5" fmla="*/ 0 h 565362"/>
                <a:gd name="connsiteX6" fmla="*/ 1130725 w 1130725"/>
                <a:gd name="connsiteY6" fmla="*/ 0 h 565362"/>
                <a:gd name="connsiteX7" fmla="*/ 565363 w 1130725"/>
                <a:gd name="connsiteY7" fmla="*/ 565362 h 565362"/>
                <a:gd name="connsiteX8" fmla="*/ 0 w 1130725"/>
                <a:gd name="connsiteY8" fmla="*/ 0 h 56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0725" h="565362">
                  <a:moveTo>
                    <a:pt x="0" y="0"/>
                  </a:moveTo>
                  <a:lnTo>
                    <a:pt x="25420" y="0"/>
                  </a:lnTo>
                  <a:lnTo>
                    <a:pt x="36369" y="108609"/>
                  </a:lnTo>
                  <a:cubicBezTo>
                    <a:pt x="86718" y="354660"/>
                    <a:pt x="304425" y="539750"/>
                    <a:pt x="565363" y="539750"/>
                  </a:cubicBezTo>
                  <a:cubicBezTo>
                    <a:pt x="826300" y="539750"/>
                    <a:pt x="1044007" y="354660"/>
                    <a:pt x="1094356" y="108609"/>
                  </a:cubicBezTo>
                  <a:lnTo>
                    <a:pt x="1105305" y="0"/>
                  </a:lnTo>
                  <a:lnTo>
                    <a:pt x="1130725" y="0"/>
                  </a:lnTo>
                  <a:cubicBezTo>
                    <a:pt x="1130725" y="312241"/>
                    <a:pt x="877604" y="565362"/>
                    <a:pt x="565363" y="565362"/>
                  </a:cubicBezTo>
                  <a:cubicBezTo>
                    <a:pt x="253121" y="565362"/>
                    <a:pt x="0" y="31224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42">
              <a:extLst>
                <a:ext uri="{FF2B5EF4-FFF2-40B4-BE49-F238E27FC236}">
                  <a16:creationId xmlns:a16="http://schemas.microsoft.com/office/drawing/2014/main" id="{7EC47259-887A-FD48-989C-42BC5A3C98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0"/>
              <a:ext cx="535422" cy="562344"/>
            </a:xfrm>
            <a:custGeom>
              <a:avLst/>
              <a:gdLst>
                <a:gd name="connsiteX0" fmla="*/ 0 w 535422"/>
                <a:gd name="connsiteY0" fmla="*/ 0 h 562344"/>
                <a:gd name="connsiteX1" fmla="*/ 25421 w 535422"/>
                <a:gd name="connsiteY1" fmla="*/ 0 h 562344"/>
                <a:gd name="connsiteX2" fmla="*/ 36370 w 535422"/>
                <a:gd name="connsiteY2" fmla="*/ 108609 h 562344"/>
                <a:gd name="connsiteX3" fmla="*/ 469781 w 535422"/>
                <a:gd name="connsiteY3" fmla="*/ 531316 h 562344"/>
                <a:gd name="connsiteX4" fmla="*/ 535422 w 535422"/>
                <a:gd name="connsiteY4" fmla="*/ 537108 h 562344"/>
                <a:gd name="connsiteX5" fmla="*/ 535422 w 535422"/>
                <a:gd name="connsiteY5" fmla="*/ 562344 h 562344"/>
                <a:gd name="connsiteX6" fmla="*/ 451424 w 535422"/>
                <a:gd name="connsiteY6" fmla="*/ 553876 h 562344"/>
                <a:gd name="connsiteX7" fmla="*/ 0 w 535422"/>
                <a:gd name="connsiteY7" fmla="*/ 0 h 56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422" h="562344">
                  <a:moveTo>
                    <a:pt x="0" y="0"/>
                  </a:moveTo>
                  <a:lnTo>
                    <a:pt x="25421" y="0"/>
                  </a:lnTo>
                  <a:lnTo>
                    <a:pt x="36370" y="108609"/>
                  </a:lnTo>
                  <a:cubicBezTo>
                    <a:pt x="80425" y="323904"/>
                    <a:pt x="252614" y="492525"/>
                    <a:pt x="469781" y="531316"/>
                  </a:cubicBezTo>
                  <a:lnTo>
                    <a:pt x="535422" y="537108"/>
                  </a:lnTo>
                  <a:lnTo>
                    <a:pt x="535422" y="562344"/>
                  </a:lnTo>
                  <a:lnTo>
                    <a:pt x="451424" y="553876"/>
                  </a:lnTo>
                  <a:cubicBezTo>
                    <a:pt x="193797" y="501158"/>
                    <a:pt x="0" y="273211"/>
                    <a:pt x="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43">
              <a:extLst>
                <a:ext uri="{FF2B5EF4-FFF2-40B4-BE49-F238E27FC236}">
                  <a16:creationId xmlns:a16="http://schemas.microsoft.com/office/drawing/2014/main" id="{16E261C3-18BE-934F-8A2B-59BE70AE2F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2181112"/>
              <a:ext cx="535422" cy="1124687"/>
            </a:xfrm>
            <a:custGeom>
              <a:avLst/>
              <a:gdLst>
                <a:gd name="connsiteX0" fmla="*/ 535422 w 535422"/>
                <a:gd name="connsiteY0" fmla="*/ 0 h 1124687"/>
                <a:gd name="connsiteX1" fmla="*/ 535422 w 535422"/>
                <a:gd name="connsiteY1" fmla="*/ 25186 h 1124687"/>
                <a:gd name="connsiteX2" fmla="*/ 456541 w 535422"/>
                <a:gd name="connsiteY2" fmla="*/ 33138 h 1124687"/>
                <a:gd name="connsiteX3" fmla="*/ 25399 w 535422"/>
                <a:gd name="connsiteY3" fmla="*/ 562130 h 1124687"/>
                <a:gd name="connsiteX4" fmla="*/ 456541 w 535422"/>
                <a:gd name="connsiteY4" fmla="*/ 1091123 h 1124687"/>
                <a:gd name="connsiteX5" fmla="*/ 535422 w 535422"/>
                <a:gd name="connsiteY5" fmla="*/ 1099075 h 1124687"/>
                <a:gd name="connsiteX6" fmla="*/ 535422 w 535422"/>
                <a:gd name="connsiteY6" fmla="*/ 1124687 h 1124687"/>
                <a:gd name="connsiteX7" fmla="*/ 451423 w 535422"/>
                <a:gd name="connsiteY7" fmla="*/ 1116219 h 1124687"/>
                <a:gd name="connsiteX8" fmla="*/ 0 w 535422"/>
                <a:gd name="connsiteY8" fmla="*/ 562343 h 1124687"/>
                <a:gd name="connsiteX9" fmla="*/ 451423 w 535422"/>
                <a:gd name="connsiteY9" fmla="*/ 8468 h 11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7">
                  <a:moveTo>
                    <a:pt x="535422" y="0"/>
                  </a:moveTo>
                  <a:lnTo>
                    <a:pt x="535422" y="25186"/>
                  </a:lnTo>
                  <a:lnTo>
                    <a:pt x="456541" y="33138"/>
                  </a:lnTo>
                  <a:cubicBezTo>
                    <a:pt x="210489" y="83487"/>
                    <a:pt x="25399" y="301194"/>
                    <a:pt x="25399" y="562130"/>
                  </a:cubicBezTo>
                  <a:cubicBezTo>
                    <a:pt x="25399" y="823067"/>
                    <a:pt x="210489" y="1040774"/>
                    <a:pt x="456541" y="1091123"/>
                  </a:cubicBezTo>
                  <a:lnTo>
                    <a:pt x="535422" y="1099075"/>
                  </a:lnTo>
                  <a:lnTo>
                    <a:pt x="535422" y="1124687"/>
                  </a:lnTo>
                  <a:lnTo>
                    <a:pt x="451423" y="1116219"/>
                  </a:lnTo>
                  <a:cubicBezTo>
                    <a:pt x="193797" y="1063501"/>
                    <a:pt x="0" y="835554"/>
                    <a:pt x="0" y="562343"/>
                  </a:cubicBezTo>
                  <a:cubicBezTo>
                    <a:pt x="0" y="289132"/>
                    <a:pt x="193797" y="61185"/>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44">
              <a:extLst>
                <a:ext uri="{FF2B5EF4-FFF2-40B4-BE49-F238E27FC236}">
                  <a16:creationId xmlns:a16="http://schemas.microsoft.com/office/drawing/2014/main" id="{35A2267B-0862-A24E-87D2-6CE5187CF9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746" y="806365"/>
              <a:ext cx="1130726" cy="1130724"/>
            </a:xfrm>
            <a:custGeom>
              <a:avLst/>
              <a:gdLst>
                <a:gd name="connsiteX0" fmla="*/ 565363 w 1130726"/>
                <a:gd name="connsiteY0" fmla="*/ 25186 h 1130724"/>
                <a:gd name="connsiteX1" fmla="*/ 25399 w 1130726"/>
                <a:gd name="connsiteY1" fmla="*/ 565149 h 1130724"/>
                <a:gd name="connsiteX2" fmla="*/ 565363 w 1130726"/>
                <a:gd name="connsiteY2" fmla="*/ 1105112 h 1130724"/>
                <a:gd name="connsiteX3" fmla="*/ 1105327 w 1130726"/>
                <a:gd name="connsiteY3" fmla="*/ 565149 h 1130724"/>
                <a:gd name="connsiteX4" fmla="*/ 565363 w 1130726"/>
                <a:gd name="connsiteY4" fmla="*/ 25186 h 1130724"/>
                <a:gd name="connsiteX5" fmla="*/ 565363 w 1130726"/>
                <a:gd name="connsiteY5" fmla="*/ 0 h 1130724"/>
                <a:gd name="connsiteX6" fmla="*/ 1130726 w 1130726"/>
                <a:gd name="connsiteY6" fmla="*/ 565362 h 1130724"/>
                <a:gd name="connsiteX7" fmla="*/ 565363 w 1130726"/>
                <a:gd name="connsiteY7" fmla="*/ 1130724 h 1130724"/>
                <a:gd name="connsiteX8" fmla="*/ 0 w 1130726"/>
                <a:gd name="connsiteY8" fmla="*/ 565362 h 1130724"/>
                <a:gd name="connsiteX9" fmla="*/ 565363 w 1130726"/>
                <a:gd name="connsiteY9" fmla="*/ 0 h 1130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30726" h="1130724">
                  <a:moveTo>
                    <a:pt x="565363" y="25186"/>
                  </a:moveTo>
                  <a:cubicBezTo>
                    <a:pt x="267149" y="25186"/>
                    <a:pt x="25399" y="266936"/>
                    <a:pt x="25399" y="565149"/>
                  </a:cubicBezTo>
                  <a:cubicBezTo>
                    <a:pt x="25399" y="863362"/>
                    <a:pt x="267149" y="1105112"/>
                    <a:pt x="565363" y="1105112"/>
                  </a:cubicBezTo>
                  <a:cubicBezTo>
                    <a:pt x="863577" y="1105112"/>
                    <a:pt x="1105327" y="863362"/>
                    <a:pt x="1105327" y="565149"/>
                  </a:cubicBezTo>
                  <a:cubicBezTo>
                    <a:pt x="1105327" y="266936"/>
                    <a:pt x="863577" y="25186"/>
                    <a:pt x="565363" y="25186"/>
                  </a:cubicBezTo>
                  <a:close/>
                  <a:moveTo>
                    <a:pt x="565363" y="0"/>
                  </a:moveTo>
                  <a:cubicBezTo>
                    <a:pt x="877604" y="0"/>
                    <a:pt x="1130726" y="253121"/>
                    <a:pt x="1130726" y="565362"/>
                  </a:cubicBezTo>
                  <a:cubicBezTo>
                    <a:pt x="1130726" y="877603"/>
                    <a:pt x="877604" y="1130724"/>
                    <a:pt x="565363" y="1130724"/>
                  </a:cubicBezTo>
                  <a:cubicBezTo>
                    <a:pt x="253122" y="1130724"/>
                    <a:pt x="0" y="877603"/>
                    <a:pt x="0" y="565362"/>
                  </a:cubicBezTo>
                  <a:cubicBezTo>
                    <a:pt x="0" y="253121"/>
                    <a:pt x="253122" y="0"/>
                    <a:pt x="56536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45">
              <a:extLst>
                <a:ext uri="{FF2B5EF4-FFF2-40B4-BE49-F238E27FC236}">
                  <a16:creationId xmlns:a16="http://schemas.microsoft.com/office/drawing/2014/main" id="{A404A0DE-A076-8C4E-B8D4-EBC9453377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578" y="3552837"/>
              <a:ext cx="535422" cy="1124688"/>
            </a:xfrm>
            <a:custGeom>
              <a:avLst/>
              <a:gdLst>
                <a:gd name="connsiteX0" fmla="*/ 535422 w 535422"/>
                <a:gd name="connsiteY0" fmla="*/ 0 h 1124688"/>
                <a:gd name="connsiteX1" fmla="*/ 535422 w 535422"/>
                <a:gd name="connsiteY1" fmla="*/ 25186 h 1124688"/>
                <a:gd name="connsiteX2" fmla="*/ 456541 w 535422"/>
                <a:gd name="connsiteY2" fmla="*/ 33138 h 1124688"/>
                <a:gd name="connsiteX3" fmla="*/ 25399 w 535422"/>
                <a:gd name="connsiteY3" fmla="*/ 562131 h 1124688"/>
                <a:gd name="connsiteX4" fmla="*/ 456541 w 535422"/>
                <a:gd name="connsiteY4" fmla="*/ 1091124 h 1124688"/>
                <a:gd name="connsiteX5" fmla="*/ 535422 w 535422"/>
                <a:gd name="connsiteY5" fmla="*/ 1099076 h 1124688"/>
                <a:gd name="connsiteX6" fmla="*/ 535422 w 535422"/>
                <a:gd name="connsiteY6" fmla="*/ 1124688 h 1124688"/>
                <a:gd name="connsiteX7" fmla="*/ 451423 w 535422"/>
                <a:gd name="connsiteY7" fmla="*/ 1116220 h 1124688"/>
                <a:gd name="connsiteX8" fmla="*/ 0 w 535422"/>
                <a:gd name="connsiteY8" fmla="*/ 562344 h 1124688"/>
                <a:gd name="connsiteX9" fmla="*/ 451423 w 535422"/>
                <a:gd name="connsiteY9" fmla="*/ 8468 h 112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5422" h="1124688">
                  <a:moveTo>
                    <a:pt x="535422" y="0"/>
                  </a:moveTo>
                  <a:lnTo>
                    <a:pt x="535422" y="25186"/>
                  </a:lnTo>
                  <a:lnTo>
                    <a:pt x="456541" y="33138"/>
                  </a:lnTo>
                  <a:cubicBezTo>
                    <a:pt x="210489" y="83488"/>
                    <a:pt x="25399" y="301195"/>
                    <a:pt x="25399" y="562131"/>
                  </a:cubicBezTo>
                  <a:cubicBezTo>
                    <a:pt x="25399" y="823068"/>
                    <a:pt x="210489" y="1040775"/>
                    <a:pt x="456541" y="1091124"/>
                  </a:cubicBezTo>
                  <a:lnTo>
                    <a:pt x="535422" y="1099076"/>
                  </a:lnTo>
                  <a:lnTo>
                    <a:pt x="535422" y="1124688"/>
                  </a:lnTo>
                  <a:lnTo>
                    <a:pt x="451423" y="1116220"/>
                  </a:lnTo>
                  <a:cubicBezTo>
                    <a:pt x="193797" y="1063502"/>
                    <a:pt x="0" y="835555"/>
                    <a:pt x="0" y="562344"/>
                  </a:cubicBezTo>
                  <a:cubicBezTo>
                    <a:pt x="0" y="289133"/>
                    <a:pt x="193797" y="61186"/>
                    <a:pt x="451423" y="84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53">
              <a:extLst>
                <a:ext uri="{FF2B5EF4-FFF2-40B4-BE49-F238E27FC236}">
                  <a16:creationId xmlns:a16="http://schemas.microsoft.com/office/drawing/2014/main" id="{9EED6D73-C275-3347-BB66-C839642572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6642" y="6295916"/>
              <a:ext cx="535358" cy="562084"/>
            </a:xfrm>
            <a:custGeom>
              <a:avLst/>
              <a:gdLst>
                <a:gd name="connsiteX0" fmla="*/ 535358 w 535358"/>
                <a:gd name="connsiteY0" fmla="*/ 0 h 562084"/>
                <a:gd name="connsiteX1" fmla="*/ 535358 w 535358"/>
                <a:gd name="connsiteY1" fmla="*/ 25186 h 562084"/>
                <a:gd name="connsiteX2" fmla="*/ 469717 w 535358"/>
                <a:gd name="connsiteY2" fmla="*/ 30978 h 562084"/>
                <a:gd name="connsiteX3" fmla="*/ 36306 w 535358"/>
                <a:gd name="connsiteY3" fmla="*/ 453686 h 562084"/>
                <a:gd name="connsiteX4" fmla="*/ 25378 w 535358"/>
                <a:gd name="connsiteY4" fmla="*/ 562084 h 562084"/>
                <a:gd name="connsiteX5" fmla="*/ 0 w 535358"/>
                <a:gd name="connsiteY5" fmla="*/ 562084 h 562084"/>
                <a:gd name="connsiteX6" fmla="*/ 11423 w 535358"/>
                <a:gd name="connsiteY6" fmla="*/ 448780 h 562084"/>
                <a:gd name="connsiteX7" fmla="*/ 465221 w 535358"/>
                <a:gd name="connsiteY7" fmla="*/ 6189 h 562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5358" h="562084">
                  <a:moveTo>
                    <a:pt x="535358" y="0"/>
                  </a:moveTo>
                  <a:lnTo>
                    <a:pt x="535358" y="25186"/>
                  </a:lnTo>
                  <a:lnTo>
                    <a:pt x="469717" y="30978"/>
                  </a:lnTo>
                  <a:cubicBezTo>
                    <a:pt x="252550" y="69769"/>
                    <a:pt x="80361" y="238391"/>
                    <a:pt x="36306" y="453686"/>
                  </a:cubicBezTo>
                  <a:lnTo>
                    <a:pt x="25378" y="562084"/>
                  </a:lnTo>
                  <a:lnTo>
                    <a:pt x="0" y="562084"/>
                  </a:lnTo>
                  <a:lnTo>
                    <a:pt x="11423" y="448780"/>
                  </a:lnTo>
                  <a:cubicBezTo>
                    <a:pt x="57551" y="223357"/>
                    <a:pt x="237840" y="46805"/>
                    <a:pt x="465221" y="6189"/>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A797D-18AB-8995-959D-CF2921F47031}"/>
              </a:ext>
            </a:extLst>
          </p:cNvPr>
          <p:cNvSpPr>
            <a:spLocks noGrp="1"/>
          </p:cNvSpPr>
          <p:nvPr>
            <p:ph type="title"/>
          </p:nvPr>
        </p:nvSpPr>
        <p:spPr>
          <a:xfrm>
            <a:off x="565151" y="770889"/>
            <a:ext cx="4133560" cy="3395469"/>
          </a:xfrm>
        </p:spPr>
        <p:txBody>
          <a:bodyPr>
            <a:normAutofit/>
          </a:bodyPr>
          <a:lstStyle/>
          <a:p>
            <a:r>
              <a:rPr lang="en-GB" dirty="0"/>
              <a:t>What is poverty?</a:t>
            </a:r>
          </a:p>
        </p:txBody>
      </p:sp>
      <p:cxnSp>
        <p:nvCxnSpPr>
          <p:cNvPr id="29" name="Straight Connector 28">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30" name="Content Placeholder 2">
            <a:extLst>
              <a:ext uri="{FF2B5EF4-FFF2-40B4-BE49-F238E27FC236}">
                <a16:creationId xmlns:a16="http://schemas.microsoft.com/office/drawing/2014/main" id="{DCA39BFE-53B4-7E6B-C0F0-5253636AA611}"/>
              </a:ext>
            </a:extLst>
          </p:cNvPr>
          <p:cNvGraphicFramePr>
            <a:graphicFrameLocks noGrp="1"/>
          </p:cNvGraphicFramePr>
          <p:nvPr>
            <p:ph idx="1"/>
            <p:extLst>
              <p:ext uri="{D42A27DB-BD31-4B8C-83A1-F6EECF244321}">
                <p14:modId xmlns:p14="http://schemas.microsoft.com/office/powerpoint/2010/main" val="224684285"/>
              </p:ext>
            </p:extLst>
          </p:nvPr>
        </p:nvGraphicFramePr>
        <p:xfrm>
          <a:off x="5316278" y="809039"/>
          <a:ext cx="6104761" cy="54641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1926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11" name="Oval 10">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Oval 18">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Oval 24">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6" name="Straight Connector 35">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38" name="Rectangle 37">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22F85E-6A2B-18CB-F4C4-8AE83BC668C8}"/>
              </a:ext>
            </a:extLst>
          </p:cNvPr>
          <p:cNvSpPr>
            <a:spLocks noGrp="1"/>
          </p:cNvSpPr>
          <p:nvPr>
            <p:ph type="title"/>
          </p:nvPr>
        </p:nvSpPr>
        <p:spPr>
          <a:xfrm>
            <a:off x="566924" y="765768"/>
            <a:ext cx="6402597" cy="1063244"/>
          </a:xfrm>
        </p:spPr>
        <p:txBody>
          <a:bodyPr vert="horz" lIns="91440" tIns="45720" rIns="91440" bIns="45720" rtlCol="0" anchor="t">
            <a:normAutofit/>
          </a:bodyPr>
          <a:lstStyle/>
          <a:p>
            <a:r>
              <a:rPr lang="en-US" sz="4800"/>
              <a:t>Levels of Poverty</a:t>
            </a:r>
          </a:p>
        </p:txBody>
      </p:sp>
      <p:grpSp>
        <p:nvGrpSpPr>
          <p:cNvPr id="40" name="Group 39">
            <a:extLst>
              <a:ext uri="{FF2B5EF4-FFF2-40B4-BE49-F238E27FC236}">
                <a16:creationId xmlns:a16="http://schemas.microsoft.com/office/drawing/2014/main" id="{BCFFF971-DAC9-F44B-9F22-4B030B6B61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41" name="Freeform 39">
              <a:extLst>
                <a:ext uri="{FF2B5EF4-FFF2-40B4-BE49-F238E27FC236}">
                  <a16:creationId xmlns:a16="http://schemas.microsoft.com/office/drawing/2014/main" id="{2E3E7145-2B02-8142-A82F-FFCA717D61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33EA453D-E925-4C4C-A1E9-D54E82602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43">
              <a:extLst>
                <a:ext uri="{FF2B5EF4-FFF2-40B4-BE49-F238E27FC236}">
                  <a16:creationId xmlns:a16="http://schemas.microsoft.com/office/drawing/2014/main" id="{CBA4AF6C-8831-A34A-91A3-CC6ED3566B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44">
              <a:extLst>
                <a:ext uri="{FF2B5EF4-FFF2-40B4-BE49-F238E27FC236}">
                  <a16:creationId xmlns:a16="http://schemas.microsoft.com/office/drawing/2014/main" id="{8B12A352-6C2B-B94E-82E0-45D881BB7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5" name="Content Placeholder 4" descr="A diagram of a house with icons&#10;&#10;Description automatically generated">
            <a:extLst>
              <a:ext uri="{FF2B5EF4-FFF2-40B4-BE49-F238E27FC236}">
                <a16:creationId xmlns:a16="http://schemas.microsoft.com/office/drawing/2014/main" id="{9FDD8F4A-2571-F22B-C36A-AA3673C8174E}"/>
              </a:ext>
            </a:extLst>
          </p:cNvPr>
          <p:cNvPicPr>
            <a:picLocks noGrp="1" noChangeAspect="1"/>
          </p:cNvPicPr>
          <p:nvPr>
            <p:ph idx="1"/>
          </p:nvPr>
        </p:nvPicPr>
        <p:blipFill>
          <a:blip r:embed="rId3"/>
          <a:stretch>
            <a:fillRect/>
          </a:stretch>
        </p:blipFill>
        <p:spPr>
          <a:xfrm>
            <a:off x="3167239" y="1465126"/>
            <a:ext cx="8485614" cy="4704262"/>
          </a:xfrm>
          <a:prstGeom prst="rect">
            <a:avLst/>
          </a:prstGeom>
        </p:spPr>
      </p:pic>
      <p:cxnSp>
        <p:nvCxnSpPr>
          <p:cNvPr id="46" name="Straight Connector 45">
            <a:extLst>
              <a:ext uri="{FF2B5EF4-FFF2-40B4-BE49-F238E27FC236}">
                <a16:creationId xmlns:a16="http://schemas.microsoft.com/office/drawing/2014/main" id="{51D4F49C-5EE1-6C4F-858E-AE02CC2CD5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8592C4B0-B19C-5576-47E7-3A43F61CA1AB}"/>
              </a:ext>
            </a:extLst>
          </p:cNvPr>
          <p:cNvSpPr>
            <a:spLocks noGrp="1"/>
          </p:cNvSpPr>
          <p:nvPr>
            <p:ph type="body" sz="half" idx="2"/>
          </p:nvPr>
        </p:nvSpPr>
        <p:spPr/>
        <p:txBody>
          <a:bodyPr/>
          <a:lstStyle/>
          <a:p>
            <a:r>
              <a:rPr lang="en-GB" dirty="0">
                <a:hlinkClick r:id="rId4"/>
              </a:rPr>
              <a:t>UK Poverty 2024: The essential guide to understanding poverty in the UK | Joseph Rowntree Foundation</a:t>
            </a:r>
            <a:endParaRPr lang="en-GB" dirty="0"/>
          </a:p>
        </p:txBody>
      </p:sp>
    </p:spTree>
    <p:extLst>
      <p:ext uri="{BB962C8B-B14F-4D97-AF65-F5344CB8AC3E}">
        <p14:creationId xmlns:p14="http://schemas.microsoft.com/office/powerpoint/2010/main" val="1508814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0CAFDA3-320A-C24D-A7A1-20C1267EC9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28528" y="0"/>
            <a:ext cx="3263472" cy="6858000"/>
            <a:chOff x="8928528" y="0"/>
            <a:chExt cx="3263472" cy="6858000"/>
          </a:xfrm>
        </p:grpSpPr>
        <p:sp>
          <p:nvSpPr>
            <p:cNvPr id="12" name="Oval 11">
              <a:extLst>
                <a:ext uri="{FF2B5EF4-FFF2-40B4-BE49-F238E27FC236}">
                  <a16:creationId xmlns:a16="http://schemas.microsoft.com/office/drawing/2014/main" id="{D2411669-6E2C-2243-99CD-6BC9D724F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23">
              <a:extLst>
                <a:ext uri="{FF2B5EF4-FFF2-40B4-BE49-F238E27FC236}">
                  <a16:creationId xmlns:a16="http://schemas.microsoft.com/office/drawing/2014/main" id="{C4E0C522-0F40-ED44-A700-F1BCD1CF74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24">
              <a:extLst>
                <a:ext uri="{FF2B5EF4-FFF2-40B4-BE49-F238E27FC236}">
                  <a16:creationId xmlns:a16="http://schemas.microsoft.com/office/drawing/2014/main" id="{B79B4380-CBEC-C341-A10E-5EF9A8597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F04AD70E-5490-4C4E-A05D-D67949C51A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128A8883-9F24-0047-92B7-45B3D2E7D9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AAC3A3BB-FD2C-FB44-9478-FA87EF229D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28">
              <a:extLst>
                <a:ext uri="{FF2B5EF4-FFF2-40B4-BE49-F238E27FC236}">
                  <a16:creationId xmlns:a16="http://schemas.microsoft.com/office/drawing/2014/main" id="{BF46B3B1-E981-BB40-B916-51A6D38519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29">
              <a:extLst>
                <a:ext uri="{FF2B5EF4-FFF2-40B4-BE49-F238E27FC236}">
                  <a16:creationId xmlns:a16="http://schemas.microsoft.com/office/drawing/2014/main" id="{EA7DAE92-7D6B-B042-83BE-047C8EC322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30">
              <a:extLst>
                <a:ext uri="{FF2B5EF4-FFF2-40B4-BE49-F238E27FC236}">
                  <a16:creationId xmlns:a16="http://schemas.microsoft.com/office/drawing/2014/main" id="{06AADCE6-4277-EA49-AF23-63B53CA67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31">
              <a:extLst>
                <a:ext uri="{FF2B5EF4-FFF2-40B4-BE49-F238E27FC236}">
                  <a16:creationId xmlns:a16="http://schemas.microsoft.com/office/drawing/2014/main" id="{58CEA343-047B-DF4E-A7A8-881C7740E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32">
              <a:extLst>
                <a:ext uri="{FF2B5EF4-FFF2-40B4-BE49-F238E27FC236}">
                  <a16:creationId xmlns:a16="http://schemas.microsoft.com/office/drawing/2014/main" id="{FCCBAA07-17CE-2740-AA04-AEDA5EAD27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33">
              <a:extLst>
                <a:ext uri="{FF2B5EF4-FFF2-40B4-BE49-F238E27FC236}">
                  <a16:creationId xmlns:a16="http://schemas.microsoft.com/office/drawing/2014/main" id="{BF15C430-7951-6040-BD4C-4E996E944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34">
              <a:extLst>
                <a:ext uri="{FF2B5EF4-FFF2-40B4-BE49-F238E27FC236}">
                  <a16:creationId xmlns:a16="http://schemas.microsoft.com/office/drawing/2014/main" id="{0B3467F9-370D-5C4C-9EDE-E0CA0E4015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6" name="Straight Connector 25">
            <a:extLst>
              <a:ext uri="{FF2B5EF4-FFF2-40B4-BE49-F238E27FC236}">
                <a16:creationId xmlns:a16="http://schemas.microsoft.com/office/drawing/2014/main" id="{8231D73A-BA91-794F-8C09-4F4B41A6D0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3D8BB13C-6173-2370-3992-1D9B99B26D7B}"/>
              </a:ext>
            </a:extLst>
          </p:cNvPr>
          <p:cNvSpPr>
            <a:spLocks noGrp="1"/>
          </p:cNvSpPr>
          <p:nvPr>
            <p:ph type="title"/>
          </p:nvPr>
        </p:nvSpPr>
        <p:spPr>
          <a:xfrm>
            <a:off x="565150" y="770890"/>
            <a:ext cx="5066001" cy="1268984"/>
          </a:xfrm>
        </p:spPr>
        <p:txBody>
          <a:bodyPr vert="horz" lIns="91440" tIns="45720" rIns="91440" bIns="45720" rtlCol="0" anchor="t">
            <a:normAutofit/>
          </a:bodyPr>
          <a:lstStyle/>
          <a:p>
            <a:r>
              <a:rPr lang="en-US" dirty="0"/>
              <a:t>JRF (2024)</a:t>
            </a:r>
          </a:p>
        </p:txBody>
      </p:sp>
      <p:sp>
        <p:nvSpPr>
          <p:cNvPr id="6" name="Vertical Text Placeholder 5">
            <a:extLst>
              <a:ext uri="{FF2B5EF4-FFF2-40B4-BE49-F238E27FC236}">
                <a16:creationId xmlns:a16="http://schemas.microsoft.com/office/drawing/2014/main" id="{9FBCAB85-148C-66B2-59CF-284C816F48E0}"/>
              </a:ext>
            </a:extLst>
          </p:cNvPr>
          <p:cNvSpPr>
            <a:spLocks noGrp="1"/>
          </p:cNvSpPr>
          <p:nvPr>
            <p:ph type="body" orient="vert" idx="1"/>
          </p:nvPr>
        </p:nvSpPr>
        <p:spPr>
          <a:xfrm>
            <a:off x="565150" y="1849587"/>
            <a:ext cx="5066001" cy="4125186"/>
          </a:xfrm>
          <a:solidFill>
            <a:schemeClr val="accent2">
              <a:lumMod val="20000"/>
              <a:lumOff val="80000"/>
            </a:schemeClr>
          </a:solidFill>
          <a:ln>
            <a:solidFill>
              <a:schemeClr val="accent1"/>
            </a:solidFill>
          </a:ln>
        </p:spPr>
        <p:txBody>
          <a:bodyPr vert="horz" lIns="91440" tIns="45720" rIns="91440" bIns="45720" rtlCol="0">
            <a:normAutofit fontScale="85000" lnSpcReduction="10000"/>
          </a:bodyPr>
          <a:lstStyle/>
          <a:p>
            <a:pPr algn="l"/>
            <a:r>
              <a:rPr lang="en-GB" b="0" i="0" dirty="0">
                <a:solidFill>
                  <a:srgbClr val="15263B"/>
                </a:solidFill>
                <a:effectLst/>
                <a:latin typeface="Lexend"/>
              </a:rPr>
              <a:t>More than 1 in 5 people in the UK (22%) were in poverty in 2021/22 – 14.4 million people. This included:</a:t>
            </a:r>
          </a:p>
          <a:p>
            <a:pPr algn="l">
              <a:buFont typeface="Arial" panose="020B0604020202020204" pitchFamily="34" charset="0"/>
              <a:buChar char="•"/>
            </a:pPr>
            <a:r>
              <a:rPr lang="en-GB" b="0" i="0" dirty="0">
                <a:solidFill>
                  <a:srgbClr val="15263B"/>
                </a:solidFill>
                <a:effectLst/>
                <a:latin typeface="Lexend"/>
              </a:rPr>
              <a:t>8.1 million (or around 2 in 10) working-age adults</a:t>
            </a:r>
          </a:p>
          <a:p>
            <a:pPr algn="l">
              <a:buFont typeface="Arial" panose="020B0604020202020204" pitchFamily="34" charset="0"/>
              <a:buChar char="•"/>
            </a:pPr>
            <a:r>
              <a:rPr lang="en-GB" b="0" i="0" dirty="0">
                <a:solidFill>
                  <a:srgbClr val="15263B"/>
                </a:solidFill>
                <a:effectLst/>
                <a:latin typeface="Lexend"/>
              </a:rPr>
              <a:t>4.2 million (or nearly 3 in 10) children</a:t>
            </a:r>
          </a:p>
          <a:p>
            <a:pPr algn="l">
              <a:buFont typeface="Arial" panose="020B0604020202020204" pitchFamily="34" charset="0"/>
              <a:buChar char="•"/>
            </a:pPr>
            <a:r>
              <a:rPr lang="en-GB" b="0" i="0" dirty="0">
                <a:solidFill>
                  <a:srgbClr val="15263B"/>
                </a:solidFill>
                <a:effectLst/>
                <a:latin typeface="Lexend"/>
              </a:rPr>
              <a:t>2.1 million (or around 1 in 6) pensioners. </a:t>
            </a:r>
          </a:p>
          <a:p>
            <a:pPr algn="l"/>
            <a:r>
              <a:rPr lang="en-GB" b="0" i="0" dirty="0">
                <a:solidFill>
                  <a:srgbClr val="15263B"/>
                </a:solidFill>
                <a:effectLst/>
                <a:latin typeface="Lexend"/>
              </a:rPr>
              <a:t>Poverty rates have returned to around their pre-pandemic levels, as middle-income household incomes rose at the same time as a range of temporary coronavirus-related support was withdrawn.</a:t>
            </a:r>
          </a:p>
          <a:p>
            <a:endParaRPr lang="en-US" dirty="0"/>
          </a:p>
        </p:txBody>
      </p:sp>
      <p:cxnSp>
        <p:nvCxnSpPr>
          <p:cNvPr id="30" name="Straight Connector 29">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A6B8E30F-B99D-4646-9EF5-E882312911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33" name="Oval 32">
              <a:extLst>
                <a:ext uri="{FF2B5EF4-FFF2-40B4-BE49-F238E27FC236}">
                  <a16:creationId xmlns:a16="http://schemas.microsoft.com/office/drawing/2014/main" id="{A1C049F8-6165-664F-BADB-1D3E160D8B60}"/>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5">
              <a:extLst>
                <a:ext uri="{FF2B5EF4-FFF2-40B4-BE49-F238E27FC236}">
                  <a16:creationId xmlns:a16="http://schemas.microsoft.com/office/drawing/2014/main" id="{2E4AA6C4-5F76-644E-AC9E-49DAAAE1A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6">
              <a:extLst>
                <a:ext uri="{FF2B5EF4-FFF2-40B4-BE49-F238E27FC236}">
                  <a16:creationId xmlns:a16="http://schemas.microsoft.com/office/drawing/2014/main" id="{D0F1BCD1-5174-9442-BC14-098FC8F28B12}"/>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Oval 35">
              <a:extLst>
                <a:ext uri="{FF2B5EF4-FFF2-40B4-BE49-F238E27FC236}">
                  <a16:creationId xmlns:a16="http://schemas.microsoft.com/office/drawing/2014/main" id="{7C38B8C2-7FF9-B545-9383-9D2F10BD0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93FAB827-9785-0646-88AC-6BAB2FF0FC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B5964466-BB35-554E-96AB-6C03B2912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65">
              <a:extLst>
                <a:ext uri="{FF2B5EF4-FFF2-40B4-BE49-F238E27FC236}">
                  <a16:creationId xmlns:a16="http://schemas.microsoft.com/office/drawing/2014/main" id="{581755C1-0C03-D548-A87C-5D91A00D8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66">
              <a:extLst>
                <a:ext uri="{FF2B5EF4-FFF2-40B4-BE49-F238E27FC236}">
                  <a16:creationId xmlns:a16="http://schemas.microsoft.com/office/drawing/2014/main" id="{9CE6EA07-B7C1-7E40-B170-85C1AE7CD13C}"/>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Oval 40">
              <a:extLst>
                <a:ext uri="{FF2B5EF4-FFF2-40B4-BE49-F238E27FC236}">
                  <a16:creationId xmlns:a16="http://schemas.microsoft.com/office/drawing/2014/main" id="{482C64DB-7165-BA4D-B240-B831F7326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a:extLst>
                <a:ext uri="{FF2B5EF4-FFF2-40B4-BE49-F238E27FC236}">
                  <a16:creationId xmlns:a16="http://schemas.microsoft.com/office/drawing/2014/main" id="{8185AC8F-33E2-6F45-BB99-45AB0771E2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3FE600A1-9FA9-7D44-B151-6D85236CA5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BB8B046A-AEB0-9A43-97BF-9D01EFB101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71">
              <a:extLst>
                <a:ext uri="{FF2B5EF4-FFF2-40B4-BE49-F238E27FC236}">
                  <a16:creationId xmlns:a16="http://schemas.microsoft.com/office/drawing/2014/main" id="{793800D8-E4A7-D744-AA8A-394F662113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72">
              <a:extLst>
                <a:ext uri="{FF2B5EF4-FFF2-40B4-BE49-F238E27FC236}">
                  <a16:creationId xmlns:a16="http://schemas.microsoft.com/office/drawing/2014/main" id="{8FAF8097-8120-3F48-B883-BACD6450D13B}"/>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Oval 46">
              <a:extLst>
                <a:ext uri="{FF2B5EF4-FFF2-40B4-BE49-F238E27FC236}">
                  <a16:creationId xmlns:a16="http://schemas.microsoft.com/office/drawing/2014/main" id="{E2640769-9D0C-714C-B41F-F0AF3CB08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a:extLst>
                <a:ext uri="{FF2B5EF4-FFF2-40B4-BE49-F238E27FC236}">
                  <a16:creationId xmlns:a16="http://schemas.microsoft.com/office/drawing/2014/main" id="{5AC7D7C4-C7E0-BE49-B797-AB72BC5414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C127D504-2340-9144-A0C0-BC4BBEA09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76">
              <a:extLst>
                <a:ext uri="{FF2B5EF4-FFF2-40B4-BE49-F238E27FC236}">
                  <a16:creationId xmlns:a16="http://schemas.microsoft.com/office/drawing/2014/main" id="{8266C3BD-4E61-0646-9AA7-5CB786EC27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Freeform 77">
              <a:extLst>
                <a:ext uri="{FF2B5EF4-FFF2-40B4-BE49-F238E27FC236}">
                  <a16:creationId xmlns:a16="http://schemas.microsoft.com/office/drawing/2014/main" id="{8AEAEE9B-E0B2-D14E-87FD-388F8C496A74}"/>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Freeform 78">
              <a:extLst>
                <a:ext uri="{FF2B5EF4-FFF2-40B4-BE49-F238E27FC236}">
                  <a16:creationId xmlns:a16="http://schemas.microsoft.com/office/drawing/2014/main" id="{1E54CFED-A4D5-7C47-AB58-4F813D231C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79">
              <a:extLst>
                <a:ext uri="{FF2B5EF4-FFF2-40B4-BE49-F238E27FC236}">
                  <a16:creationId xmlns:a16="http://schemas.microsoft.com/office/drawing/2014/main" id="{FF46DF3B-97DE-804E-9D8F-E9A00C5953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Freeform 80">
              <a:extLst>
                <a:ext uri="{FF2B5EF4-FFF2-40B4-BE49-F238E27FC236}">
                  <a16:creationId xmlns:a16="http://schemas.microsoft.com/office/drawing/2014/main" id="{44486747-B3FE-184E-912A-43A38A3AC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5" name="Freeform 81">
              <a:extLst>
                <a:ext uri="{FF2B5EF4-FFF2-40B4-BE49-F238E27FC236}">
                  <a16:creationId xmlns:a16="http://schemas.microsoft.com/office/drawing/2014/main" id="{CB033255-FCDE-3345-AD92-D9BC51A26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6" name="Freeform 82">
              <a:extLst>
                <a:ext uri="{FF2B5EF4-FFF2-40B4-BE49-F238E27FC236}">
                  <a16:creationId xmlns:a16="http://schemas.microsoft.com/office/drawing/2014/main" id="{97033299-E214-9A47-95E6-703624E27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95788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679786-CC0B-2CBB-31F7-749B0CD2DEC2}"/>
              </a:ext>
            </a:extLst>
          </p:cNvPr>
          <p:cNvSpPr>
            <a:spLocks noGrp="1"/>
          </p:cNvSpPr>
          <p:nvPr>
            <p:ph type="title"/>
          </p:nvPr>
        </p:nvSpPr>
        <p:spPr>
          <a:xfrm>
            <a:off x="284596" y="220172"/>
            <a:ext cx="8048913" cy="579928"/>
          </a:xfrm>
        </p:spPr>
        <p:txBody>
          <a:bodyPr>
            <a:normAutofit fontScale="90000"/>
          </a:bodyPr>
          <a:lstStyle/>
          <a:p>
            <a:r>
              <a:rPr lang="en-GB" dirty="0"/>
              <a:t>Background to current UK poverty: </a:t>
            </a:r>
          </a:p>
        </p:txBody>
      </p:sp>
      <p:sp>
        <p:nvSpPr>
          <p:cNvPr id="5" name="Content Placeholder 4">
            <a:extLst>
              <a:ext uri="{FF2B5EF4-FFF2-40B4-BE49-F238E27FC236}">
                <a16:creationId xmlns:a16="http://schemas.microsoft.com/office/drawing/2014/main" id="{F653EFDC-B6C4-9701-8F9E-AF999BA4A09E}"/>
              </a:ext>
            </a:extLst>
          </p:cNvPr>
          <p:cNvSpPr>
            <a:spLocks noGrp="1"/>
          </p:cNvSpPr>
          <p:nvPr>
            <p:ph idx="1"/>
          </p:nvPr>
        </p:nvSpPr>
        <p:spPr>
          <a:xfrm>
            <a:off x="565150" y="1039091"/>
            <a:ext cx="8204777" cy="4998027"/>
          </a:xfrm>
        </p:spPr>
        <p:txBody>
          <a:bodyPr>
            <a:normAutofit fontScale="92500" lnSpcReduction="10000"/>
          </a:bodyPr>
          <a:lstStyle/>
          <a:p>
            <a:r>
              <a:rPr lang="en-GB" i="0" dirty="0">
                <a:solidFill>
                  <a:srgbClr val="CE0058"/>
                </a:solidFill>
                <a:effectLst/>
                <a:latin typeface="inherit"/>
              </a:rPr>
              <a:t>Children</a:t>
            </a:r>
            <a:r>
              <a:rPr lang="en-GB" i="0" dirty="0">
                <a:solidFill>
                  <a:srgbClr val="333333"/>
                </a:solidFill>
                <a:effectLst/>
                <a:latin typeface="inherit"/>
              </a:rPr>
              <a:t> have consistently had the highest poverty rates, while </a:t>
            </a:r>
            <a:r>
              <a:rPr lang="en-GB" i="0" dirty="0">
                <a:solidFill>
                  <a:srgbClr val="00A383"/>
                </a:solidFill>
                <a:effectLst/>
                <a:latin typeface="inherit"/>
              </a:rPr>
              <a:t>pensioners</a:t>
            </a:r>
            <a:r>
              <a:rPr lang="en-GB" i="0" dirty="0">
                <a:solidFill>
                  <a:srgbClr val="333333"/>
                </a:solidFill>
                <a:effectLst/>
                <a:latin typeface="inherit"/>
              </a:rPr>
              <a:t> along with </a:t>
            </a:r>
            <a:r>
              <a:rPr lang="en-GB" i="0" dirty="0">
                <a:solidFill>
                  <a:srgbClr val="6894CA"/>
                </a:solidFill>
                <a:effectLst/>
                <a:latin typeface="inherit"/>
              </a:rPr>
              <a:t>working-age adults without children</a:t>
            </a:r>
            <a:r>
              <a:rPr lang="en-GB" i="0" dirty="0">
                <a:solidFill>
                  <a:srgbClr val="333333"/>
                </a:solidFill>
                <a:effectLst/>
                <a:latin typeface="inherit"/>
              </a:rPr>
              <a:t> now have the lowest.</a:t>
            </a:r>
          </a:p>
          <a:p>
            <a:r>
              <a:rPr lang="en-GB" b="0" i="0" dirty="0">
                <a:solidFill>
                  <a:srgbClr val="15263B"/>
                </a:solidFill>
                <a:effectLst/>
                <a:latin typeface="Lexend"/>
              </a:rPr>
              <a:t>Before 1979, levels of poverty had been broadly flat at around 14%. In the 1980s, under the Conservative Government of Margaret Thatcher, there was an unprecedented rise in poverty even at a time of high-income growth, due to very unequal income growth over this period. </a:t>
            </a:r>
          </a:p>
          <a:p>
            <a:r>
              <a:rPr lang="en-GB" b="0" i="0" dirty="0">
                <a:solidFill>
                  <a:srgbClr val="15263B"/>
                </a:solidFill>
                <a:effectLst/>
                <a:latin typeface="Lexend"/>
              </a:rPr>
              <a:t>This has not been reversed, meaning current levels of poverty are around 50% higher than they were in the 1970s. </a:t>
            </a:r>
          </a:p>
          <a:p>
            <a:r>
              <a:rPr lang="en-GB" b="0" i="0" dirty="0">
                <a:solidFill>
                  <a:srgbClr val="15263B"/>
                </a:solidFill>
                <a:effectLst/>
                <a:latin typeface="Lexend"/>
              </a:rPr>
              <a:t>In 2021/22, 6 million people - or 4 in 10 people in poverty – were in ‘very deep’ poverty, with an income far below the standard poverty line. More than twice as many (over 12 million people) had experienced very deep poverty in at least one year between 2017–18 and 2020–21. </a:t>
            </a:r>
            <a:endParaRPr lang="en-GB" i="0" dirty="0">
              <a:solidFill>
                <a:srgbClr val="333333"/>
              </a:solidFill>
              <a:effectLst/>
              <a:latin typeface="inherit"/>
            </a:endParaRPr>
          </a:p>
          <a:p>
            <a:endParaRPr lang="en-GB" dirty="0"/>
          </a:p>
        </p:txBody>
      </p:sp>
    </p:spTree>
    <p:extLst>
      <p:ext uri="{BB962C8B-B14F-4D97-AF65-F5344CB8AC3E}">
        <p14:creationId xmlns:p14="http://schemas.microsoft.com/office/powerpoint/2010/main" val="3879262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79216-4701-454E-BB95-3EB7E3854A2D}"/>
              </a:ext>
            </a:extLst>
          </p:cNvPr>
          <p:cNvSpPr>
            <a:spLocks noGrp="1"/>
          </p:cNvSpPr>
          <p:nvPr>
            <p:ph idx="1"/>
          </p:nvPr>
        </p:nvSpPr>
        <p:spPr>
          <a:xfrm>
            <a:off x="565150" y="1330036"/>
            <a:ext cx="7335835" cy="4431192"/>
          </a:xfrm>
        </p:spPr>
        <p:txBody>
          <a:bodyPr>
            <a:normAutofit/>
          </a:bodyPr>
          <a:lstStyle/>
          <a:p>
            <a:r>
              <a:rPr lang="en-GB" dirty="0">
                <a:solidFill>
                  <a:srgbClr val="15263B"/>
                </a:solidFill>
                <a:latin typeface="Lexend"/>
              </a:rPr>
              <a:t>F</a:t>
            </a:r>
            <a:r>
              <a:rPr lang="en-GB" b="0" i="0" dirty="0">
                <a:solidFill>
                  <a:srgbClr val="15263B"/>
                </a:solidFill>
                <a:effectLst/>
                <a:latin typeface="Lexend"/>
              </a:rPr>
              <a:t>rom the latest Destitution in the UK report that around 3.8 million people experienced destitution (where they could not afford to meet their most basic physical needs to stay warm, dry, clean and fed) in 2022. </a:t>
            </a:r>
          </a:p>
          <a:p>
            <a:r>
              <a:rPr lang="en-GB" b="0" i="0" dirty="0">
                <a:solidFill>
                  <a:srgbClr val="FF0000"/>
                </a:solidFill>
                <a:effectLst/>
                <a:latin typeface="Lexend"/>
              </a:rPr>
              <a:t>This included around one million children. </a:t>
            </a:r>
          </a:p>
          <a:p>
            <a:r>
              <a:rPr lang="en-GB" b="0" i="0" dirty="0">
                <a:solidFill>
                  <a:srgbClr val="15263B"/>
                </a:solidFill>
                <a:effectLst/>
                <a:latin typeface="Lexend"/>
              </a:rPr>
              <a:t>These figures have more than doubled since 2017. There is further evidence of deepening poverty in the increasing number of people using food banks, with more emergency food parcels being delivered than ever before.</a:t>
            </a:r>
            <a:endParaRPr lang="en-GB" dirty="0"/>
          </a:p>
        </p:txBody>
      </p:sp>
    </p:spTree>
    <p:extLst>
      <p:ext uri="{BB962C8B-B14F-4D97-AF65-F5344CB8AC3E}">
        <p14:creationId xmlns:p14="http://schemas.microsoft.com/office/powerpoint/2010/main" val="2107585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1A3C28E-1614-6D76-7E09-A63310A3277F}"/>
              </a:ext>
            </a:extLst>
          </p:cNvPr>
          <p:cNvSpPr>
            <a:spLocks noGrp="1"/>
          </p:cNvSpPr>
          <p:nvPr>
            <p:ph idx="1"/>
          </p:nvPr>
        </p:nvSpPr>
        <p:spPr>
          <a:xfrm>
            <a:off x="305376" y="227878"/>
            <a:ext cx="8963315" cy="5830021"/>
          </a:xfrm>
        </p:spPr>
        <p:txBody>
          <a:bodyPr>
            <a:normAutofit lnSpcReduction="10000"/>
          </a:bodyPr>
          <a:lstStyle/>
          <a:p>
            <a:pPr algn="l"/>
            <a:r>
              <a:rPr lang="en-GB" b="1" i="0" dirty="0">
                <a:solidFill>
                  <a:srgbClr val="15263B"/>
                </a:solidFill>
                <a:effectLst/>
                <a:latin typeface="Lexend"/>
              </a:rPr>
              <a:t>Certain groups have wholly unacceptably high rates of poverty </a:t>
            </a:r>
            <a:r>
              <a:rPr lang="en-GB" b="0" i="0" dirty="0">
                <a:solidFill>
                  <a:srgbClr val="15263B"/>
                </a:solidFill>
                <a:effectLst/>
                <a:latin typeface="DM Serif Text" pitchFamily="2" charset="0"/>
              </a:rPr>
              <a:t>- </a:t>
            </a:r>
            <a:r>
              <a:rPr lang="en-GB" b="0" i="0" dirty="0">
                <a:solidFill>
                  <a:srgbClr val="15263B"/>
                </a:solidFill>
                <a:effectLst/>
                <a:latin typeface="Lexend"/>
              </a:rPr>
              <a:t>These include:</a:t>
            </a:r>
          </a:p>
          <a:p>
            <a:r>
              <a:rPr lang="en-GB" sz="2000" b="1" i="0" dirty="0">
                <a:solidFill>
                  <a:srgbClr val="15263B"/>
                </a:solidFill>
                <a:effectLst/>
                <a:latin typeface="Lexend"/>
              </a:rPr>
              <a:t>Larger families </a:t>
            </a:r>
            <a:r>
              <a:rPr lang="en-GB" sz="2000" b="0" i="0" dirty="0">
                <a:solidFill>
                  <a:srgbClr val="15263B"/>
                </a:solidFill>
                <a:effectLst/>
                <a:latin typeface="Lexend"/>
              </a:rPr>
              <a:t>- 43% of children in families with 3 or more children were in poverty in 2021/22. A number of benefit policies, including the two-child limit and the benefit cap, have a disproportionate impact on larger families. </a:t>
            </a:r>
          </a:p>
          <a:p>
            <a:r>
              <a:rPr lang="en-GB" sz="2000" b="1" i="0" dirty="0">
                <a:solidFill>
                  <a:srgbClr val="15263B"/>
                </a:solidFill>
                <a:effectLst/>
                <a:latin typeface="Lexend"/>
              </a:rPr>
              <a:t>Families whose childcare responsibilities limit their ability to work </a:t>
            </a:r>
            <a:r>
              <a:rPr lang="en-GB" sz="2000" b="0" i="0" dirty="0">
                <a:solidFill>
                  <a:srgbClr val="15263B"/>
                </a:solidFill>
                <a:effectLst/>
                <a:latin typeface="Lexend"/>
              </a:rPr>
              <a:t>– 44% of children in lone-parent families were in poverty in 2021/22.</a:t>
            </a:r>
          </a:p>
          <a:p>
            <a:r>
              <a:rPr lang="en-GB" sz="2000" b="1" i="0" dirty="0">
                <a:solidFill>
                  <a:srgbClr val="15263B"/>
                </a:solidFill>
                <a:effectLst/>
                <a:latin typeface="Lexend"/>
              </a:rPr>
              <a:t>Many minority ethnic groups </a:t>
            </a:r>
            <a:r>
              <a:rPr lang="en-GB" sz="2000" b="0" i="0" dirty="0">
                <a:solidFill>
                  <a:srgbClr val="15263B"/>
                </a:solidFill>
                <a:effectLst/>
                <a:latin typeface="Lexend"/>
              </a:rPr>
              <a:t>– around half of people in Pakistani (51%), Bangladeshi households (53%) and around 4 in 10 people in households  with an Asian background or households from Black African backgrounds (42%) were in poverty between 2019/20 and 2021/22. These households also have </a:t>
            </a:r>
            <a:r>
              <a:rPr lang="en-GB" sz="2000" b="0" i="0" dirty="0">
                <a:solidFill>
                  <a:srgbClr val="FF0000"/>
                </a:solidFill>
                <a:effectLst/>
                <a:latin typeface="Lexend"/>
              </a:rPr>
              <a:t>higher rates of child poverty,</a:t>
            </a:r>
            <a:r>
              <a:rPr lang="en-GB" sz="2000" b="0" i="0" dirty="0">
                <a:solidFill>
                  <a:srgbClr val="15263B"/>
                </a:solidFill>
                <a:effectLst/>
                <a:latin typeface="Lexend"/>
              </a:rPr>
              <a:t> very deep poverty and persistent poverty.</a:t>
            </a:r>
          </a:p>
          <a:p>
            <a:pPr algn="l"/>
            <a:r>
              <a:rPr lang="en-GB" sz="2000" b="0" i="0" dirty="0">
                <a:solidFill>
                  <a:srgbClr val="15263B"/>
                </a:solidFill>
                <a:effectLst/>
                <a:latin typeface="Lexend"/>
              </a:rPr>
              <a:t>Informal carers – 28% of people with caring responsibilities were in poverty in 2021/22. Informal carers face a financial penalty, because of their limited ability to work.</a:t>
            </a:r>
          </a:p>
          <a:p>
            <a:pPr algn="l"/>
            <a:r>
              <a:rPr lang="en-GB" sz="2000" b="0" i="0" dirty="0">
                <a:solidFill>
                  <a:srgbClr val="15263B"/>
                </a:solidFill>
                <a:effectLst/>
                <a:latin typeface="Lexend"/>
              </a:rPr>
              <a:t>People living in rented accommodation – in 2021/22, more than 4 in 10 social renters (43%) and around a third of private renters (35%) were in poverty after housing costs.</a:t>
            </a:r>
          </a:p>
          <a:p>
            <a:endParaRPr lang="en-GB" dirty="0"/>
          </a:p>
        </p:txBody>
      </p:sp>
    </p:spTree>
    <p:extLst>
      <p:ext uri="{BB962C8B-B14F-4D97-AF65-F5344CB8AC3E}">
        <p14:creationId xmlns:p14="http://schemas.microsoft.com/office/powerpoint/2010/main" val="2444015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DE613-5CE5-F0A3-E0FD-6C72DCC5EF59}"/>
              </a:ext>
            </a:extLst>
          </p:cNvPr>
          <p:cNvSpPr>
            <a:spLocks noGrp="1"/>
          </p:cNvSpPr>
          <p:nvPr>
            <p:ph type="title"/>
          </p:nvPr>
        </p:nvSpPr>
        <p:spPr>
          <a:xfrm>
            <a:off x="228600" y="770890"/>
            <a:ext cx="8728364" cy="756574"/>
          </a:xfrm>
        </p:spPr>
        <p:txBody>
          <a:bodyPr>
            <a:normAutofit fontScale="90000"/>
          </a:bodyPr>
          <a:lstStyle/>
          <a:p>
            <a:r>
              <a:rPr lang="en-GB" b="1" i="0" dirty="0">
                <a:solidFill>
                  <a:srgbClr val="333333"/>
                </a:solidFill>
                <a:effectLst/>
                <a:latin typeface="inherit"/>
              </a:rPr>
              <a:t>Poverty rates vary between different groups</a:t>
            </a:r>
            <a:br>
              <a:rPr lang="en-GB" b="1" i="0" dirty="0">
                <a:solidFill>
                  <a:srgbClr val="333333"/>
                </a:solidFill>
                <a:effectLst/>
                <a:latin typeface="inherit"/>
              </a:rPr>
            </a:br>
            <a:endParaRPr lang="en-GB" dirty="0"/>
          </a:p>
        </p:txBody>
      </p:sp>
      <p:sp>
        <p:nvSpPr>
          <p:cNvPr id="3" name="Content Placeholder 2">
            <a:extLst>
              <a:ext uri="{FF2B5EF4-FFF2-40B4-BE49-F238E27FC236}">
                <a16:creationId xmlns:a16="http://schemas.microsoft.com/office/drawing/2014/main" id="{BA116823-F19C-7A2D-8396-E8DF8BDF8E3D}"/>
              </a:ext>
            </a:extLst>
          </p:cNvPr>
          <p:cNvSpPr>
            <a:spLocks noGrp="1"/>
          </p:cNvSpPr>
          <p:nvPr>
            <p:ph idx="1"/>
          </p:nvPr>
        </p:nvSpPr>
        <p:spPr/>
        <p:txBody>
          <a:bodyPr/>
          <a:lstStyle/>
          <a:p>
            <a:r>
              <a:rPr lang="en-GB" dirty="0"/>
              <a:t>Families where youngest child is under 4 – 31% are below poverty line</a:t>
            </a:r>
          </a:p>
          <a:p>
            <a:r>
              <a:rPr lang="en-GB" dirty="0"/>
              <a:t>Families where youngest child is 5 – 10 years old – 30% are below the poverty line</a:t>
            </a:r>
          </a:p>
          <a:p>
            <a:r>
              <a:rPr lang="en-GB" dirty="0"/>
              <a:t>Families where youngest child is 11 – 15 years old – 25% are below the poverty line</a:t>
            </a:r>
          </a:p>
          <a:p>
            <a:r>
              <a:rPr lang="en-GB" dirty="0"/>
              <a:t>Families where youngest child is 16 – 19 years old – 24% are below the poverty line</a:t>
            </a:r>
          </a:p>
          <a:p>
            <a:endParaRPr lang="en-GB" dirty="0"/>
          </a:p>
        </p:txBody>
      </p:sp>
    </p:spTree>
    <p:extLst>
      <p:ext uri="{BB962C8B-B14F-4D97-AF65-F5344CB8AC3E}">
        <p14:creationId xmlns:p14="http://schemas.microsoft.com/office/powerpoint/2010/main" val="2513292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B3AA73-5FC8-2ABC-A3C6-21A234B92B3D}"/>
              </a:ext>
            </a:extLst>
          </p:cNvPr>
          <p:cNvSpPr>
            <a:spLocks noGrp="1"/>
          </p:cNvSpPr>
          <p:nvPr>
            <p:ph type="title"/>
          </p:nvPr>
        </p:nvSpPr>
        <p:spPr>
          <a:xfrm>
            <a:off x="565150" y="770890"/>
            <a:ext cx="7335835" cy="1268984"/>
          </a:xfrm>
        </p:spPr>
        <p:txBody>
          <a:bodyPr>
            <a:normAutofit/>
          </a:bodyPr>
          <a:lstStyle/>
          <a:p>
            <a:r>
              <a:rPr lang="en-GB" dirty="0"/>
              <a:t>Causes of Poverty?</a:t>
            </a:r>
          </a:p>
        </p:txBody>
      </p:sp>
      <p:cxnSp>
        <p:nvCxnSpPr>
          <p:cNvPr id="11" name="Straight Connector 10">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43794B6-FC26-E7F2-4DB8-3BFC6B736F86}"/>
              </a:ext>
            </a:extLst>
          </p:cNvPr>
          <p:cNvGraphicFramePr>
            <a:graphicFrameLocks noGrp="1"/>
          </p:cNvGraphicFramePr>
          <p:nvPr>
            <p:ph idx="1"/>
            <p:extLst>
              <p:ext uri="{D42A27DB-BD31-4B8C-83A1-F6EECF244321}">
                <p14:modId xmlns:p14="http://schemas.microsoft.com/office/powerpoint/2010/main" val="4108299548"/>
              </p:ext>
            </p:extLst>
          </p:nvPr>
        </p:nvGraphicFramePr>
        <p:xfrm>
          <a:off x="967562" y="2497074"/>
          <a:ext cx="10249787" cy="326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9557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71D613-A479-29BA-2850-3345D11C4BFE}"/>
              </a:ext>
            </a:extLst>
          </p:cNvPr>
          <p:cNvSpPr>
            <a:spLocks noGrp="1"/>
          </p:cNvSpPr>
          <p:nvPr>
            <p:ph type="title"/>
          </p:nvPr>
        </p:nvSpPr>
        <p:spPr>
          <a:xfrm>
            <a:off x="565151" y="770890"/>
            <a:ext cx="4133560" cy="1268984"/>
          </a:xfrm>
        </p:spPr>
        <p:txBody>
          <a:bodyPr>
            <a:normAutofit/>
          </a:bodyPr>
          <a:lstStyle/>
          <a:p>
            <a:pPr>
              <a:lnSpc>
                <a:spcPct val="90000"/>
              </a:lnSpc>
            </a:pPr>
            <a:r>
              <a:rPr lang="en-GB" sz="2800"/>
              <a:t>Poverty and Children and Young People</a:t>
            </a:r>
          </a:p>
        </p:txBody>
      </p:sp>
      <p:sp>
        <p:nvSpPr>
          <p:cNvPr id="3" name="Content Placeholder 2">
            <a:extLst>
              <a:ext uri="{FF2B5EF4-FFF2-40B4-BE49-F238E27FC236}">
                <a16:creationId xmlns:a16="http://schemas.microsoft.com/office/drawing/2014/main" id="{C15FDF48-164C-ACB5-05B9-4FDB3920F24B}"/>
              </a:ext>
            </a:extLst>
          </p:cNvPr>
          <p:cNvSpPr>
            <a:spLocks noGrp="1"/>
          </p:cNvSpPr>
          <p:nvPr>
            <p:ph idx="1"/>
          </p:nvPr>
        </p:nvSpPr>
        <p:spPr>
          <a:xfrm>
            <a:off x="565151" y="2160016"/>
            <a:ext cx="4133560" cy="3601212"/>
          </a:xfrm>
        </p:spPr>
        <p:txBody>
          <a:bodyPr vert="horz" lIns="91440" tIns="45720" rIns="91440" bIns="45720" rtlCol="0">
            <a:normAutofit/>
          </a:bodyPr>
          <a:lstStyle/>
          <a:p>
            <a:r>
              <a:rPr lang="en-GB" dirty="0"/>
              <a:t>Awareness of the poverty – this may vary, but certainly young children may not be explicitly aware of the impact of poverty on their lives until they reach their older years. However, the impact may be significant.</a:t>
            </a:r>
          </a:p>
        </p:txBody>
      </p:sp>
      <p:cxnSp>
        <p:nvCxnSpPr>
          <p:cNvPr id="1033" name="Straight Connector 1032">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Child poverty on the rise in Liverpool ...">
            <a:extLst>
              <a:ext uri="{FF2B5EF4-FFF2-40B4-BE49-F238E27FC236}">
                <a16:creationId xmlns:a16="http://schemas.microsoft.com/office/drawing/2014/main" id="{E90C78EC-6EA3-F72A-5DFA-63F5941838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3906" r="-2" b="-2"/>
          <a:stretch/>
        </p:blipFill>
        <p:spPr bwMode="auto">
          <a:xfrm>
            <a:off x="5263860" y="681645"/>
            <a:ext cx="6273249" cy="5486057"/>
          </a:xfrm>
          <a:prstGeom prst="rect">
            <a:avLst/>
          </a:prstGeom>
          <a:noFill/>
          <a:extLst>
            <a:ext uri="{909E8E84-426E-40DD-AFC4-6F175D3DCCD1}">
              <a14:hiddenFill xmlns:a14="http://schemas.microsoft.com/office/drawing/2010/main">
                <a:solidFill>
                  <a:srgbClr val="FFFFFF"/>
                </a:solidFill>
              </a14:hiddenFill>
            </a:ext>
          </a:extLst>
        </p:spPr>
      </p:pic>
      <p:grpSp>
        <p:nvGrpSpPr>
          <p:cNvPr id="1035" name="Group 1034">
            <a:extLst>
              <a:ext uri="{FF2B5EF4-FFF2-40B4-BE49-F238E27FC236}">
                <a16:creationId xmlns:a16="http://schemas.microsoft.com/office/drawing/2014/main" id="{0D40C408-1C95-CC45-87A7-61CE8B1F93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036" name="Freeform 22">
              <a:extLst>
                <a:ext uri="{FF2B5EF4-FFF2-40B4-BE49-F238E27FC236}">
                  <a16:creationId xmlns:a16="http://schemas.microsoft.com/office/drawing/2014/main" id="{064C34AA-742A-4849-8CD3-EBD627656C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7" name="Freeform 24">
              <a:extLst>
                <a:ext uri="{FF2B5EF4-FFF2-40B4-BE49-F238E27FC236}">
                  <a16:creationId xmlns:a16="http://schemas.microsoft.com/office/drawing/2014/main" id="{EC6ED33D-9A7B-5247-BA45-456AE5F3B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8" name="Freeform 26">
              <a:extLst>
                <a:ext uri="{FF2B5EF4-FFF2-40B4-BE49-F238E27FC236}">
                  <a16:creationId xmlns:a16="http://schemas.microsoft.com/office/drawing/2014/main" id="{143DF02F-6797-8A48-8141-360A16A5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27">
              <a:extLst>
                <a:ext uri="{FF2B5EF4-FFF2-40B4-BE49-F238E27FC236}">
                  <a16:creationId xmlns:a16="http://schemas.microsoft.com/office/drawing/2014/main" id="{FDD14875-9EDB-984E-9EDE-3C3A422D9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806406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FAC3F-50C6-6B07-A091-819A7804635F}"/>
              </a:ext>
            </a:extLst>
          </p:cNvPr>
          <p:cNvSpPr>
            <a:spLocks noGrp="1"/>
          </p:cNvSpPr>
          <p:nvPr>
            <p:ph type="title"/>
          </p:nvPr>
        </p:nvSpPr>
        <p:spPr>
          <a:xfrm>
            <a:off x="565150" y="450761"/>
            <a:ext cx="7335835" cy="646011"/>
          </a:xfrm>
        </p:spPr>
        <p:txBody>
          <a:bodyPr>
            <a:normAutofit fontScale="90000"/>
          </a:bodyPr>
          <a:lstStyle/>
          <a:p>
            <a:r>
              <a:rPr lang="en-GB" dirty="0"/>
              <a:t>Impact of poverty on a child - </a:t>
            </a:r>
          </a:p>
        </p:txBody>
      </p:sp>
      <p:sp>
        <p:nvSpPr>
          <p:cNvPr id="3" name="Content Placeholder 2">
            <a:extLst>
              <a:ext uri="{FF2B5EF4-FFF2-40B4-BE49-F238E27FC236}">
                <a16:creationId xmlns:a16="http://schemas.microsoft.com/office/drawing/2014/main" id="{B846ECA5-D6E9-8774-B1DC-DE6206A06747}"/>
              </a:ext>
            </a:extLst>
          </p:cNvPr>
          <p:cNvSpPr>
            <a:spLocks noGrp="1"/>
          </p:cNvSpPr>
          <p:nvPr>
            <p:ph idx="1"/>
          </p:nvPr>
        </p:nvSpPr>
        <p:spPr>
          <a:xfrm>
            <a:off x="565150" y="1390919"/>
            <a:ext cx="8952337" cy="4370310"/>
          </a:xfrm>
        </p:spPr>
        <p:txBody>
          <a:bodyPr/>
          <a:lstStyle/>
          <a:p>
            <a:r>
              <a:rPr lang="en-GB" b="1" i="0" dirty="0">
                <a:solidFill>
                  <a:srgbClr val="001D35"/>
                </a:solidFill>
                <a:effectLst/>
                <a:latin typeface="Google Sans"/>
              </a:rPr>
              <a:t>Health</a:t>
            </a:r>
            <a:r>
              <a:rPr lang="en-GB" b="0" i="0" dirty="0">
                <a:solidFill>
                  <a:srgbClr val="001D35"/>
                </a:solidFill>
                <a:effectLst/>
                <a:latin typeface="Google Sans"/>
              </a:rPr>
              <a:t>: Children in poverty may have poor physical health, low birth weight, and chronic conditions.</a:t>
            </a:r>
          </a:p>
          <a:p>
            <a:r>
              <a:rPr lang="en-GB" b="1" i="0" dirty="0">
                <a:solidFill>
                  <a:srgbClr val="001D35"/>
                </a:solidFill>
                <a:effectLst/>
                <a:latin typeface="Google Sans"/>
              </a:rPr>
              <a:t>Mental health</a:t>
            </a:r>
            <a:r>
              <a:rPr lang="en-GB" b="0" i="0" dirty="0">
                <a:solidFill>
                  <a:srgbClr val="001D35"/>
                </a:solidFill>
                <a:effectLst/>
                <a:latin typeface="Google Sans"/>
              </a:rPr>
              <a:t>: Children in poverty may have mental health problems, low sense of well-being, and anxiety.</a:t>
            </a:r>
          </a:p>
          <a:p>
            <a:r>
              <a:rPr lang="en-GB" b="1" i="0" dirty="0">
                <a:solidFill>
                  <a:srgbClr val="001D35"/>
                </a:solidFill>
                <a:effectLst/>
                <a:latin typeface="Google Sans"/>
              </a:rPr>
              <a:t>Education</a:t>
            </a:r>
            <a:r>
              <a:rPr lang="en-GB" b="0" i="0" dirty="0">
                <a:solidFill>
                  <a:srgbClr val="001D35"/>
                </a:solidFill>
                <a:effectLst/>
                <a:latin typeface="Google Sans"/>
              </a:rPr>
              <a:t>: Children in poverty may have academic underachievement and lower attainment.</a:t>
            </a:r>
          </a:p>
          <a:p>
            <a:r>
              <a:rPr lang="en-GB" b="1" i="0" dirty="0">
                <a:solidFill>
                  <a:srgbClr val="001D35"/>
                </a:solidFill>
                <a:effectLst/>
                <a:latin typeface="Google Sans"/>
              </a:rPr>
              <a:t>Social</a:t>
            </a:r>
            <a:r>
              <a:rPr lang="en-GB" b="0" i="0" dirty="0">
                <a:solidFill>
                  <a:srgbClr val="001D35"/>
                </a:solidFill>
                <a:effectLst/>
                <a:latin typeface="Google Sans"/>
              </a:rPr>
              <a:t>: Children in poverty may experience bullying, social isolation, and feelings of exclusion.</a:t>
            </a:r>
          </a:p>
          <a:p>
            <a:r>
              <a:rPr lang="en-GB" b="1" i="0" dirty="0">
                <a:solidFill>
                  <a:srgbClr val="001D35"/>
                </a:solidFill>
                <a:effectLst/>
                <a:latin typeface="Google Sans"/>
              </a:rPr>
              <a:t>Development</a:t>
            </a:r>
            <a:r>
              <a:rPr lang="en-GB" b="0" i="0" dirty="0">
                <a:solidFill>
                  <a:srgbClr val="001D35"/>
                </a:solidFill>
                <a:effectLst/>
                <a:latin typeface="Google Sans"/>
              </a:rPr>
              <a:t>: Children in poverty may have adverse developmental outcomes. </a:t>
            </a:r>
          </a:p>
        </p:txBody>
      </p:sp>
    </p:spTree>
    <p:extLst>
      <p:ext uri="{BB962C8B-B14F-4D97-AF65-F5344CB8AC3E}">
        <p14:creationId xmlns:p14="http://schemas.microsoft.com/office/powerpoint/2010/main" val="40455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F5131-E6CA-991F-D680-5C1BAA086AD7}"/>
              </a:ext>
            </a:extLst>
          </p:cNvPr>
          <p:cNvSpPr>
            <a:spLocks noGrp="1"/>
          </p:cNvSpPr>
          <p:nvPr>
            <p:ph type="title"/>
          </p:nvPr>
        </p:nvSpPr>
        <p:spPr>
          <a:xfrm>
            <a:off x="492414" y="344863"/>
            <a:ext cx="7335835" cy="569537"/>
          </a:xfrm>
        </p:spPr>
        <p:txBody>
          <a:bodyPr>
            <a:normAutofit fontScale="90000"/>
          </a:bodyPr>
          <a:lstStyle/>
          <a:p>
            <a:r>
              <a:rPr lang="en-GB" dirty="0"/>
              <a:t>Impact of poverty on a child- </a:t>
            </a:r>
          </a:p>
        </p:txBody>
      </p:sp>
      <p:sp>
        <p:nvSpPr>
          <p:cNvPr id="3" name="Content Placeholder 2">
            <a:extLst>
              <a:ext uri="{FF2B5EF4-FFF2-40B4-BE49-F238E27FC236}">
                <a16:creationId xmlns:a16="http://schemas.microsoft.com/office/drawing/2014/main" id="{E25D9913-9053-84A7-CBDA-A73230BE96BD}"/>
              </a:ext>
            </a:extLst>
          </p:cNvPr>
          <p:cNvSpPr>
            <a:spLocks noGrp="1"/>
          </p:cNvSpPr>
          <p:nvPr>
            <p:ph idx="1"/>
          </p:nvPr>
        </p:nvSpPr>
        <p:spPr>
          <a:xfrm>
            <a:off x="565150" y="1174173"/>
            <a:ext cx="8786668" cy="4587055"/>
          </a:xfrm>
        </p:spPr>
        <p:txBody>
          <a:bodyPr/>
          <a:lstStyle/>
          <a:p>
            <a:r>
              <a:rPr lang="en-GB" b="1" i="0" dirty="0">
                <a:solidFill>
                  <a:srgbClr val="001D35"/>
                </a:solidFill>
                <a:effectLst/>
                <a:latin typeface="Google Sans"/>
              </a:rPr>
              <a:t>Employment</a:t>
            </a:r>
            <a:r>
              <a:rPr lang="en-GB" b="0" i="0" dirty="0">
                <a:solidFill>
                  <a:srgbClr val="001D35"/>
                </a:solidFill>
                <a:effectLst/>
                <a:latin typeface="Google Sans"/>
              </a:rPr>
              <a:t>: Children in poverty may have subsequent employment difficulties.</a:t>
            </a:r>
          </a:p>
          <a:p>
            <a:r>
              <a:rPr lang="en-GB" b="1" i="0" dirty="0">
                <a:solidFill>
                  <a:srgbClr val="001D35"/>
                </a:solidFill>
                <a:effectLst/>
                <a:latin typeface="Google Sans"/>
              </a:rPr>
              <a:t>Housing</a:t>
            </a:r>
            <a:r>
              <a:rPr lang="en-GB" b="0" i="0" dirty="0">
                <a:solidFill>
                  <a:srgbClr val="001D35"/>
                </a:solidFill>
                <a:effectLst/>
                <a:latin typeface="Google Sans"/>
              </a:rPr>
              <a:t>: Children in poverty may live in insecure housing and be forced to move schools often.</a:t>
            </a:r>
          </a:p>
          <a:p>
            <a:r>
              <a:rPr lang="en-GB" b="1" i="0" dirty="0">
                <a:solidFill>
                  <a:srgbClr val="001D35"/>
                </a:solidFill>
                <a:effectLst/>
                <a:latin typeface="Google Sans"/>
              </a:rPr>
              <a:t>Play</a:t>
            </a:r>
            <a:r>
              <a:rPr lang="en-GB" b="0" i="0" dirty="0">
                <a:solidFill>
                  <a:srgbClr val="001D35"/>
                </a:solidFill>
                <a:effectLst/>
                <a:latin typeface="Google Sans"/>
              </a:rPr>
              <a:t>: Children in poverty may have little time for play and recreation.</a:t>
            </a:r>
          </a:p>
          <a:p>
            <a:r>
              <a:rPr lang="en-GB" b="1" i="0" dirty="0">
                <a:solidFill>
                  <a:srgbClr val="001D35"/>
                </a:solidFill>
                <a:effectLst/>
                <a:latin typeface="Google Sans"/>
              </a:rPr>
              <a:t>Extracurricular activities</a:t>
            </a:r>
            <a:r>
              <a:rPr lang="en-GB" b="0" i="0" dirty="0">
                <a:solidFill>
                  <a:srgbClr val="001D35"/>
                </a:solidFill>
                <a:effectLst/>
                <a:latin typeface="Google Sans"/>
              </a:rPr>
              <a:t>: Children in poverty may have fewer extracurricular activities, such as school trips and clubs.</a:t>
            </a:r>
          </a:p>
          <a:p>
            <a:r>
              <a:rPr lang="en-GB" b="1" i="0" dirty="0">
                <a:solidFill>
                  <a:srgbClr val="001D35"/>
                </a:solidFill>
                <a:effectLst/>
                <a:latin typeface="Google Sans"/>
              </a:rPr>
              <a:t>Basic needs</a:t>
            </a:r>
            <a:r>
              <a:rPr lang="en-GB" b="0" i="0" dirty="0">
                <a:solidFill>
                  <a:srgbClr val="001D35"/>
                </a:solidFill>
                <a:effectLst/>
                <a:latin typeface="Google Sans"/>
              </a:rPr>
              <a:t>: Children in poverty may go without basic necessities, such as food, shoes, and a bed.</a:t>
            </a:r>
            <a:endParaRPr lang="en-GB" dirty="0"/>
          </a:p>
        </p:txBody>
      </p:sp>
    </p:spTree>
    <p:extLst>
      <p:ext uri="{BB962C8B-B14F-4D97-AF65-F5344CB8AC3E}">
        <p14:creationId xmlns:p14="http://schemas.microsoft.com/office/powerpoint/2010/main" val="1515169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1F005B-5250-570B-0291-5901B4CC2B3C}"/>
              </a:ext>
            </a:extLst>
          </p:cNvPr>
          <p:cNvSpPr>
            <a:spLocks noGrp="1"/>
          </p:cNvSpPr>
          <p:nvPr>
            <p:ph idx="1"/>
          </p:nvPr>
        </p:nvSpPr>
        <p:spPr>
          <a:xfrm>
            <a:off x="565150" y="562898"/>
            <a:ext cx="5995137" cy="5198330"/>
          </a:xfrm>
        </p:spPr>
        <p:txBody>
          <a:bodyPr>
            <a:noAutofit/>
          </a:bodyPr>
          <a:lstStyle/>
          <a:p>
            <a:pPr>
              <a:lnSpc>
                <a:spcPct val="90000"/>
              </a:lnSpc>
            </a:pPr>
            <a:r>
              <a:rPr lang="en-GB" sz="2000" b="0" i="0" dirty="0">
                <a:effectLst/>
                <a:latin typeface="Roboto" panose="02000000000000000000" pitchFamily="2" charset="0"/>
              </a:rPr>
              <a:t>New research from Child Poverty Action Group shows child poverty’s heavy toll on children’s physical and mental health, their education and how they feel about themselves and their futures.</a:t>
            </a:r>
          </a:p>
          <a:p>
            <a:pPr>
              <a:lnSpc>
                <a:spcPct val="90000"/>
              </a:lnSpc>
              <a:buFont typeface="Arial" panose="020B0604020202020204" pitchFamily="34" charset="0"/>
              <a:buChar char="•"/>
            </a:pPr>
            <a:r>
              <a:rPr lang="en-GB" sz="2000" b="0" i="0" dirty="0">
                <a:effectLst/>
                <a:latin typeface="Roboto" panose="02000000000000000000" pitchFamily="2" charset="0"/>
              </a:rPr>
              <a:t>Over three quarters of parents (79%) worry about not having enough money to provide for their family. </a:t>
            </a:r>
          </a:p>
          <a:p>
            <a:pPr>
              <a:lnSpc>
                <a:spcPct val="90000"/>
              </a:lnSpc>
              <a:buFont typeface="Arial" panose="020B0604020202020204" pitchFamily="34" charset="0"/>
              <a:buChar char="•"/>
            </a:pPr>
            <a:r>
              <a:rPr lang="en-GB" sz="2000" b="0" i="0" dirty="0">
                <a:effectLst/>
                <a:latin typeface="Roboto" panose="02000000000000000000" pitchFamily="2" charset="0"/>
              </a:rPr>
              <a:t>65% of children report money worries themselves. </a:t>
            </a:r>
          </a:p>
          <a:p>
            <a:pPr>
              <a:lnSpc>
                <a:spcPct val="90000"/>
              </a:lnSpc>
              <a:buFont typeface="Arial" panose="020B0604020202020204" pitchFamily="34" charset="0"/>
              <a:buChar char="•"/>
            </a:pPr>
            <a:r>
              <a:rPr lang="en-GB" sz="2000" b="0" i="0" dirty="0">
                <a:effectLst/>
                <a:latin typeface="Roboto" panose="02000000000000000000" pitchFamily="2" charset="0"/>
              </a:rPr>
              <a:t>Over two thirds of parents (67%) say their children have too many money worries and challenges these days to be able to enjoy their childhood. </a:t>
            </a:r>
          </a:p>
          <a:p>
            <a:pPr>
              <a:lnSpc>
                <a:spcPct val="90000"/>
              </a:lnSpc>
              <a:buFont typeface="Arial" panose="020B0604020202020204" pitchFamily="34" charset="0"/>
              <a:buChar char="•"/>
            </a:pPr>
            <a:r>
              <a:rPr lang="en-GB" sz="2000" b="0" i="0" dirty="0">
                <a:effectLst/>
                <a:latin typeface="Roboto" panose="02000000000000000000" pitchFamily="2" charset="0"/>
              </a:rPr>
              <a:t>The vast majority of parents (85%) believe that the UK Government needs to do more.</a:t>
            </a:r>
          </a:p>
          <a:p>
            <a:pPr>
              <a:lnSpc>
                <a:spcPct val="90000"/>
              </a:lnSpc>
            </a:pPr>
            <a:r>
              <a:rPr lang="en-GB" sz="2000" dirty="0">
                <a:hlinkClick r:id="rId2"/>
              </a:rPr>
              <a:t>Poverty’s threat to childhood revealed by new research | CPAG</a:t>
            </a:r>
            <a:endParaRPr lang="en-GB" sz="2000" dirty="0"/>
          </a:p>
        </p:txBody>
      </p:sp>
      <p:pic>
        <p:nvPicPr>
          <p:cNvPr id="2050" name="Picture 2" descr="Help us imagine a better future | CPAG">
            <a:extLst>
              <a:ext uri="{FF2B5EF4-FFF2-40B4-BE49-F238E27FC236}">
                <a16:creationId xmlns:a16="http://schemas.microsoft.com/office/drawing/2014/main" id="{D190D364-DDD9-5567-3446-F581209893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86600" y="2995983"/>
            <a:ext cx="4334439" cy="1929275"/>
          </a:xfrm>
          <a:prstGeom prst="rect">
            <a:avLst/>
          </a:prstGeom>
          <a:noFill/>
          <a:extLst>
            <a:ext uri="{909E8E84-426E-40DD-AFC4-6F175D3DCCD1}">
              <a14:hiddenFill xmlns:a14="http://schemas.microsoft.com/office/drawing/2010/main">
                <a:solidFill>
                  <a:srgbClr val="FFFFFF"/>
                </a:solidFill>
              </a14:hiddenFill>
            </a:ext>
          </a:extLst>
        </p:spPr>
      </p:pic>
      <p:grpSp>
        <p:nvGrpSpPr>
          <p:cNvPr id="2057" name="Group 2056">
            <a:extLst>
              <a:ext uri="{FF2B5EF4-FFF2-40B4-BE49-F238E27FC236}">
                <a16:creationId xmlns:a16="http://schemas.microsoft.com/office/drawing/2014/main" id="{97620302-BEE8-1447-8324-5F4178AA169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2058" name="Freeform 37">
              <a:extLst>
                <a:ext uri="{FF2B5EF4-FFF2-40B4-BE49-F238E27FC236}">
                  <a16:creationId xmlns:a16="http://schemas.microsoft.com/office/drawing/2014/main" id="{075332F5-EA0C-8B40-ADC9-D024EBD77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Freeform 39">
              <a:extLst>
                <a:ext uri="{FF2B5EF4-FFF2-40B4-BE49-F238E27FC236}">
                  <a16:creationId xmlns:a16="http://schemas.microsoft.com/office/drawing/2014/main" id="{2619F114-DF39-F544-B487-5430D00E1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60" name="Freeform 41">
              <a:extLst>
                <a:ext uri="{FF2B5EF4-FFF2-40B4-BE49-F238E27FC236}">
                  <a16:creationId xmlns:a16="http://schemas.microsoft.com/office/drawing/2014/main" id="{5CDF6368-32C4-A64F-8D2E-11DE400CD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61" name="Freeform 42">
              <a:extLst>
                <a:ext uri="{FF2B5EF4-FFF2-40B4-BE49-F238E27FC236}">
                  <a16:creationId xmlns:a16="http://schemas.microsoft.com/office/drawing/2014/main" id="{148F19D8-49E5-0945-BC17-56044D43D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2063" name="Straight Connector 2062">
            <a:extLst>
              <a:ext uri="{FF2B5EF4-FFF2-40B4-BE49-F238E27FC236}">
                <a16:creationId xmlns:a16="http://schemas.microsoft.com/office/drawing/2014/main" id="{68C50EA3-7CF1-9542-A21D-5B3EBACC50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2721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1CDC957-76D6-E2E8-1AE9-6629C17B70B7}"/>
              </a:ext>
            </a:extLst>
          </p:cNvPr>
          <p:cNvSpPr>
            <a:spLocks noGrp="1"/>
          </p:cNvSpPr>
          <p:nvPr>
            <p:ph type="title"/>
          </p:nvPr>
        </p:nvSpPr>
        <p:spPr>
          <a:xfrm>
            <a:off x="5224243" y="770890"/>
            <a:ext cx="6400999" cy="1268984"/>
          </a:xfrm>
        </p:spPr>
        <p:txBody>
          <a:bodyPr>
            <a:normAutofit/>
          </a:bodyPr>
          <a:lstStyle/>
          <a:p>
            <a:r>
              <a:rPr lang="en-GB" dirty="0"/>
              <a:t>Who is to blame?</a:t>
            </a:r>
          </a:p>
        </p:txBody>
      </p:sp>
      <p:sp>
        <p:nvSpPr>
          <p:cNvPr id="3" name="Content Placeholder 2">
            <a:extLst>
              <a:ext uri="{FF2B5EF4-FFF2-40B4-BE49-F238E27FC236}">
                <a16:creationId xmlns:a16="http://schemas.microsoft.com/office/drawing/2014/main" id="{DB79E87A-423B-64F1-EE43-268F896E82E0}"/>
              </a:ext>
            </a:extLst>
          </p:cNvPr>
          <p:cNvSpPr>
            <a:spLocks noGrp="1"/>
          </p:cNvSpPr>
          <p:nvPr>
            <p:ph idx="1"/>
          </p:nvPr>
        </p:nvSpPr>
        <p:spPr>
          <a:xfrm>
            <a:off x="5224243" y="2160016"/>
            <a:ext cx="6400999" cy="3601212"/>
          </a:xfrm>
        </p:spPr>
        <p:txBody>
          <a:bodyPr vert="horz" lIns="91440" tIns="45720" rIns="91440" bIns="45720" rtlCol="0">
            <a:normAutofit/>
          </a:bodyPr>
          <a:lstStyle/>
          <a:p>
            <a:r>
              <a:rPr lang="en-GB" dirty="0"/>
              <a:t>Within the political frames, it is often the parents that get the blame, particularly for their shortcomings.</a:t>
            </a:r>
          </a:p>
          <a:p>
            <a:r>
              <a:rPr lang="en-GB" dirty="0"/>
              <a:t>Government questions the role of the family - </a:t>
            </a:r>
          </a:p>
          <a:p>
            <a:pPr lvl="1"/>
            <a:r>
              <a:rPr lang="en-GB" dirty="0"/>
              <a:t>Children's lives are vulnerable to being marginalised and stigmatised.</a:t>
            </a:r>
          </a:p>
          <a:p>
            <a:endParaRPr lang="en-GB" dirty="0"/>
          </a:p>
        </p:txBody>
      </p:sp>
      <p:pic>
        <p:nvPicPr>
          <p:cNvPr id="5" name="Picture 4" descr="Different colored question marks">
            <a:extLst>
              <a:ext uri="{FF2B5EF4-FFF2-40B4-BE49-F238E27FC236}">
                <a16:creationId xmlns:a16="http://schemas.microsoft.com/office/drawing/2014/main" id="{B2D4469F-450D-B528-DA97-8E3BB58377FE}"/>
              </a:ext>
            </a:extLst>
          </p:cNvPr>
          <p:cNvPicPr>
            <a:picLocks noChangeAspect="1"/>
          </p:cNvPicPr>
          <p:nvPr/>
        </p:nvPicPr>
        <p:blipFill>
          <a:blip r:embed="rId3"/>
          <a:srcRect l="29207" r="32593"/>
          <a:stretch/>
        </p:blipFill>
        <p:spPr>
          <a:xfrm>
            <a:off x="20" y="1"/>
            <a:ext cx="4657325"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3883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A6B93052-5434-4102-02EE-BFD970208911}"/>
              </a:ext>
            </a:extLst>
          </p:cNvPr>
          <p:cNvSpPr>
            <a:spLocks noGrp="1"/>
          </p:cNvSpPr>
          <p:nvPr>
            <p:ph type="title"/>
          </p:nvPr>
        </p:nvSpPr>
        <p:spPr>
          <a:xfrm>
            <a:off x="5224243" y="770890"/>
            <a:ext cx="6400999" cy="1268984"/>
          </a:xfrm>
        </p:spPr>
        <p:txBody>
          <a:bodyPr>
            <a:normAutofit/>
          </a:bodyPr>
          <a:lstStyle/>
          <a:p>
            <a:r>
              <a:rPr lang="en-GB" dirty="0"/>
              <a:t>Who is to blame cont'd</a:t>
            </a:r>
          </a:p>
        </p:txBody>
      </p:sp>
      <p:sp>
        <p:nvSpPr>
          <p:cNvPr id="3" name="Content Placeholder 2">
            <a:extLst>
              <a:ext uri="{FF2B5EF4-FFF2-40B4-BE49-F238E27FC236}">
                <a16:creationId xmlns:a16="http://schemas.microsoft.com/office/drawing/2014/main" id="{272D60DE-3DD2-FF4B-0B4D-47EBDB09E164}"/>
              </a:ext>
            </a:extLst>
          </p:cNvPr>
          <p:cNvSpPr>
            <a:spLocks noGrp="1"/>
          </p:cNvSpPr>
          <p:nvPr>
            <p:ph idx="1"/>
          </p:nvPr>
        </p:nvSpPr>
        <p:spPr>
          <a:xfrm>
            <a:off x="5224243" y="2160016"/>
            <a:ext cx="6400999" cy="3601212"/>
          </a:xfrm>
        </p:spPr>
        <p:txBody>
          <a:bodyPr vert="horz" lIns="91440" tIns="45720" rIns="91440" bIns="45720" rtlCol="0">
            <a:normAutofit/>
          </a:bodyPr>
          <a:lstStyle/>
          <a:p>
            <a:r>
              <a:rPr lang="en-GB" dirty="0"/>
              <a:t>Inequality – within society</a:t>
            </a:r>
          </a:p>
          <a:p>
            <a:r>
              <a:rPr lang="en-GB" dirty="0"/>
              <a:t>Social injustice – how?</a:t>
            </a:r>
          </a:p>
          <a:p>
            <a:pPr marL="0" indent="0">
              <a:buNone/>
            </a:pPr>
            <a:endParaRPr lang="en-GB" dirty="0"/>
          </a:p>
          <a:p>
            <a:r>
              <a:rPr lang="en-GB" dirty="0"/>
              <a:t>Child poverty is caused by structural and personal issues: economic, political, social and individual elements.</a:t>
            </a:r>
          </a:p>
        </p:txBody>
      </p:sp>
      <p:pic>
        <p:nvPicPr>
          <p:cNvPr id="5" name="Picture 4" descr="Colorful carved figures of humans">
            <a:extLst>
              <a:ext uri="{FF2B5EF4-FFF2-40B4-BE49-F238E27FC236}">
                <a16:creationId xmlns:a16="http://schemas.microsoft.com/office/drawing/2014/main" id="{57298B86-0A14-00A7-65A1-215B801255DF}"/>
              </a:ext>
            </a:extLst>
          </p:cNvPr>
          <p:cNvPicPr>
            <a:picLocks noChangeAspect="1"/>
          </p:cNvPicPr>
          <p:nvPr/>
        </p:nvPicPr>
        <p:blipFill>
          <a:blip r:embed="rId3"/>
          <a:srcRect l="25923" r="25690" b="-1"/>
          <a:stretch/>
        </p:blipFill>
        <p:spPr>
          <a:xfrm>
            <a:off x="20" y="1"/>
            <a:ext cx="4657325"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2616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4B4C-CAF8-BA6D-CD11-D2722593E340}"/>
              </a:ext>
            </a:extLst>
          </p:cNvPr>
          <p:cNvSpPr>
            <a:spLocks noGrp="1"/>
          </p:cNvSpPr>
          <p:nvPr>
            <p:ph type="title"/>
          </p:nvPr>
        </p:nvSpPr>
        <p:spPr/>
        <p:txBody>
          <a:bodyPr/>
          <a:lstStyle/>
          <a:p>
            <a:r>
              <a:rPr lang="en-GB" dirty="0"/>
              <a:t>The 2024 JRF report stated:</a:t>
            </a:r>
          </a:p>
        </p:txBody>
      </p:sp>
      <p:sp>
        <p:nvSpPr>
          <p:cNvPr id="3" name="Content Placeholder 2">
            <a:extLst>
              <a:ext uri="{FF2B5EF4-FFF2-40B4-BE49-F238E27FC236}">
                <a16:creationId xmlns:a16="http://schemas.microsoft.com/office/drawing/2014/main" id="{4FDB08FB-B8FD-D710-3F3D-CC040F0D7CB9}"/>
              </a:ext>
            </a:extLst>
          </p:cNvPr>
          <p:cNvSpPr>
            <a:spLocks noGrp="1"/>
          </p:cNvSpPr>
          <p:nvPr>
            <p:ph idx="1"/>
          </p:nvPr>
        </p:nvSpPr>
        <p:spPr>
          <a:xfrm>
            <a:off x="565150" y="2160016"/>
            <a:ext cx="8838623" cy="2734102"/>
          </a:xfrm>
          <a:solidFill>
            <a:schemeClr val="accent2">
              <a:lumMod val="20000"/>
              <a:lumOff val="80000"/>
            </a:schemeClr>
          </a:solidFill>
          <a:ln>
            <a:solidFill>
              <a:schemeClr val="accent1"/>
            </a:solidFill>
          </a:ln>
        </p:spPr>
        <p:txBody>
          <a:bodyPr/>
          <a:lstStyle/>
          <a:p>
            <a:pPr marL="0" indent="0" algn="l">
              <a:buNone/>
            </a:pPr>
            <a:r>
              <a:rPr lang="en-GB" b="0" i="0" dirty="0">
                <a:solidFill>
                  <a:srgbClr val="15263B"/>
                </a:solidFill>
                <a:effectLst/>
                <a:latin typeface="Lexend"/>
              </a:rPr>
              <a:t>“For a decent standard of living, we all need security and stability in our lives – secure housing, a reliable income, and support when things get difficult. For too many of us, there is no such security. Millions of people in the UK are struggling to get by, leading insecure and precarious lives, held back from improving their living standards. It’s time to take action on poverty and put this right.”</a:t>
            </a:r>
          </a:p>
          <a:p>
            <a:pPr marL="0" indent="0" algn="l">
              <a:buNone/>
            </a:pPr>
            <a:endParaRPr lang="en-GB" b="0" i="0" dirty="0">
              <a:solidFill>
                <a:srgbClr val="15263B"/>
              </a:solidFill>
              <a:effectLst/>
              <a:latin typeface="Lexend"/>
            </a:endParaRPr>
          </a:p>
          <a:p>
            <a:endParaRPr lang="en-GB" dirty="0"/>
          </a:p>
        </p:txBody>
      </p:sp>
    </p:spTree>
    <p:extLst>
      <p:ext uri="{BB962C8B-B14F-4D97-AF65-F5344CB8AC3E}">
        <p14:creationId xmlns:p14="http://schemas.microsoft.com/office/powerpoint/2010/main" val="1080360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7" name="Group 66">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68" name="Oval 67">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Oval 16">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69" name="Straight Connector 68">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70" name="Rectangle 69">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709864-F7F9-091E-6775-7BDD2C6DF364}"/>
              </a:ext>
            </a:extLst>
          </p:cNvPr>
          <p:cNvSpPr>
            <a:spLocks noGrp="1"/>
          </p:cNvSpPr>
          <p:nvPr>
            <p:ph type="title"/>
          </p:nvPr>
        </p:nvSpPr>
        <p:spPr>
          <a:xfrm>
            <a:off x="530612" y="189493"/>
            <a:ext cx="5066001" cy="426623"/>
          </a:xfrm>
        </p:spPr>
        <p:txBody>
          <a:bodyPr vert="horz" lIns="91440" tIns="45720" rIns="91440" bIns="45720" rtlCol="0" anchor="t">
            <a:normAutofit fontScale="90000"/>
          </a:bodyPr>
          <a:lstStyle/>
          <a:p>
            <a:r>
              <a:rPr lang="en-US" sz="4700" dirty="0"/>
              <a:t>Consequences?</a:t>
            </a:r>
          </a:p>
        </p:txBody>
      </p:sp>
      <p:sp>
        <p:nvSpPr>
          <p:cNvPr id="3" name="Content Placeholder 2">
            <a:extLst>
              <a:ext uri="{FF2B5EF4-FFF2-40B4-BE49-F238E27FC236}">
                <a16:creationId xmlns:a16="http://schemas.microsoft.com/office/drawing/2014/main" id="{6315052C-5DF9-2A3C-4FD4-0DD1DE68F80F}"/>
              </a:ext>
            </a:extLst>
          </p:cNvPr>
          <p:cNvSpPr>
            <a:spLocks noGrp="1"/>
          </p:cNvSpPr>
          <p:nvPr>
            <p:ph idx="1"/>
          </p:nvPr>
        </p:nvSpPr>
        <p:spPr>
          <a:xfrm>
            <a:off x="394855" y="856906"/>
            <a:ext cx="7377545" cy="5230200"/>
          </a:xfrm>
        </p:spPr>
        <p:txBody>
          <a:bodyPr vert="horz" lIns="91440" tIns="45720" rIns="91440" bIns="45720" rtlCol="0" anchor="b">
            <a:normAutofit fontScale="40000" lnSpcReduction="20000"/>
          </a:bodyPr>
          <a:lstStyle/>
          <a:p>
            <a:pPr marL="0" indent="0">
              <a:buNone/>
            </a:pPr>
            <a:endParaRPr lang="en-US" sz="2000" dirty="0"/>
          </a:p>
          <a:p>
            <a:pPr marL="0" indent="0">
              <a:buNone/>
            </a:pPr>
            <a:endParaRPr lang="en-US" sz="2000" dirty="0"/>
          </a:p>
          <a:p>
            <a:pPr marL="0" indent="0">
              <a:buNone/>
            </a:pPr>
            <a:r>
              <a:rPr lang="en-US" sz="2900" dirty="0"/>
              <a:t>Where are we now?</a:t>
            </a:r>
          </a:p>
          <a:p>
            <a:pPr marL="0" indent="0">
              <a:buNone/>
            </a:pPr>
            <a:r>
              <a:rPr lang="en-US" sz="2900" dirty="0"/>
              <a:t>What might be the consequences of poverty?</a:t>
            </a:r>
          </a:p>
          <a:p>
            <a:pPr marL="0" indent="0">
              <a:buNone/>
            </a:pPr>
            <a:endParaRPr lang="en-US" sz="2900" dirty="0"/>
          </a:p>
          <a:p>
            <a:pPr algn="l"/>
            <a:r>
              <a:rPr lang="en-GB" sz="2900" dirty="0">
                <a:solidFill>
                  <a:srgbClr val="201C40"/>
                </a:solidFill>
                <a:latin typeface="Roboto" panose="02000000000000000000" pitchFamily="2" charset="0"/>
              </a:rPr>
              <a:t>“</a:t>
            </a:r>
            <a:r>
              <a:rPr lang="en-GB" sz="2900" b="0" i="1" dirty="0">
                <a:solidFill>
                  <a:schemeClr val="accent2">
                    <a:lumMod val="75000"/>
                  </a:schemeClr>
                </a:solidFill>
                <a:effectLst/>
                <a:latin typeface="Roboto" panose="02000000000000000000" pitchFamily="2" charset="0"/>
              </a:rPr>
              <a:t>My niece didn’t go on hers [school trip] and she was one of only two children in the whole class of 32 that didn’t go and she cried when I picked her up from school because all her friends had been but she hadn’t been.”</a:t>
            </a:r>
          </a:p>
          <a:p>
            <a:r>
              <a:rPr lang="en-GB" sz="2900" b="0" i="1" dirty="0">
                <a:solidFill>
                  <a:schemeClr val="accent2">
                    <a:lumMod val="75000"/>
                  </a:schemeClr>
                </a:solidFill>
                <a:effectLst/>
                <a:latin typeface="Roboto" panose="02000000000000000000" pitchFamily="2" charset="0"/>
              </a:rPr>
              <a:t>Parent of primary school child</a:t>
            </a:r>
          </a:p>
          <a:p>
            <a:endParaRPr lang="en-GB" sz="2900" b="0" i="1" dirty="0">
              <a:solidFill>
                <a:schemeClr val="accent2">
                  <a:lumMod val="75000"/>
                </a:schemeClr>
              </a:solidFill>
              <a:effectLst/>
              <a:latin typeface="Roboto" panose="02000000000000000000" pitchFamily="2" charset="0"/>
            </a:endParaRPr>
          </a:p>
          <a:p>
            <a:pPr algn="l"/>
            <a:r>
              <a:rPr lang="en-GB" sz="2900" b="0" i="1" dirty="0">
                <a:solidFill>
                  <a:schemeClr val="accent4">
                    <a:lumMod val="75000"/>
                  </a:schemeClr>
                </a:solidFill>
                <a:effectLst/>
                <a:latin typeface="Roboto" panose="02000000000000000000" pitchFamily="2" charset="0"/>
              </a:rPr>
              <a:t>The place where she was happy and thrived was in dance classes and I now can’t pay for them and that was the thing she looked forward to every week, she made friends there; she doesn’t have friends at school as such but at dance she had friends, yeah, and we’ve had, we’ve had to stop all that. </a:t>
            </a:r>
          </a:p>
          <a:p>
            <a:r>
              <a:rPr lang="en-GB" sz="2900" b="0" i="1" dirty="0">
                <a:solidFill>
                  <a:schemeClr val="accent4">
                    <a:lumMod val="75000"/>
                  </a:schemeClr>
                </a:solidFill>
                <a:effectLst/>
                <a:latin typeface="Roboto" panose="02000000000000000000" pitchFamily="2" charset="0"/>
              </a:rPr>
              <a:t>Jessica - single parent, York</a:t>
            </a:r>
            <a:endParaRPr lang="en-US" sz="2900" i="1" dirty="0">
              <a:solidFill>
                <a:schemeClr val="accent4">
                  <a:lumMod val="75000"/>
                </a:schemeClr>
              </a:solidFill>
            </a:endParaRPr>
          </a:p>
          <a:p>
            <a:pPr marL="0" indent="0">
              <a:buNone/>
            </a:pPr>
            <a:endParaRPr lang="en-US" sz="2900" dirty="0"/>
          </a:p>
          <a:p>
            <a:pPr marL="0" indent="0">
              <a:buNone/>
            </a:pPr>
            <a:endParaRPr lang="en-US" sz="2900" dirty="0"/>
          </a:p>
          <a:p>
            <a:pPr marL="0" indent="0">
              <a:buNone/>
            </a:pPr>
            <a:endParaRPr lang="en-US" sz="2900" dirty="0"/>
          </a:p>
          <a:p>
            <a:pPr algn="l"/>
            <a:r>
              <a:rPr lang="en-GB" sz="2900" b="0" i="1" dirty="0">
                <a:solidFill>
                  <a:schemeClr val="accent6">
                    <a:lumMod val="75000"/>
                  </a:schemeClr>
                </a:solidFill>
                <a:effectLst/>
                <a:latin typeface="Roboto" panose="02000000000000000000" pitchFamily="2" charset="0"/>
              </a:rPr>
              <a:t>I skip meals to share with my mum...for example, I skip my meal to wait for her to come back and at least we can have the same amount of food...[We] starve together through the whole day, so at least we will have had something to eat. </a:t>
            </a:r>
          </a:p>
          <a:p>
            <a:r>
              <a:rPr lang="en-GB" sz="2900" b="0" i="1" dirty="0">
                <a:solidFill>
                  <a:schemeClr val="accent6">
                    <a:lumMod val="75000"/>
                  </a:schemeClr>
                </a:solidFill>
                <a:effectLst/>
                <a:latin typeface="Roboto" panose="02000000000000000000" pitchFamily="2" charset="0"/>
              </a:rPr>
              <a:t>Amara - aged 15, London</a:t>
            </a:r>
            <a:endParaRPr lang="en-US" sz="2900" dirty="0"/>
          </a:p>
          <a:p>
            <a:pPr marL="0" indent="0">
              <a:buNone/>
            </a:pPr>
            <a:r>
              <a:rPr lang="en-GB" sz="2900" dirty="0">
                <a:hlinkClick r:id="rId3"/>
              </a:rPr>
              <a:t>End Child Poverty budget briefing 2025-26 | CPAG</a:t>
            </a:r>
            <a:endParaRPr lang="en-GB" sz="2900" dirty="0"/>
          </a:p>
          <a:p>
            <a:pPr marL="0" indent="0">
              <a:buNone/>
            </a:pPr>
            <a:endParaRPr lang="en-GB" sz="1600" dirty="0"/>
          </a:p>
          <a:p>
            <a:pPr marL="0" indent="0">
              <a:buNone/>
            </a:pPr>
            <a:endParaRPr lang="en-US" sz="2000" dirty="0"/>
          </a:p>
        </p:txBody>
      </p:sp>
      <p:cxnSp>
        <p:nvCxnSpPr>
          <p:cNvPr id="71" name="Straight Connector 70">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72" name="Group 71">
            <a:extLst>
              <a:ext uri="{FF2B5EF4-FFF2-40B4-BE49-F238E27FC236}">
                <a16:creationId xmlns:a16="http://schemas.microsoft.com/office/drawing/2014/main" id="{A6B8E30F-B99D-4646-9EF5-E882312911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73" name="Oval 72">
              <a:extLst>
                <a:ext uri="{FF2B5EF4-FFF2-40B4-BE49-F238E27FC236}">
                  <a16:creationId xmlns:a16="http://schemas.microsoft.com/office/drawing/2014/main" id="{A1C049F8-6165-664F-BADB-1D3E160D8B60}"/>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35">
              <a:extLst>
                <a:ext uri="{FF2B5EF4-FFF2-40B4-BE49-F238E27FC236}">
                  <a16:creationId xmlns:a16="http://schemas.microsoft.com/office/drawing/2014/main" id="{2E4AA6C4-5F76-644E-AC9E-49DAAAE1A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4" name="Freeform 36">
              <a:extLst>
                <a:ext uri="{FF2B5EF4-FFF2-40B4-BE49-F238E27FC236}">
                  <a16:creationId xmlns:a16="http://schemas.microsoft.com/office/drawing/2014/main" id="{D0F1BCD1-5174-9442-BC14-098FC8F28B12}"/>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Oval 43">
              <a:extLst>
                <a:ext uri="{FF2B5EF4-FFF2-40B4-BE49-F238E27FC236}">
                  <a16:creationId xmlns:a16="http://schemas.microsoft.com/office/drawing/2014/main" id="{7C38B8C2-7FF9-B545-9383-9D2F10BD0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3FAB827-9785-0646-88AC-6BAB2FF0FC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B5964466-BB35-554E-96AB-6C03B2912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65">
              <a:extLst>
                <a:ext uri="{FF2B5EF4-FFF2-40B4-BE49-F238E27FC236}">
                  <a16:creationId xmlns:a16="http://schemas.microsoft.com/office/drawing/2014/main" id="{581755C1-0C03-D548-A87C-5D91A00D8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66">
              <a:extLst>
                <a:ext uri="{FF2B5EF4-FFF2-40B4-BE49-F238E27FC236}">
                  <a16:creationId xmlns:a16="http://schemas.microsoft.com/office/drawing/2014/main" id="{9CE6EA07-B7C1-7E40-B170-85C1AE7CD13C}"/>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Oval 48">
              <a:extLst>
                <a:ext uri="{FF2B5EF4-FFF2-40B4-BE49-F238E27FC236}">
                  <a16:creationId xmlns:a16="http://schemas.microsoft.com/office/drawing/2014/main" id="{482C64DB-7165-BA4D-B240-B831F7326A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8185AC8F-33E2-6F45-BB99-45AB0771E2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FE600A1-9FA9-7D44-B151-6D85236CA5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BB8B046A-AEB0-9A43-97BF-9D01EFB101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71">
              <a:extLst>
                <a:ext uri="{FF2B5EF4-FFF2-40B4-BE49-F238E27FC236}">
                  <a16:creationId xmlns:a16="http://schemas.microsoft.com/office/drawing/2014/main" id="{793800D8-E4A7-D744-AA8A-394F662113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Freeform 72">
              <a:extLst>
                <a:ext uri="{FF2B5EF4-FFF2-40B4-BE49-F238E27FC236}">
                  <a16:creationId xmlns:a16="http://schemas.microsoft.com/office/drawing/2014/main" id="{8FAF8097-8120-3F48-B883-BACD6450D13B}"/>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5" name="Oval 54">
              <a:extLst>
                <a:ext uri="{FF2B5EF4-FFF2-40B4-BE49-F238E27FC236}">
                  <a16:creationId xmlns:a16="http://schemas.microsoft.com/office/drawing/2014/main" id="{E2640769-9D0C-714C-B41F-F0AF3CB08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5AC7D7C4-C7E0-BE49-B797-AB72BC5414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C127D504-2340-9144-A0C0-BC4BBEA09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76">
              <a:extLst>
                <a:ext uri="{FF2B5EF4-FFF2-40B4-BE49-F238E27FC236}">
                  <a16:creationId xmlns:a16="http://schemas.microsoft.com/office/drawing/2014/main" id="{8266C3BD-4E61-0646-9AA7-5CB786EC27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77">
              <a:extLst>
                <a:ext uri="{FF2B5EF4-FFF2-40B4-BE49-F238E27FC236}">
                  <a16:creationId xmlns:a16="http://schemas.microsoft.com/office/drawing/2014/main" id="{8AEAEE9B-E0B2-D14E-87FD-388F8C496A74}"/>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6" name="Freeform 78">
              <a:extLst>
                <a:ext uri="{FF2B5EF4-FFF2-40B4-BE49-F238E27FC236}">
                  <a16:creationId xmlns:a16="http://schemas.microsoft.com/office/drawing/2014/main" id="{1E54CFED-A4D5-7C47-AB58-4F813D231C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9">
              <a:extLst>
                <a:ext uri="{FF2B5EF4-FFF2-40B4-BE49-F238E27FC236}">
                  <a16:creationId xmlns:a16="http://schemas.microsoft.com/office/drawing/2014/main" id="{FF46DF3B-97DE-804E-9D8F-E9A00C5953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80">
              <a:extLst>
                <a:ext uri="{FF2B5EF4-FFF2-40B4-BE49-F238E27FC236}">
                  <a16:creationId xmlns:a16="http://schemas.microsoft.com/office/drawing/2014/main" id="{44486747-B3FE-184E-912A-43A38A3AC2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81">
              <a:extLst>
                <a:ext uri="{FF2B5EF4-FFF2-40B4-BE49-F238E27FC236}">
                  <a16:creationId xmlns:a16="http://schemas.microsoft.com/office/drawing/2014/main" id="{CB033255-FCDE-3345-AD92-D9BC51A26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4" name="Freeform 82">
              <a:extLst>
                <a:ext uri="{FF2B5EF4-FFF2-40B4-BE49-F238E27FC236}">
                  <a16:creationId xmlns:a16="http://schemas.microsoft.com/office/drawing/2014/main" id="{97033299-E214-9A47-95E6-703624E27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675114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F3FA97-75FD-3A25-266C-A10AE01B3683}"/>
              </a:ext>
            </a:extLst>
          </p:cNvPr>
          <p:cNvSpPr>
            <a:spLocks noGrp="1"/>
          </p:cNvSpPr>
          <p:nvPr>
            <p:ph type="title"/>
          </p:nvPr>
        </p:nvSpPr>
        <p:spPr>
          <a:xfrm>
            <a:off x="565150" y="2485898"/>
            <a:ext cx="3608387" cy="3395472"/>
          </a:xfrm>
        </p:spPr>
        <p:txBody>
          <a:bodyPr anchor="b">
            <a:normAutofit/>
          </a:bodyPr>
          <a:lstStyle/>
          <a:p>
            <a:r>
              <a:rPr lang="en-GB" dirty="0"/>
              <a:t>Impact cont`d</a:t>
            </a:r>
          </a:p>
        </p:txBody>
      </p:sp>
      <p:grpSp>
        <p:nvGrpSpPr>
          <p:cNvPr id="11" name="Group 10">
            <a:extLst>
              <a:ext uri="{FF2B5EF4-FFF2-40B4-BE49-F238E27FC236}">
                <a16:creationId xmlns:a16="http://schemas.microsoft.com/office/drawing/2014/main" id="{05ADD15B-C747-D340-BF8A-A1DD2A6A93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53">
              <a:extLst>
                <a:ext uri="{FF2B5EF4-FFF2-40B4-BE49-F238E27FC236}">
                  <a16:creationId xmlns:a16="http://schemas.microsoft.com/office/drawing/2014/main" id="{0B0B662E-0152-FD4E-B468-3F3593C15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55">
              <a:extLst>
                <a:ext uri="{FF2B5EF4-FFF2-40B4-BE49-F238E27FC236}">
                  <a16:creationId xmlns:a16="http://schemas.microsoft.com/office/drawing/2014/main" id="{81BFFC99-6B9D-F240-BD39-160F4C5735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57">
              <a:extLst>
                <a:ext uri="{FF2B5EF4-FFF2-40B4-BE49-F238E27FC236}">
                  <a16:creationId xmlns:a16="http://schemas.microsoft.com/office/drawing/2014/main" id="{4DC6AEB9-EEFF-D243-AEE2-42D0F9E53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58">
              <a:extLst>
                <a:ext uri="{FF2B5EF4-FFF2-40B4-BE49-F238E27FC236}">
                  <a16:creationId xmlns:a16="http://schemas.microsoft.com/office/drawing/2014/main" id="{D89DA958-651D-0049-A549-A9D22E494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7" name="Straight Connector 16">
            <a:extLst>
              <a:ext uri="{FF2B5EF4-FFF2-40B4-BE49-F238E27FC236}">
                <a16:creationId xmlns:a16="http://schemas.microsoft.com/office/drawing/2014/main" id="{1FE039F1-6D47-C642-B506-452A83B0AB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EB555EC-8B2C-3909-0073-C4131548C514}"/>
              </a:ext>
            </a:extLst>
          </p:cNvPr>
          <p:cNvGraphicFramePr>
            <a:graphicFrameLocks noGrp="1"/>
          </p:cNvGraphicFramePr>
          <p:nvPr>
            <p:ph idx="1"/>
            <p:extLst>
              <p:ext uri="{D42A27DB-BD31-4B8C-83A1-F6EECF244321}">
                <p14:modId xmlns:p14="http://schemas.microsoft.com/office/powerpoint/2010/main" val="3440235161"/>
              </p:ext>
            </p:extLst>
          </p:nvPr>
        </p:nvGraphicFramePr>
        <p:xfrm>
          <a:off x="5224243" y="685667"/>
          <a:ext cx="6316267" cy="50771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6421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5621D00A-CE39-6E7D-545D-89317FC23D76}"/>
              </a:ext>
            </a:extLst>
          </p:cNvPr>
          <p:cNvSpPr>
            <a:spLocks noGrp="1"/>
          </p:cNvSpPr>
          <p:nvPr>
            <p:ph type="title"/>
          </p:nvPr>
        </p:nvSpPr>
        <p:spPr>
          <a:xfrm>
            <a:off x="5224243" y="770890"/>
            <a:ext cx="6400999" cy="1268984"/>
          </a:xfrm>
        </p:spPr>
        <p:txBody>
          <a:bodyPr>
            <a:normAutofit/>
          </a:bodyPr>
          <a:lstStyle/>
          <a:p>
            <a:r>
              <a:rPr lang="en-GB" dirty="0"/>
              <a:t>Impact cont`d</a:t>
            </a:r>
          </a:p>
        </p:txBody>
      </p:sp>
      <p:sp>
        <p:nvSpPr>
          <p:cNvPr id="3" name="Content Placeholder 2">
            <a:extLst>
              <a:ext uri="{FF2B5EF4-FFF2-40B4-BE49-F238E27FC236}">
                <a16:creationId xmlns:a16="http://schemas.microsoft.com/office/drawing/2014/main" id="{0AA387C6-1AEF-42F7-51A1-2BD93A16A7C4}"/>
              </a:ext>
            </a:extLst>
          </p:cNvPr>
          <p:cNvSpPr>
            <a:spLocks noGrp="1"/>
          </p:cNvSpPr>
          <p:nvPr>
            <p:ph idx="1"/>
          </p:nvPr>
        </p:nvSpPr>
        <p:spPr>
          <a:xfrm>
            <a:off x="5224243" y="2160016"/>
            <a:ext cx="6400999" cy="3601212"/>
          </a:xfrm>
        </p:spPr>
        <p:txBody>
          <a:bodyPr>
            <a:normAutofit/>
          </a:bodyPr>
          <a:lstStyle/>
          <a:p>
            <a:pPr>
              <a:lnSpc>
                <a:spcPct val="90000"/>
              </a:lnSpc>
            </a:pPr>
            <a:r>
              <a:rPr lang="en-GB" sz="2000" b="0" i="0">
                <a:effectLst/>
                <a:latin typeface="Roboto" panose="02000000000000000000" pitchFamily="2" charset="0"/>
              </a:rPr>
              <a:t>Poverty affects health even before birth. </a:t>
            </a:r>
          </a:p>
          <a:p>
            <a:pPr>
              <a:lnSpc>
                <a:spcPct val="90000"/>
              </a:lnSpc>
            </a:pPr>
            <a:r>
              <a:rPr lang="en-GB" sz="2000" b="0" i="0">
                <a:effectLst/>
                <a:latin typeface="Roboto" panose="02000000000000000000" pitchFamily="2" charset="0"/>
              </a:rPr>
              <a:t>Children born to parents living in poverty are more likely to be low birthweight and less likely to survive the first year of life.</a:t>
            </a:r>
          </a:p>
          <a:p>
            <a:pPr>
              <a:lnSpc>
                <a:spcPct val="90000"/>
              </a:lnSpc>
            </a:pPr>
            <a:r>
              <a:rPr lang="en-GB" sz="2000" b="0" i="0">
                <a:effectLst/>
                <a:latin typeface="Roboto" panose="02000000000000000000" pitchFamily="2" charset="0"/>
              </a:rPr>
              <a:t>They are also more likely to suffer from asthma and other childhood diseases.</a:t>
            </a:r>
          </a:p>
          <a:p>
            <a:pPr>
              <a:lnSpc>
                <a:spcPct val="90000"/>
              </a:lnSpc>
            </a:pPr>
            <a:r>
              <a:rPr lang="en-GB" sz="2000" b="0" i="0">
                <a:effectLst/>
                <a:latin typeface="Roboto" panose="02000000000000000000" pitchFamily="2" charset="0"/>
              </a:rPr>
              <a:t>Children who grow up in poverty may also experience poor health in later life as a result.</a:t>
            </a:r>
          </a:p>
          <a:p>
            <a:pPr>
              <a:lnSpc>
                <a:spcPct val="90000"/>
              </a:lnSpc>
            </a:pPr>
            <a:r>
              <a:rPr lang="en-GB" sz="2000" b="0" i="0">
                <a:effectLst/>
                <a:latin typeface="Roboto" panose="02000000000000000000" pitchFamily="2" charset="0"/>
              </a:rPr>
              <a:t>Children in poverty are more likely to have poor mental health and are at higher risk of psychological distress. </a:t>
            </a:r>
          </a:p>
          <a:p>
            <a:pPr>
              <a:lnSpc>
                <a:spcPct val="90000"/>
              </a:lnSpc>
            </a:pPr>
            <a:endParaRPr lang="en-GB" sz="2000"/>
          </a:p>
        </p:txBody>
      </p:sp>
      <p:pic>
        <p:nvPicPr>
          <p:cNvPr id="5" name="Picture 4" descr="A hand of two adults and a kid on top of each other">
            <a:extLst>
              <a:ext uri="{FF2B5EF4-FFF2-40B4-BE49-F238E27FC236}">
                <a16:creationId xmlns:a16="http://schemas.microsoft.com/office/drawing/2014/main" id="{EBA3E2D9-81D6-8E3D-E8AB-B495E86EBDD1}"/>
              </a:ext>
            </a:extLst>
          </p:cNvPr>
          <p:cNvPicPr>
            <a:picLocks noChangeAspect="1"/>
          </p:cNvPicPr>
          <p:nvPr/>
        </p:nvPicPr>
        <p:blipFill>
          <a:blip r:embed="rId2"/>
          <a:srcRect l="30937" r="23732" b="-2"/>
          <a:stretch/>
        </p:blipFill>
        <p:spPr>
          <a:xfrm>
            <a:off x="20" y="1"/>
            <a:ext cx="4657325"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7770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BD8E37A-E080-D372-D014-1D14DF587255}"/>
              </a:ext>
            </a:extLst>
          </p:cNvPr>
          <p:cNvSpPr>
            <a:spLocks noGrp="1"/>
          </p:cNvSpPr>
          <p:nvPr>
            <p:ph type="title"/>
          </p:nvPr>
        </p:nvSpPr>
        <p:spPr>
          <a:xfrm>
            <a:off x="5224243" y="770890"/>
            <a:ext cx="6400999" cy="1268984"/>
          </a:xfrm>
        </p:spPr>
        <p:txBody>
          <a:bodyPr>
            <a:normAutofit/>
          </a:bodyPr>
          <a:lstStyle/>
          <a:p>
            <a:r>
              <a:rPr lang="en-GB" dirty="0"/>
              <a:t>Vulnerable groups</a:t>
            </a:r>
          </a:p>
        </p:txBody>
      </p:sp>
      <p:sp>
        <p:nvSpPr>
          <p:cNvPr id="3" name="Content Placeholder 2">
            <a:extLst>
              <a:ext uri="{FF2B5EF4-FFF2-40B4-BE49-F238E27FC236}">
                <a16:creationId xmlns:a16="http://schemas.microsoft.com/office/drawing/2014/main" id="{555F357E-D9CF-16EA-7664-9E0616623ECF}"/>
              </a:ext>
            </a:extLst>
          </p:cNvPr>
          <p:cNvSpPr>
            <a:spLocks noGrp="1"/>
          </p:cNvSpPr>
          <p:nvPr>
            <p:ph idx="1"/>
          </p:nvPr>
        </p:nvSpPr>
        <p:spPr>
          <a:xfrm>
            <a:off x="5224243" y="2160016"/>
            <a:ext cx="6400999" cy="3601212"/>
          </a:xfrm>
        </p:spPr>
        <p:txBody>
          <a:bodyPr vert="horz" lIns="91440" tIns="45720" rIns="91440" bIns="45720" rtlCol="0">
            <a:normAutofit/>
          </a:bodyPr>
          <a:lstStyle/>
          <a:p>
            <a:pPr>
              <a:lnSpc>
                <a:spcPct val="90000"/>
              </a:lnSpc>
            </a:pPr>
            <a:r>
              <a:rPr lang="en-GB" dirty="0"/>
              <a:t>Women</a:t>
            </a:r>
            <a:endParaRPr lang="en-GB"/>
          </a:p>
          <a:p>
            <a:pPr>
              <a:lnSpc>
                <a:spcPct val="90000"/>
              </a:lnSpc>
            </a:pPr>
            <a:r>
              <a:rPr lang="en-GB" dirty="0"/>
              <a:t>Ethnic minorities</a:t>
            </a:r>
            <a:endParaRPr lang="en-GB"/>
          </a:p>
          <a:p>
            <a:pPr>
              <a:lnSpc>
                <a:spcPct val="90000"/>
              </a:lnSpc>
            </a:pPr>
            <a:r>
              <a:rPr lang="en-GB" dirty="0"/>
              <a:t>Individuals with disabilities</a:t>
            </a:r>
            <a:endParaRPr lang="en-GB"/>
          </a:p>
          <a:p>
            <a:pPr>
              <a:lnSpc>
                <a:spcPct val="90000"/>
              </a:lnSpc>
            </a:pPr>
            <a:r>
              <a:rPr lang="en-GB" dirty="0"/>
              <a:t>Young</a:t>
            </a:r>
            <a:endParaRPr lang="en-GB"/>
          </a:p>
          <a:p>
            <a:pPr>
              <a:lnSpc>
                <a:spcPct val="90000"/>
              </a:lnSpc>
            </a:pPr>
            <a:r>
              <a:rPr lang="en-GB" dirty="0"/>
              <a:t>Unemployed</a:t>
            </a:r>
            <a:endParaRPr lang="en-GB"/>
          </a:p>
          <a:p>
            <a:pPr>
              <a:lnSpc>
                <a:spcPct val="90000"/>
              </a:lnSpc>
            </a:pPr>
            <a:r>
              <a:rPr lang="en-GB" dirty="0"/>
              <a:t>Children</a:t>
            </a:r>
            <a:endParaRPr lang="en-GB"/>
          </a:p>
          <a:p>
            <a:pPr>
              <a:lnSpc>
                <a:spcPct val="90000"/>
              </a:lnSpc>
            </a:pPr>
            <a:r>
              <a:rPr lang="en-GB" dirty="0"/>
              <a:t>Children leaving care</a:t>
            </a:r>
            <a:endParaRPr lang="en-GB"/>
          </a:p>
          <a:p>
            <a:pPr>
              <a:lnSpc>
                <a:spcPct val="90000"/>
              </a:lnSpc>
            </a:pPr>
            <a:r>
              <a:rPr lang="en-GB" dirty="0"/>
              <a:t>Teenage parents</a:t>
            </a:r>
            <a:endParaRPr lang="en-GB"/>
          </a:p>
          <a:p>
            <a:pPr>
              <a:lnSpc>
                <a:spcPct val="90000"/>
              </a:lnSpc>
            </a:pPr>
            <a:endParaRPr lang="en-GB"/>
          </a:p>
        </p:txBody>
      </p:sp>
      <p:pic>
        <p:nvPicPr>
          <p:cNvPr id="5" name="Picture 4" descr="Chalk drawing of people representing different genders">
            <a:extLst>
              <a:ext uri="{FF2B5EF4-FFF2-40B4-BE49-F238E27FC236}">
                <a16:creationId xmlns:a16="http://schemas.microsoft.com/office/drawing/2014/main" id="{07588AA3-3741-365B-AA48-B45BCF276804}"/>
              </a:ext>
            </a:extLst>
          </p:cNvPr>
          <p:cNvPicPr>
            <a:picLocks noChangeAspect="1"/>
          </p:cNvPicPr>
          <p:nvPr/>
        </p:nvPicPr>
        <p:blipFill>
          <a:blip r:embed="rId3"/>
          <a:srcRect l="25269" r="29400" b="-2"/>
          <a:stretch/>
        </p:blipFill>
        <p:spPr>
          <a:xfrm>
            <a:off x="20" y="1"/>
            <a:ext cx="4657325"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8581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5886-ED50-3895-A368-9CA58D0F3313}"/>
              </a:ext>
            </a:extLst>
          </p:cNvPr>
          <p:cNvSpPr>
            <a:spLocks noGrp="1"/>
          </p:cNvSpPr>
          <p:nvPr>
            <p:ph type="title"/>
          </p:nvPr>
        </p:nvSpPr>
        <p:spPr/>
        <p:txBody>
          <a:bodyPr/>
          <a:lstStyle/>
          <a:p>
            <a:r>
              <a:rPr lang="en-GB" dirty="0"/>
              <a:t>Poverty in the UK</a:t>
            </a:r>
          </a:p>
        </p:txBody>
      </p:sp>
      <p:sp>
        <p:nvSpPr>
          <p:cNvPr id="3" name="Content Placeholder 2">
            <a:extLst>
              <a:ext uri="{FF2B5EF4-FFF2-40B4-BE49-F238E27FC236}">
                <a16:creationId xmlns:a16="http://schemas.microsoft.com/office/drawing/2014/main" id="{54F407A5-4C8D-C2AF-32CC-A9AB9E8F2B79}"/>
              </a:ext>
            </a:extLst>
          </p:cNvPr>
          <p:cNvSpPr>
            <a:spLocks noGrp="1"/>
          </p:cNvSpPr>
          <p:nvPr>
            <p:ph idx="1"/>
          </p:nvPr>
        </p:nvSpPr>
        <p:spPr/>
        <p:txBody>
          <a:bodyPr vert="horz" lIns="91440" tIns="45720" rIns="91440" bIns="45720" rtlCol="0" anchor="t">
            <a:normAutofit lnSpcReduction="10000"/>
          </a:bodyPr>
          <a:lstStyle/>
          <a:p>
            <a:r>
              <a:rPr lang="en-GB" dirty="0"/>
              <a:t>Ebbs and Flows</a:t>
            </a:r>
          </a:p>
          <a:p>
            <a:r>
              <a:rPr lang="en-GB" dirty="0"/>
              <a:t>Persistent poverty</a:t>
            </a:r>
          </a:p>
          <a:p>
            <a:r>
              <a:rPr lang="en-GB" dirty="0"/>
              <a:t>The UK has more children who are materially deprived than any other member of the EU, with the same profile.</a:t>
            </a:r>
          </a:p>
          <a:p>
            <a:r>
              <a:rPr lang="en-GB" dirty="0"/>
              <a:t>Between 3-5% of children do not have access to the most basic of essentials, including good nutrition and appropriate clothing for the weather.</a:t>
            </a:r>
          </a:p>
        </p:txBody>
      </p:sp>
    </p:spTree>
    <p:extLst>
      <p:ext uri="{BB962C8B-B14F-4D97-AF65-F5344CB8AC3E}">
        <p14:creationId xmlns:p14="http://schemas.microsoft.com/office/powerpoint/2010/main" val="218577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80989-CAEC-6243-8087-F62254B42F68}"/>
              </a:ext>
            </a:extLst>
          </p:cNvPr>
          <p:cNvSpPr>
            <a:spLocks noGrp="1"/>
          </p:cNvSpPr>
          <p:nvPr>
            <p:ph type="title"/>
          </p:nvPr>
        </p:nvSpPr>
        <p:spPr>
          <a:xfrm>
            <a:off x="565150" y="770890"/>
            <a:ext cx="7335835" cy="673446"/>
          </a:xfrm>
        </p:spPr>
        <p:txBody>
          <a:bodyPr>
            <a:normAutofit fontScale="90000"/>
          </a:bodyPr>
          <a:lstStyle/>
          <a:p>
            <a:r>
              <a:rPr lang="en-GB" dirty="0"/>
              <a:t>Ebbs and flows - </a:t>
            </a:r>
          </a:p>
        </p:txBody>
      </p:sp>
      <p:sp>
        <p:nvSpPr>
          <p:cNvPr id="3" name="Content Placeholder 2">
            <a:extLst>
              <a:ext uri="{FF2B5EF4-FFF2-40B4-BE49-F238E27FC236}">
                <a16:creationId xmlns:a16="http://schemas.microsoft.com/office/drawing/2014/main" id="{E8E7FEEF-811B-9A3C-3830-1265D94ACDF3}"/>
              </a:ext>
            </a:extLst>
          </p:cNvPr>
          <p:cNvSpPr>
            <a:spLocks noGrp="1"/>
          </p:cNvSpPr>
          <p:nvPr>
            <p:ph idx="1"/>
          </p:nvPr>
        </p:nvSpPr>
        <p:spPr>
          <a:xfrm>
            <a:off x="565150" y="1683327"/>
            <a:ext cx="9139959" cy="4403783"/>
          </a:xfrm>
        </p:spPr>
        <p:txBody>
          <a:bodyPr>
            <a:normAutofit fontScale="92500"/>
          </a:bodyPr>
          <a:lstStyle/>
          <a:p>
            <a:r>
              <a:rPr lang="en-GB" b="0" i="0" dirty="0">
                <a:solidFill>
                  <a:srgbClr val="333333"/>
                </a:solidFill>
                <a:effectLst/>
                <a:latin typeface="Open Sans" panose="020B0606030504020204" pitchFamily="34" charset="0"/>
              </a:rPr>
              <a:t>Consumer credit is a part of everyday life for many people, helping to smooth the ebbs and flows of income and expenditure and manage financial resources flexibly. However, the concern is that use of consumer credit, particularly use of high-cost credit, can lead to financial difficulties and over-indebtedness.</a:t>
            </a:r>
          </a:p>
          <a:p>
            <a:pPr algn="l">
              <a:buFont typeface="+mj-lt"/>
              <a:buAutoNum type="arabicPeriod"/>
            </a:pPr>
            <a:r>
              <a:rPr lang="en-GB" b="0" i="0" dirty="0">
                <a:solidFill>
                  <a:srgbClr val="333333"/>
                </a:solidFill>
                <a:effectLst/>
                <a:latin typeface="Open Sans" panose="020B0606030504020204" pitchFamily="34" charset="0"/>
              </a:rPr>
              <a:t>What is the relationship between debt, credit and poverty in the UK?</a:t>
            </a:r>
          </a:p>
          <a:p>
            <a:pPr algn="l">
              <a:buFont typeface="+mj-lt"/>
              <a:buAutoNum type="arabicPeriod"/>
            </a:pPr>
            <a:r>
              <a:rPr lang="en-GB" b="0" i="0" dirty="0">
                <a:solidFill>
                  <a:srgbClr val="333333"/>
                </a:solidFill>
                <a:effectLst/>
                <a:latin typeface="Open Sans" panose="020B0606030504020204" pitchFamily="34" charset="0"/>
              </a:rPr>
              <a:t>How can credit and debt policies and practice interventions reduce and prevent poverty - what is the evidence on what works?</a:t>
            </a:r>
          </a:p>
          <a:p>
            <a:pPr algn="l">
              <a:buFont typeface="+mj-lt"/>
              <a:buAutoNum type="arabicPeriod"/>
            </a:pPr>
            <a:r>
              <a:rPr lang="en-GB" b="0" i="0" dirty="0">
                <a:solidFill>
                  <a:srgbClr val="333333"/>
                </a:solidFill>
                <a:effectLst/>
                <a:latin typeface="Open Sans" panose="020B0606030504020204" pitchFamily="34" charset="0"/>
              </a:rPr>
              <a:t>What interventions and strategies are recommended for inclusion in an anti-poverty strategy for the UK?</a:t>
            </a:r>
          </a:p>
        </p:txBody>
      </p:sp>
    </p:spTree>
    <p:extLst>
      <p:ext uri="{BB962C8B-B14F-4D97-AF65-F5344CB8AC3E}">
        <p14:creationId xmlns:p14="http://schemas.microsoft.com/office/powerpoint/2010/main" val="3920744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1D64F-F67C-DAD4-2F50-95C05FC79BAB}"/>
              </a:ext>
            </a:extLst>
          </p:cNvPr>
          <p:cNvSpPr>
            <a:spLocks noGrp="1"/>
          </p:cNvSpPr>
          <p:nvPr>
            <p:ph type="title"/>
          </p:nvPr>
        </p:nvSpPr>
        <p:spPr/>
        <p:txBody>
          <a:bodyPr/>
          <a:lstStyle/>
          <a:p>
            <a:r>
              <a:rPr lang="en-GB" dirty="0"/>
              <a:t>Persistent poverty - </a:t>
            </a:r>
          </a:p>
        </p:txBody>
      </p:sp>
      <p:sp>
        <p:nvSpPr>
          <p:cNvPr id="3" name="Content Placeholder 2">
            <a:extLst>
              <a:ext uri="{FF2B5EF4-FFF2-40B4-BE49-F238E27FC236}">
                <a16:creationId xmlns:a16="http://schemas.microsoft.com/office/drawing/2014/main" id="{B6980A4D-E588-1F7A-7560-7AE07F6FF6D1}"/>
              </a:ext>
            </a:extLst>
          </p:cNvPr>
          <p:cNvSpPr>
            <a:spLocks noGrp="1"/>
          </p:cNvSpPr>
          <p:nvPr>
            <p:ph idx="1"/>
          </p:nvPr>
        </p:nvSpPr>
        <p:spPr/>
        <p:txBody>
          <a:bodyPr>
            <a:normAutofit fontScale="92500"/>
          </a:bodyPr>
          <a:lstStyle/>
          <a:p>
            <a:r>
              <a:rPr lang="en-GB" b="0" i="0" dirty="0">
                <a:solidFill>
                  <a:srgbClr val="001D35"/>
                </a:solidFill>
                <a:effectLst/>
                <a:latin typeface="Google Sans"/>
              </a:rPr>
              <a:t>Persistent poverty is when someone experiences relative low income for at least three out of four years in a row. Income is adjusted for household size and includes earnings, investment, pension, and state support.</a:t>
            </a:r>
          </a:p>
          <a:p>
            <a:pPr algn="l"/>
            <a:r>
              <a:rPr lang="en-GB" b="1" i="0" dirty="0">
                <a:solidFill>
                  <a:srgbClr val="001D35"/>
                </a:solidFill>
                <a:effectLst/>
                <a:latin typeface="Google Sans"/>
              </a:rPr>
              <a:t>UK</a:t>
            </a:r>
            <a:r>
              <a:rPr lang="en-GB" dirty="0">
                <a:solidFill>
                  <a:srgbClr val="001D35"/>
                </a:solidFill>
                <a:latin typeface="Google Sans"/>
              </a:rPr>
              <a:t> – </a:t>
            </a:r>
            <a:r>
              <a:rPr lang="en-GB" b="0" i="0" dirty="0">
                <a:effectLst/>
                <a:latin typeface="Google Sans"/>
              </a:rPr>
              <a:t>In 2017, the UK's persistent poverty rate was 7.8%, which was lower than the EU28 average of 11.3%.</a:t>
            </a:r>
          </a:p>
          <a:p>
            <a:pPr marL="0" indent="0" algn="l">
              <a:buNone/>
            </a:pPr>
            <a:endParaRPr lang="en-GB" b="0" i="0" dirty="0">
              <a:effectLst/>
              <a:latin typeface="Google Sans"/>
            </a:endParaRPr>
          </a:p>
          <a:p>
            <a:pPr algn="l"/>
            <a:r>
              <a:rPr lang="en-GB" b="1" i="0" dirty="0">
                <a:solidFill>
                  <a:srgbClr val="001D35"/>
                </a:solidFill>
                <a:effectLst/>
                <a:latin typeface="Google Sans"/>
              </a:rPr>
              <a:t>Wales – </a:t>
            </a:r>
            <a:r>
              <a:rPr lang="en-GB" b="0" i="0" dirty="0">
                <a:effectLst/>
                <a:latin typeface="Google Sans"/>
              </a:rPr>
              <a:t>In 2022, the persistent poverty rate in Wales was 12%. </a:t>
            </a:r>
          </a:p>
          <a:p>
            <a:pPr algn="l"/>
            <a:endParaRPr lang="en-GB" b="0" i="0" dirty="0">
              <a:effectLst/>
              <a:latin typeface="Google Sans"/>
            </a:endParaRPr>
          </a:p>
          <a:p>
            <a:endParaRPr lang="en-GB" dirty="0"/>
          </a:p>
        </p:txBody>
      </p:sp>
      <p:sp>
        <p:nvSpPr>
          <p:cNvPr id="4" name="AutoShape 2" descr="StickersLimited Adhesive Union Jack Flag Decals/Stickers or UK Flags Stickers (Red &amp; Blue, 2 Decals (120 x 80 mm)) #Y1012">
            <a:extLst>
              <a:ext uri="{FF2B5EF4-FFF2-40B4-BE49-F238E27FC236}">
                <a16:creationId xmlns:a16="http://schemas.microsoft.com/office/drawing/2014/main" id="{7AA641CA-09D6-B38F-6FE6-C4BE04660F1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063B8AE6-734D-4819-E904-CC2EF73D8968}"/>
              </a:ext>
            </a:extLst>
          </p:cNvPr>
          <p:cNvPicPr>
            <a:picLocks noChangeAspect="1"/>
          </p:cNvPicPr>
          <p:nvPr/>
        </p:nvPicPr>
        <p:blipFill>
          <a:blip r:embed="rId2"/>
          <a:stretch>
            <a:fillRect/>
          </a:stretch>
        </p:blipFill>
        <p:spPr>
          <a:xfrm>
            <a:off x="8421240" y="2899356"/>
            <a:ext cx="1685925" cy="1600200"/>
          </a:xfrm>
          <a:prstGeom prst="rect">
            <a:avLst/>
          </a:prstGeom>
        </p:spPr>
      </p:pic>
      <p:sp>
        <p:nvSpPr>
          <p:cNvPr id="6" name="AutoShape 4" descr="Printed Wales Flags 2yd (1.83m x 0.91m)">
            <a:extLst>
              <a:ext uri="{FF2B5EF4-FFF2-40B4-BE49-F238E27FC236}">
                <a16:creationId xmlns:a16="http://schemas.microsoft.com/office/drawing/2014/main" id="{6EE0FC81-986D-28CD-E4BF-6ADB83C33C02}"/>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E54916B8-C020-D068-F2BA-298E2E678E95}"/>
              </a:ext>
            </a:extLst>
          </p:cNvPr>
          <p:cNvPicPr>
            <a:picLocks noChangeAspect="1"/>
          </p:cNvPicPr>
          <p:nvPr/>
        </p:nvPicPr>
        <p:blipFill>
          <a:blip r:embed="rId3"/>
          <a:stretch>
            <a:fillRect/>
          </a:stretch>
        </p:blipFill>
        <p:spPr>
          <a:xfrm>
            <a:off x="8421240" y="4499556"/>
            <a:ext cx="1685925" cy="1276350"/>
          </a:xfrm>
          <a:prstGeom prst="rect">
            <a:avLst/>
          </a:prstGeom>
        </p:spPr>
      </p:pic>
    </p:spTree>
    <p:extLst>
      <p:ext uri="{BB962C8B-B14F-4D97-AF65-F5344CB8AC3E}">
        <p14:creationId xmlns:p14="http://schemas.microsoft.com/office/powerpoint/2010/main" val="337257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7D9DF-0437-522B-C424-E8877B79D8A6}"/>
              </a:ext>
            </a:extLst>
          </p:cNvPr>
          <p:cNvSpPr>
            <a:spLocks noGrp="1"/>
          </p:cNvSpPr>
          <p:nvPr>
            <p:ph type="title"/>
          </p:nvPr>
        </p:nvSpPr>
        <p:spPr/>
        <p:txBody>
          <a:bodyPr>
            <a:normAutofit fontScale="90000"/>
          </a:bodyPr>
          <a:lstStyle/>
          <a:p>
            <a:r>
              <a:rPr lang="en-GB" dirty="0"/>
              <a:t>Latest findings: overall poverty</a:t>
            </a:r>
          </a:p>
        </p:txBody>
      </p:sp>
      <p:sp>
        <p:nvSpPr>
          <p:cNvPr id="3" name="Content Placeholder 2">
            <a:extLst>
              <a:ext uri="{FF2B5EF4-FFF2-40B4-BE49-F238E27FC236}">
                <a16:creationId xmlns:a16="http://schemas.microsoft.com/office/drawing/2014/main" id="{32A3F59A-0C8E-D08A-996A-1E151AED1E07}"/>
              </a:ext>
            </a:extLst>
          </p:cNvPr>
          <p:cNvSpPr>
            <a:spLocks noGrp="1"/>
          </p:cNvSpPr>
          <p:nvPr>
            <p:ph idx="1"/>
          </p:nvPr>
        </p:nvSpPr>
        <p:spPr>
          <a:xfrm>
            <a:off x="565150" y="1589809"/>
            <a:ext cx="10272568" cy="4497301"/>
          </a:xfrm>
        </p:spPr>
        <p:txBody>
          <a:bodyPr>
            <a:normAutofit fontScale="85000" lnSpcReduction="20000"/>
          </a:bodyPr>
          <a:lstStyle/>
          <a:p>
            <a:r>
              <a:rPr lang="en-GB" dirty="0"/>
              <a:t>Around </a:t>
            </a:r>
            <a:r>
              <a:rPr lang="en-GB" b="1" dirty="0"/>
              <a:t>22% of people in Wales are living in relative income poverty after housing costs</a:t>
            </a:r>
            <a:r>
              <a:rPr lang="en-GB" dirty="0"/>
              <a:t> — roughly </a:t>
            </a:r>
            <a:r>
              <a:rPr lang="en-GB" b="1" dirty="0"/>
              <a:t>700,000 individuals.</a:t>
            </a:r>
            <a:endParaRPr lang="en-GB" dirty="0"/>
          </a:p>
          <a:p>
            <a:endParaRPr lang="en-GB" b="1" dirty="0"/>
          </a:p>
          <a:p>
            <a:r>
              <a:rPr lang="en-GB" b="1" dirty="0"/>
              <a:t>By age group</a:t>
            </a:r>
            <a:endParaRPr lang="en-GB" dirty="0"/>
          </a:p>
          <a:p>
            <a:pPr lvl="1"/>
            <a:r>
              <a:rPr lang="en-GB" b="1" dirty="0"/>
              <a:t>Children:</a:t>
            </a:r>
            <a:r>
              <a:rPr lang="en-GB" dirty="0"/>
              <a:t> About </a:t>
            </a:r>
            <a:r>
              <a:rPr lang="en-GB" b="1" dirty="0"/>
              <a:t>31%</a:t>
            </a:r>
            <a:r>
              <a:rPr lang="en-GB" dirty="0"/>
              <a:t> of children in Wales are in relative poverty. </a:t>
            </a:r>
          </a:p>
          <a:p>
            <a:pPr lvl="1"/>
            <a:r>
              <a:rPr lang="en-GB" b="1" dirty="0"/>
              <a:t>Working‑age adults:</a:t>
            </a:r>
            <a:r>
              <a:rPr lang="en-GB" dirty="0"/>
              <a:t> Around </a:t>
            </a:r>
            <a:r>
              <a:rPr lang="en-GB" b="1" dirty="0"/>
              <a:t>21%</a:t>
            </a:r>
            <a:r>
              <a:rPr lang="en-GB" dirty="0"/>
              <a:t> are in poverty. </a:t>
            </a:r>
          </a:p>
          <a:p>
            <a:pPr lvl="1"/>
            <a:r>
              <a:rPr lang="en-GB" b="1" dirty="0"/>
              <a:t>Pensioners:</a:t>
            </a:r>
            <a:r>
              <a:rPr lang="en-GB" dirty="0"/>
              <a:t> Around </a:t>
            </a:r>
            <a:r>
              <a:rPr lang="en-GB" b="1" dirty="0"/>
              <a:t>16%</a:t>
            </a:r>
            <a:r>
              <a:rPr lang="en-GB" dirty="0"/>
              <a:t> of pensioners are in poverty. </a:t>
            </a:r>
            <a:endParaRPr lang="en-GB" b="1" dirty="0"/>
          </a:p>
          <a:p>
            <a:endParaRPr lang="en-GB" b="1" dirty="0"/>
          </a:p>
          <a:p>
            <a:r>
              <a:rPr lang="en-GB" b="1" dirty="0"/>
              <a:t>Deep and very deep poverty</a:t>
            </a:r>
            <a:endParaRPr lang="en-GB" dirty="0"/>
          </a:p>
          <a:p>
            <a:pPr lvl="1"/>
            <a:r>
              <a:rPr lang="en-GB" dirty="0"/>
              <a:t>Nearly </a:t>
            </a:r>
            <a:r>
              <a:rPr lang="en-GB" b="1" dirty="0"/>
              <a:t>half a million people in Wales live in deep poverty</a:t>
            </a:r>
            <a:r>
              <a:rPr lang="en-GB" dirty="0"/>
              <a:t>, with </a:t>
            </a:r>
            <a:r>
              <a:rPr lang="en-GB" b="1" dirty="0"/>
              <a:t>310,000 in very deep poverty</a:t>
            </a:r>
            <a:r>
              <a:rPr lang="en-GB" dirty="0"/>
              <a:t> (below 40% of median income). </a:t>
            </a:r>
            <a:endParaRPr lang="en-GB" b="1" dirty="0"/>
          </a:p>
          <a:p>
            <a:r>
              <a:rPr lang="en-GB" b="1" dirty="0"/>
              <a:t>Fuel poverty</a:t>
            </a:r>
            <a:endParaRPr lang="en-GB" dirty="0"/>
          </a:p>
          <a:p>
            <a:pPr lvl="1"/>
            <a:r>
              <a:rPr lang="en-GB" dirty="0"/>
              <a:t>Approximately </a:t>
            </a:r>
            <a:r>
              <a:rPr lang="en-GB" b="1" dirty="0"/>
              <a:t>340,000 households</a:t>
            </a:r>
            <a:r>
              <a:rPr lang="en-GB" dirty="0"/>
              <a:t> (about </a:t>
            </a:r>
            <a:r>
              <a:rPr lang="en-GB" b="1" dirty="0"/>
              <a:t>1 in 4</a:t>
            </a:r>
            <a:r>
              <a:rPr lang="en-GB" dirty="0"/>
              <a:t>) estimated to be in </a:t>
            </a:r>
            <a:r>
              <a:rPr lang="en-GB" i="1" dirty="0"/>
              <a:t>fuel poverty</a:t>
            </a:r>
            <a:r>
              <a:rPr lang="en-GB" dirty="0"/>
              <a:t> (spending &gt;10% of income on energy). </a:t>
            </a:r>
          </a:p>
          <a:p>
            <a:endParaRPr lang="en-GB" dirty="0"/>
          </a:p>
        </p:txBody>
      </p:sp>
      <p:sp>
        <p:nvSpPr>
          <p:cNvPr id="4" name="TextBox 3">
            <a:extLst>
              <a:ext uri="{FF2B5EF4-FFF2-40B4-BE49-F238E27FC236}">
                <a16:creationId xmlns:a16="http://schemas.microsoft.com/office/drawing/2014/main" id="{D34D249F-0E3F-712A-8AE3-E61ED66C8326}"/>
              </a:ext>
            </a:extLst>
          </p:cNvPr>
          <p:cNvSpPr txBox="1"/>
          <p:nvPr/>
        </p:nvSpPr>
        <p:spPr>
          <a:xfrm>
            <a:off x="7138554" y="2039874"/>
            <a:ext cx="3532332" cy="663055"/>
          </a:xfrm>
          <a:prstGeom prst="rect">
            <a:avLst/>
          </a:prstGeom>
          <a:noFill/>
        </p:spPr>
        <p:txBody>
          <a:bodyPr wrap="square" rtlCol="0">
            <a:spAutoFit/>
          </a:bodyPr>
          <a:lstStyle/>
          <a:p>
            <a:r>
              <a:rPr lang="en-GB">
                <a:hlinkClick r:id="rId2"/>
              </a:rPr>
              <a:t>Wellbeing of Wales 2025 | GOV.WALES</a:t>
            </a:r>
            <a:endParaRPr lang="en-GB" dirty="0"/>
          </a:p>
        </p:txBody>
      </p:sp>
      <p:sp>
        <p:nvSpPr>
          <p:cNvPr id="5" name="TextBox 4">
            <a:extLst>
              <a:ext uri="{FF2B5EF4-FFF2-40B4-BE49-F238E27FC236}">
                <a16:creationId xmlns:a16="http://schemas.microsoft.com/office/drawing/2014/main" id="{85308519-2849-2778-8500-CAEC5BAAB0DD}"/>
              </a:ext>
            </a:extLst>
          </p:cNvPr>
          <p:cNvSpPr txBox="1"/>
          <p:nvPr/>
        </p:nvSpPr>
        <p:spPr>
          <a:xfrm>
            <a:off x="8063346" y="3636819"/>
            <a:ext cx="4426527" cy="830997"/>
          </a:xfrm>
          <a:prstGeom prst="rect">
            <a:avLst/>
          </a:prstGeom>
          <a:noFill/>
        </p:spPr>
        <p:txBody>
          <a:bodyPr wrap="square" rtlCol="0">
            <a:spAutoFit/>
          </a:bodyPr>
          <a:lstStyle/>
          <a:p>
            <a:r>
              <a:rPr lang="en-GB" sz="1600" dirty="0">
                <a:solidFill>
                  <a:schemeClr val="accent2">
                    <a:lumMod val="75000"/>
                  </a:schemeClr>
                </a:solidFill>
              </a:rPr>
              <a:t>Joseph Rowntree Foundation (2025). Poverty in Wales 2025. York: Joseph Rowntree Foundation.</a:t>
            </a:r>
          </a:p>
        </p:txBody>
      </p:sp>
    </p:spTree>
    <p:extLst>
      <p:ext uri="{BB962C8B-B14F-4D97-AF65-F5344CB8AC3E}">
        <p14:creationId xmlns:p14="http://schemas.microsoft.com/office/powerpoint/2010/main" val="27103088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2E87FA-565C-B0D7-6978-AB7784749386}"/>
              </a:ext>
            </a:extLst>
          </p:cNvPr>
          <p:cNvSpPr>
            <a:spLocks noGrp="1"/>
          </p:cNvSpPr>
          <p:nvPr>
            <p:ph type="title"/>
          </p:nvPr>
        </p:nvSpPr>
        <p:spPr>
          <a:xfrm>
            <a:off x="565150" y="2485898"/>
            <a:ext cx="3608387" cy="3395472"/>
          </a:xfrm>
        </p:spPr>
        <p:txBody>
          <a:bodyPr anchor="b">
            <a:normAutofit/>
          </a:bodyPr>
          <a:lstStyle/>
          <a:p>
            <a:r>
              <a:rPr lang="en-GB" dirty="0"/>
              <a:t>Summary table: Wales and UK</a:t>
            </a:r>
          </a:p>
        </p:txBody>
      </p:sp>
      <p:grpSp>
        <p:nvGrpSpPr>
          <p:cNvPr id="11" name="Group 10">
            <a:extLst>
              <a:ext uri="{FF2B5EF4-FFF2-40B4-BE49-F238E27FC236}">
                <a16:creationId xmlns:a16="http://schemas.microsoft.com/office/drawing/2014/main" id="{05ADD15B-C747-D340-BF8A-A1DD2A6A93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53">
              <a:extLst>
                <a:ext uri="{FF2B5EF4-FFF2-40B4-BE49-F238E27FC236}">
                  <a16:creationId xmlns:a16="http://schemas.microsoft.com/office/drawing/2014/main" id="{0B0B662E-0152-FD4E-B468-3F3593C15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55">
              <a:extLst>
                <a:ext uri="{FF2B5EF4-FFF2-40B4-BE49-F238E27FC236}">
                  <a16:creationId xmlns:a16="http://schemas.microsoft.com/office/drawing/2014/main" id="{81BFFC99-6B9D-F240-BD39-160F4C5735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57">
              <a:extLst>
                <a:ext uri="{FF2B5EF4-FFF2-40B4-BE49-F238E27FC236}">
                  <a16:creationId xmlns:a16="http://schemas.microsoft.com/office/drawing/2014/main" id="{4DC6AEB9-EEFF-D243-AEE2-42D0F9E53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58">
              <a:extLst>
                <a:ext uri="{FF2B5EF4-FFF2-40B4-BE49-F238E27FC236}">
                  <a16:creationId xmlns:a16="http://schemas.microsoft.com/office/drawing/2014/main" id="{D89DA958-651D-0049-A549-A9D22E494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7" name="Straight Connector 16">
            <a:extLst>
              <a:ext uri="{FF2B5EF4-FFF2-40B4-BE49-F238E27FC236}">
                <a16:creationId xmlns:a16="http://schemas.microsoft.com/office/drawing/2014/main" id="{1FE039F1-6D47-C642-B506-452A83B0AB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FBBCAEFF-3EBE-771D-AD38-F146055423E0}"/>
              </a:ext>
            </a:extLst>
          </p:cNvPr>
          <p:cNvGraphicFramePr>
            <a:graphicFrameLocks noGrp="1"/>
          </p:cNvGraphicFramePr>
          <p:nvPr>
            <p:ph idx="1"/>
            <p:extLst>
              <p:ext uri="{D42A27DB-BD31-4B8C-83A1-F6EECF244321}">
                <p14:modId xmlns:p14="http://schemas.microsoft.com/office/powerpoint/2010/main" val="1774702954"/>
              </p:ext>
            </p:extLst>
          </p:nvPr>
        </p:nvGraphicFramePr>
        <p:xfrm>
          <a:off x="4539409" y="1040180"/>
          <a:ext cx="6316268" cy="4388939"/>
        </p:xfrm>
        <a:graphic>
          <a:graphicData uri="http://schemas.openxmlformats.org/drawingml/2006/table">
            <a:tbl>
              <a:tblPr/>
              <a:tblGrid>
                <a:gridCol w="2072848">
                  <a:extLst>
                    <a:ext uri="{9D8B030D-6E8A-4147-A177-3AD203B41FA5}">
                      <a16:colId xmlns:a16="http://schemas.microsoft.com/office/drawing/2014/main" val="1420778268"/>
                    </a:ext>
                  </a:extLst>
                </a:gridCol>
                <a:gridCol w="2128163">
                  <a:extLst>
                    <a:ext uri="{9D8B030D-6E8A-4147-A177-3AD203B41FA5}">
                      <a16:colId xmlns:a16="http://schemas.microsoft.com/office/drawing/2014/main" val="3082335095"/>
                    </a:ext>
                  </a:extLst>
                </a:gridCol>
                <a:gridCol w="2115257">
                  <a:extLst>
                    <a:ext uri="{9D8B030D-6E8A-4147-A177-3AD203B41FA5}">
                      <a16:colId xmlns:a16="http://schemas.microsoft.com/office/drawing/2014/main" val="226976711"/>
                    </a:ext>
                  </a:extLst>
                </a:gridCol>
              </a:tblGrid>
              <a:tr h="577381">
                <a:tc>
                  <a:txBody>
                    <a:bodyPr/>
                    <a:lstStyle/>
                    <a:p>
                      <a:pPr>
                        <a:buNone/>
                      </a:pPr>
                      <a:r>
                        <a:rPr lang="en-GB" sz="1500" dirty="0"/>
                        <a:t>Region / Group</a:t>
                      </a:r>
                    </a:p>
                  </a:txBody>
                  <a:tcPr marL="74676" marR="74676" marT="37338" marB="3733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GB" sz="1500" dirty="0"/>
                        <a:t>Poverty (% relative after housing costs)</a:t>
                      </a:r>
                    </a:p>
                  </a:txBody>
                  <a:tcPr marL="74676" marR="74676" marT="37338" marB="3733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endParaRPr lang="en-GB" sz="1500" dirty="0"/>
                    </a:p>
                  </a:txBody>
                  <a:tcPr marL="74676" marR="74676" marT="37338" marB="37338" anchor="ctr">
                    <a:lnL>
                      <a:noFill/>
                    </a:lnL>
                    <a:lnR>
                      <a:noFill/>
                    </a:lnR>
                    <a:lnT>
                      <a:no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2864362"/>
                  </a:ext>
                </a:extLst>
              </a:tr>
              <a:tr h="577381">
                <a:tc>
                  <a:txBody>
                    <a:bodyPr/>
                    <a:lstStyle/>
                    <a:p>
                      <a:pPr>
                        <a:buNone/>
                      </a:pPr>
                      <a:r>
                        <a:rPr lang="en-GB" sz="1500" b="1" dirty="0"/>
                        <a:t>Wales (all people)</a:t>
                      </a:r>
                      <a:endParaRPr lang="en-GB" sz="1500" dirty="0"/>
                    </a:p>
                  </a:txBody>
                  <a:tcPr marL="74676" marR="74676" marT="37338" marB="3733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GB" sz="1500"/>
                        <a:t>~22%</a:t>
                      </a:r>
                    </a:p>
                  </a:txBody>
                  <a:tcPr marL="74676" marR="74676" marT="37338" marB="3733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GB" sz="1500" dirty="0"/>
                        <a:t>~700,000 people in poverty </a:t>
                      </a:r>
                    </a:p>
                  </a:txBody>
                  <a:tcPr marL="74676" marR="74676" marT="37338" marB="37338" anchor="ctr">
                    <a:lnL>
                      <a:noFill/>
                    </a:lnL>
                    <a:lnR>
                      <a:noFill/>
                    </a:lnR>
                    <a:lnT w="12700" cap="flat" cmpd="sng" algn="ctr">
                      <a:solidFill>
                        <a:schemeClr val="tx1"/>
                      </a:solidFill>
                      <a:prstDash val="solid"/>
                      <a:round/>
                      <a:headEnd type="none" w="med" len="med"/>
                      <a:tailEnd type="none" w="med" len="med"/>
                    </a:lnT>
                    <a:lnB>
                      <a:noFill/>
                    </a:lnB>
                    <a:noFill/>
                  </a:tcPr>
                </a:tc>
                <a:extLst>
                  <a:ext uri="{0D108BD9-81ED-4DB2-BD59-A6C34878D82A}">
                    <a16:rowId xmlns:a16="http://schemas.microsoft.com/office/drawing/2014/main" val="1551077598"/>
                  </a:ext>
                </a:extLst>
              </a:tr>
              <a:tr h="807493">
                <a:tc>
                  <a:txBody>
                    <a:bodyPr/>
                    <a:lstStyle/>
                    <a:p>
                      <a:pPr>
                        <a:buNone/>
                      </a:pPr>
                      <a:r>
                        <a:rPr lang="en-GB" sz="1500" b="1" dirty="0"/>
                        <a:t>Wales (children)</a:t>
                      </a:r>
                      <a:endParaRPr lang="en-GB" sz="1500" dirty="0"/>
                    </a:p>
                  </a:txBody>
                  <a:tcPr marL="74676" marR="74676" marT="37338" marB="37338" anchor="ctr">
                    <a:lnL>
                      <a:noFill/>
                    </a:lnL>
                    <a:lnR>
                      <a:noFill/>
                    </a:lnR>
                    <a:lnT>
                      <a:noFill/>
                    </a:lnT>
                    <a:lnB>
                      <a:noFill/>
                    </a:lnB>
                    <a:noFill/>
                  </a:tcPr>
                </a:tc>
                <a:tc>
                  <a:txBody>
                    <a:bodyPr/>
                    <a:lstStyle/>
                    <a:p>
                      <a:pPr>
                        <a:buNone/>
                      </a:pPr>
                      <a:r>
                        <a:rPr lang="en-GB" sz="1500" dirty="0"/>
                        <a:t>~31%</a:t>
                      </a:r>
                    </a:p>
                  </a:txBody>
                  <a:tcPr marL="74676" marR="74676" marT="37338" marB="37338" anchor="ctr">
                    <a:lnL>
                      <a:noFill/>
                    </a:lnL>
                    <a:lnR>
                      <a:noFill/>
                    </a:lnR>
                    <a:lnT>
                      <a:noFill/>
                    </a:lnT>
                    <a:lnB>
                      <a:noFill/>
                    </a:lnB>
                    <a:noFill/>
                  </a:tcPr>
                </a:tc>
                <a:tc>
                  <a:txBody>
                    <a:bodyPr/>
                    <a:lstStyle/>
                    <a:p>
                      <a:pPr>
                        <a:buNone/>
                      </a:pPr>
                      <a:r>
                        <a:rPr lang="en-GB" sz="1500" dirty="0"/>
                        <a:t>higher than adults &amp; pensioners </a:t>
                      </a:r>
                    </a:p>
                  </a:txBody>
                  <a:tcPr marL="74676" marR="74676" marT="37338" marB="37338" anchor="ctr">
                    <a:lnL>
                      <a:noFill/>
                    </a:lnL>
                    <a:lnR>
                      <a:noFill/>
                    </a:lnR>
                    <a:lnT>
                      <a:noFill/>
                    </a:lnT>
                    <a:lnB>
                      <a:noFill/>
                    </a:lnB>
                    <a:noFill/>
                  </a:tcPr>
                </a:tc>
                <a:extLst>
                  <a:ext uri="{0D108BD9-81ED-4DB2-BD59-A6C34878D82A}">
                    <a16:rowId xmlns:a16="http://schemas.microsoft.com/office/drawing/2014/main" val="1907979982"/>
                  </a:ext>
                </a:extLst>
              </a:tr>
              <a:tr h="347270">
                <a:tc>
                  <a:txBody>
                    <a:bodyPr/>
                    <a:lstStyle/>
                    <a:p>
                      <a:pPr>
                        <a:buNone/>
                      </a:pPr>
                      <a:r>
                        <a:rPr lang="en-GB" sz="1500" b="1" dirty="0"/>
                        <a:t>Wales (working age)</a:t>
                      </a:r>
                      <a:endParaRPr lang="en-GB" sz="1500" dirty="0"/>
                    </a:p>
                  </a:txBody>
                  <a:tcPr marL="74676" marR="74676" marT="37338" marB="37338" anchor="ctr">
                    <a:lnL>
                      <a:noFill/>
                    </a:lnL>
                    <a:lnR>
                      <a:noFill/>
                    </a:lnR>
                    <a:lnT>
                      <a:noFill/>
                    </a:lnT>
                    <a:lnB>
                      <a:noFill/>
                    </a:lnB>
                    <a:noFill/>
                  </a:tcPr>
                </a:tc>
                <a:tc>
                  <a:txBody>
                    <a:bodyPr/>
                    <a:lstStyle/>
                    <a:p>
                      <a:pPr>
                        <a:buNone/>
                      </a:pPr>
                      <a:r>
                        <a:rPr lang="en-GB" sz="1500"/>
                        <a:t>~21%</a:t>
                      </a:r>
                    </a:p>
                  </a:txBody>
                  <a:tcPr marL="74676" marR="74676" marT="37338" marB="37338" anchor="ctr">
                    <a:lnL>
                      <a:noFill/>
                    </a:lnL>
                    <a:lnR>
                      <a:noFill/>
                    </a:lnR>
                    <a:lnT>
                      <a:noFill/>
                    </a:lnT>
                    <a:lnB>
                      <a:noFill/>
                    </a:lnB>
                    <a:noFill/>
                  </a:tcPr>
                </a:tc>
                <a:tc>
                  <a:txBody>
                    <a:bodyPr/>
                    <a:lstStyle/>
                    <a:p>
                      <a:pPr>
                        <a:buNone/>
                      </a:pPr>
                      <a:endParaRPr lang="en-GB" sz="1500" dirty="0"/>
                    </a:p>
                  </a:txBody>
                  <a:tcPr marL="74676" marR="74676" marT="37338" marB="37338" anchor="ctr">
                    <a:lnL>
                      <a:noFill/>
                    </a:lnL>
                    <a:lnR>
                      <a:noFill/>
                    </a:lnR>
                    <a:lnT>
                      <a:noFill/>
                    </a:lnT>
                    <a:lnB>
                      <a:noFill/>
                    </a:lnB>
                    <a:noFill/>
                  </a:tcPr>
                </a:tc>
                <a:extLst>
                  <a:ext uri="{0D108BD9-81ED-4DB2-BD59-A6C34878D82A}">
                    <a16:rowId xmlns:a16="http://schemas.microsoft.com/office/drawing/2014/main" val="2227066785"/>
                  </a:ext>
                </a:extLst>
              </a:tr>
              <a:tr h="347270">
                <a:tc>
                  <a:txBody>
                    <a:bodyPr/>
                    <a:lstStyle/>
                    <a:p>
                      <a:pPr>
                        <a:buNone/>
                      </a:pPr>
                      <a:r>
                        <a:rPr lang="en-GB" sz="1500" b="1"/>
                        <a:t>Wales (pensioners)</a:t>
                      </a:r>
                      <a:endParaRPr lang="en-GB" sz="1500"/>
                    </a:p>
                  </a:txBody>
                  <a:tcPr marL="74676" marR="74676" marT="37338" marB="37338" anchor="ctr">
                    <a:lnL>
                      <a:noFill/>
                    </a:lnL>
                    <a:lnR>
                      <a:noFill/>
                    </a:lnR>
                    <a:lnT>
                      <a:noFill/>
                    </a:lnT>
                    <a:lnB>
                      <a:noFill/>
                    </a:lnB>
                    <a:noFill/>
                  </a:tcPr>
                </a:tc>
                <a:tc>
                  <a:txBody>
                    <a:bodyPr/>
                    <a:lstStyle/>
                    <a:p>
                      <a:pPr>
                        <a:buNone/>
                      </a:pPr>
                      <a:r>
                        <a:rPr lang="en-GB" sz="1500"/>
                        <a:t>~16%</a:t>
                      </a:r>
                    </a:p>
                  </a:txBody>
                  <a:tcPr marL="74676" marR="74676" marT="37338" marB="37338" anchor="ctr">
                    <a:lnL>
                      <a:noFill/>
                    </a:lnL>
                    <a:lnR>
                      <a:noFill/>
                    </a:lnR>
                    <a:lnT>
                      <a:noFill/>
                    </a:lnT>
                    <a:lnB>
                      <a:noFill/>
                    </a:lnB>
                    <a:noFill/>
                  </a:tcPr>
                </a:tc>
                <a:tc>
                  <a:txBody>
                    <a:bodyPr/>
                    <a:lstStyle/>
                    <a:p>
                      <a:pPr>
                        <a:buNone/>
                      </a:pPr>
                      <a:endParaRPr lang="en-GB" sz="1500" dirty="0"/>
                    </a:p>
                  </a:txBody>
                  <a:tcPr marL="74676" marR="74676" marT="37338" marB="37338" anchor="ctr">
                    <a:lnL>
                      <a:noFill/>
                    </a:lnL>
                    <a:lnR>
                      <a:noFill/>
                    </a:lnR>
                    <a:lnT>
                      <a:noFill/>
                    </a:lnT>
                    <a:lnB>
                      <a:noFill/>
                    </a:lnB>
                    <a:noFill/>
                  </a:tcPr>
                </a:tc>
                <a:extLst>
                  <a:ext uri="{0D108BD9-81ED-4DB2-BD59-A6C34878D82A}">
                    <a16:rowId xmlns:a16="http://schemas.microsoft.com/office/drawing/2014/main" val="2138432509"/>
                  </a:ext>
                </a:extLst>
              </a:tr>
              <a:tr h="807493">
                <a:tc>
                  <a:txBody>
                    <a:bodyPr/>
                    <a:lstStyle/>
                    <a:p>
                      <a:pPr>
                        <a:buNone/>
                      </a:pPr>
                      <a:r>
                        <a:rPr lang="en-GB" sz="1500" b="1"/>
                        <a:t>UK (all people)</a:t>
                      </a:r>
                      <a:endParaRPr lang="en-GB" sz="1500"/>
                    </a:p>
                  </a:txBody>
                  <a:tcPr marL="74676" marR="74676" marT="37338" marB="37338" anchor="ctr">
                    <a:lnL>
                      <a:noFill/>
                    </a:lnL>
                    <a:lnR>
                      <a:noFill/>
                    </a:lnR>
                    <a:lnT>
                      <a:noFill/>
                    </a:lnT>
                    <a:lnB>
                      <a:noFill/>
                    </a:lnB>
                    <a:noFill/>
                  </a:tcPr>
                </a:tc>
                <a:tc>
                  <a:txBody>
                    <a:bodyPr/>
                    <a:lstStyle/>
                    <a:p>
                      <a:pPr>
                        <a:buNone/>
                      </a:pPr>
                      <a:r>
                        <a:rPr lang="en-GB" sz="1500"/>
                        <a:t>~21%</a:t>
                      </a:r>
                    </a:p>
                  </a:txBody>
                  <a:tcPr marL="74676" marR="74676" marT="37338" marB="37338" anchor="ctr">
                    <a:lnL>
                      <a:noFill/>
                    </a:lnL>
                    <a:lnR>
                      <a:noFill/>
                    </a:lnR>
                    <a:lnT>
                      <a:noFill/>
                    </a:lnT>
                    <a:lnB>
                      <a:noFill/>
                    </a:lnB>
                    <a:noFill/>
                  </a:tcPr>
                </a:tc>
                <a:tc>
                  <a:txBody>
                    <a:bodyPr/>
                    <a:lstStyle/>
                    <a:p>
                      <a:pPr>
                        <a:buNone/>
                      </a:pPr>
                      <a:r>
                        <a:rPr lang="en-GB" sz="1500" dirty="0"/>
                        <a:t>DWP official data (House of Commons Library)</a:t>
                      </a:r>
                    </a:p>
                  </a:txBody>
                  <a:tcPr marL="74676" marR="74676" marT="37338" marB="37338" anchor="ctr">
                    <a:lnL>
                      <a:noFill/>
                    </a:lnL>
                    <a:lnR>
                      <a:noFill/>
                    </a:lnR>
                    <a:lnT>
                      <a:noFill/>
                    </a:lnT>
                    <a:lnB>
                      <a:noFill/>
                    </a:lnB>
                    <a:noFill/>
                  </a:tcPr>
                </a:tc>
                <a:extLst>
                  <a:ext uri="{0D108BD9-81ED-4DB2-BD59-A6C34878D82A}">
                    <a16:rowId xmlns:a16="http://schemas.microsoft.com/office/drawing/2014/main" val="1219361669"/>
                  </a:ext>
                </a:extLst>
              </a:tr>
              <a:tr h="577381">
                <a:tc>
                  <a:txBody>
                    <a:bodyPr/>
                    <a:lstStyle/>
                    <a:p>
                      <a:pPr>
                        <a:buNone/>
                      </a:pPr>
                      <a:r>
                        <a:rPr lang="en-GB" sz="1500" b="1"/>
                        <a:t>UK (absolute)</a:t>
                      </a:r>
                      <a:endParaRPr lang="en-GB" sz="1500"/>
                    </a:p>
                  </a:txBody>
                  <a:tcPr marL="74676" marR="74676" marT="37338" marB="37338" anchor="ctr">
                    <a:lnL>
                      <a:noFill/>
                    </a:lnL>
                    <a:lnR>
                      <a:noFill/>
                    </a:lnR>
                    <a:lnT>
                      <a:noFill/>
                    </a:lnT>
                    <a:lnB>
                      <a:noFill/>
                    </a:lnB>
                    <a:noFill/>
                  </a:tcPr>
                </a:tc>
                <a:tc>
                  <a:txBody>
                    <a:bodyPr/>
                    <a:lstStyle/>
                    <a:p>
                      <a:pPr>
                        <a:buNone/>
                      </a:pPr>
                      <a:r>
                        <a:rPr lang="en-GB" sz="1500"/>
                        <a:t>~18%</a:t>
                      </a:r>
                    </a:p>
                  </a:txBody>
                  <a:tcPr marL="74676" marR="74676" marT="37338" marB="37338" anchor="ctr">
                    <a:lnL>
                      <a:noFill/>
                    </a:lnL>
                    <a:lnR>
                      <a:noFill/>
                    </a:lnR>
                    <a:lnT>
                      <a:noFill/>
                    </a:lnT>
                    <a:lnB>
                      <a:noFill/>
                    </a:lnB>
                    <a:noFill/>
                  </a:tcPr>
                </a:tc>
                <a:tc>
                  <a:txBody>
                    <a:bodyPr/>
                    <a:lstStyle/>
                    <a:p>
                      <a:pPr>
                        <a:buNone/>
                      </a:pPr>
                      <a:endParaRPr lang="en-GB" sz="1500" dirty="0"/>
                    </a:p>
                  </a:txBody>
                  <a:tcPr marL="74676" marR="74676" marT="37338" marB="37338" anchor="ctr">
                    <a:lnL>
                      <a:noFill/>
                    </a:lnL>
                    <a:lnR>
                      <a:noFill/>
                    </a:lnR>
                    <a:lnT>
                      <a:noFill/>
                    </a:lnT>
                    <a:lnB>
                      <a:noFill/>
                    </a:lnB>
                    <a:noFill/>
                  </a:tcPr>
                </a:tc>
                <a:extLst>
                  <a:ext uri="{0D108BD9-81ED-4DB2-BD59-A6C34878D82A}">
                    <a16:rowId xmlns:a16="http://schemas.microsoft.com/office/drawing/2014/main" val="931171760"/>
                  </a:ext>
                </a:extLst>
              </a:tr>
              <a:tr h="347270">
                <a:tc>
                  <a:txBody>
                    <a:bodyPr/>
                    <a:lstStyle/>
                    <a:p>
                      <a:pPr>
                        <a:buNone/>
                      </a:pPr>
                      <a:r>
                        <a:rPr lang="en-GB" sz="1500" b="1"/>
                        <a:t>UK (children)</a:t>
                      </a:r>
                      <a:endParaRPr lang="en-GB" sz="1500"/>
                    </a:p>
                  </a:txBody>
                  <a:tcPr marL="74676" marR="74676" marT="37338" marB="37338" anchor="ctr">
                    <a:lnL>
                      <a:noFill/>
                    </a:lnL>
                    <a:lnR>
                      <a:noFill/>
                    </a:lnR>
                    <a:lnT>
                      <a:noFill/>
                    </a:lnT>
                    <a:lnB>
                      <a:noFill/>
                    </a:lnB>
                    <a:noFill/>
                  </a:tcPr>
                </a:tc>
                <a:tc>
                  <a:txBody>
                    <a:bodyPr/>
                    <a:lstStyle/>
                    <a:p>
                      <a:pPr>
                        <a:buNone/>
                      </a:pPr>
                      <a:r>
                        <a:rPr lang="en-GB" sz="1500"/>
                        <a:t>~4.45 million children</a:t>
                      </a:r>
                    </a:p>
                  </a:txBody>
                  <a:tcPr marL="74676" marR="74676" marT="37338" marB="37338" anchor="ctr">
                    <a:lnL>
                      <a:noFill/>
                    </a:lnL>
                    <a:lnR>
                      <a:noFill/>
                    </a:lnR>
                    <a:lnT>
                      <a:noFill/>
                    </a:lnT>
                    <a:lnB>
                      <a:noFill/>
                    </a:lnB>
                    <a:noFill/>
                  </a:tcPr>
                </a:tc>
                <a:tc>
                  <a:txBody>
                    <a:bodyPr/>
                    <a:lstStyle/>
                    <a:p>
                      <a:pPr>
                        <a:buNone/>
                      </a:pPr>
                      <a:r>
                        <a:rPr lang="en-GB" sz="1500" dirty="0"/>
                        <a:t>~record level </a:t>
                      </a:r>
                    </a:p>
                  </a:txBody>
                  <a:tcPr marL="74676" marR="74676" marT="37338" marB="37338" anchor="ctr">
                    <a:lnL>
                      <a:noFill/>
                    </a:lnL>
                    <a:lnR>
                      <a:noFill/>
                    </a:lnR>
                    <a:lnT>
                      <a:noFill/>
                    </a:lnT>
                    <a:lnB>
                      <a:noFill/>
                    </a:lnB>
                    <a:noFill/>
                  </a:tcPr>
                </a:tc>
                <a:extLst>
                  <a:ext uri="{0D108BD9-81ED-4DB2-BD59-A6C34878D82A}">
                    <a16:rowId xmlns:a16="http://schemas.microsoft.com/office/drawing/2014/main" val="1730839514"/>
                  </a:ext>
                </a:extLst>
              </a:tr>
            </a:tbl>
          </a:graphicData>
        </a:graphic>
      </p:graphicFrame>
    </p:spTree>
    <p:extLst>
      <p:ext uri="{BB962C8B-B14F-4D97-AF65-F5344CB8AC3E}">
        <p14:creationId xmlns:p14="http://schemas.microsoft.com/office/powerpoint/2010/main" val="33338740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0EBDB1D-17AA-8140-B216-35CBA8C9E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4">
              <a:extLst>
                <a:ext uri="{FF2B5EF4-FFF2-40B4-BE49-F238E27FC236}">
                  <a16:creationId xmlns:a16="http://schemas.microsoft.com/office/drawing/2014/main" id="{98E3FFBE-BCB2-4744-8CA3-BC11F11AD4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6">
              <a:extLst>
                <a:ext uri="{FF2B5EF4-FFF2-40B4-BE49-F238E27FC236}">
                  <a16:creationId xmlns:a16="http://schemas.microsoft.com/office/drawing/2014/main" id="{BBD5B432-1551-644A-B937-54EFF4201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8">
              <a:extLst>
                <a:ext uri="{FF2B5EF4-FFF2-40B4-BE49-F238E27FC236}">
                  <a16:creationId xmlns:a16="http://schemas.microsoft.com/office/drawing/2014/main" id="{BDCFB512-5A0E-0143-B5B7-6A965E100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50">
              <a:extLst>
                <a:ext uri="{FF2B5EF4-FFF2-40B4-BE49-F238E27FC236}">
                  <a16:creationId xmlns:a16="http://schemas.microsoft.com/office/drawing/2014/main" id="{EEDAA716-EDDF-5941-A55E-C12C893A3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8D8D7B88-9291-CAF0-AD0B-7272C2C4DF01}"/>
              </a:ext>
            </a:extLst>
          </p:cNvPr>
          <p:cNvSpPr>
            <a:spLocks noGrp="1"/>
          </p:cNvSpPr>
          <p:nvPr>
            <p:ph type="title"/>
          </p:nvPr>
        </p:nvSpPr>
        <p:spPr>
          <a:xfrm>
            <a:off x="7493280" y="770890"/>
            <a:ext cx="4133560" cy="1268984"/>
          </a:xfrm>
        </p:spPr>
        <p:txBody>
          <a:bodyPr>
            <a:normAutofit/>
          </a:bodyPr>
          <a:lstStyle/>
          <a:p>
            <a:pPr>
              <a:lnSpc>
                <a:spcPct val="90000"/>
              </a:lnSpc>
            </a:pPr>
            <a:r>
              <a:rPr lang="en-GB" dirty="0"/>
              <a:t>Impact of Employment</a:t>
            </a:r>
            <a:endParaRPr lang="en-GB"/>
          </a:p>
        </p:txBody>
      </p:sp>
      <p:sp>
        <p:nvSpPr>
          <p:cNvPr id="3" name="Content Placeholder 2">
            <a:extLst>
              <a:ext uri="{FF2B5EF4-FFF2-40B4-BE49-F238E27FC236}">
                <a16:creationId xmlns:a16="http://schemas.microsoft.com/office/drawing/2014/main" id="{9E645710-CDF2-F3CB-8171-6970EF5EFD1A}"/>
              </a:ext>
            </a:extLst>
          </p:cNvPr>
          <p:cNvSpPr>
            <a:spLocks noGrp="1"/>
          </p:cNvSpPr>
          <p:nvPr>
            <p:ph idx="1"/>
          </p:nvPr>
        </p:nvSpPr>
        <p:spPr>
          <a:xfrm>
            <a:off x="7493280" y="2160016"/>
            <a:ext cx="4133560" cy="3601212"/>
          </a:xfrm>
        </p:spPr>
        <p:txBody>
          <a:bodyPr vert="horz" lIns="91440" tIns="45720" rIns="91440" bIns="45720" rtlCol="0">
            <a:normAutofit/>
          </a:bodyPr>
          <a:lstStyle/>
          <a:p>
            <a:r>
              <a:rPr lang="en-GB" dirty="0"/>
              <a:t>Low pay (high level of hours).</a:t>
            </a:r>
          </a:p>
          <a:p>
            <a:r>
              <a:rPr lang="en-GB" dirty="0"/>
              <a:t>Zero hours contracts.</a:t>
            </a:r>
          </a:p>
          <a:p>
            <a:r>
              <a:rPr lang="en-GB" dirty="0"/>
              <a:t>Child-care needs.</a:t>
            </a:r>
          </a:p>
          <a:p>
            <a:r>
              <a:rPr lang="en-GB" dirty="0"/>
              <a:t>Rising costs of living.</a:t>
            </a:r>
          </a:p>
        </p:txBody>
      </p:sp>
      <p:pic>
        <p:nvPicPr>
          <p:cNvPr id="5" name="Picture 4" descr="Wood human figure">
            <a:extLst>
              <a:ext uri="{FF2B5EF4-FFF2-40B4-BE49-F238E27FC236}">
                <a16:creationId xmlns:a16="http://schemas.microsoft.com/office/drawing/2014/main" id="{B687A657-207E-2370-8087-5BD2FFD018C0}"/>
              </a:ext>
            </a:extLst>
          </p:cNvPr>
          <p:cNvPicPr>
            <a:picLocks noChangeAspect="1"/>
          </p:cNvPicPr>
          <p:nvPr/>
        </p:nvPicPr>
        <p:blipFill>
          <a:blip r:embed="rId3"/>
          <a:srcRect r="32576" b="-2"/>
          <a:stretch/>
        </p:blipFill>
        <p:spPr>
          <a:xfrm>
            <a:off x="20" y="1"/>
            <a:ext cx="6927143"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93279"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480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2"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118C86F-8061-8175-297F-C6432A18F7B2}"/>
              </a:ext>
            </a:extLst>
          </p:cNvPr>
          <p:cNvSpPr>
            <a:spLocks noGrp="1"/>
          </p:cNvSpPr>
          <p:nvPr>
            <p:ph type="title"/>
          </p:nvPr>
        </p:nvSpPr>
        <p:spPr>
          <a:xfrm>
            <a:off x="5224243" y="770890"/>
            <a:ext cx="6400999" cy="1268984"/>
          </a:xfrm>
        </p:spPr>
        <p:txBody>
          <a:bodyPr>
            <a:normAutofit/>
          </a:bodyPr>
          <a:lstStyle/>
          <a:p>
            <a:r>
              <a:rPr lang="en-GB" dirty="0"/>
              <a:t>Family and their role:</a:t>
            </a:r>
          </a:p>
        </p:txBody>
      </p:sp>
      <p:sp>
        <p:nvSpPr>
          <p:cNvPr id="3" name="Content Placeholder 2">
            <a:extLst>
              <a:ext uri="{FF2B5EF4-FFF2-40B4-BE49-F238E27FC236}">
                <a16:creationId xmlns:a16="http://schemas.microsoft.com/office/drawing/2014/main" id="{151C0954-6B18-5AD7-F9E0-81D65DF26256}"/>
              </a:ext>
            </a:extLst>
          </p:cNvPr>
          <p:cNvSpPr>
            <a:spLocks noGrp="1"/>
          </p:cNvSpPr>
          <p:nvPr>
            <p:ph idx="1"/>
          </p:nvPr>
        </p:nvSpPr>
        <p:spPr>
          <a:xfrm>
            <a:off x="5224243" y="1662545"/>
            <a:ext cx="6400999" cy="4098683"/>
          </a:xfrm>
        </p:spPr>
        <p:txBody>
          <a:bodyPr vert="horz" lIns="91440" tIns="45720" rIns="91440" bIns="45720" rtlCol="0">
            <a:normAutofit fontScale="92500" lnSpcReduction="20000"/>
          </a:bodyPr>
          <a:lstStyle/>
          <a:p>
            <a:r>
              <a:rPr lang="en-GB" dirty="0"/>
              <a:t>What is family? </a:t>
            </a:r>
          </a:p>
          <a:p>
            <a:pPr lvl="1"/>
            <a:r>
              <a:rPr lang="en-GB" b="0" i="0" dirty="0">
                <a:solidFill>
                  <a:srgbClr val="1F1F1F"/>
                </a:solidFill>
                <a:effectLst/>
                <a:latin typeface="Google Sans"/>
              </a:rPr>
              <a:t>Family: A family is </a:t>
            </a:r>
            <a:r>
              <a:rPr lang="en-GB" b="0" i="0" dirty="0">
                <a:solidFill>
                  <a:srgbClr val="040C28"/>
                </a:solidFill>
                <a:effectLst/>
                <a:latin typeface="Google Sans"/>
              </a:rPr>
              <a:t>a group of two or more persons related by birth, marriage, or adoption who live together</a:t>
            </a:r>
            <a:r>
              <a:rPr lang="en-GB" b="0" i="0" dirty="0">
                <a:solidFill>
                  <a:srgbClr val="1F1F1F"/>
                </a:solidFill>
                <a:effectLst/>
                <a:latin typeface="Google Sans"/>
              </a:rPr>
              <a:t>; all such related persons are considered as members of one family. (HRSA, 2023)</a:t>
            </a:r>
            <a:endParaRPr lang="en-GB" dirty="0"/>
          </a:p>
          <a:p>
            <a:r>
              <a:rPr lang="en-GB" dirty="0"/>
              <a:t>Stigma. In what sense?</a:t>
            </a:r>
          </a:p>
          <a:p>
            <a:r>
              <a:rPr lang="en-GB" dirty="0"/>
              <a:t>Binary definitions. How does this have an impact?</a:t>
            </a:r>
          </a:p>
          <a:p>
            <a:r>
              <a:rPr lang="en-GB" dirty="0"/>
              <a:t>What role does government have in these definitions and expectations?</a:t>
            </a:r>
          </a:p>
          <a:p>
            <a:r>
              <a:rPr lang="en-GB" dirty="0"/>
              <a:t>When the families take the blame – </a:t>
            </a:r>
          </a:p>
          <a:p>
            <a:pPr lvl="1"/>
            <a:r>
              <a:rPr lang="en-GB" dirty="0"/>
              <a:t>Both parents or just mothers?</a:t>
            </a:r>
          </a:p>
          <a:p>
            <a:endParaRPr lang="en-GB" dirty="0"/>
          </a:p>
        </p:txBody>
      </p:sp>
      <p:pic>
        <p:nvPicPr>
          <p:cNvPr id="5" name="Picture 4">
            <a:extLst>
              <a:ext uri="{FF2B5EF4-FFF2-40B4-BE49-F238E27FC236}">
                <a16:creationId xmlns:a16="http://schemas.microsoft.com/office/drawing/2014/main" id="{0C96B2C4-2206-E630-637D-E9163D780A4D}"/>
              </a:ext>
            </a:extLst>
          </p:cNvPr>
          <p:cNvPicPr>
            <a:picLocks noChangeAspect="1"/>
          </p:cNvPicPr>
          <p:nvPr/>
        </p:nvPicPr>
        <p:blipFill>
          <a:blip r:embed="rId3"/>
          <a:srcRect l="33535" r="28265"/>
          <a:stretch/>
        </p:blipFill>
        <p:spPr>
          <a:xfrm>
            <a:off x="20" y="1"/>
            <a:ext cx="4657325" cy="6857999"/>
          </a:xfrm>
          <a:prstGeom prst="rect">
            <a:avLst/>
          </a:prstGeom>
        </p:spPr>
      </p:pic>
      <p:cxnSp>
        <p:nvCxnSpPr>
          <p:cNvPr id="17" name="Straight Connector 16">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40319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4CBAE8-B4D0-16AF-93FF-C42D0D4F0BAB}"/>
              </a:ext>
            </a:extLst>
          </p:cNvPr>
          <p:cNvSpPr>
            <a:spLocks noGrp="1"/>
          </p:cNvSpPr>
          <p:nvPr>
            <p:ph type="title"/>
          </p:nvPr>
        </p:nvSpPr>
        <p:spPr>
          <a:xfrm>
            <a:off x="565151" y="770889"/>
            <a:ext cx="4133560" cy="3395469"/>
          </a:xfrm>
        </p:spPr>
        <p:txBody>
          <a:bodyPr>
            <a:normAutofit/>
          </a:bodyPr>
          <a:lstStyle/>
          <a:p>
            <a:r>
              <a:rPr lang="en-GB"/>
              <a:t>Children and Family</a:t>
            </a:r>
          </a:p>
        </p:txBody>
      </p:sp>
      <p:cxnSp>
        <p:nvCxnSpPr>
          <p:cNvPr id="11" name="Straight Connector 10">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AFE17DF-3B1A-F1A3-D350-ED9D99C4DE44}"/>
              </a:ext>
            </a:extLst>
          </p:cNvPr>
          <p:cNvGraphicFramePr>
            <a:graphicFrameLocks noGrp="1"/>
          </p:cNvGraphicFramePr>
          <p:nvPr>
            <p:ph idx="1"/>
            <p:extLst>
              <p:ext uri="{D42A27DB-BD31-4B8C-83A1-F6EECF244321}">
                <p14:modId xmlns:p14="http://schemas.microsoft.com/office/powerpoint/2010/main" val="1763095277"/>
              </p:ext>
            </p:extLst>
          </p:nvPr>
        </p:nvGraphicFramePr>
        <p:xfrm>
          <a:off x="4456090" y="809039"/>
          <a:ext cx="6964949" cy="54641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5987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D710BF-DD95-7E09-D069-BADC52143B42}"/>
              </a:ext>
            </a:extLst>
          </p:cNvPr>
          <p:cNvSpPr>
            <a:spLocks noGrp="1"/>
          </p:cNvSpPr>
          <p:nvPr>
            <p:ph type="title"/>
          </p:nvPr>
        </p:nvSpPr>
        <p:spPr>
          <a:xfrm>
            <a:off x="565151" y="770889"/>
            <a:ext cx="4133560" cy="3395469"/>
          </a:xfrm>
        </p:spPr>
        <p:txBody>
          <a:bodyPr>
            <a:normAutofit/>
          </a:bodyPr>
          <a:lstStyle/>
          <a:p>
            <a:r>
              <a:rPr lang="en-GB"/>
              <a:t>Children, education and poverty</a:t>
            </a:r>
          </a:p>
        </p:txBody>
      </p:sp>
      <p:cxnSp>
        <p:nvCxnSpPr>
          <p:cNvPr id="11" name="Straight Connector 10">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5183985-DA90-9DB5-E9B8-932F026BCD00}"/>
              </a:ext>
            </a:extLst>
          </p:cNvPr>
          <p:cNvGraphicFramePr>
            <a:graphicFrameLocks noGrp="1"/>
          </p:cNvGraphicFramePr>
          <p:nvPr>
            <p:ph idx="1"/>
            <p:extLst>
              <p:ext uri="{D42A27DB-BD31-4B8C-83A1-F6EECF244321}">
                <p14:modId xmlns:p14="http://schemas.microsoft.com/office/powerpoint/2010/main" val="1959247025"/>
              </p:ext>
            </p:extLst>
          </p:nvPr>
        </p:nvGraphicFramePr>
        <p:xfrm>
          <a:off x="4613564" y="809039"/>
          <a:ext cx="6807475" cy="54641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699652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9CCDC-C4F8-1F0C-AEAE-D20771268ED2}"/>
              </a:ext>
            </a:extLst>
          </p:cNvPr>
          <p:cNvSpPr>
            <a:spLocks noGrp="1"/>
          </p:cNvSpPr>
          <p:nvPr>
            <p:ph type="title"/>
          </p:nvPr>
        </p:nvSpPr>
        <p:spPr>
          <a:xfrm>
            <a:off x="565150" y="230562"/>
            <a:ext cx="7335835" cy="434456"/>
          </a:xfrm>
        </p:spPr>
        <p:txBody>
          <a:bodyPr>
            <a:normAutofit fontScale="90000"/>
          </a:bodyPr>
          <a:lstStyle/>
          <a:p>
            <a:r>
              <a:rPr lang="en-GB" dirty="0"/>
              <a:t> Poverty and vulnerabilities</a:t>
            </a:r>
          </a:p>
        </p:txBody>
      </p:sp>
      <p:sp>
        <p:nvSpPr>
          <p:cNvPr id="3" name="Content Placeholder 2">
            <a:extLst>
              <a:ext uri="{FF2B5EF4-FFF2-40B4-BE49-F238E27FC236}">
                <a16:creationId xmlns:a16="http://schemas.microsoft.com/office/drawing/2014/main" id="{221BE455-1000-CA93-A416-086AB0F918C2}"/>
              </a:ext>
            </a:extLst>
          </p:cNvPr>
          <p:cNvSpPr>
            <a:spLocks noGrp="1"/>
          </p:cNvSpPr>
          <p:nvPr>
            <p:ph idx="1"/>
          </p:nvPr>
        </p:nvSpPr>
        <p:spPr>
          <a:xfrm>
            <a:off x="228600" y="945573"/>
            <a:ext cx="9933709" cy="4815655"/>
          </a:xfrm>
        </p:spPr>
        <p:txBody>
          <a:bodyPr vert="horz" lIns="91440" tIns="45720" rIns="91440" bIns="45720" rtlCol="0" anchor="t">
            <a:normAutofit fontScale="85000" lnSpcReduction="10000"/>
          </a:bodyPr>
          <a:lstStyle/>
          <a:p>
            <a:r>
              <a:rPr lang="en-GB" dirty="0"/>
              <a:t>Poverty exacerbates vulnerabilities</a:t>
            </a:r>
          </a:p>
          <a:p>
            <a:pPr lvl="1">
              <a:buFont typeface="Courier New" panose="020B0604020202020204" pitchFamily="34" charset="0"/>
              <a:buChar char="o"/>
            </a:pPr>
            <a:r>
              <a:rPr lang="en-GB" b="1" dirty="0"/>
              <a:t>Young carers experiences –</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ITV’s documentary </a:t>
            </a:r>
            <a:r>
              <a:rPr lang="en-GB" b="0" i="1" dirty="0">
                <a:solidFill>
                  <a:srgbClr val="1E293B"/>
                </a:solidFill>
                <a:effectLst/>
                <a:latin typeface="DM Sans" panose="020F0502020204030204" pitchFamily="2" charset="0"/>
              </a:rPr>
              <a:t>Young Carers – A Hidden Crisis</a:t>
            </a:r>
            <a:r>
              <a:rPr lang="en-GB" b="0" i="0" dirty="0">
                <a:solidFill>
                  <a:srgbClr val="1E293B"/>
                </a:solidFill>
                <a:effectLst/>
                <a:latin typeface="DM Sans" panose="020F0502020204030204" pitchFamily="2" charset="0"/>
              </a:rPr>
              <a:t>, provided unique insights into the lives of young carers and some of the challenges these young people face. </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Young carers are more than twice as likely as their peers to experience food poverty, at 37% compared 16% of non-carers. </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They are significantly more likely to experience psychological distress, at over half (56%), compared to 43% of non-carers. For those caring for at least two years, the figure was even higher, at 60%.</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Nearly a third of all young carers said, ‘people like me don’t have much of a chance in life’, double the rate of non-carers who said this (29% compared to 16%). </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Young carers are more likely to be Bangladeshi (16%), Black Caribbean, Pakistani and Indian (15%) than White (11%) and to live in multi-generational, larger households. </a:t>
            </a:r>
          </a:p>
          <a:p>
            <a:pPr lvl="1">
              <a:buFont typeface="Courier New" panose="020B0604020202020204" pitchFamily="34" charset="0"/>
              <a:buChar char="o"/>
            </a:pPr>
            <a:r>
              <a:rPr lang="en-GB" b="0" i="0" dirty="0">
                <a:solidFill>
                  <a:srgbClr val="1E293B"/>
                </a:solidFill>
                <a:effectLst/>
                <a:latin typeface="DM Sans" panose="020F0502020204030204" pitchFamily="2" charset="0"/>
              </a:rPr>
              <a:t>They are more than twice as likely to live in the most deprived areas of the country (16%) than in the least deprived (7%) and are more likely to come from working class households than those with professional / managerial parents. </a:t>
            </a:r>
            <a:endParaRPr lang="en-GB" dirty="0"/>
          </a:p>
        </p:txBody>
      </p:sp>
    </p:spTree>
    <p:extLst>
      <p:ext uri="{BB962C8B-B14F-4D97-AF65-F5344CB8AC3E}">
        <p14:creationId xmlns:p14="http://schemas.microsoft.com/office/powerpoint/2010/main" val="38498877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9316A-460C-6176-479F-F0A748BA6409}"/>
              </a:ext>
            </a:extLst>
          </p:cNvPr>
          <p:cNvSpPr>
            <a:spLocks noGrp="1"/>
          </p:cNvSpPr>
          <p:nvPr>
            <p:ph type="title"/>
          </p:nvPr>
        </p:nvSpPr>
        <p:spPr/>
        <p:txBody>
          <a:bodyPr/>
          <a:lstStyle/>
          <a:p>
            <a:r>
              <a:rPr lang="en-GB" dirty="0"/>
              <a:t>Poverty and vulnerabilities </a:t>
            </a:r>
          </a:p>
        </p:txBody>
      </p:sp>
      <p:sp>
        <p:nvSpPr>
          <p:cNvPr id="3" name="Content Placeholder 2">
            <a:extLst>
              <a:ext uri="{FF2B5EF4-FFF2-40B4-BE49-F238E27FC236}">
                <a16:creationId xmlns:a16="http://schemas.microsoft.com/office/drawing/2014/main" id="{83E290B9-23F1-22EA-35EF-5311173DA6AD}"/>
              </a:ext>
            </a:extLst>
          </p:cNvPr>
          <p:cNvSpPr>
            <a:spLocks noGrp="1"/>
          </p:cNvSpPr>
          <p:nvPr>
            <p:ph idx="1"/>
          </p:nvPr>
        </p:nvSpPr>
        <p:spPr>
          <a:xfrm>
            <a:off x="166256" y="1558635"/>
            <a:ext cx="9757062" cy="4738255"/>
          </a:xfrm>
        </p:spPr>
        <p:txBody>
          <a:bodyPr>
            <a:normAutofit fontScale="92500"/>
          </a:bodyPr>
          <a:lstStyle/>
          <a:p>
            <a:pPr lvl="1">
              <a:buFont typeface="Courier New" panose="020B0604020202020204" pitchFamily="34" charset="0"/>
              <a:buChar char="o"/>
            </a:pPr>
            <a:r>
              <a:rPr lang="en-GB" b="1" dirty="0"/>
              <a:t>Looked-after children – </a:t>
            </a:r>
          </a:p>
          <a:p>
            <a:pPr lvl="1">
              <a:buFont typeface="Courier New" panose="020B0604020202020204" pitchFamily="34" charset="0"/>
              <a:buChar char="o"/>
            </a:pPr>
            <a:r>
              <a:rPr lang="en-GB" b="0" i="0" dirty="0">
                <a:solidFill>
                  <a:srgbClr val="001D35"/>
                </a:solidFill>
                <a:effectLst/>
                <a:latin typeface="Google Sans"/>
              </a:rPr>
              <a:t>Poverty is linked to children entering care, and children in care often have lower educational outcomes than their peers.</a:t>
            </a:r>
          </a:p>
          <a:p>
            <a:pPr lvl="1">
              <a:buFont typeface="Courier New" panose="020B0604020202020204" pitchFamily="34" charset="0"/>
              <a:buChar char="o"/>
            </a:pPr>
            <a:r>
              <a:rPr lang="en-GB" dirty="0">
                <a:solidFill>
                  <a:srgbClr val="545D7E"/>
                </a:solidFill>
                <a:latin typeface="Google Sans"/>
              </a:rPr>
              <a:t>One</a:t>
            </a:r>
            <a:r>
              <a:rPr lang="en-GB" b="0" i="0" dirty="0">
                <a:solidFill>
                  <a:srgbClr val="545D7E"/>
                </a:solidFill>
                <a:effectLst/>
                <a:latin typeface="Google Sans"/>
              </a:rPr>
              <a:t> study found that between 2015 and 2020, a 1% increase in child poverty was associated with an additional 5 children entering care per 100,000 children. The study estimated that 8.1% of children entering care during this period were linked to rising child poverty. </a:t>
            </a:r>
          </a:p>
          <a:p>
            <a:pPr lvl="1">
              <a:buFont typeface="Courier New" panose="020B0604020202020204" pitchFamily="34" charset="0"/>
              <a:buChar char="o"/>
            </a:pPr>
            <a:r>
              <a:rPr lang="en-GB" b="0" i="0" dirty="0">
                <a:solidFill>
                  <a:srgbClr val="2E2E2E"/>
                </a:solidFill>
                <a:effectLst/>
                <a:latin typeface="Source Sans Pro" panose="020B0503030403020204" pitchFamily="34" charset="0"/>
              </a:rPr>
              <a:t>Policies that move children into poverty might trigger cascading inequalities through child protection systems and beyond, as poverty clusters with the very childhood adversities it produces, giving rise to further inequalities in health, life, and death.</a:t>
            </a:r>
            <a:endParaRPr lang="en-GB" dirty="0"/>
          </a:p>
          <a:p>
            <a:pPr lvl="1">
              <a:buFont typeface="Courier New" panose="020B0604020202020204" pitchFamily="34" charset="0"/>
              <a:buChar char="o"/>
            </a:pPr>
            <a:r>
              <a:rPr lang="en-GB" b="1" dirty="0"/>
              <a:t>Refugee and asylum-seeking children – more on this next week</a:t>
            </a:r>
            <a:r>
              <a:rPr lang="en-GB" dirty="0"/>
              <a:t>.</a:t>
            </a:r>
          </a:p>
          <a:p>
            <a:pPr lvl="1">
              <a:buFont typeface="Courier New" panose="020B0604020202020204" pitchFamily="34" charset="0"/>
              <a:buChar char="o"/>
            </a:pPr>
            <a:r>
              <a:rPr lang="en-GB" b="0" i="0" dirty="0">
                <a:solidFill>
                  <a:srgbClr val="1F1F1F"/>
                </a:solidFill>
                <a:effectLst/>
                <a:latin typeface="Google Sans"/>
              </a:rPr>
              <a:t>Refugee children are </a:t>
            </a:r>
            <a:r>
              <a:rPr lang="en-GB" b="0" i="0" dirty="0">
                <a:solidFill>
                  <a:srgbClr val="040C28"/>
                </a:solidFill>
                <a:effectLst/>
                <a:latin typeface="Google Sans"/>
              </a:rPr>
              <a:t>up to three times more likely to be poor than adults</a:t>
            </a:r>
            <a:r>
              <a:rPr lang="en-GB" b="0" i="0" dirty="0">
                <a:solidFill>
                  <a:srgbClr val="1F1F1F"/>
                </a:solidFill>
                <a:effectLst/>
                <a:latin typeface="Google Sans"/>
              </a:rPr>
              <a:t>. Refugee children not only suffer from the experience of forced migration, but also from low nutrition and a disproportionately high poverty risk.</a:t>
            </a:r>
            <a:endParaRPr lang="en-GB" dirty="0"/>
          </a:p>
          <a:p>
            <a:endParaRPr lang="en-GB" dirty="0"/>
          </a:p>
        </p:txBody>
      </p:sp>
    </p:spTree>
    <p:extLst>
      <p:ext uri="{BB962C8B-B14F-4D97-AF65-F5344CB8AC3E}">
        <p14:creationId xmlns:p14="http://schemas.microsoft.com/office/powerpoint/2010/main" val="26084289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E6105-D683-D1FA-A923-A65E76E6555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10FB72D-C0E8-A157-4CDE-B1B52FAFB923}"/>
              </a:ext>
            </a:extLst>
          </p:cNvPr>
          <p:cNvSpPr>
            <a:spLocks noGrp="1"/>
          </p:cNvSpPr>
          <p:nvPr>
            <p:ph idx="1"/>
          </p:nvPr>
        </p:nvSpPr>
        <p:spPr/>
        <p:txBody>
          <a:bodyPr vert="horz" lIns="91440" tIns="45720" rIns="91440" bIns="45720" rtlCol="0" anchor="t">
            <a:normAutofit fontScale="62500" lnSpcReduction="20000"/>
          </a:bodyPr>
          <a:lstStyle/>
          <a:p>
            <a:r>
              <a:rPr lang="en-GB" dirty="0">
                <a:ea typeface="+mn-lt"/>
                <a:cs typeface="+mn-lt"/>
              </a:rPr>
              <a:t>Hills, J., Brewer, M., Jenkins, S., Lister, R., Lupton, R., Machin, S., Mills, C., </a:t>
            </a:r>
            <a:r>
              <a:rPr lang="en-GB" dirty="0" err="1">
                <a:ea typeface="+mn-lt"/>
                <a:cs typeface="+mn-lt"/>
              </a:rPr>
              <a:t>Modood</a:t>
            </a:r>
            <a:r>
              <a:rPr lang="en-GB" dirty="0">
                <a:ea typeface="+mn-lt"/>
                <a:cs typeface="+mn-lt"/>
              </a:rPr>
              <a:t>, T., Rees, T. and Riddell, S. (2010). </a:t>
            </a:r>
            <a:r>
              <a:rPr lang="en-GB" i="1" dirty="0">
                <a:ea typeface="+mn-lt"/>
                <a:cs typeface="+mn-lt"/>
              </a:rPr>
              <a:t>An anatomy of economic inequality in the UK:</a:t>
            </a:r>
            <a:r>
              <a:rPr lang="en-GB" dirty="0">
                <a:ea typeface="+mn-lt"/>
                <a:cs typeface="+mn-lt"/>
              </a:rPr>
              <a:t> Report of the National Equality Panel. LSE</a:t>
            </a:r>
          </a:p>
          <a:p>
            <a:r>
              <a:rPr lang="en-GB" dirty="0">
                <a:ea typeface="+mn-lt"/>
                <a:cs typeface="+mn-lt"/>
              </a:rPr>
              <a:t>Hurrell, A. (2013). </a:t>
            </a:r>
            <a:r>
              <a:rPr lang="en-GB" i="1" dirty="0">
                <a:ea typeface="+mn-lt"/>
                <a:cs typeface="+mn-lt"/>
              </a:rPr>
              <a:t>Starting out or getting stuck?: An analysis of who gets trapped in low paid work  – and who escapes. </a:t>
            </a:r>
            <a:r>
              <a:rPr lang="en-GB" dirty="0">
                <a:ea typeface="+mn-lt"/>
                <a:cs typeface="+mn-lt"/>
              </a:rPr>
              <a:t>Resolution Foundation</a:t>
            </a:r>
          </a:p>
          <a:p>
            <a:r>
              <a:rPr lang="en-GB" dirty="0">
                <a:ea typeface="+mn-lt"/>
                <a:cs typeface="+mn-lt"/>
              </a:rPr>
              <a:t>Marsh, A., Barker, K., Ayrton, C., Treanor, M. &amp; Haddad, M. (2017). </a:t>
            </a:r>
            <a:r>
              <a:rPr lang="en-GB" i="1" dirty="0">
                <a:ea typeface="+mn-lt"/>
                <a:cs typeface="+mn-lt"/>
              </a:rPr>
              <a:t>Poverty: The facts.</a:t>
            </a:r>
            <a:r>
              <a:rPr lang="en-GB" dirty="0">
                <a:ea typeface="+mn-lt"/>
                <a:cs typeface="+mn-lt"/>
              </a:rPr>
              <a:t> London: Child Poverty Action Group</a:t>
            </a:r>
            <a:endParaRPr lang="en-GB" dirty="0"/>
          </a:p>
          <a:p>
            <a:r>
              <a:rPr lang="en-GB" dirty="0">
                <a:ea typeface="+mn-lt"/>
                <a:cs typeface="+mn-lt"/>
              </a:rPr>
              <a:t>McCarthy, J.R., Gilles, V. and Hooper, C.-A. (2018). Introduction. </a:t>
            </a:r>
            <a:r>
              <a:rPr lang="en-GB" i="1" dirty="0">
                <a:ea typeface="+mn-lt"/>
                <a:cs typeface="+mn-lt"/>
              </a:rPr>
              <a:t>Sociological Research Online</a:t>
            </a:r>
            <a:r>
              <a:rPr lang="en-GB" dirty="0">
                <a:ea typeface="+mn-lt"/>
                <a:cs typeface="+mn-lt"/>
              </a:rPr>
              <a:t>, 23: 153–9</a:t>
            </a:r>
            <a:endParaRPr lang="en-GB" dirty="0"/>
          </a:p>
          <a:p>
            <a:r>
              <a:rPr lang="en-GB" dirty="0">
                <a:ea typeface="+mn-lt"/>
                <a:cs typeface="+mn-lt"/>
              </a:rPr>
              <a:t>Treanor, Morag C. (2012).  </a:t>
            </a:r>
            <a:r>
              <a:rPr lang="en-GB" i="1" dirty="0">
                <a:ea typeface="+mn-lt"/>
                <a:cs typeface="+mn-lt"/>
              </a:rPr>
              <a:t>The impacts of poverty on children’s outcomes.  </a:t>
            </a:r>
            <a:r>
              <a:rPr lang="en-GB" dirty="0">
                <a:ea typeface="+mn-lt"/>
                <a:cs typeface="+mn-lt"/>
              </a:rPr>
              <a:t>Stirling:  Scottish Child Care and Protection Network (SCCPN)</a:t>
            </a:r>
          </a:p>
          <a:p>
            <a:r>
              <a:rPr lang="en-GB" dirty="0">
                <a:ea typeface="+mn-lt"/>
                <a:cs typeface="+mn-lt"/>
              </a:rPr>
              <a:t>Wilkinson, R.G. and Pickett, K. (2010). </a:t>
            </a:r>
            <a:r>
              <a:rPr lang="en-GB" i="1" dirty="0">
                <a:ea typeface="+mn-lt"/>
                <a:cs typeface="+mn-lt"/>
              </a:rPr>
              <a:t>The spirit level: Why equality is better for everyone</a:t>
            </a:r>
            <a:r>
              <a:rPr lang="en-GB" dirty="0">
                <a:ea typeface="+mn-lt"/>
                <a:cs typeface="+mn-lt"/>
              </a:rPr>
              <a:t>. London; New York: Penguin Books</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2807299919"/>
      </p:ext>
    </p:extLst>
  </p:cSld>
  <p:clrMapOvr>
    <a:masterClrMapping/>
  </p:clrMapOvr>
</p:sld>
</file>

<file path=ppt/theme/theme1.xml><?xml version="1.0" encoding="utf-8"?>
<a:theme xmlns:a="http://schemas.openxmlformats.org/drawingml/2006/main" name="PunchcardVTI">
  <a:themeElements>
    <a:clrScheme name="AnalogousFromRegularSeedRightStep">
      <a:dk1>
        <a:srgbClr val="000000"/>
      </a:dk1>
      <a:lt1>
        <a:srgbClr val="FFFFFF"/>
      </a:lt1>
      <a:dk2>
        <a:srgbClr val="38223B"/>
      </a:dk2>
      <a:lt2>
        <a:srgbClr val="E8E4E2"/>
      </a:lt2>
      <a:accent1>
        <a:srgbClr val="4DA4C3"/>
      </a:accent1>
      <a:accent2>
        <a:srgbClr val="3B61B1"/>
      </a:accent2>
      <a:accent3>
        <a:srgbClr val="584DC3"/>
      </a:accent3>
      <a:accent4>
        <a:srgbClr val="773BB1"/>
      </a:accent4>
      <a:accent5>
        <a:srgbClr val="BB4DC3"/>
      </a:accent5>
      <a:accent6>
        <a:srgbClr val="B13B89"/>
      </a:accent6>
      <a:hlink>
        <a:srgbClr val="BF603F"/>
      </a:hlink>
      <a:folHlink>
        <a:srgbClr val="7F7F7F"/>
      </a:folHlink>
    </a:clrScheme>
    <a:fontScheme name="Punchcard">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nchcardVTI" id="{C7262591-AF98-8F48-B56D-6342D2439B1A}" vid="{261D9F73-974A-B14E-9EAF-4871CCA60BB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4330</Words>
  <Application>Microsoft Office PowerPoint</Application>
  <PresentationFormat>Widescreen</PresentationFormat>
  <Paragraphs>300</Paragraphs>
  <Slides>32</Slides>
  <Notes>13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32</vt:i4>
      </vt:variant>
    </vt:vector>
  </HeadingPairs>
  <TitlesOfParts>
    <vt:vector size="47" baseType="lpstr">
      <vt:lpstr>Avenir Next</vt:lpstr>
      <vt:lpstr>Google Sans</vt:lpstr>
      <vt:lpstr>inherit</vt:lpstr>
      <vt:lpstr>Lexend</vt:lpstr>
      <vt:lpstr>Arial</vt:lpstr>
      <vt:lpstr>Calibri</vt:lpstr>
      <vt:lpstr>Calibri Light</vt:lpstr>
      <vt:lpstr>Courier New</vt:lpstr>
      <vt:lpstr>DM Sans</vt:lpstr>
      <vt:lpstr>DM Serif Text</vt:lpstr>
      <vt:lpstr>Neue Haas Grotesk Text Pro</vt:lpstr>
      <vt:lpstr>Open Sans</vt:lpstr>
      <vt:lpstr>Roboto</vt:lpstr>
      <vt:lpstr>Source Sans Pro</vt:lpstr>
      <vt:lpstr>PunchcardVTI</vt:lpstr>
      <vt:lpstr>Poverty</vt:lpstr>
      <vt:lpstr>What is poverty?</vt:lpstr>
      <vt:lpstr>Levels of Poverty</vt:lpstr>
      <vt:lpstr>JRF (2024)</vt:lpstr>
      <vt:lpstr>Background to current UK poverty: </vt:lpstr>
      <vt:lpstr>PowerPoint Presentation</vt:lpstr>
      <vt:lpstr>PowerPoint Presentation</vt:lpstr>
      <vt:lpstr>Poverty rates vary between different groups </vt:lpstr>
      <vt:lpstr>Causes of Poverty?</vt:lpstr>
      <vt:lpstr>Poverty and Children and Young People</vt:lpstr>
      <vt:lpstr>Impact of poverty on a child - </vt:lpstr>
      <vt:lpstr>Impact of poverty on a child- </vt:lpstr>
      <vt:lpstr>PowerPoint Presentation</vt:lpstr>
      <vt:lpstr>Who is to blame?</vt:lpstr>
      <vt:lpstr>Who is to blame cont'd</vt:lpstr>
      <vt:lpstr>The 2024 JRF report stated:</vt:lpstr>
      <vt:lpstr>Consequences?</vt:lpstr>
      <vt:lpstr>Impact cont`d</vt:lpstr>
      <vt:lpstr>Impact cont`d</vt:lpstr>
      <vt:lpstr>Vulnerable groups</vt:lpstr>
      <vt:lpstr>Poverty in the UK</vt:lpstr>
      <vt:lpstr>Ebbs and flows - </vt:lpstr>
      <vt:lpstr>Persistent poverty - </vt:lpstr>
      <vt:lpstr>Latest findings: overall poverty</vt:lpstr>
      <vt:lpstr>Summary table: Wales and UK</vt:lpstr>
      <vt:lpstr>Impact of Employment</vt:lpstr>
      <vt:lpstr>Family and their role:</vt:lpstr>
      <vt:lpstr>Children and Family</vt:lpstr>
      <vt:lpstr>Children, education and poverty</vt:lpstr>
      <vt:lpstr> Poverty and vulnerabilities</vt:lpstr>
      <vt:lpstr>Poverty and vulnerabilities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Karen EatonThomas</cp:lastModifiedBy>
  <cp:revision>505</cp:revision>
  <dcterms:created xsi:type="dcterms:W3CDTF">2023-12-03T20:07:36Z</dcterms:created>
  <dcterms:modified xsi:type="dcterms:W3CDTF">2026-01-05T13:53:18Z</dcterms:modified>
</cp:coreProperties>
</file>