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17627A-2468-4AA5-8829-5E18E898BD3C}" v="9" dt="2026-02-25T13:21:06.9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8" d="100"/>
          <a:sy n="78" d="100"/>
        </p:scale>
        <p:origin x="1594" y="7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iana Oprea" userId="cc211cffc2393782" providerId="LiveId" clId="{0F73CA33-084B-4BAA-A1A7-778C6DDD61E1}"/>
    <pc:docChg chg="undo custSel modSld">
      <pc:chgData name="Sabiana Oprea" userId="cc211cffc2393782" providerId="LiveId" clId="{0F73CA33-084B-4BAA-A1A7-778C6DDD61E1}" dt="2026-02-25T13:21:36.515" v="233" actId="20577"/>
      <pc:docMkLst>
        <pc:docMk/>
      </pc:docMkLst>
      <pc:sldChg chg="addSp modSp mod modNotesTx">
        <pc:chgData name="Sabiana Oprea" userId="cc211cffc2393782" providerId="LiveId" clId="{0F73CA33-084B-4BAA-A1A7-778C6DDD61E1}" dt="2026-02-25T13:21:36.515" v="233" actId="20577"/>
        <pc:sldMkLst>
          <pc:docMk/>
          <pc:sldMk cId="988841555" sldId="256"/>
        </pc:sldMkLst>
        <pc:spChg chg="add mod">
          <ac:chgData name="Sabiana Oprea" userId="cc211cffc2393782" providerId="LiveId" clId="{0F73CA33-084B-4BAA-A1A7-778C6DDD61E1}" dt="2026-02-25T12:51:53.779" v="0" actId="767"/>
          <ac:spMkLst>
            <pc:docMk/>
            <pc:sldMk cId="988841555" sldId="256"/>
            <ac:spMk id="3" creationId="{BAF14EDA-6718-BF99-71EB-D477F0498915}"/>
          </ac:spMkLst>
        </pc:spChg>
        <pc:spChg chg="add mod">
          <ac:chgData name="Sabiana Oprea" userId="cc211cffc2393782" providerId="LiveId" clId="{0F73CA33-084B-4BAA-A1A7-778C6DDD61E1}" dt="2026-02-25T13:19:04.185" v="196"/>
          <ac:spMkLst>
            <pc:docMk/>
            <pc:sldMk cId="988841555" sldId="256"/>
            <ac:spMk id="4" creationId="{33B4EF8F-CE2A-3FDB-75F6-2402D3F02B0E}"/>
          </ac:spMkLst>
        </pc:spChg>
        <pc:spChg chg="add mod">
          <ac:chgData name="Sabiana Oprea" userId="cc211cffc2393782" providerId="LiveId" clId="{0F73CA33-084B-4BAA-A1A7-778C6DDD61E1}" dt="2026-02-25T13:18:30.492" v="194" actId="767"/>
          <ac:spMkLst>
            <pc:docMk/>
            <pc:sldMk cId="988841555" sldId="256"/>
            <ac:spMk id="5" creationId="{8E7E2B51-CFF0-672F-B324-E5ED9902EACF}"/>
          </ac:spMkLst>
        </pc:spChg>
        <pc:spChg chg="add mod">
          <ac:chgData name="Sabiana Oprea" userId="cc211cffc2393782" providerId="LiveId" clId="{0F73CA33-084B-4BAA-A1A7-778C6DDD61E1}" dt="2026-02-25T13:21:36.515" v="233" actId="20577"/>
          <ac:spMkLst>
            <pc:docMk/>
            <pc:sldMk cId="988841555" sldId="256"/>
            <ac:spMk id="6" creationId="{BE72D3F0-E412-E511-A65E-511B7BDF6D4F}"/>
          </ac:spMkLst>
        </pc:spChg>
      </pc:sldChg>
      <pc:sldChg chg="modNotesTx">
        <pc:chgData name="Sabiana Oprea" userId="cc211cffc2393782" providerId="LiveId" clId="{0F73CA33-084B-4BAA-A1A7-778C6DDD61E1}" dt="2026-02-25T13:01:41.004" v="186" actId="20577"/>
        <pc:sldMkLst>
          <pc:docMk/>
          <pc:sldMk cId="698894952" sldId="26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FF2C9E6-A35C-41C7-BA5A-6B749C326C6D}" type="datetimeFigureOut">
              <a:rPr lang="en-IN" smtClean="0"/>
              <a:t>25-02-2026</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B30D47B-53E7-4F47-9CDC-C2789C6A9959}" type="slidenum">
              <a:rPr lang="en-IN" smtClean="0"/>
              <a:t>‹#›</a:t>
            </a:fld>
            <a:endParaRPr lang="en-IN"/>
          </a:p>
        </p:txBody>
      </p:sp>
    </p:spTree>
    <p:extLst>
      <p:ext uri="{BB962C8B-B14F-4D97-AF65-F5344CB8AC3E}">
        <p14:creationId xmlns:p14="http://schemas.microsoft.com/office/powerpoint/2010/main" val="2386945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afternoon everyone and welcome to my presentation on mental health as a contemporary theme in the hotel industry.</a:t>
            </a:r>
          </a:p>
          <a:p>
            <a:endParaRPr lang="en-GB" dirty="0"/>
          </a:p>
        </p:txBody>
      </p:sp>
      <p:sp>
        <p:nvSpPr>
          <p:cNvPr id="4" name="Slide Number Placeholder 3"/>
          <p:cNvSpPr>
            <a:spLocks noGrp="1"/>
          </p:cNvSpPr>
          <p:nvPr>
            <p:ph type="sldNum" sz="quarter" idx="5"/>
          </p:nvPr>
        </p:nvSpPr>
        <p:spPr/>
        <p:txBody>
          <a:bodyPr/>
          <a:lstStyle/>
          <a:p>
            <a:fld id="{7B30D47B-53E7-4F47-9CDC-C2789C6A9959}" type="slidenum">
              <a:rPr lang="en-IN" smtClean="0"/>
              <a:t>1</a:t>
            </a:fld>
            <a:endParaRPr lang="en-IN"/>
          </a:p>
        </p:txBody>
      </p:sp>
    </p:spTree>
    <p:extLst>
      <p:ext uri="{BB962C8B-B14F-4D97-AF65-F5344CB8AC3E}">
        <p14:creationId xmlns:p14="http://schemas.microsoft.com/office/powerpoint/2010/main" val="30011761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800" kern="1200" dirty="0">
                <a:solidFill>
                  <a:schemeClr val="tx1"/>
                </a:solidFill>
                <a:effectLst/>
                <a:latin typeface="Times New Roman" pitchFamily="18" charset="0"/>
                <a:ea typeface="+mn-ea"/>
                <a:cs typeface="Times New Roman" pitchFamily="18" charset="0"/>
              </a:rPr>
              <a:t>SN: Customer service and satisfaction are the key focus of the hospitality industry, where emotional demand is evident. Employees have to showcase their positive professional attitude as well as friendly gestures amid their physical tiring or other issues. Consistently facing such issues has been leading to emotional exhaustion, stress, anxiety, depression and burnout among employees. The main causes are job insecurity, an inefficient culture for supporting employee well-being and regulatory scheduling, such as structural challenges. The impacts are not limited to the individual level; they have also been impacting the overall quality of services and increasing employee turnover levels. </a:t>
            </a:r>
          </a:p>
          <a:p>
            <a:pPr algn="just"/>
            <a:endParaRPr lang="en-IN" sz="1800"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7B30D47B-53E7-4F47-9CDC-C2789C6A9959}" type="slidenum">
              <a:rPr lang="en-IN" smtClean="0"/>
              <a:t>2</a:t>
            </a:fld>
            <a:endParaRPr lang="en-IN"/>
          </a:p>
        </p:txBody>
      </p:sp>
    </p:spTree>
    <p:extLst>
      <p:ext uri="{BB962C8B-B14F-4D97-AF65-F5344CB8AC3E}">
        <p14:creationId xmlns:p14="http://schemas.microsoft.com/office/powerpoint/2010/main" val="37943840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800" kern="1200" dirty="0">
                <a:solidFill>
                  <a:schemeClr val="tx1"/>
                </a:solidFill>
                <a:effectLst/>
                <a:latin typeface="Times New Roman" pitchFamily="18" charset="0"/>
                <a:ea typeface="+mn-ea"/>
                <a:cs typeface="Times New Roman" pitchFamily="18" charset="0"/>
              </a:rPr>
              <a:t>SN: In order to progress with this presentation, secondary research is adopted by reviewing policy documents, academic literature, peer-reviewed resources and industry reports associated with mental health and employment in the hospitality industry. The PESTLE framework is used for giving insight into working conditions with respect to the external business environment for understanding legal, technological and economic issues. Their influence can be helpful for finding out the consequences within this sector more efficiently. On the other hand, Stakeholder Impact Analysis has also been done to find out the influence of various stakeholders as a result of mental health issues. Together, these tools are helpful for providing insight into the root causes behind the mental weariness of employees. </a:t>
            </a:r>
            <a:endParaRPr lang="en-IN" sz="1800"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7B30D47B-53E7-4F47-9CDC-C2789C6A9959}" type="slidenum">
              <a:rPr lang="en-IN" smtClean="0"/>
              <a:t>3</a:t>
            </a:fld>
            <a:endParaRPr lang="en-IN"/>
          </a:p>
        </p:txBody>
      </p:sp>
    </p:spTree>
    <p:extLst>
      <p:ext uri="{BB962C8B-B14F-4D97-AF65-F5344CB8AC3E}">
        <p14:creationId xmlns:p14="http://schemas.microsoft.com/office/powerpoint/2010/main" val="37943840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800" kern="1200" dirty="0">
                <a:solidFill>
                  <a:schemeClr val="tx1"/>
                </a:solidFill>
                <a:effectLst/>
                <a:latin typeface="Times New Roman" pitchFamily="18" charset="0"/>
                <a:ea typeface="+mn-ea"/>
                <a:cs typeface="Times New Roman" pitchFamily="18" charset="0"/>
              </a:rPr>
              <a:t>SN: There are different </a:t>
            </a:r>
            <a:r>
              <a:rPr lang="en-US" sz="1800" kern="1200" dirty="0" err="1">
                <a:solidFill>
                  <a:schemeClr val="tx1"/>
                </a:solidFill>
                <a:effectLst/>
                <a:latin typeface="Times New Roman" pitchFamily="18" charset="0"/>
                <a:ea typeface="+mn-ea"/>
                <a:cs typeface="Times New Roman" pitchFamily="18" charset="0"/>
              </a:rPr>
              <a:t>labour</a:t>
            </a:r>
            <a:r>
              <a:rPr lang="en-US" sz="1800" kern="1200" dirty="0">
                <a:solidFill>
                  <a:schemeClr val="tx1"/>
                </a:solidFill>
                <a:effectLst/>
                <a:latin typeface="Times New Roman" pitchFamily="18" charset="0"/>
                <a:ea typeface="+mn-ea"/>
                <a:cs typeface="Times New Roman" pitchFamily="18" charset="0"/>
              </a:rPr>
              <a:t> standards, and they are critical challenges for employers in maintaining operational flexibility. This has also increased the complexity for them in offering flexible working hours and scheduling. On the other hand, casual contracts as well as the concept of zero-hours have been increasing uncertainty in the job markets for employees related to stable working hours and earnings. This affects their livelihood and raises the issue of work-life conflict further. On the other hand, there are no clear rules related to rest periods, which is also a critical challenge for emotional exhaustion. </a:t>
            </a:r>
            <a:endParaRPr lang="en-IN" sz="1800"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7B30D47B-53E7-4F47-9CDC-C2789C6A9959}" type="slidenum">
              <a:rPr lang="en-IN" smtClean="0"/>
              <a:t>4</a:t>
            </a:fld>
            <a:endParaRPr lang="en-IN"/>
          </a:p>
        </p:txBody>
      </p:sp>
    </p:spTree>
    <p:extLst>
      <p:ext uri="{BB962C8B-B14F-4D97-AF65-F5344CB8AC3E}">
        <p14:creationId xmlns:p14="http://schemas.microsoft.com/office/powerpoint/2010/main" val="37943840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800" kern="1200" dirty="0">
                <a:solidFill>
                  <a:schemeClr val="tx1"/>
                </a:solidFill>
                <a:effectLst/>
                <a:latin typeface="Times New Roman" pitchFamily="18" charset="0"/>
                <a:ea typeface="+mn-ea"/>
                <a:cs typeface="Times New Roman" pitchFamily="18" charset="0"/>
              </a:rPr>
              <a:t>SN: In order to work in the hospitality industry, workers have to negotiate for a low wage. For this, employees are unable to meet their physical or emotional demands in progressing with their work. Moreover, companies have been </a:t>
            </a:r>
            <a:r>
              <a:rPr lang="en-US" sz="1800" kern="1200" dirty="0" err="1">
                <a:solidFill>
                  <a:schemeClr val="tx1"/>
                </a:solidFill>
                <a:effectLst/>
                <a:latin typeface="Times New Roman" pitchFamily="18" charset="0"/>
                <a:ea typeface="+mn-ea"/>
                <a:cs typeface="Times New Roman" pitchFamily="18" charset="0"/>
              </a:rPr>
              <a:t>prioritising</a:t>
            </a:r>
            <a:r>
              <a:rPr lang="en-US" sz="1800" kern="1200" dirty="0">
                <a:solidFill>
                  <a:schemeClr val="tx1"/>
                </a:solidFill>
                <a:effectLst/>
                <a:latin typeface="Times New Roman" pitchFamily="18" charset="0"/>
                <a:ea typeface="+mn-ea"/>
                <a:cs typeface="Times New Roman" pitchFamily="18" charset="0"/>
              </a:rPr>
              <a:t> cost-cutting strategies, resulting in fewer employees. Such understaffing conditions increase pressure among existing employees that can enhance mental exhaustion of employees up to a further extent. Current social factors clarify that young people want to have a well-being and supportive culture. This is a key aspect for attracting talent in the hospitality industry, and its deficiencies lead to a workforce shortage. </a:t>
            </a:r>
            <a:endParaRPr lang="en-IN" sz="1800"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7B30D47B-53E7-4F47-9CDC-C2789C6A9959}" type="slidenum">
              <a:rPr lang="en-IN" smtClean="0"/>
              <a:t>5</a:t>
            </a:fld>
            <a:endParaRPr lang="en-IN"/>
          </a:p>
        </p:txBody>
      </p:sp>
    </p:spTree>
    <p:extLst>
      <p:ext uri="{BB962C8B-B14F-4D97-AF65-F5344CB8AC3E}">
        <p14:creationId xmlns:p14="http://schemas.microsoft.com/office/powerpoint/2010/main" val="37943840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800" kern="1200" dirty="0">
                <a:solidFill>
                  <a:schemeClr val="tx1"/>
                </a:solidFill>
                <a:effectLst/>
                <a:latin typeface="Times New Roman" pitchFamily="18" charset="0"/>
                <a:ea typeface="+mn-ea"/>
                <a:cs typeface="Times New Roman" pitchFamily="18" charset="0"/>
              </a:rPr>
              <a:t>SN: Companies in the hospitality industry have been adopting automated service tools, digital systems, and mobile ordering facilities. For this, there is a need to work faster and provide a few breaks to each employee. On the other hand, the fear of negative reviews is also creating challenges among employees, which enhances anxiety. As a result, employees fail to avoid mistakes that negatively impact service quality. There are many roles where employees have to work under high-noise settings, long hours and lift heavy items that increase their weariness. </a:t>
            </a:r>
            <a:endParaRPr lang="en-IN" sz="1800"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7B30D47B-53E7-4F47-9CDC-C2789C6A9959}" type="slidenum">
              <a:rPr lang="en-IN" smtClean="0"/>
              <a:t>6</a:t>
            </a:fld>
            <a:endParaRPr lang="en-IN"/>
          </a:p>
        </p:txBody>
      </p:sp>
    </p:spTree>
    <p:extLst>
      <p:ext uri="{BB962C8B-B14F-4D97-AF65-F5344CB8AC3E}">
        <p14:creationId xmlns:p14="http://schemas.microsoft.com/office/powerpoint/2010/main" val="37943840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800" kern="1200" dirty="0">
                <a:solidFill>
                  <a:schemeClr val="tx1"/>
                </a:solidFill>
                <a:effectLst/>
                <a:latin typeface="Times New Roman" pitchFamily="18" charset="0"/>
                <a:ea typeface="+mn-ea"/>
                <a:cs typeface="Times New Roman" pitchFamily="18" charset="0"/>
              </a:rPr>
              <a:t>SN: Employees who have been working in the hospitality industry have to work under job insecurity and long hours, with the demand for emotional </a:t>
            </a:r>
            <a:r>
              <a:rPr lang="en-US" sz="1800" kern="1200" dirty="0" err="1">
                <a:solidFill>
                  <a:schemeClr val="tx1"/>
                </a:solidFill>
                <a:effectLst/>
                <a:latin typeface="Times New Roman" pitchFamily="18" charset="0"/>
                <a:ea typeface="+mn-ea"/>
                <a:cs typeface="Times New Roman" pitchFamily="18" charset="0"/>
              </a:rPr>
              <a:t>labour</a:t>
            </a:r>
            <a:r>
              <a:rPr lang="en-US" sz="1800" kern="1200" dirty="0">
                <a:solidFill>
                  <a:schemeClr val="tx1"/>
                </a:solidFill>
                <a:effectLst/>
                <a:latin typeface="Times New Roman" pitchFamily="18" charset="0"/>
                <a:ea typeface="+mn-ea"/>
                <a:cs typeface="Times New Roman" pitchFamily="18" charset="0"/>
              </a:rPr>
              <a:t>. For this, burnout among them is evident due to emotional exhaustion at a consistent rate. Workers have been reporting their depression and anxiety as stemming from instability in their working hours and financial strain. Employers have also been going through a negative impact on managing financial efficacy and operational efficiency. High staff turnover is a critical challenge due to employee dissatisfaction, which raises the cost of training and lowers service quality when working with temporary workers. </a:t>
            </a:r>
            <a:endParaRPr lang="en-IN" sz="1800"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7B30D47B-53E7-4F47-9CDC-C2789C6A9959}" type="slidenum">
              <a:rPr lang="en-IN" smtClean="0"/>
              <a:t>7</a:t>
            </a:fld>
            <a:endParaRPr lang="en-IN"/>
          </a:p>
        </p:txBody>
      </p:sp>
    </p:spTree>
    <p:extLst>
      <p:ext uri="{BB962C8B-B14F-4D97-AF65-F5344CB8AC3E}">
        <p14:creationId xmlns:p14="http://schemas.microsoft.com/office/powerpoint/2010/main" val="37943840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800" kern="1200" dirty="0">
                <a:solidFill>
                  <a:schemeClr val="tx1"/>
                </a:solidFill>
                <a:effectLst/>
                <a:latin typeface="Times New Roman" pitchFamily="18" charset="0"/>
                <a:ea typeface="+mn-ea"/>
                <a:cs typeface="Times New Roman" pitchFamily="18" charset="0"/>
              </a:rPr>
              <a:t>SN: Employees who are emotionally exhausted are not able to provide attentive service, which lowers guest experience. On the other hand, employees with such conditions have been offering slow services, unable to maintain effective communication and make errors at a frequent rate. As a result, negative reviews online and complaints have been increasing. Long hours, failure to offer work-life balance opportunities and poor working conditions are the key challenges in the hospitality industry. Such problems have been raising the bar for attracting new talent due to fear of job instability and well-being. Due to this, the issue of workforce shortage intensified further. </a:t>
            </a:r>
            <a:endParaRPr lang="en-IN" sz="1800"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7B30D47B-53E7-4F47-9CDC-C2789C6A9959}" type="slidenum">
              <a:rPr lang="en-IN" smtClean="0"/>
              <a:t>8</a:t>
            </a:fld>
            <a:endParaRPr lang="en-IN"/>
          </a:p>
        </p:txBody>
      </p:sp>
    </p:spTree>
    <p:extLst>
      <p:ext uri="{BB962C8B-B14F-4D97-AF65-F5344CB8AC3E}">
        <p14:creationId xmlns:p14="http://schemas.microsoft.com/office/powerpoint/2010/main" val="37943840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800" kern="1200" dirty="0">
                <a:solidFill>
                  <a:schemeClr val="tx1"/>
                </a:solidFill>
                <a:effectLst/>
                <a:latin typeface="Times New Roman" pitchFamily="18" charset="0"/>
                <a:ea typeface="+mn-ea"/>
                <a:cs typeface="Times New Roman" pitchFamily="18" charset="0"/>
              </a:rPr>
              <a:t>SN: The hospitality industry has come up with different supportive initiatives for addressing mental health challenges. Initiatives such as Mental Health First Aid training </a:t>
            </a:r>
            <a:r>
              <a:rPr lang="en-US" sz="1800" kern="1200" dirty="0" err="1">
                <a:solidFill>
                  <a:schemeClr val="tx1"/>
                </a:solidFill>
                <a:effectLst/>
                <a:latin typeface="Times New Roman" pitchFamily="18" charset="0"/>
                <a:ea typeface="+mn-ea"/>
                <a:cs typeface="Times New Roman" pitchFamily="18" charset="0"/>
              </a:rPr>
              <a:t>programme</a:t>
            </a:r>
            <a:r>
              <a:rPr lang="en-US" sz="1800" kern="1200" dirty="0">
                <a:solidFill>
                  <a:schemeClr val="tx1"/>
                </a:solidFill>
                <a:effectLst/>
                <a:latin typeface="Times New Roman" pitchFamily="18" charset="0"/>
                <a:ea typeface="+mn-ea"/>
                <a:cs typeface="Times New Roman" pitchFamily="18" charset="0"/>
              </a:rPr>
              <a:t> for managers, Employee Assistance </a:t>
            </a:r>
            <a:r>
              <a:rPr lang="en-US" sz="1800" kern="1200" dirty="0" err="1">
                <a:solidFill>
                  <a:schemeClr val="tx1"/>
                </a:solidFill>
                <a:effectLst/>
                <a:latin typeface="Times New Roman" pitchFamily="18" charset="0"/>
                <a:ea typeface="+mn-ea"/>
                <a:cs typeface="Times New Roman" pitchFamily="18" charset="0"/>
              </a:rPr>
              <a:t>Programmes</a:t>
            </a:r>
            <a:r>
              <a:rPr lang="en-US" sz="1800" kern="1200" dirty="0">
                <a:solidFill>
                  <a:schemeClr val="tx1"/>
                </a:solidFill>
                <a:effectLst/>
                <a:latin typeface="Times New Roman" pitchFamily="18" charset="0"/>
                <a:ea typeface="+mn-ea"/>
                <a:cs typeface="Times New Roman" pitchFamily="18" charset="0"/>
              </a:rPr>
              <a:t> and mental health helplines for assisting employees have been introduced. These initiatives are helpful for providing early access to take preventive measures against emotional exhaustion. On the other hand, managers have been supportive in finding such employees and resolving their distress. However, measures are not taken at the grassroots level and are limited to superficial levels. Hence, a more reactive response is needed. </a:t>
            </a:r>
            <a:endParaRPr lang="en-IN" sz="1800"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7B30D47B-53E7-4F47-9CDC-C2789C6A9959}" type="slidenum">
              <a:rPr lang="en-IN" smtClean="0"/>
              <a:t>9</a:t>
            </a:fld>
            <a:endParaRPr lang="en-IN"/>
          </a:p>
        </p:txBody>
      </p:sp>
    </p:spTree>
    <p:extLst>
      <p:ext uri="{BB962C8B-B14F-4D97-AF65-F5344CB8AC3E}">
        <p14:creationId xmlns:p14="http://schemas.microsoft.com/office/powerpoint/2010/main" val="37943840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800" kern="1200" dirty="0">
                <a:solidFill>
                  <a:schemeClr val="tx1"/>
                </a:solidFill>
                <a:effectLst/>
                <a:latin typeface="Times New Roman" pitchFamily="18" charset="0"/>
                <a:ea typeface="+mn-ea"/>
                <a:cs typeface="Times New Roman" pitchFamily="18" charset="0"/>
              </a:rPr>
              <a:t>SN: It can be concluded that employee well-being is a key aspect for resolving the mental health issue in the hospitality industry. The PESTLE framework evaluated that there are some legal rules for </a:t>
            </a:r>
            <a:r>
              <a:rPr lang="en-US" sz="1800" kern="1200" dirty="0" err="1">
                <a:solidFill>
                  <a:schemeClr val="tx1"/>
                </a:solidFill>
                <a:effectLst/>
                <a:latin typeface="Times New Roman" pitchFamily="18" charset="0"/>
                <a:ea typeface="+mn-ea"/>
                <a:cs typeface="Times New Roman" pitchFamily="18" charset="0"/>
              </a:rPr>
              <a:t>labour</a:t>
            </a:r>
            <a:r>
              <a:rPr lang="en-US" sz="1800" kern="1200" dirty="0">
                <a:solidFill>
                  <a:schemeClr val="tx1"/>
                </a:solidFill>
                <a:effectLst/>
                <a:latin typeface="Times New Roman" pitchFamily="18" charset="0"/>
                <a:ea typeface="+mn-ea"/>
                <a:cs typeface="Times New Roman" pitchFamily="18" charset="0"/>
              </a:rPr>
              <a:t> conditions, positive workplace and social factors, pointing out that the demand for employee well-being increased. However, technological factors pointed out that employees have to face emotional exhaustion due to fewer breaks for the introduction of digital systems. Stakeholder impact analysis revealed that mental health issues are not limited to the individual level; they can negatively impact employee productivity and service quality, which can bring reputational damage. Hence, meaningful changes are required for improving such a condition in the hospitality sector. </a:t>
            </a:r>
            <a:endParaRPr lang="en-IN" sz="1800"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7B30D47B-53E7-4F47-9CDC-C2789C6A9959}" type="slidenum">
              <a:rPr lang="en-IN" smtClean="0"/>
              <a:t>10</a:t>
            </a:fld>
            <a:endParaRPr lang="en-IN"/>
          </a:p>
        </p:txBody>
      </p:sp>
    </p:spTree>
    <p:extLst>
      <p:ext uri="{BB962C8B-B14F-4D97-AF65-F5344CB8AC3E}">
        <p14:creationId xmlns:p14="http://schemas.microsoft.com/office/powerpoint/2010/main" val="37943840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800" kern="1200" dirty="0">
                <a:solidFill>
                  <a:schemeClr val="tx1"/>
                </a:solidFill>
                <a:effectLst/>
                <a:latin typeface="Times New Roman" pitchFamily="18" charset="0"/>
                <a:ea typeface="+mn-ea"/>
                <a:cs typeface="Times New Roman" pitchFamily="18" charset="0"/>
              </a:rPr>
              <a:t>SN: Employers are to adopt fair scheduling practices for </a:t>
            </a:r>
            <a:r>
              <a:rPr lang="en-US" sz="1800" kern="1200" dirty="0" err="1">
                <a:solidFill>
                  <a:schemeClr val="tx1"/>
                </a:solidFill>
                <a:effectLst/>
                <a:latin typeface="Times New Roman" pitchFamily="18" charset="0"/>
                <a:ea typeface="+mn-ea"/>
                <a:cs typeface="Times New Roman" pitchFamily="18" charset="0"/>
              </a:rPr>
              <a:t>minimising</a:t>
            </a:r>
            <a:r>
              <a:rPr lang="en-US" sz="1800" kern="1200" dirty="0">
                <a:solidFill>
                  <a:schemeClr val="tx1"/>
                </a:solidFill>
                <a:effectLst/>
                <a:latin typeface="Times New Roman" pitchFamily="18" charset="0"/>
                <a:ea typeface="+mn-ea"/>
                <a:cs typeface="Times New Roman" pitchFamily="18" charset="0"/>
              </a:rPr>
              <a:t> the chances of work-life conflict. On the other hand, recruitment of adequate staff has to be adhered to by employers to avoid excessive workload that causes emotional exhaustion among employees. On the other hand, the development of a psychological safety culture is needed for openness and for employees to express issues and take quick responses. Managers have to receive mental health leadership training, which can be beneficial for them to support their employees by detecting mental issues at an early stage. At an industry level, accountability and best practices should be encouraged. </a:t>
            </a:r>
          </a:p>
          <a:p>
            <a:pPr marL="0" marR="0" indent="0" algn="just" defTabSz="914400" rtl="0" eaLnBrk="1" fontAlgn="auto" latinLnBrk="0" hangingPunct="1">
              <a:lnSpc>
                <a:spcPct val="100000"/>
              </a:lnSpc>
              <a:spcBef>
                <a:spcPts val="0"/>
              </a:spcBef>
              <a:spcAft>
                <a:spcPts val="0"/>
              </a:spcAft>
              <a:buClrTx/>
              <a:buSzTx/>
              <a:buFontTx/>
              <a:buNone/>
              <a:tabLst/>
              <a:defRPr/>
            </a:pPr>
            <a:r>
              <a:rPr lang="en-US" sz="1800" kern="1200" dirty="0">
                <a:solidFill>
                  <a:schemeClr val="tx1"/>
                </a:solidFill>
                <a:effectLst/>
                <a:latin typeface="Times New Roman" pitchFamily="18" charset="0"/>
                <a:ea typeface="+mn-ea"/>
                <a:cs typeface="Times New Roman" pitchFamily="18" charset="0"/>
              </a:rPr>
              <a:t> </a:t>
            </a:r>
          </a:p>
        </p:txBody>
      </p:sp>
      <p:sp>
        <p:nvSpPr>
          <p:cNvPr id="4" name="Slide Number Placeholder 3"/>
          <p:cNvSpPr>
            <a:spLocks noGrp="1"/>
          </p:cNvSpPr>
          <p:nvPr>
            <p:ph type="sldNum" sz="quarter" idx="10"/>
          </p:nvPr>
        </p:nvSpPr>
        <p:spPr/>
        <p:txBody>
          <a:bodyPr/>
          <a:lstStyle/>
          <a:p>
            <a:fld id="{7B30D47B-53E7-4F47-9CDC-C2789C6A9959}" type="slidenum">
              <a:rPr lang="en-IN" smtClean="0"/>
              <a:t>11</a:t>
            </a:fld>
            <a:endParaRPr lang="en-IN"/>
          </a:p>
        </p:txBody>
      </p:sp>
    </p:spTree>
    <p:extLst>
      <p:ext uri="{BB962C8B-B14F-4D97-AF65-F5344CB8AC3E}">
        <p14:creationId xmlns:p14="http://schemas.microsoft.com/office/powerpoint/2010/main" val="37943840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800" kern="1200" dirty="0">
                <a:solidFill>
                  <a:schemeClr val="tx1"/>
                </a:solidFill>
                <a:effectLst/>
                <a:latin typeface="Times New Roman" pitchFamily="18" charset="0"/>
                <a:ea typeface="+mn-ea"/>
                <a:cs typeface="Times New Roman" pitchFamily="18" charset="0"/>
              </a:rPr>
              <a:t>Thank you </a:t>
            </a:r>
            <a:r>
              <a:rPr lang="en-US" sz="1800" kern="1200">
                <a:solidFill>
                  <a:schemeClr val="tx1"/>
                </a:solidFill>
                <a:effectLst/>
                <a:latin typeface="Times New Roman" pitchFamily="18" charset="0"/>
                <a:ea typeface="+mn-ea"/>
                <a:cs typeface="Times New Roman" pitchFamily="18" charset="0"/>
              </a:rPr>
              <a:t>for listening </a:t>
            </a:r>
            <a:r>
              <a:rPr lang="en-US" sz="1800" kern="1200" dirty="0">
                <a:solidFill>
                  <a:schemeClr val="tx1"/>
                </a:solidFill>
                <a:effectLst/>
                <a:latin typeface="Times New Roman" pitchFamily="18" charset="0"/>
                <a:ea typeface="+mn-ea"/>
                <a:cs typeface="Times New Roman" pitchFamily="18" charset="0"/>
              </a:rPr>
              <a:t>to my </a:t>
            </a:r>
            <a:r>
              <a:rPr lang="en-US" sz="1800" kern="1200">
                <a:solidFill>
                  <a:schemeClr val="tx1"/>
                </a:solidFill>
                <a:effectLst/>
                <a:latin typeface="Times New Roman" pitchFamily="18" charset="0"/>
                <a:ea typeface="+mn-ea"/>
                <a:cs typeface="Times New Roman" pitchFamily="18" charset="0"/>
              </a:rPr>
              <a:t>presentation today.</a:t>
            </a:r>
            <a:endParaRPr lang="en-US" sz="1800" kern="1200" dirty="0">
              <a:solidFill>
                <a:schemeClr val="tx1"/>
              </a:solidFill>
              <a:effectLst/>
              <a:latin typeface="Times New Roman" pitchFamily="18" charset="0"/>
              <a:ea typeface="+mn-ea"/>
              <a:cs typeface="Times New Roman" pitchFamily="18" charset="0"/>
            </a:endParaRPr>
          </a:p>
        </p:txBody>
      </p:sp>
      <p:sp>
        <p:nvSpPr>
          <p:cNvPr id="4" name="Slide Number Placeholder 3"/>
          <p:cNvSpPr>
            <a:spLocks noGrp="1"/>
          </p:cNvSpPr>
          <p:nvPr>
            <p:ph type="sldNum" sz="quarter" idx="10"/>
          </p:nvPr>
        </p:nvSpPr>
        <p:spPr/>
        <p:txBody>
          <a:bodyPr/>
          <a:lstStyle/>
          <a:p>
            <a:fld id="{7B30D47B-53E7-4F47-9CDC-C2789C6A9959}" type="slidenum">
              <a:rPr lang="en-IN" smtClean="0"/>
              <a:t>12</a:t>
            </a:fld>
            <a:endParaRPr lang="en-IN"/>
          </a:p>
        </p:txBody>
      </p:sp>
    </p:spTree>
    <p:extLst>
      <p:ext uri="{BB962C8B-B14F-4D97-AF65-F5344CB8AC3E}">
        <p14:creationId xmlns:p14="http://schemas.microsoft.com/office/powerpoint/2010/main" val="37943840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IN"/>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DCC8FCF4-43CE-43C6-A980-CDFD0BE04B73}" type="datetimeFigureOut">
              <a:rPr lang="en-IN" smtClean="0"/>
              <a:t>25-02-2026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273074D-73D7-496D-894D-F8834F313F72}" type="slidenum">
              <a:rPr lang="en-IN" smtClean="0"/>
              <a:t>‹#›</a:t>
            </a:fld>
            <a:endParaRPr lang="en-IN"/>
          </a:p>
        </p:txBody>
      </p:sp>
    </p:spTree>
    <p:extLst>
      <p:ext uri="{BB962C8B-B14F-4D97-AF65-F5344CB8AC3E}">
        <p14:creationId xmlns:p14="http://schemas.microsoft.com/office/powerpoint/2010/main" val="31091315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DCC8FCF4-43CE-43C6-A980-CDFD0BE04B73}" type="datetimeFigureOut">
              <a:rPr lang="en-IN" smtClean="0"/>
              <a:t>25-02-2026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273074D-73D7-496D-894D-F8834F313F72}" type="slidenum">
              <a:rPr lang="en-IN" smtClean="0"/>
              <a:t>‹#›</a:t>
            </a:fld>
            <a:endParaRPr lang="en-IN"/>
          </a:p>
        </p:txBody>
      </p:sp>
    </p:spTree>
    <p:extLst>
      <p:ext uri="{BB962C8B-B14F-4D97-AF65-F5344CB8AC3E}">
        <p14:creationId xmlns:p14="http://schemas.microsoft.com/office/powerpoint/2010/main" val="134968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IN"/>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CC8FCF4-43CE-43C6-A980-CDFD0BE04B73}" type="datetimeFigureOut">
              <a:rPr lang="en-IN" smtClean="0"/>
              <a:t>25-02-2026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273074D-73D7-496D-894D-F8834F313F72}" type="slidenum">
              <a:rPr lang="en-IN" smtClean="0"/>
              <a:t>‹#›</a:t>
            </a:fld>
            <a:endParaRPr lang="en-IN"/>
          </a:p>
        </p:txBody>
      </p:sp>
    </p:spTree>
    <p:extLst>
      <p:ext uri="{BB962C8B-B14F-4D97-AF65-F5344CB8AC3E}">
        <p14:creationId xmlns:p14="http://schemas.microsoft.com/office/powerpoint/2010/main" val="40501029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DCC8FCF4-43CE-43C6-A980-CDFD0BE04B73}" type="datetimeFigureOut">
              <a:rPr lang="en-IN" smtClean="0"/>
              <a:t>25-02-2026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273074D-73D7-496D-894D-F8834F313F72}" type="slidenum">
              <a:rPr lang="en-IN" smtClean="0"/>
              <a:t>‹#›</a:t>
            </a:fld>
            <a:endParaRPr lang="en-IN"/>
          </a:p>
        </p:txBody>
      </p:sp>
    </p:spTree>
    <p:extLst>
      <p:ext uri="{BB962C8B-B14F-4D97-AF65-F5344CB8AC3E}">
        <p14:creationId xmlns:p14="http://schemas.microsoft.com/office/powerpoint/2010/main" val="41848370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IN"/>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DCC8FCF4-43CE-43C6-A980-CDFD0BE04B73}" type="datetimeFigureOut">
              <a:rPr lang="en-IN" smtClean="0"/>
              <a:t>25-02-2026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273074D-73D7-496D-894D-F8834F313F72}" type="slidenum">
              <a:rPr lang="en-IN" smtClean="0"/>
              <a:t>‹#›</a:t>
            </a:fld>
            <a:endParaRPr lang="en-IN"/>
          </a:p>
        </p:txBody>
      </p:sp>
    </p:spTree>
    <p:extLst>
      <p:ext uri="{BB962C8B-B14F-4D97-AF65-F5344CB8AC3E}">
        <p14:creationId xmlns:p14="http://schemas.microsoft.com/office/powerpoint/2010/main" val="10908331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DCC8FCF4-43CE-43C6-A980-CDFD0BE04B73}" type="datetimeFigureOut">
              <a:rPr lang="en-IN" smtClean="0"/>
              <a:t>25-02-2026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273074D-73D7-496D-894D-F8834F313F72}" type="slidenum">
              <a:rPr lang="en-IN" smtClean="0"/>
              <a:t>‹#›</a:t>
            </a:fld>
            <a:endParaRPr lang="en-IN"/>
          </a:p>
        </p:txBody>
      </p:sp>
    </p:spTree>
    <p:extLst>
      <p:ext uri="{BB962C8B-B14F-4D97-AF65-F5344CB8AC3E}">
        <p14:creationId xmlns:p14="http://schemas.microsoft.com/office/powerpoint/2010/main" val="16436924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C8FCF4-43CE-43C6-A980-CDFD0BE04B73}" type="datetimeFigureOut">
              <a:rPr lang="en-IN" smtClean="0"/>
              <a:t>25-02-2026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E273074D-73D7-496D-894D-F8834F313F72}" type="slidenum">
              <a:rPr lang="en-IN" smtClean="0"/>
              <a:t>‹#›</a:t>
            </a:fld>
            <a:endParaRPr lang="en-IN"/>
          </a:p>
        </p:txBody>
      </p:sp>
    </p:spTree>
    <p:extLst>
      <p:ext uri="{BB962C8B-B14F-4D97-AF65-F5344CB8AC3E}">
        <p14:creationId xmlns:p14="http://schemas.microsoft.com/office/powerpoint/2010/main" val="1906652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IN"/>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CC8FCF4-43CE-43C6-A980-CDFD0BE04B73}" type="datetimeFigureOut">
              <a:rPr lang="en-IN" smtClean="0"/>
              <a:t>25-02-2026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273074D-73D7-496D-894D-F8834F313F72}" type="slidenum">
              <a:rPr lang="en-IN" smtClean="0"/>
              <a:t>‹#›</a:t>
            </a:fld>
            <a:endParaRPr lang="en-IN"/>
          </a:p>
        </p:txBody>
      </p:sp>
    </p:spTree>
    <p:extLst>
      <p:ext uri="{BB962C8B-B14F-4D97-AF65-F5344CB8AC3E}">
        <p14:creationId xmlns:p14="http://schemas.microsoft.com/office/powerpoint/2010/main" val="215546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IN"/>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CC8FCF4-43CE-43C6-A980-CDFD0BE04B73}" type="datetimeFigureOut">
              <a:rPr lang="en-IN" smtClean="0"/>
              <a:t>25-02-2026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273074D-73D7-496D-894D-F8834F313F72}" type="slidenum">
              <a:rPr lang="en-IN" smtClean="0"/>
              <a:t>‹#›</a:t>
            </a:fld>
            <a:endParaRPr lang="en-IN"/>
          </a:p>
        </p:txBody>
      </p:sp>
    </p:spTree>
    <p:extLst>
      <p:ext uri="{BB962C8B-B14F-4D97-AF65-F5344CB8AC3E}">
        <p14:creationId xmlns:p14="http://schemas.microsoft.com/office/powerpoint/2010/main" val="21261339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DCC8FCF4-43CE-43C6-A980-CDFD0BE04B73}" type="datetimeFigureOut">
              <a:rPr lang="en-IN" smtClean="0"/>
              <a:t>25-02-2026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273074D-73D7-496D-894D-F8834F313F72}" type="slidenum">
              <a:rPr lang="en-IN" smtClean="0"/>
              <a:t>‹#›</a:t>
            </a:fld>
            <a:endParaRPr lang="en-IN"/>
          </a:p>
        </p:txBody>
      </p:sp>
    </p:spTree>
    <p:extLst>
      <p:ext uri="{BB962C8B-B14F-4D97-AF65-F5344CB8AC3E}">
        <p14:creationId xmlns:p14="http://schemas.microsoft.com/office/powerpoint/2010/main" val="25674744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DCC8FCF4-43CE-43C6-A980-CDFD0BE04B73}" type="datetimeFigureOut">
              <a:rPr lang="en-IN" smtClean="0"/>
              <a:t>25-02-2026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273074D-73D7-496D-894D-F8834F313F72}" type="slidenum">
              <a:rPr lang="en-IN" smtClean="0"/>
              <a:t>‹#›</a:t>
            </a:fld>
            <a:endParaRPr lang="en-IN"/>
          </a:p>
        </p:txBody>
      </p:sp>
    </p:spTree>
    <p:extLst>
      <p:ext uri="{BB962C8B-B14F-4D97-AF65-F5344CB8AC3E}">
        <p14:creationId xmlns:p14="http://schemas.microsoft.com/office/powerpoint/2010/main" val="27176372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CC8FCF4-43CE-43C6-A980-CDFD0BE04B73}" type="datetimeFigureOut">
              <a:rPr lang="en-IN" smtClean="0"/>
              <a:t>25-02-2026</a:t>
            </a:fld>
            <a:endParaRPr lang="en-IN"/>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73074D-73D7-496D-894D-F8834F313F72}" type="slidenum">
              <a:rPr lang="en-IN" smtClean="0"/>
              <a:t>‹#›</a:t>
            </a:fld>
            <a:endParaRPr lang="en-IN"/>
          </a:p>
        </p:txBody>
      </p:sp>
    </p:spTree>
    <p:extLst>
      <p:ext uri="{BB962C8B-B14F-4D97-AF65-F5344CB8AC3E}">
        <p14:creationId xmlns:p14="http://schemas.microsoft.com/office/powerpoint/2010/main" val="31214333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99391"/>
            <a:ext cx="7774632" cy="3699842"/>
          </a:xfrm>
        </p:spPr>
        <p:txBody>
          <a:bodyPr>
            <a:normAutofit fontScale="90000"/>
          </a:bodyPr>
          <a:lstStyle/>
          <a:p>
            <a:r>
              <a:rPr lang="en-US" b="1" dirty="0">
                <a:latin typeface="Times New Roman" pitchFamily="18" charset="0"/>
                <a:cs typeface="Times New Roman" pitchFamily="18" charset="0"/>
              </a:rPr>
              <a:t>CONTEMPORARY THEMES IN THE HOTEL AND HOSPITALITY SECTOR</a:t>
            </a:r>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~MENTAL HEALTH~BEHIND THE SMILE~</a:t>
            </a:r>
            <a:endParaRPr lang="en-IN" b="1" dirty="0">
              <a:latin typeface="Times New Roman" pitchFamily="18" charset="0"/>
              <a:cs typeface="Times New Roman" pitchFamily="18" charset="0"/>
            </a:endParaRPr>
          </a:p>
        </p:txBody>
      </p:sp>
      <p:sp>
        <p:nvSpPr>
          <p:cNvPr id="3" name="TextBox 2">
            <a:extLst>
              <a:ext uri="{FF2B5EF4-FFF2-40B4-BE49-F238E27FC236}">
                <a16:creationId xmlns:a16="http://schemas.microsoft.com/office/drawing/2014/main" id="{BAF14EDA-6718-BF99-71EB-D477F0498915}"/>
              </a:ext>
            </a:extLst>
          </p:cNvPr>
          <p:cNvSpPr txBox="1"/>
          <p:nvPr/>
        </p:nvSpPr>
        <p:spPr>
          <a:xfrm>
            <a:off x="4114800" y="2974258"/>
            <a:ext cx="914400" cy="914400"/>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33B4EF8F-CE2A-3FDB-75F6-2402D3F02B0E}"/>
              </a:ext>
            </a:extLst>
          </p:cNvPr>
          <p:cNvSpPr txBox="1"/>
          <p:nvPr/>
        </p:nvSpPr>
        <p:spPr>
          <a:xfrm>
            <a:off x="4572000" y="4077072"/>
            <a:ext cx="4464496" cy="1754326"/>
          </a:xfrm>
          <a:prstGeom prst="rect">
            <a:avLst/>
          </a:prstGeom>
          <a:noFill/>
        </p:spPr>
        <p:txBody>
          <a:bodyPr wrap="square" rtlCol="0">
            <a:spAutoFit/>
          </a:bodyPr>
          <a:lstStyle/>
          <a:p>
            <a:r>
              <a:rPr lang="en-GB"/>
              <a:t>I hereby declare that no Artificial Intelligence (AI) tools or applications were used in any way during the creation, writing, or development of the final submitted version of this research project. All work is entirely my own.</a:t>
            </a:r>
          </a:p>
        </p:txBody>
      </p:sp>
      <p:sp>
        <p:nvSpPr>
          <p:cNvPr id="6" name="TextBox 5">
            <a:extLst>
              <a:ext uri="{FF2B5EF4-FFF2-40B4-BE49-F238E27FC236}">
                <a16:creationId xmlns:a16="http://schemas.microsoft.com/office/drawing/2014/main" id="{BE72D3F0-E412-E511-A65E-511B7BDF6D4F}"/>
              </a:ext>
            </a:extLst>
          </p:cNvPr>
          <p:cNvSpPr txBox="1"/>
          <p:nvPr/>
        </p:nvSpPr>
        <p:spPr>
          <a:xfrm>
            <a:off x="107504" y="4077072"/>
            <a:ext cx="4248471" cy="1200329"/>
          </a:xfrm>
          <a:prstGeom prst="rect">
            <a:avLst/>
          </a:prstGeom>
          <a:noFill/>
        </p:spPr>
        <p:txBody>
          <a:bodyPr wrap="square" rtlCol="0">
            <a:spAutoFit/>
          </a:bodyPr>
          <a:lstStyle/>
          <a:p>
            <a:r>
              <a:rPr lang="en-US" b="1" dirty="0"/>
              <a:t>Student name: Sabiana Mihaela Oprea</a:t>
            </a:r>
            <a:endParaRPr lang="en-GB" dirty="0"/>
          </a:p>
          <a:p>
            <a:r>
              <a:rPr lang="en-US" b="1" dirty="0"/>
              <a:t>Student number: 2237673</a:t>
            </a:r>
            <a:endParaRPr lang="en-GB" dirty="0"/>
          </a:p>
          <a:p>
            <a:r>
              <a:rPr lang="en-US" b="1" dirty="0"/>
              <a:t>Module name: BMIH6001</a:t>
            </a:r>
            <a:endParaRPr lang="en-GB" dirty="0"/>
          </a:p>
          <a:p>
            <a:r>
              <a:rPr lang="en-US" b="1" dirty="0"/>
              <a:t>Module lecturer: Jessica Newport</a:t>
            </a:r>
            <a:endParaRPr lang="en-GB" dirty="0"/>
          </a:p>
        </p:txBody>
      </p:sp>
    </p:spTree>
    <p:extLst>
      <p:ext uri="{BB962C8B-B14F-4D97-AF65-F5344CB8AC3E}">
        <p14:creationId xmlns:p14="http://schemas.microsoft.com/office/powerpoint/2010/main" val="9888415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548680"/>
            <a:ext cx="7772400" cy="1470025"/>
          </a:xfrm>
        </p:spPr>
        <p:txBody>
          <a:bodyPr>
            <a:normAutofit/>
          </a:bodyPr>
          <a:lstStyle/>
          <a:p>
            <a:r>
              <a:rPr lang="en-IN" sz="3600" b="1" dirty="0">
                <a:latin typeface="Times New Roman" pitchFamily="18" charset="0"/>
                <a:cs typeface="Times New Roman" pitchFamily="18" charset="0"/>
              </a:rPr>
              <a:t>Introduction</a:t>
            </a:r>
          </a:p>
        </p:txBody>
      </p:sp>
      <p:sp>
        <p:nvSpPr>
          <p:cNvPr id="3" name="Subtitle 2"/>
          <p:cNvSpPr>
            <a:spLocks noGrp="1"/>
          </p:cNvSpPr>
          <p:nvPr>
            <p:ph type="subTitle" idx="1"/>
          </p:nvPr>
        </p:nvSpPr>
        <p:spPr>
          <a:xfrm>
            <a:off x="568036" y="2292926"/>
            <a:ext cx="3643924" cy="4088402"/>
          </a:xfrm>
        </p:spPr>
        <p:txBody>
          <a:bodyPr>
            <a:normAutofit/>
          </a:bodyPr>
          <a:lstStyle/>
          <a:p>
            <a:pPr marL="285750" lvl="0" indent="-285750" algn="just">
              <a:buFont typeface="Arial" pitchFamily="34" charset="0"/>
              <a:buChar char="•"/>
            </a:pPr>
            <a:r>
              <a:rPr lang="en-IN" sz="2000" dirty="0">
                <a:solidFill>
                  <a:schemeClr val="tx1"/>
                </a:solidFill>
                <a:latin typeface="Times New Roman" pitchFamily="18" charset="0"/>
                <a:cs typeface="Times New Roman" pitchFamily="18" charset="0"/>
              </a:rPr>
              <a:t>High psychological demands and emotional needs </a:t>
            </a:r>
          </a:p>
          <a:p>
            <a:pPr marL="285750" lvl="0" indent="-285750" algn="just">
              <a:buFont typeface="Arial" pitchFamily="34" charset="0"/>
              <a:buChar char="•"/>
            </a:pPr>
            <a:r>
              <a:rPr lang="en-IN" sz="2000" dirty="0">
                <a:solidFill>
                  <a:schemeClr val="tx1"/>
                </a:solidFill>
                <a:latin typeface="Times New Roman" pitchFamily="18" charset="0"/>
                <a:cs typeface="Times New Roman" pitchFamily="18" charset="0"/>
              </a:rPr>
              <a:t>High customer pressure and long hours of work (</a:t>
            </a:r>
            <a:r>
              <a:rPr lang="en-IN" sz="2000" dirty="0" err="1">
                <a:solidFill>
                  <a:schemeClr val="tx1"/>
                </a:solidFill>
                <a:latin typeface="Times New Roman" pitchFamily="18" charset="0"/>
                <a:cs typeface="Times New Roman" pitchFamily="18" charset="0"/>
              </a:rPr>
              <a:t>Piso</a:t>
            </a:r>
            <a:r>
              <a:rPr lang="en-IN" sz="2000" dirty="0">
                <a:solidFill>
                  <a:schemeClr val="tx1"/>
                </a:solidFill>
                <a:latin typeface="Times New Roman" pitchFamily="18" charset="0"/>
                <a:cs typeface="Times New Roman" pitchFamily="18" charset="0"/>
              </a:rPr>
              <a:t>, 2022).</a:t>
            </a:r>
          </a:p>
          <a:p>
            <a:pPr marL="285750" lvl="0" indent="-285750" algn="just">
              <a:buFont typeface="Arial" pitchFamily="34" charset="0"/>
              <a:buChar char="•"/>
            </a:pPr>
            <a:r>
              <a:rPr lang="en-IN" sz="2000" dirty="0">
                <a:solidFill>
                  <a:schemeClr val="tx1"/>
                </a:solidFill>
                <a:latin typeface="Times New Roman" pitchFamily="18" charset="0"/>
                <a:cs typeface="Times New Roman" pitchFamily="18" charset="0"/>
              </a:rPr>
              <a:t>Workforce conditions lead to mental health challenges</a:t>
            </a:r>
          </a:p>
          <a:p>
            <a:pPr marL="285750" lvl="0" indent="-285750" algn="just">
              <a:buFont typeface="Arial" pitchFamily="34" charset="0"/>
              <a:buChar char="•"/>
            </a:pPr>
            <a:r>
              <a:rPr lang="en-IN" sz="2000" dirty="0">
                <a:solidFill>
                  <a:schemeClr val="tx1"/>
                </a:solidFill>
                <a:latin typeface="Times New Roman" pitchFamily="18" charset="0"/>
                <a:cs typeface="Times New Roman" pitchFamily="18" charset="0"/>
              </a:rPr>
              <a:t>It is structurally connected. </a:t>
            </a:r>
          </a:p>
          <a:p>
            <a:pPr marL="285750" lvl="0" indent="-285750" algn="just">
              <a:buFont typeface="Arial" pitchFamily="34" charset="0"/>
              <a:buChar char="•"/>
            </a:pPr>
            <a:r>
              <a:rPr lang="en-IN" sz="2000" dirty="0">
                <a:solidFill>
                  <a:schemeClr val="tx1"/>
                </a:solidFill>
                <a:latin typeface="Times New Roman" pitchFamily="18" charset="0"/>
                <a:cs typeface="Times New Roman" pitchFamily="18" charset="0"/>
              </a:rPr>
              <a:t>Poor performance for productivity, staff retention and service quality.</a:t>
            </a:r>
          </a:p>
        </p:txBody>
      </p:sp>
      <p:pic>
        <p:nvPicPr>
          <p:cNvPr id="2050" name="Picture 2" descr="What Employers Need To Know About Mental Health for hospitality work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5976" y="2420888"/>
            <a:ext cx="4680520" cy="38884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7692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548680"/>
            <a:ext cx="7772400" cy="1470025"/>
          </a:xfrm>
        </p:spPr>
        <p:txBody>
          <a:bodyPr>
            <a:normAutofit/>
          </a:bodyPr>
          <a:lstStyle/>
          <a:p>
            <a:r>
              <a:rPr lang="en-IN" sz="3600" b="1" dirty="0">
                <a:latin typeface="Times New Roman" pitchFamily="18" charset="0"/>
                <a:cs typeface="Times New Roman" pitchFamily="18" charset="0"/>
              </a:rPr>
              <a:t>Analytical Framework and Method</a:t>
            </a:r>
          </a:p>
        </p:txBody>
      </p:sp>
      <p:sp>
        <p:nvSpPr>
          <p:cNvPr id="3" name="Subtitle 2"/>
          <p:cNvSpPr>
            <a:spLocks noGrp="1"/>
          </p:cNvSpPr>
          <p:nvPr>
            <p:ph type="subTitle" idx="1"/>
          </p:nvPr>
        </p:nvSpPr>
        <p:spPr>
          <a:xfrm>
            <a:off x="568036" y="2292926"/>
            <a:ext cx="3715932" cy="4376434"/>
          </a:xfrm>
        </p:spPr>
        <p:txBody>
          <a:bodyPr>
            <a:noAutofit/>
          </a:bodyPr>
          <a:lstStyle/>
          <a:p>
            <a:pPr marL="285750" lvl="0" indent="-285750" algn="just">
              <a:buFont typeface="Arial" pitchFamily="34" charset="0"/>
              <a:buChar char="•"/>
            </a:pPr>
            <a:r>
              <a:rPr lang="en-IN" sz="2000" dirty="0">
                <a:solidFill>
                  <a:schemeClr val="tx1"/>
                </a:solidFill>
                <a:latin typeface="Times New Roman" pitchFamily="18" charset="0"/>
                <a:cs typeface="Times New Roman" pitchFamily="18" charset="0"/>
              </a:rPr>
              <a:t>Secondary research </a:t>
            </a:r>
          </a:p>
          <a:p>
            <a:pPr marL="285750" lvl="0" indent="-285750" algn="just">
              <a:buFont typeface="Arial" pitchFamily="34" charset="0"/>
              <a:buChar char="•"/>
            </a:pPr>
            <a:r>
              <a:rPr lang="en-IN" sz="2000" dirty="0">
                <a:solidFill>
                  <a:schemeClr val="tx1"/>
                </a:solidFill>
                <a:latin typeface="Times New Roman" pitchFamily="18" charset="0"/>
                <a:cs typeface="Times New Roman" pitchFamily="18" charset="0"/>
              </a:rPr>
              <a:t>Policy sources, academic journals, and industry reports </a:t>
            </a:r>
          </a:p>
          <a:p>
            <a:pPr marL="285750" lvl="0" indent="-285750" algn="just">
              <a:buFont typeface="Arial" pitchFamily="34" charset="0"/>
              <a:buChar char="•"/>
            </a:pPr>
            <a:r>
              <a:rPr lang="en-IN" sz="2000" dirty="0">
                <a:solidFill>
                  <a:schemeClr val="tx1"/>
                </a:solidFill>
                <a:latin typeface="Times New Roman" pitchFamily="18" charset="0"/>
                <a:cs typeface="Times New Roman" pitchFamily="18" charset="0"/>
              </a:rPr>
              <a:t>PESTLE and stakeholder impact analysis</a:t>
            </a:r>
          </a:p>
          <a:p>
            <a:pPr marL="285750" lvl="0" indent="-285750" algn="just">
              <a:buFont typeface="Arial" pitchFamily="34" charset="0"/>
              <a:buChar char="•"/>
            </a:pPr>
            <a:r>
              <a:rPr lang="en-IN" sz="2000" dirty="0">
                <a:solidFill>
                  <a:schemeClr val="tx1"/>
                </a:solidFill>
                <a:latin typeface="Times New Roman" pitchFamily="18" charset="0"/>
                <a:cs typeface="Times New Roman" pitchFamily="18" charset="0"/>
              </a:rPr>
              <a:t>Addresses political, economic, and legal matters. </a:t>
            </a:r>
          </a:p>
          <a:p>
            <a:pPr marL="285750" lvl="0" indent="-285750" algn="just">
              <a:buFont typeface="Arial" pitchFamily="34" charset="0"/>
              <a:buChar char="•"/>
            </a:pPr>
            <a:r>
              <a:rPr lang="en-IN" sz="2000" dirty="0">
                <a:solidFill>
                  <a:schemeClr val="tx1"/>
                </a:solidFill>
                <a:latin typeface="Times New Roman" pitchFamily="18" charset="0"/>
                <a:cs typeface="Times New Roman" pitchFamily="18" charset="0"/>
              </a:rPr>
              <a:t>PESTLE aids external business pressure (</a:t>
            </a:r>
            <a:r>
              <a:rPr lang="en-IN" sz="2000" dirty="0" err="1">
                <a:solidFill>
                  <a:schemeClr val="tx1"/>
                </a:solidFill>
                <a:latin typeface="Times New Roman" pitchFamily="18" charset="0"/>
                <a:cs typeface="Times New Roman" pitchFamily="18" charset="0"/>
              </a:rPr>
              <a:t>Berliandaldo</a:t>
            </a:r>
            <a:r>
              <a:rPr lang="en-IN" sz="2000" dirty="0">
                <a:solidFill>
                  <a:schemeClr val="tx1"/>
                </a:solidFill>
                <a:latin typeface="Times New Roman" pitchFamily="18" charset="0"/>
                <a:cs typeface="Times New Roman" pitchFamily="18" charset="0"/>
              </a:rPr>
              <a:t> </a:t>
            </a:r>
            <a:r>
              <a:rPr lang="en-IN" sz="2000" i="1" dirty="0">
                <a:solidFill>
                  <a:schemeClr val="tx1"/>
                </a:solidFill>
                <a:latin typeface="Times New Roman" pitchFamily="18" charset="0"/>
                <a:cs typeface="Times New Roman" pitchFamily="18" charset="0"/>
              </a:rPr>
              <a:t>et al.</a:t>
            </a:r>
            <a:r>
              <a:rPr lang="en-IN" sz="2000" dirty="0">
                <a:solidFill>
                  <a:schemeClr val="tx1"/>
                </a:solidFill>
                <a:latin typeface="Times New Roman" pitchFamily="18" charset="0"/>
                <a:cs typeface="Times New Roman" pitchFamily="18" charset="0"/>
              </a:rPr>
              <a:t> 2023). </a:t>
            </a:r>
          </a:p>
          <a:p>
            <a:pPr marL="285750" lvl="0" indent="-285750" algn="just">
              <a:buFont typeface="Arial" pitchFamily="34" charset="0"/>
              <a:buChar char="•"/>
            </a:pPr>
            <a:r>
              <a:rPr lang="en-IN" sz="2000" dirty="0">
                <a:solidFill>
                  <a:schemeClr val="tx1"/>
                </a:solidFill>
                <a:latin typeface="Times New Roman" pitchFamily="18" charset="0"/>
                <a:cs typeface="Times New Roman" pitchFamily="18" charset="0"/>
              </a:rPr>
              <a:t>Stakeholder impact analysis and  influence of customers, employees and employers. </a:t>
            </a:r>
          </a:p>
        </p:txBody>
      </p:sp>
      <p:pic>
        <p:nvPicPr>
          <p:cNvPr id="4098" name="Picture 2" descr="PESTLE Analysis: A Guide to Understanding Market Influenc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27984" y="2348880"/>
            <a:ext cx="4461173" cy="38164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61794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548680"/>
            <a:ext cx="7772400" cy="1470025"/>
          </a:xfrm>
        </p:spPr>
        <p:txBody>
          <a:bodyPr>
            <a:normAutofit/>
          </a:bodyPr>
          <a:lstStyle/>
          <a:p>
            <a:r>
              <a:rPr lang="en-IN" sz="3600" b="1" dirty="0">
                <a:latin typeface="Times New Roman" pitchFamily="18" charset="0"/>
                <a:cs typeface="Times New Roman" pitchFamily="18" charset="0"/>
              </a:rPr>
              <a:t>PESTLE Analysis</a:t>
            </a:r>
          </a:p>
        </p:txBody>
      </p:sp>
      <p:sp>
        <p:nvSpPr>
          <p:cNvPr id="3" name="Subtitle 2"/>
          <p:cNvSpPr>
            <a:spLocks noGrp="1"/>
          </p:cNvSpPr>
          <p:nvPr>
            <p:ph type="subTitle" idx="1"/>
          </p:nvPr>
        </p:nvSpPr>
        <p:spPr>
          <a:xfrm>
            <a:off x="568036" y="2292926"/>
            <a:ext cx="4147980" cy="2504226"/>
          </a:xfrm>
        </p:spPr>
        <p:txBody>
          <a:bodyPr>
            <a:normAutofit/>
          </a:bodyPr>
          <a:lstStyle/>
          <a:p>
            <a:pPr algn="just"/>
            <a:r>
              <a:rPr lang="en-IN" sz="1800" b="1" i="1" dirty="0">
                <a:solidFill>
                  <a:schemeClr val="tx1"/>
                </a:solidFill>
                <a:latin typeface="Times New Roman" pitchFamily="18" charset="0"/>
                <a:cs typeface="Times New Roman" pitchFamily="18" charset="0"/>
              </a:rPr>
              <a:t>Political Factors</a:t>
            </a:r>
            <a:endParaRPr lang="en-IN" sz="1800" dirty="0">
              <a:solidFill>
                <a:schemeClr val="tx1"/>
              </a:solidFill>
              <a:latin typeface="Times New Roman" pitchFamily="18" charset="0"/>
              <a:cs typeface="Times New Roman" pitchFamily="18" charset="0"/>
            </a:endParaRP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Growth of the industry </a:t>
            </a: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Less employee concerns (Santos, 2023).</a:t>
            </a: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Limited rule for predictable scheduling</a:t>
            </a: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Weak enforcement of the law related to labour </a:t>
            </a:r>
          </a:p>
        </p:txBody>
      </p:sp>
      <p:sp>
        <p:nvSpPr>
          <p:cNvPr id="4" name="Subtitle 2"/>
          <p:cNvSpPr txBox="1">
            <a:spLocks/>
          </p:cNvSpPr>
          <p:nvPr/>
        </p:nvSpPr>
        <p:spPr>
          <a:xfrm>
            <a:off x="4868416" y="2276872"/>
            <a:ext cx="4147980" cy="2504226"/>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just"/>
            <a:r>
              <a:rPr lang="en-IN" sz="1800" b="1" i="1" dirty="0">
                <a:solidFill>
                  <a:schemeClr val="tx1"/>
                </a:solidFill>
                <a:latin typeface="Times New Roman" pitchFamily="18" charset="0"/>
                <a:cs typeface="Times New Roman" pitchFamily="18" charset="0"/>
              </a:rPr>
              <a:t>Legal Factors</a:t>
            </a:r>
            <a:endParaRPr lang="en-IN" sz="1800" dirty="0">
              <a:solidFill>
                <a:schemeClr val="tx1"/>
              </a:solidFill>
              <a:latin typeface="Times New Roman" pitchFamily="18" charset="0"/>
              <a:cs typeface="Times New Roman" pitchFamily="18" charset="0"/>
            </a:endParaRP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Gaps in enforcing regulations </a:t>
            </a: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Limited legal protection of shift changes</a:t>
            </a: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Usage of casual contracts</a:t>
            </a:r>
          </a:p>
        </p:txBody>
      </p:sp>
      <p:pic>
        <p:nvPicPr>
          <p:cNvPr id="5122" name="Picture 2" descr="Labour laws in India - iPlead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3688" y="4437112"/>
            <a:ext cx="6624736" cy="20162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4558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548680"/>
            <a:ext cx="7772400" cy="1470025"/>
          </a:xfrm>
        </p:spPr>
        <p:txBody>
          <a:bodyPr>
            <a:normAutofit/>
          </a:bodyPr>
          <a:lstStyle/>
          <a:p>
            <a:r>
              <a:rPr lang="en-IN" sz="3600" b="1" dirty="0">
                <a:latin typeface="Times New Roman" pitchFamily="18" charset="0"/>
                <a:cs typeface="Times New Roman" pitchFamily="18" charset="0"/>
              </a:rPr>
              <a:t>PESTLE Analysis</a:t>
            </a:r>
          </a:p>
        </p:txBody>
      </p:sp>
      <p:sp>
        <p:nvSpPr>
          <p:cNvPr id="3" name="Subtitle 2"/>
          <p:cNvSpPr>
            <a:spLocks noGrp="1"/>
          </p:cNvSpPr>
          <p:nvPr>
            <p:ph type="subTitle" idx="1"/>
          </p:nvPr>
        </p:nvSpPr>
        <p:spPr>
          <a:xfrm>
            <a:off x="568036" y="2292926"/>
            <a:ext cx="4147980" cy="2504226"/>
          </a:xfrm>
        </p:spPr>
        <p:txBody>
          <a:bodyPr>
            <a:normAutofit/>
          </a:bodyPr>
          <a:lstStyle/>
          <a:p>
            <a:pPr algn="just"/>
            <a:r>
              <a:rPr lang="en-IN" sz="1800" b="1" i="1" dirty="0">
                <a:solidFill>
                  <a:schemeClr val="tx1"/>
                </a:solidFill>
                <a:latin typeface="Times New Roman" pitchFamily="18" charset="0"/>
                <a:cs typeface="Times New Roman" pitchFamily="18" charset="0"/>
              </a:rPr>
              <a:t>Economic factors</a:t>
            </a:r>
            <a:endParaRPr lang="en-IN" sz="1800" dirty="0">
              <a:solidFill>
                <a:schemeClr val="tx1"/>
              </a:solidFill>
              <a:latin typeface="Times New Roman" pitchFamily="18" charset="0"/>
              <a:cs typeface="Times New Roman" pitchFamily="18" charset="0"/>
            </a:endParaRP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Low wage facility (Robertson </a:t>
            </a:r>
            <a:r>
              <a:rPr lang="en-IN" sz="1800" i="1" dirty="0">
                <a:solidFill>
                  <a:schemeClr val="tx1"/>
                </a:solidFill>
                <a:latin typeface="Times New Roman" pitchFamily="18" charset="0"/>
                <a:cs typeface="Times New Roman" pitchFamily="18" charset="0"/>
              </a:rPr>
              <a:t>et al.</a:t>
            </a:r>
            <a:r>
              <a:rPr lang="en-IN" sz="1800" dirty="0">
                <a:solidFill>
                  <a:schemeClr val="tx1"/>
                </a:solidFill>
                <a:latin typeface="Times New Roman" pitchFamily="18" charset="0"/>
                <a:cs typeface="Times New Roman" pitchFamily="18" charset="0"/>
              </a:rPr>
              <a:t> 2023). </a:t>
            </a: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It led to understaffing</a:t>
            </a: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Dependency on temporary workers</a:t>
            </a:r>
          </a:p>
        </p:txBody>
      </p:sp>
      <p:sp>
        <p:nvSpPr>
          <p:cNvPr id="4" name="Subtitle 2"/>
          <p:cNvSpPr txBox="1">
            <a:spLocks/>
          </p:cNvSpPr>
          <p:nvPr/>
        </p:nvSpPr>
        <p:spPr>
          <a:xfrm>
            <a:off x="4868416" y="2276872"/>
            <a:ext cx="4147980" cy="2504226"/>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just"/>
            <a:r>
              <a:rPr lang="en-IN" sz="1800" b="1" i="1" dirty="0">
                <a:solidFill>
                  <a:schemeClr val="tx1"/>
                </a:solidFill>
                <a:latin typeface="Times New Roman" pitchFamily="18" charset="0"/>
                <a:cs typeface="Times New Roman" pitchFamily="18" charset="0"/>
              </a:rPr>
              <a:t>Social Factors</a:t>
            </a:r>
            <a:endParaRPr lang="en-IN" sz="1800" dirty="0">
              <a:solidFill>
                <a:schemeClr val="tx1"/>
              </a:solidFill>
              <a:latin typeface="Times New Roman" pitchFamily="18" charset="0"/>
              <a:cs typeface="Times New Roman" pitchFamily="18" charset="0"/>
            </a:endParaRP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Preference towards positive workforce values (</a:t>
            </a:r>
            <a:r>
              <a:rPr lang="en-IN" sz="1800" dirty="0" err="1">
                <a:solidFill>
                  <a:schemeClr val="tx1"/>
                </a:solidFill>
                <a:latin typeface="Times New Roman" pitchFamily="18" charset="0"/>
                <a:cs typeface="Times New Roman" pitchFamily="18" charset="0"/>
              </a:rPr>
              <a:t>Raub</a:t>
            </a:r>
            <a:r>
              <a:rPr lang="en-IN" sz="1800" dirty="0">
                <a:solidFill>
                  <a:schemeClr val="tx1"/>
                </a:solidFill>
                <a:latin typeface="Times New Roman" pitchFamily="18" charset="0"/>
                <a:cs typeface="Times New Roman" pitchFamily="18" charset="0"/>
              </a:rPr>
              <a:t> </a:t>
            </a:r>
            <a:r>
              <a:rPr lang="en-IN" sz="1800" i="1" dirty="0">
                <a:solidFill>
                  <a:schemeClr val="tx1"/>
                </a:solidFill>
                <a:latin typeface="Times New Roman" pitchFamily="18" charset="0"/>
                <a:cs typeface="Times New Roman" pitchFamily="18" charset="0"/>
              </a:rPr>
              <a:t>et al.</a:t>
            </a:r>
            <a:r>
              <a:rPr lang="en-IN" sz="1800" dirty="0">
                <a:solidFill>
                  <a:schemeClr val="tx1"/>
                </a:solidFill>
                <a:latin typeface="Times New Roman" pitchFamily="18" charset="0"/>
                <a:cs typeface="Times New Roman" pitchFamily="18" charset="0"/>
              </a:rPr>
              <a:t> 2023). </a:t>
            </a: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Emotional labour </a:t>
            </a: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It increases emotional exhaustion </a:t>
            </a:r>
          </a:p>
        </p:txBody>
      </p:sp>
      <p:pic>
        <p:nvPicPr>
          <p:cNvPr id="6148" name="Picture 4" descr="Evolving Generational Values in Workforce Benefit Plan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06788" y="4437112"/>
            <a:ext cx="3471235" cy="2069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70784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548680"/>
            <a:ext cx="7772400" cy="1470025"/>
          </a:xfrm>
        </p:spPr>
        <p:txBody>
          <a:bodyPr>
            <a:normAutofit/>
          </a:bodyPr>
          <a:lstStyle/>
          <a:p>
            <a:r>
              <a:rPr lang="en-IN" sz="3600" b="1" dirty="0">
                <a:latin typeface="Times New Roman" pitchFamily="18" charset="0"/>
                <a:cs typeface="Times New Roman" pitchFamily="18" charset="0"/>
              </a:rPr>
              <a:t>PESTLE Analysis</a:t>
            </a:r>
          </a:p>
        </p:txBody>
      </p:sp>
      <p:sp>
        <p:nvSpPr>
          <p:cNvPr id="3" name="Subtitle 2"/>
          <p:cNvSpPr>
            <a:spLocks noGrp="1"/>
          </p:cNvSpPr>
          <p:nvPr>
            <p:ph type="subTitle" idx="1"/>
          </p:nvPr>
        </p:nvSpPr>
        <p:spPr>
          <a:xfrm>
            <a:off x="568036" y="2292926"/>
            <a:ext cx="4147980" cy="2504226"/>
          </a:xfrm>
        </p:spPr>
        <p:txBody>
          <a:bodyPr>
            <a:normAutofit/>
          </a:bodyPr>
          <a:lstStyle/>
          <a:p>
            <a:pPr algn="just"/>
            <a:r>
              <a:rPr lang="en-US" sz="1800" b="1" i="1" dirty="0">
                <a:solidFill>
                  <a:schemeClr val="tx1"/>
                </a:solidFill>
                <a:latin typeface="Times New Roman" pitchFamily="18" charset="0"/>
                <a:cs typeface="Times New Roman" pitchFamily="18" charset="0"/>
              </a:rPr>
              <a:t>Technological Factors</a:t>
            </a: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Digital booking system adoption increased (</a:t>
            </a:r>
            <a:r>
              <a:rPr lang="en-IN" sz="1800" dirty="0" err="1">
                <a:solidFill>
                  <a:schemeClr val="tx1"/>
                </a:solidFill>
                <a:latin typeface="Times New Roman" pitchFamily="18" charset="0"/>
                <a:cs typeface="Times New Roman" pitchFamily="18" charset="0"/>
              </a:rPr>
              <a:t>Verhun</a:t>
            </a:r>
            <a:r>
              <a:rPr lang="en-IN" sz="1800" dirty="0">
                <a:solidFill>
                  <a:schemeClr val="tx1"/>
                </a:solidFill>
                <a:latin typeface="Times New Roman" pitchFamily="18" charset="0"/>
                <a:cs typeface="Times New Roman" pitchFamily="18" charset="0"/>
              </a:rPr>
              <a:t>, 2022).</a:t>
            </a: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Performance pressure </a:t>
            </a: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Fear of complaints </a:t>
            </a:r>
          </a:p>
        </p:txBody>
      </p:sp>
      <p:sp>
        <p:nvSpPr>
          <p:cNvPr id="4" name="Subtitle 2"/>
          <p:cNvSpPr txBox="1">
            <a:spLocks/>
          </p:cNvSpPr>
          <p:nvPr/>
        </p:nvSpPr>
        <p:spPr>
          <a:xfrm>
            <a:off x="4868416" y="2276872"/>
            <a:ext cx="4147980" cy="2504226"/>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just"/>
            <a:r>
              <a:rPr lang="en-IN" sz="1800" b="1" i="1" dirty="0">
                <a:solidFill>
                  <a:schemeClr val="tx1"/>
                </a:solidFill>
                <a:latin typeface="Times New Roman" pitchFamily="18" charset="0"/>
                <a:cs typeface="Times New Roman" pitchFamily="18" charset="0"/>
              </a:rPr>
              <a:t>Environmental Factors</a:t>
            </a:r>
            <a:endParaRPr lang="en-IN" sz="1800" dirty="0">
              <a:solidFill>
                <a:schemeClr val="tx1"/>
              </a:solidFill>
              <a:latin typeface="Times New Roman" pitchFamily="18" charset="0"/>
              <a:cs typeface="Times New Roman" pitchFamily="18" charset="0"/>
            </a:endParaRP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Long shifts created challenges for the sustainability of employees</a:t>
            </a: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Physical demanding roles, such as fast movement and standing, are needed</a:t>
            </a:r>
          </a:p>
        </p:txBody>
      </p:sp>
      <p:sp>
        <p:nvSpPr>
          <p:cNvPr id="5" name="AutoShape 2" descr="Why Online Hotel Booking Software is a Must in the Hospitality Industry |  HotelRunne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4221088"/>
            <a:ext cx="7992888" cy="21996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450711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548680"/>
            <a:ext cx="7772400" cy="1470025"/>
          </a:xfrm>
        </p:spPr>
        <p:txBody>
          <a:bodyPr>
            <a:normAutofit/>
          </a:bodyPr>
          <a:lstStyle/>
          <a:p>
            <a:r>
              <a:rPr lang="en-IN" sz="3600" b="1" dirty="0">
                <a:latin typeface="Times New Roman" pitchFamily="18" charset="0"/>
                <a:cs typeface="Times New Roman" pitchFamily="18" charset="0"/>
              </a:rPr>
              <a:t>Stakeholder Impact</a:t>
            </a:r>
          </a:p>
        </p:txBody>
      </p:sp>
      <p:sp>
        <p:nvSpPr>
          <p:cNvPr id="3" name="Subtitle 2"/>
          <p:cNvSpPr>
            <a:spLocks noGrp="1"/>
          </p:cNvSpPr>
          <p:nvPr>
            <p:ph type="subTitle" idx="1"/>
          </p:nvPr>
        </p:nvSpPr>
        <p:spPr>
          <a:xfrm>
            <a:off x="568036" y="2292926"/>
            <a:ext cx="4147980" cy="3008282"/>
          </a:xfrm>
        </p:spPr>
        <p:txBody>
          <a:bodyPr>
            <a:noAutofit/>
          </a:bodyPr>
          <a:lstStyle/>
          <a:p>
            <a:pPr algn="just"/>
            <a:r>
              <a:rPr lang="en-IN" sz="1800" b="1" i="1" dirty="0">
                <a:solidFill>
                  <a:schemeClr val="tx1"/>
                </a:solidFill>
                <a:latin typeface="Times New Roman" pitchFamily="18" charset="0"/>
                <a:cs typeface="Times New Roman" pitchFamily="18" charset="0"/>
              </a:rPr>
              <a:t>Influence on Employees</a:t>
            </a:r>
            <a:endParaRPr lang="en-IN" sz="1800" dirty="0">
              <a:solidFill>
                <a:schemeClr val="tx1"/>
              </a:solidFill>
              <a:latin typeface="Times New Roman" pitchFamily="18" charset="0"/>
              <a:cs typeface="Times New Roman" pitchFamily="18" charset="0"/>
            </a:endParaRP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Depression and anxiety (</a:t>
            </a:r>
            <a:r>
              <a:rPr lang="en-IN" sz="1800" dirty="0" err="1">
                <a:solidFill>
                  <a:schemeClr val="tx1"/>
                </a:solidFill>
                <a:latin typeface="Times New Roman" pitchFamily="18" charset="0"/>
                <a:cs typeface="Times New Roman" pitchFamily="18" charset="0"/>
              </a:rPr>
              <a:t>Kalargyrou</a:t>
            </a:r>
            <a:r>
              <a:rPr lang="en-IN" sz="1800" dirty="0">
                <a:solidFill>
                  <a:schemeClr val="tx1"/>
                </a:solidFill>
                <a:latin typeface="Times New Roman" pitchFamily="18" charset="0"/>
                <a:cs typeface="Times New Roman" pitchFamily="18" charset="0"/>
              </a:rPr>
              <a:t> </a:t>
            </a:r>
            <a:r>
              <a:rPr lang="en-IN" sz="1800" i="1" dirty="0">
                <a:solidFill>
                  <a:schemeClr val="tx1"/>
                </a:solidFill>
                <a:latin typeface="Times New Roman" pitchFamily="18" charset="0"/>
                <a:cs typeface="Times New Roman" pitchFamily="18" charset="0"/>
              </a:rPr>
              <a:t>et al.</a:t>
            </a:r>
            <a:r>
              <a:rPr lang="en-IN" sz="1800" dirty="0">
                <a:solidFill>
                  <a:schemeClr val="tx1"/>
                </a:solidFill>
                <a:latin typeface="Times New Roman" pitchFamily="18" charset="0"/>
                <a:cs typeface="Times New Roman" pitchFamily="18" charset="0"/>
              </a:rPr>
              <a:t> 2022)</a:t>
            </a: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Employee burnout</a:t>
            </a: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Work-life </a:t>
            </a:r>
            <a:r>
              <a:rPr lang="en-IN" sz="1800" dirty="0" err="1">
                <a:solidFill>
                  <a:schemeClr val="tx1"/>
                </a:solidFill>
                <a:latin typeface="Times New Roman" pitchFamily="18" charset="0"/>
                <a:cs typeface="Times New Roman" pitchFamily="18" charset="0"/>
              </a:rPr>
              <a:t>disbalance</a:t>
            </a:r>
            <a:endParaRPr lang="en-IN" sz="1800" dirty="0">
              <a:solidFill>
                <a:schemeClr val="tx1"/>
              </a:solidFill>
              <a:latin typeface="Times New Roman" pitchFamily="18" charset="0"/>
              <a:cs typeface="Times New Roman" pitchFamily="18" charset="0"/>
            </a:endParaRP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Career withdrawal</a:t>
            </a: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Emotional exhaustion </a:t>
            </a:r>
          </a:p>
        </p:txBody>
      </p:sp>
      <p:sp>
        <p:nvSpPr>
          <p:cNvPr id="4" name="Subtitle 2"/>
          <p:cNvSpPr txBox="1">
            <a:spLocks/>
          </p:cNvSpPr>
          <p:nvPr/>
        </p:nvSpPr>
        <p:spPr>
          <a:xfrm>
            <a:off x="4868416" y="2276872"/>
            <a:ext cx="4147980" cy="2880320"/>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just"/>
            <a:r>
              <a:rPr lang="en-IN" sz="1800" b="1" i="1" dirty="0">
                <a:solidFill>
                  <a:schemeClr val="tx1"/>
                </a:solidFill>
                <a:latin typeface="Times New Roman" pitchFamily="18" charset="0"/>
                <a:cs typeface="Times New Roman" pitchFamily="18" charset="0"/>
              </a:rPr>
              <a:t>Influence on Employers</a:t>
            </a:r>
            <a:endParaRPr lang="en-IN" sz="1800" dirty="0">
              <a:solidFill>
                <a:schemeClr val="tx1"/>
              </a:solidFill>
              <a:latin typeface="Times New Roman" pitchFamily="18" charset="0"/>
              <a:cs typeface="Times New Roman" pitchFamily="18" charset="0"/>
            </a:endParaRP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Cost of training and recruitment increases (</a:t>
            </a:r>
            <a:r>
              <a:rPr lang="en-IN" sz="1800" dirty="0" err="1">
                <a:solidFill>
                  <a:schemeClr val="tx1"/>
                </a:solidFill>
                <a:latin typeface="Times New Roman" pitchFamily="18" charset="0"/>
                <a:cs typeface="Times New Roman" pitchFamily="18" charset="0"/>
              </a:rPr>
              <a:t>Arjona</a:t>
            </a:r>
            <a:r>
              <a:rPr lang="en-IN" sz="1800" dirty="0">
                <a:solidFill>
                  <a:schemeClr val="tx1"/>
                </a:solidFill>
                <a:latin typeface="Times New Roman" pitchFamily="18" charset="0"/>
                <a:cs typeface="Times New Roman" pitchFamily="18" charset="0"/>
              </a:rPr>
              <a:t>-Fuentes </a:t>
            </a:r>
            <a:r>
              <a:rPr lang="en-IN" sz="1800" i="1" dirty="0">
                <a:solidFill>
                  <a:schemeClr val="tx1"/>
                </a:solidFill>
                <a:latin typeface="Times New Roman" pitchFamily="18" charset="0"/>
                <a:cs typeface="Times New Roman" pitchFamily="18" charset="0"/>
              </a:rPr>
              <a:t>et al.</a:t>
            </a:r>
            <a:r>
              <a:rPr lang="en-IN" sz="1800" dirty="0">
                <a:solidFill>
                  <a:schemeClr val="tx1"/>
                </a:solidFill>
                <a:latin typeface="Times New Roman" pitchFamily="18" charset="0"/>
                <a:cs typeface="Times New Roman" pitchFamily="18" charset="0"/>
              </a:rPr>
              <a:t> 2022)</a:t>
            </a: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High staff turnover rate </a:t>
            </a: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Employee absenteeism and extreme stress</a:t>
            </a: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Inconsistency in service</a:t>
            </a: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Motivation and productivity decline </a:t>
            </a:r>
          </a:p>
        </p:txBody>
      </p:sp>
    </p:spTree>
    <p:extLst>
      <p:ext uri="{BB962C8B-B14F-4D97-AF65-F5344CB8AC3E}">
        <p14:creationId xmlns:p14="http://schemas.microsoft.com/office/powerpoint/2010/main" val="2298388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548680"/>
            <a:ext cx="7772400" cy="1470025"/>
          </a:xfrm>
        </p:spPr>
        <p:txBody>
          <a:bodyPr>
            <a:normAutofit/>
          </a:bodyPr>
          <a:lstStyle/>
          <a:p>
            <a:r>
              <a:rPr lang="en-IN" sz="3600" b="1" dirty="0">
                <a:latin typeface="Times New Roman" pitchFamily="18" charset="0"/>
                <a:cs typeface="Times New Roman" pitchFamily="18" charset="0"/>
              </a:rPr>
              <a:t>Stakeholder Impact</a:t>
            </a:r>
          </a:p>
        </p:txBody>
      </p:sp>
      <p:sp>
        <p:nvSpPr>
          <p:cNvPr id="3" name="Subtitle 2"/>
          <p:cNvSpPr>
            <a:spLocks noGrp="1"/>
          </p:cNvSpPr>
          <p:nvPr>
            <p:ph type="subTitle" idx="1"/>
          </p:nvPr>
        </p:nvSpPr>
        <p:spPr>
          <a:xfrm>
            <a:off x="568036" y="2292926"/>
            <a:ext cx="3715932" cy="4088402"/>
          </a:xfrm>
        </p:spPr>
        <p:txBody>
          <a:bodyPr>
            <a:normAutofit/>
          </a:bodyPr>
          <a:lstStyle/>
          <a:p>
            <a:pPr algn="just"/>
            <a:r>
              <a:rPr lang="en-IN" sz="1800" b="1" i="1" dirty="0">
                <a:solidFill>
                  <a:schemeClr val="tx1"/>
                </a:solidFill>
                <a:latin typeface="Times New Roman" pitchFamily="18" charset="0"/>
                <a:cs typeface="Times New Roman" pitchFamily="18" charset="0"/>
              </a:rPr>
              <a:t>Influence on Industry and Customers</a:t>
            </a:r>
            <a:endParaRPr lang="en-IN" sz="1800" dirty="0">
              <a:solidFill>
                <a:schemeClr val="tx1"/>
              </a:solidFill>
              <a:latin typeface="Times New Roman" pitchFamily="18" charset="0"/>
              <a:cs typeface="Times New Roman" pitchFamily="18" charset="0"/>
            </a:endParaRP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The guest experience can decline</a:t>
            </a: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Inconsistent service quality</a:t>
            </a: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Increase in negative reviews, number of errors and complaints (</a:t>
            </a:r>
            <a:r>
              <a:rPr lang="en-IN" sz="1800" dirty="0" err="1">
                <a:solidFill>
                  <a:schemeClr val="tx1"/>
                </a:solidFill>
                <a:latin typeface="Times New Roman" pitchFamily="18" charset="0"/>
                <a:cs typeface="Times New Roman" pitchFamily="18" charset="0"/>
              </a:rPr>
              <a:t>Abubakar</a:t>
            </a:r>
            <a:r>
              <a:rPr lang="en-IN" sz="1800" dirty="0">
                <a:solidFill>
                  <a:schemeClr val="tx1"/>
                </a:solidFill>
                <a:latin typeface="Times New Roman" pitchFamily="18" charset="0"/>
                <a:cs typeface="Times New Roman" pitchFamily="18" charset="0"/>
              </a:rPr>
              <a:t> </a:t>
            </a:r>
            <a:r>
              <a:rPr lang="en-IN" sz="1800" i="1" dirty="0">
                <a:solidFill>
                  <a:schemeClr val="tx1"/>
                </a:solidFill>
                <a:latin typeface="Times New Roman" pitchFamily="18" charset="0"/>
                <a:cs typeface="Times New Roman" pitchFamily="18" charset="0"/>
              </a:rPr>
              <a:t>et al.</a:t>
            </a:r>
            <a:r>
              <a:rPr lang="en-IN" sz="1800" dirty="0">
                <a:solidFill>
                  <a:schemeClr val="tx1"/>
                </a:solidFill>
                <a:latin typeface="Times New Roman" pitchFamily="18" charset="0"/>
                <a:cs typeface="Times New Roman" pitchFamily="18" charset="0"/>
              </a:rPr>
              <a:t> 2022)</a:t>
            </a: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Talent retention challenge</a:t>
            </a: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Service delivery disruption</a:t>
            </a: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Reputational damage</a:t>
            </a:r>
          </a:p>
        </p:txBody>
      </p:sp>
      <p:pic>
        <p:nvPicPr>
          <p:cNvPr id="8194" name="Picture 2" descr="How to Handle Negative Online Reviews of Your Restaurant - Restaurant India"/>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80745" y="2492896"/>
            <a:ext cx="4320480" cy="37444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60886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548680"/>
            <a:ext cx="7772400" cy="1470025"/>
          </a:xfrm>
        </p:spPr>
        <p:txBody>
          <a:bodyPr>
            <a:normAutofit/>
          </a:bodyPr>
          <a:lstStyle/>
          <a:p>
            <a:r>
              <a:rPr lang="en-US" sz="3600" b="1" dirty="0">
                <a:latin typeface="Times New Roman" pitchFamily="18" charset="0"/>
                <a:cs typeface="Times New Roman" pitchFamily="18" charset="0"/>
              </a:rPr>
              <a:t>Current Responses of the Industry</a:t>
            </a:r>
            <a:endParaRPr lang="en-IN" sz="3600" b="1" dirty="0">
              <a:latin typeface="Times New Roman" pitchFamily="18" charset="0"/>
              <a:cs typeface="Times New Roman" pitchFamily="18" charset="0"/>
            </a:endParaRPr>
          </a:p>
        </p:txBody>
      </p:sp>
      <p:sp>
        <p:nvSpPr>
          <p:cNvPr id="3" name="Subtitle 2"/>
          <p:cNvSpPr>
            <a:spLocks noGrp="1"/>
          </p:cNvSpPr>
          <p:nvPr>
            <p:ph type="subTitle" idx="1"/>
          </p:nvPr>
        </p:nvSpPr>
        <p:spPr>
          <a:xfrm>
            <a:off x="568036" y="2292926"/>
            <a:ext cx="7748380" cy="2000170"/>
          </a:xfrm>
        </p:spPr>
        <p:txBody>
          <a:bodyPr>
            <a:normAutofit/>
          </a:bodyPr>
          <a:lstStyle/>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Implementation of 24/7 mental health helplines</a:t>
            </a: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Tracing anxiety, depression and stress of employees (McCann </a:t>
            </a:r>
            <a:r>
              <a:rPr lang="en-IN" sz="1800" i="1" dirty="0">
                <a:solidFill>
                  <a:schemeClr val="tx1"/>
                </a:solidFill>
                <a:latin typeface="Times New Roman" pitchFamily="18" charset="0"/>
                <a:cs typeface="Times New Roman" pitchFamily="18" charset="0"/>
              </a:rPr>
              <a:t>et al.</a:t>
            </a:r>
            <a:r>
              <a:rPr lang="en-IN" sz="1800" dirty="0">
                <a:solidFill>
                  <a:schemeClr val="tx1"/>
                </a:solidFill>
                <a:latin typeface="Times New Roman" pitchFamily="18" charset="0"/>
                <a:cs typeface="Times New Roman" pitchFamily="18" charset="0"/>
              </a:rPr>
              <a:t> 2023)</a:t>
            </a: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Offering Mental Health First Aid (MHFA) training </a:t>
            </a: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Initiatives such as Employee Assistance Programmes have been considered. </a:t>
            </a:r>
          </a:p>
        </p:txBody>
      </p:sp>
      <p:pic>
        <p:nvPicPr>
          <p:cNvPr id="4" name="image1.png"/>
          <p:cNvPicPr/>
          <p:nvPr/>
        </p:nvPicPr>
        <p:blipFill>
          <a:blip r:embed="rId3"/>
          <a:stretch>
            <a:fillRect/>
          </a:stretch>
        </p:blipFill>
        <p:spPr>
          <a:xfrm>
            <a:off x="987240" y="4293096"/>
            <a:ext cx="6681103" cy="2232879"/>
          </a:xfrm>
          <a:prstGeom prst="rect">
            <a:avLst/>
          </a:prstGeom>
        </p:spPr>
      </p:pic>
    </p:spTree>
    <p:extLst>
      <p:ext uri="{BB962C8B-B14F-4D97-AF65-F5344CB8AC3E}">
        <p14:creationId xmlns:p14="http://schemas.microsoft.com/office/powerpoint/2010/main" val="18689299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548680"/>
            <a:ext cx="7772400" cy="1470025"/>
          </a:xfrm>
        </p:spPr>
        <p:txBody>
          <a:bodyPr>
            <a:normAutofit/>
          </a:bodyPr>
          <a:lstStyle/>
          <a:p>
            <a:r>
              <a:rPr lang="en-IN" sz="3600" b="1" dirty="0">
                <a:latin typeface="Times New Roman" pitchFamily="18" charset="0"/>
                <a:cs typeface="Times New Roman" pitchFamily="18" charset="0"/>
              </a:rPr>
              <a:t>Conclusion </a:t>
            </a:r>
          </a:p>
        </p:txBody>
      </p:sp>
      <p:sp>
        <p:nvSpPr>
          <p:cNvPr id="3" name="Subtitle 2"/>
          <p:cNvSpPr>
            <a:spLocks noGrp="1"/>
          </p:cNvSpPr>
          <p:nvPr>
            <p:ph type="subTitle" idx="1"/>
          </p:nvPr>
        </p:nvSpPr>
        <p:spPr>
          <a:xfrm>
            <a:off x="568036" y="2292926"/>
            <a:ext cx="3715932" cy="4088402"/>
          </a:xfrm>
        </p:spPr>
        <p:txBody>
          <a:bodyPr>
            <a:normAutofit/>
          </a:bodyPr>
          <a:lstStyle/>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Structural issues and  mental health challenges</a:t>
            </a: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PESTLE evaluated the demand for employee well-being increase</a:t>
            </a: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However, an efficient policy is yet to be strengthened</a:t>
            </a:r>
          </a:p>
          <a:p>
            <a:pPr marL="285750" lvl="0" indent="-285750" algn="just">
              <a:buFont typeface="Arial" pitchFamily="34" charset="0"/>
              <a:buChar char="•"/>
            </a:pPr>
            <a:r>
              <a:rPr lang="en-IN" sz="1800" dirty="0">
                <a:solidFill>
                  <a:schemeClr val="tx1"/>
                </a:solidFill>
                <a:latin typeface="Times New Roman" pitchFamily="18" charset="0"/>
                <a:cs typeface="Times New Roman" pitchFamily="18" charset="0"/>
              </a:rPr>
              <a:t>The mental weariness and challenges for staff retention and the quality of service </a:t>
            </a:r>
          </a:p>
          <a:p>
            <a:pPr marL="285750" indent="-285750" algn="just">
              <a:buFont typeface="Arial" pitchFamily="34" charset="0"/>
              <a:buChar char="•"/>
            </a:pPr>
            <a:r>
              <a:rPr lang="en-IN" sz="1800" dirty="0">
                <a:solidFill>
                  <a:schemeClr val="tx1"/>
                </a:solidFill>
                <a:latin typeface="Times New Roman" pitchFamily="18" charset="0"/>
                <a:cs typeface="Times New Roman" pitchFamily="18" charset="0"/>
              </a:rPr>
              <a:t>Concerns for industry sustainability</a:t>
            </a:r>
          </a:p>
        </p:txBody>
      </p:sp>
      <p:pic>
        <p:nvPicPr>
          <p:cNvPr id="9218" name="Picture 2" descr="Is the hospitality industry doing enough for employees' mental wellbe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2" y="2636912"/>
            <a:ext cx="3744416" cy="31980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81978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548680"/>
            <a:ext cx="7772400" cy="1470025"/>
          </a:xfrm>
        </p:spPr>
        <p:txBody>
          <a:bodyPr>
            <a:normAutofit/>
          </a:bodyPr>
          <a:lstStyle/>
          <a:p>
            <a:r>
              <a:rPr lang="en-IN" sz="3600" b="1" dirty="0">
                <a:latin typeface="Times New Roman" pitchFamily="18" charset="0"/>
                <a:cs typeface="Times New Roman" pitchFamily="18" charset="0"/>
              </a:rPr>
              <a:t>Recommendations </a:t>
            </a:r>
          </a:p>
        </p:txBody>
      </p:sp>
      <p:graphicFrame>
        <p:nvGraphicFramePr>
          <p:cNvPr id="5" name="Table 4"/>
          <p:cNvGraphicFramePr>
            <a:graphicFrameLocks noGrp="1"/>
          </p:cNvGraphicFramePr>
          <p:nvPr>
            <p:extLst>
              <p:ext uri="{D42A27DB-BD31-4B8C-83A1-F6EECF244321}">
                <p14:modId xmlns:p14="http://schemas.microsoft.com/office/powerpoint/2010/main" val="832977818"/>
              </p:ext>
            </p:extLst>
          </p:nvPr>
        </p:nvGraphicFramePr>
        <p:xfrm>
          <a:off x="395536" y="2060848"/>
          <a:ext cx="8178800" cy="4469154"/>
        </p:xfrm>
        <a:graphic>
          <a:graphicData uri="http://schemas.openxmlformats.org/drawingml/2006/table">
            <a:tbl>
              <a:tblPr>
                <a:tableStyleId>{69C7853C-536D-4A76-A0AE-DD22124D55A5}</a:tableStyleId>
              </a:tblPr>
              <a:tblGrid>
                <a:gridCol w="2520280">
                  <a:extLst>
                    <a:ext uri="{9D8B030D-6E8A-4147-A177-3AD203B41FA5}">
                      <a16:colId xmlns:a16="http://schemas.microsoft.com/office/drawing/2014/main" val="20000"/>
                    </a:ext>
                  </a:extLst>
                </a:gridCol>
                <a:gridCol w="2520280">
                  <a:extLst>
                    <a:ext uri="{9D8B030D-6E8A-4147-A177-3AD203B41FA5}">
                      <a16:colId xmlns:a16="http://schemas.microsoft.com/office/drawing/2014/main" val="20001"/>
                    </a:ext>
                  </a:extLst>
                </a:gridCol>
                <a:gridCol w="3138240">
                  <a:extLst>
                    <a:ext uri="{9D8B030D-6E8A-4147-A177-3AD203B41FA5}">
                      <a16:colId xmlns:a16="http://schemas.microsoft.com/office/drawing/2014/main" val="20002"/>
                    </a:ext>
                  </a:extLst>
                </a:gridCol>
              </a:tblGrid>
              <a:tr h="528353">
                <a:tc>
                  <a:txBody>
                    <a:bodyPr/>
                    <a:lstStyle/>
                    <a:p>
                      <a:pPr algn="just">
                        <a:lnSpc>
                          <a:spcPct val="115000"/>
                        </a:lnSpc>
                        <a:spcAft>
                          <a:spcPts val="0"/>
                        </a:spcAft>
                      </a:pPr>
                      <a:r>
                        <a:rPr lang="en-IN" sz="1500" b="1" dirty="0">
                          <a:effectLst/>
                        </a:rPr>
                        <a:t>Organisational Level</a:t>
                      </a:r>
                      <a:endParaRPr lang="en-IN" sz="1500" b="1" dirty="0">
                        <a:effectLst/>
                        <a:latin typeface="Times New Roman" pitchFamily="18" charset="0"/>
                        <a:ea typeface="Arial"/>
                        <a:cs typeface="Times New Roman" pitchFamily="18" charset="0"/>
                      </a:endParaRPr>
                    </a:p>
                  </a:txBody>
                  <a:tcPr marL="63500" marR="63500" marT="63500" marB="63500"/>
                </a:tc>
                <a:tc>
                  <a:txBody>
                    <a:bodyPr/>
                    <a:lstStyle/>
                    <a:p>
                      <a:pPr algn="just">
                        <a:lnSpc>
                          <a:spcPct val="115000"/>
                        </a:lnSpc>
                        <a:spcAft>
                          <a:spcPts val="0"/>
                        </a:spcAft>
                      </a:pPr>
                      <a:r>
                        <a:rPr lang="en-IN" sz="1500" b="1" dirty="0">
                          <a:effectLst/>
                        </a:rPr>
                        <a:t>Industry Level</a:t>
                      </a:r>
                      <a:endParaRPr lang="en-IN" sz="1500" b="1" dirty="0">
                        <a:effectLst/>
                        <a:latin typeface="Times New Roman" pitchFamily="18" charset="0"/>
                        <a:ea typeface="Arial"/>
                        <a:cs typeface="Times New Roman" pitchFamily="18" charset="0"/>
                      </a:endParaRPr>
                    </a:p>
                  </a:txBody>
                  <a:tcPr marL="63500" marR="63500" marT="63500" marB="63500"/>
                </a:tc>
                <a:tc>
                  <a:txBody>
                    <a:bodyPr/>
                    <a:lstStyle/>
                    <a:p>
                      <a:pPr algn="just">
                        <a:lnSpc>
                          <a:spcPct val="115000"/>
                        </a:lnSpc>
                        <a:spcAft>
                          <a:spcPts val="0"/>
                        </a:spcAft>
                      </a:pPr>
                      <a:r>
                        <a:rPr lang="en-IN" sz="1500" b="1" dirty="0">
                          <a:effectLst/>
                        </a:rPr>
                        <a:t>Policy Level </a:t>
                      </a:r>
                      <a:endParaRPr lang="en-IN" sz="1500" b="1" dirty="0">
                        <a:effectLst/>
                        <a:latin typeface="Times New Roman" pitchFamily="18" charset="0"/>
                        <a:ea typeface="Arial"/>
                        <a:cs typeface="Times New Roman" pitchFamily="18" charset="0"/>
                      </a:endParaRPr>
                    </a:p>
                  </a:txBody>
                  <a:tcPr marL="63500" marR="63500" marT="63500" marB="63500"/>
                </a:tc>
                <a:extLst>
                  <a:ext uri="{0D108BD9-81ED-4DB2-BD59-A6C34878D82A}">
                    <a16:rowId xmlns:a16="http://schemas.microsoft.com/office/drawing/2014/main" val="10000"/>
                  </a:ext>
                </a:extLst>
              </a:tr>
              <a:tr h="3940801">
                <a:tc>
                  <a:txBody>
                    <a:bodyPr/>
                    <a:lstStyle/>
                    <a:p>
                      <a:pPr marL="342900" lvl="0" indent="-342900" algn="just">
                        <a:lnSpc>
                          <a:spcPct val="115000"/>
                        </a:lnSpc>
                        <a:spcAft>
                          <a:spcPts val="0"/>
                        </a:spcAft>
                        <a:buFont typeface="Arial"/>
                        <a:buChar char="●"/>
                      </a:pPr>
                      <a:r>
                        <a:rPr lang="en-IN" sz="1500" u="none" strike="noStrike">
                          <a:effectLst/>
                        </a:rPr>
                        <a:t>Offering mental health leadership training </a:t>
                      </a:r>
                    </a:p>
                    <a:p>
                      <a:pPr marL="342900" lvl="0" indent="-342900" algn="just">
                        <a:lnSpc>
                          <a:spcPct val="115000"/>
                        </a:lnSpc>
                        <a:spcAft>
                          <a:spcPts val="0"/>
                        </a:spcAft>
                        <a:buFont typeface="Arial"/>
                        <a:buChar char="●"/>
                      </a:pPr>
                      <a:r>
                        <a:rPr lang="en-IN" sz="1500" u="none" strike="noStrike">
                          <a:effectLst/>
                        </a:rPr>
                        <a:t>Usage of a fair scheduling process</a:t>
                      </a:r>
                    </a:p>
                    <a:p>
                      <a:pPr marL="342900" lvl="0" indent="-342900" algn="just">
                        <a:lnSpc>
                          <a:spcPct val="115000"/>
                        </a:lnSpc>
                        <a:spcAft>
                          <a:spcPts val="0"/>
                        </a:spcAft>
                        <a:buFont typeface="Arial"/>
                        <a:buChar char="●"/>
                      </a:pPr>
                      <a:r>
                        <a:rPr lang="en-IN" sz="1500" u="none" strike="noStrike">
                          <a:effectLst/>
                        </a:rPr>
                        <a:t>Developing a safe culture</a:t>
                      </a:r>
                    </a:p>
                    <a:p>
                      <a:pPr marL="342900" lvl="0" indent="-342900" algn="just">
                        <a:lnSpc>
                          <a:spcPct val="115000"/>
                        </a:lnSpc>
                        <a:spcAft>
                          <a:spcPts val="0"/>
                        </a:spcAft>
                        <a:buFont typeface="Arial"/>
                        <a:buChar char="●"/>
                      </a:pPr>
                      <a:r>
                        <a:rPr lang="en-IN" sz="1500" u="none" strike="noStrike">
                          <a:effectLst/>
                        </a:rPr>
                        <a:t>Minating safe staffing availability for avoiding extreme workload (Akkus et al. 2022)</a:t>
                      </a:r>
                      <a:endParaRPr lang="en-IN" sz="1500" u="none" strike="noStrike">
                        <a:effectLst/>
                        <a:latin typeface="Times New Roman" pitchFamily="18" charset="0"/>
                        <a:ea typeface="Arial"/>
                        <a:cs typeface="Times New Roman" pitchFamily="18" charset="0"/>
                      </a:endParaRPr>
                    </a:p>
                  </a:txBody>
                  <a:tcPr marL="63500" marR="63500" marT="63500" marB="63500"/>
                </a:tc>
                <a:tc>
                  <a:txBody>
                    <a:bodyPr/>
                    <a:lstStyle/>
                    <a:p>
                      <a:pPr marL="342900" lvl="0" indent="-342900" algn="just">
                        <a:lnSpc>
                          <a:spcPct val="115000"/>
                        </a:lnSpc>
                        <a:spcAft>
                          <a:spcPts val="0"/>
                        </a:spcAft>
                        <a:buFont typeface="Arial"/>
                        <a:buChar char="●"/>
                      </a:pPr>
                      <a:r>
                        <a:rPr lang="en-IN" sz="1500" u="none" strike="noStrike">
                          <a:effectLst/>
                        </a:rPr>
                        <a:t>Collective promotion of positive workplace practices</a:t>
                      </a:r>
                    </a:p>
                    <a:p>
                      <a:pPr marL="342900" lvl="0" indent="-342900" algn="just">
                        <a:lnSpc>
                          <a:spcPct val="115000"/>
                        </a:lnSpc>
                        <a:spcAft>
                          <a:spcPts val="0"/>
                        </a:spcAft>
                        <a:buFont typeface="Arial"/>
                        <a:buChar char="●"/>
                      </a:pPr>
                      <a:r>
                        <a:rPr lang="en-IN" sz="1500" u="none" strike="noStrike">
                          <a:effectLst/>
                        </a:rPr>
                        <a:t>Setting suitable well-being standards</a:t>
                      </a:r>
                    </a:p>
                    <a:p>
                      <a:pPr marL="342900" lvl="0" indent="-342900" algn="just">
                        <a:lnSpc>
                          <a:spcPct val="115000"/>
                        </a:lnSpc>
                        <a:spcAft>
                          <a:spcPts val="0"/>
                        </a:spcAft>
                        <a:buFont typeface="Arial"/>
                        <a:buChar char="●"/>
                      </a:pPr>
                      <a:r>
                        <a:rPr lang="en-IN" sz="1500" u="none" strike="noStrike">
                          <a:effectLst/>
                        </a:rPr>
                        <a:t>Developing mental health certification schemes</a:t>
                      </a:r>
                      <a:endParaRPr lang="en-IN" sz="1500" u="none" strike="noStrike">
                        <a:effectLst/>
                        <a:latin typeface="Times New Roman" pitchFamily="18" charset="0"/>
                        <a:ea typeface="Arial"/>
                        <a:cs typeface="Times New Roman" pitchFamily="18" charset="0"/>
                      </a:endParaRPr>
                    </a:p>
                  </a:txBody>
                  <a:tcPr marL="63500" marR="63500" marT="63500" marB="63500"/>
                </a:tc>
                <a:tc>
                  <a:txBody>
                    <a:bodyPr/>
                    <a:lstStyle/>
                    <a:p>
                      <a:pPr marL="342900" lvl="0" indent="-342900" algn="just">
                        <a:lnSpc>
                          <a:spcPct val="115000"/>
                        </a:lnSpc>
                        <a:spcAft>
                          <a:spcPts val="0"/>
                        </a:spcAft>
                        <a:buFont typeface="Arial"/>
                        <a:buChar char="●"/>
                      </a:pPr>
                      <a:r>
                        <a:rPr lang="en-IN" sz="1500" u="none" strike="noStrike" dirty="0">
                          <a:effectLst/>
                        </a:rPr>
                        <a:t>Avoiding zero-hour contracts</a:t>
                      </a:r>
                    </a:p>
                    <a:p>
                      <a:pPr marL="342900" lvl="0" indent="-342900" algn="just">
                        <a:lnSpc>
                          <a:spcPct val="115000"/>
                        </a:lnSpc>
                        <a:spcAft>
                          <a:spcPts val="0"/>
                        </a:spcAft>
                        <a:buFont typeface="Arial"/>
                        <a:buChar char="●"/>
                      </a:pPr>
                      <a:r>
                        <a:rPr lang="en-IN" sz="1500" u="none" strike="noStrike" dirty="0">
                          <a:effectLst/>
                        </a:rPr>
                        <a:t>Enhance the enforcement of labour laws</a:t>
                      </a:r>
                    </a:p>
                    <a:p>
                      <a:pPr marL="342900" lvl="0" indent="-342900" algn="just">
                        <a:lnSpc>
                          <a:spcPct val="115000"/>
                        </a:lnSpc>
                        <a:spcAft>
                          <a:spcPts val="0"/>
                        </a:spcAft>
                        <a:buFont typeface="Arial"/>
                        <a:buChar char="●"/>
                      </a:pPr>
                      <a:r>
                        <a:rPr lang="en-IN" sz="1500" u="none" strike="noStrike" dirty="0">
                          <a:effectLst/>
                        </a:rPr>
                        <a:t>Strength mandatory period for rest </a:t>
                      </a:r>
                      <a:endParaRPr lang="en-IN" sz="1500" u="none" strike="noStrike" dirty="0">
                        <a:effectLst/>
                        <a:latin typeface="Times New Roman" pitchFamily="18" charset="0"/>
                        <a:ea typeface="Arial"/>
                        <a:cs typeface="Times New Roman" pitchFamily="18" charset="0"/>
                      </a:endParaRPr>
                    </a:p>
                  </a:txBody>
                  <a:tcPr marL="63500" marR="63500" marT="63500" marB="63500"/>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1593623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548680"/>
            <a:ext cx="7772400" cy="1470025"/>
          </a:xfrm>
        </p:spPr>
        <p:txBody>
          <a:bodyPr>
            <a:normAutofit/>
          </a:bodyPr>
          <a:lstStyle/>
          <a:p>
            <a:r>
              <a:rPr lang="en-IN" sz="3600" b="1" dirty="0">
                <a:latin typeface="Times New Roman" pitchFamily="18" charset="0"/>
                <a:cs typeface="Times New Roman" pitchFamily="18" charset="0"/>
              </a:rPr>
              <a:t>References</a:t>
            </a:r>
          </a:p>
        </p:txBody>
      </p:sp>
      <p:sp>
        <p:nvSpPr>
          <p:cNvPr id="4" name="Subtitle 2"/>
          <p:cNvSpPr>
            <a:spLocks noGrp="1"/>
          </p:cNvSpPr>
          <p:nvPr>
            <p:ph type="subTitle" idx="1"/>
          </p:nvPr>
        </p:nvSpPr>
        <p:spPr>
          <a:xfrm>
            <a:off x="568036" y="2292926"/>
            <a:ext cx="7820388" cy="4088402"/>
          </a:xfrm>
        </p:spPr>
        <p:txBody>
          <a:bodyPr>
            <a:normAutofit fontScale="55000" lnSpcReduction="20000"/>
          </a:bodyPr>
          <a:lstStyle/>
          <a:p>
            <a:pPr marL="285750" indent="-285750" algn="just">
              <a:buFont typeface="Arial" pitchFamily="34" charset="0"/>
              <a:buChar char="•"/>
            </a:pPr>
            <a:r>
              <a:rPr lang="en-IN" sz="1800" dirty="0" err="1">
                <a:solidFill>
                  <a:schemeClr val="tx1"/>
                </a:solidFill>
                <a:latin typeface="Times New Roman" pitchFamily="18" charset="0"/>
                <a:cs typeface="Times New Roman" pitchFamily="18" charset="0"/>
              </a:rPr>
              <a:t>Abubakar</a:t>
            </a:r>
            <a:r>
              <a:rPr lang="en-IN" sz="1800" dirty="0">
                <a:solidFill>
                  <a:schemeClr val="tx1"/>
                </a:solidFill>
                <a:latin typeface="Times New Roman" pitchFamily="18" charset="0"/>
                <a:cs typeface="Times New Roman" pitchFamily="18" charset="0"/>
              </a:rPr>
              <a:t>, A.M., </a:t>
            </a:r>
            <a:r>
              <a:rPr lang="en-IN" sz="1800" dirty="0" err="1">
                <a:solidFill>
                  <a:schemeClr val="tx1"/>
                </a:solidFill>
                <a:latin typeface="Times New Roman" pitchFamily="18" charset="0"/>
                <a:cs typeface="Times New Roman" pitchFamily="18" charset="0"/>
              </a:rPr>
              <a:t>Rezapouraghdam</a:t>
            </a:r>
            <a:r>
              <a:rPr lang="en-IN" sz="1800" dirty="0">
                <a:solidFill>
                  <a:schemeClr val="tx1"/>
                </a:solidFill>
                <a:latin typeface="Times New Roman" pitchFamily="18" charset="0"/>
                <a:cs typeface="Times New Roman" pitchFamily="18" charset="0"/>
              </a:rPr>
              <a:t>, H., </a:t>
            </a:r>
            <a:r>
              <a:rPr lang="en-IN" sz="1800" dirty="0" err="1">
                <a:solidFill>
                  <a:schemeClr val="tx1"/>
                </a:solidFill>
                <a:latin typeface="Times New Roman" pitchFamily="18" charset="0"/>
                <a:cs typeface="Times New Roman" pitchFamily="18" charset="0"/>
              </a:rPr>
              <a:t>Behravesh</a:t>
            </a:r>
            <a:r>
              <a:rPr lang="en-IN" sz="1800" dirty="0">
                <a:solidFill>
                  <a:schemeClr val="tx1"/>
                </a:solidFill>
                <a:latin typeface="Times New Roman" pitchFamily="18" charset="0"/>
                <a:cs typeface="Times New Roman" pitchFamily="18" charset="0"/>
              </a:rPr>
              <a:t>, E. and </a:t>
            </a:r>
            <a:r>
              <a:rPr lang="en-IN" sz="1800" dirty="0" err="1">
                <a:solidFill>
                  <a:schemeClr val="tx1"/>
                </a:solidFill>
                <a:latin typeface="Times New Roman" pitchFamily="18" charset="0"/>
                <a:cs typeface="Times New Roman" pitchFamily="18" charset="0"/>
              </a:rPr>
              <a:t>Megeirhi</a:t>
            </a:r>
            <a:r>
              <a:rPr lang="en-IN" sz="1800" dirty="0">
                <a:solidFill>
                  <a:schemeClr val="tx1"/>
                </a:solidFill>
                <a:latin typeface="Times New Roman" pitchFamily="18" charset="0"/>
                <a:cs typeface="Times New Roman" pitchFamily="18" charset="0"/>
              </a:rPr>
              <a:t>, H.A. (2022). Burnout or </a:t>
            </a:r>
            <a:r>
              <a:rPr lang="en-IN" sz="1800" dirty="0" err="1">
                <a:solidFill>
                  <a:schemeClr val="tx1"/>
                </a:solidFill>
                <a:latin typeface="Times New Roman" pitchFamily="18" charset="0"/>
                <a:cs typeface="Times New Roman" pitchFamily="18" charset="0"/>
              </a:rPr>
              <a:t>boreout</a:t>
            </a:r>
            <a:r>
              <a:rPr lang="en-IN" sz="1800" dirty="0">
                <a:solidFill>
                  <a:schemeClr val="tx1"/>
                </a:solidFill>
                <a:latin typeface="Times New Roman" pitchFamily="18" charset="0"/>
                <a:cs typeface="Times New Roman" pitchFamily="18" charset="0"/>
              </a:rPr>
              <a:t>: A meta-analytic review and synthesis of burnout and </a:t>
            </a:r>
            <a:r>
              <a:rPr lang="en-IN" sz="1800" dirty="0" err="1">
                <a:solidFill>
                  <a:schemeClr val="tx1"/>
                </a:solidFill>
                <a:latin typeface="Times New Roman" pitchFamily="18" charset="0"/>
                <a:cs typeface="Times New Roman" pitchFamily="18" charset="0"/>
              </a:rPr>
              <a:t>boreout</a:t>
            </a:r>
            <a:r>
              <a:rPr lang="en-IN" sz="1800" dirty="0">
                <a:solidFill>
                  <a:schemeClr val="tx1"/>
                </a:solidFill>
                <a:latin typeface="Times New Roman" pitchFamily="18" charset="0"/>
                <a:cs typeface="Times New Roman" pitchFamily="18" charset="0"/>
              </a:rPr>
              <a:t> literature in hospitality and tourism. </a:t>
            </a:r>
            <a:r>
              <a:rPr lang="en-IN" sz="1800" i="1" dirty="0">
                <a:solidFill>
                  <a:schemeClr val="tx1"/>
                </a:solidFill>
                <a:latin typeface="Times New Roman" pitchFamily="18" charset="0"/>
                <a:cs typeface="Times New Roman" pitchFamily="18" charset="0"/>
              </a:rPr>
              <a:t>Journal of Hospitality Marketing &amp; Management</a:t>
            </a:r>
            <a:r>
              <a:rPr lang="en-IN" sz="1800" dirty="0">
                <a:solidFill>
                  <a:schemeClr val="tx1"/>
                </a:solidFill>
                <a:latin typeface="Times New Roman" pitchFamily="18" charset="0"/>
                <a:cs typeface="Times New Roman" pitchFamily="18" charset="0"/>
              </a:rPr>
              <a:t>, 31(4), pp.1–46. </a:t>
            </a:r>
            <a:r>
              <a:rPr lang="en-IN" sz="1800" dirty="0" err="1">
                <a:solidFill>
                  <a:schemeClr val="tx1"/>
                </a:solidFill>
                <a:latin typeface="Times New Roman" pitchFamily="18" charset="0"/>
                <a:cs typeface="Times New Roman" pitchFamily="18" charset="0"/>
              </a:rPr>
              <a:t>doi:https</a:t>
            </a:r>
            <a:r>
              <a:rPr lang="en-IN" sz="1800" dirty="0">
                <a:solidFill>
                  <a:schemeClr val="tx1"/>
                </a:solidFill>
                <a:latin typeface="Times New Roman" pitchFamily="18" charset="0"/>
                <a:cs typeface="Times New Roman" pitchFamily="18" charset="0"/>
              </a:rPr>
              <a:t>://doi.org/10.1080/19368623.2022.1996304.</a:t>
            </a:r>
          </a:p>
          <a:p>
            <a:pPr marL="285750" indent="-285750" algn="just">
              <a:buFont typeface="Arial" pitchFamily="34" charset="0"/>
              <a:buChar char="•"/>
            </a:pPr>
            <a:r>
              <a:rPr lang="en-IN" sz="1800" dirty="0" err="1">
                <a:solidFill>
                  <a:schemeClr val="tx1"/>
                </a:solidFill>
                <a:latin typeface="Times New Roman" pitchFamily="18" charset="0"/>
                <a:cs typeface="Times New Roman" pitchFamily="18" charset="0"/>
              </a:rPr>
              <a:t>Akkus</a:t>
            </a:r>
            <a:r>
              <a:rPr lang="en-IN" sz="1800" dirty="0">
                <a:solidFill>
                  <a:schemeClr val="tx1"/>
                </a:solidFill>
                <a:latin typeface="Times New Roman" pitchFamily="18" charset="0"/>
                <a:cs typeface="Times New Roman" pitchFamily="18" charset="0"/>
              </a:rPr>
              <a:t>, G., </a:t>
            </a:r>
            <a:r>
              <a:rPr lang="en-IN" sz="1800" dirty="0" err="1">
                <a:solidFill>
                  <a:schemeClr val="tx1"/>
                </a:solidFill>
                <a:latin typeface="Times New Roman" pitchFamily="18" charset="0"/>
                <a:cs typeface="Times New Roman" pitchFamily="18" charset="0"/>
              </a:rPr>
              <a:t>Arslan</a:t>
            </a:r>
            <a:r>
              <a:rPr lang="en-IN" sz="1800" dirty="0">
                <a:solidFill>
                  <a:schemeClr val="tx1"/>
                </a:solidFill>
                <a:latin typeface="Times New Roman" pitchFamily="18" charset="0"/>
                <a:cs typeface="Times New Roman" pitchFamily="18" charset="0"/>
              </a:rPr>
              <a:t>, A., </a:t>
            </a:r>
            <a:r>
              <a:rPr lang="en-IN" sz="1800" dirty="0" err="1">
                <a:solidFill>
                  <a:schemeClr val="tx1"/>
                </a:solidFill>
                <a:latin typeface="Times New Roman" pitchFamily="18" charset="0"/>
                <a:cs typeface="Times New Roman" pitchFamily="18" charset="0"/>
              </a:rPr>
              <a:t>Iscen</a:t>
            </a:r>
            <a:r>
              <a:rPr lang="en-IN" sz="1800" dirty="0">
                <a:solidFill>
                  <a:schemeClr val="tx1"/>
                </a:solidFill>
                <a:latin typeface="Times New Roman" pitchFamily="18" charset="0"/>
                <a:cs typeface="Times New Roman" pitchFamily="18" charset="0"/>
              </a:rPr>
              <a:t>, M. and </a:t>
            </a:r>
            <a:r>
              <a:rPr lang="en-IN" sz="1800" dirty="0" err="1">
                <a:solidFill>
                  <a:schemeClr val="tx1"/>
                </a:solidFill>
                <a:latin typeface="Times New Roman" pitchFamily="18" charset="0"/>
                <a:cs typeface="Times New Roman" pitchFamily="18" charset="0"/>
              </a:rPr>
              <a:t>Isik</a:t>
            </a:r>
            <a:r>
              <a:rPr lang="en-IN" sz="1800" dirty="0">
                <a:solidFill>
                  <a:schemeClr val="tx1"/>
                </a:solidFill>
                <a:latin typeface="Times New Roman" pitchFamily="18" charset="0"/>
                <a:cs typeface="Times New Roman" pitchFamily="18" charset="0"/>
              </a:rPr>
              <a:t>, B. (2022). A heuristic outlook on the occupational accidents of food &amp; beverage staff in hotels. </a:t>
            </a:r>
            <a:r>
              <a:rPr lang="en-IN" sz="1800" i="1" dirty="0">
                <a:solidFill>
                  <a:schemeClr val="tx1"/>
                </a:solidFill>
                <a:latin typeface="Times New Roman" pitchFamily="18" charset="0"/>
                <a:cs typeface="Times New Roman" pitchFamily="18" charset="0"/>
              </a:rPr>
              <a:t>Journal of Global Business Insights</a:t>
            </a:r>
            <a:r>
              <a:rPr lang="en-IN" sz="1800" dirty="0">
                <a:solidFill>
                  <a:schemeClr val="tx1"/>
                </a:solidFill>
                <a:latin typeface="Times New Roman" pitchFamily="18" charset="0"/>
                <a:cs typeface="Times New Roman" pitchFamily="18" charset="0"/>
              </a:rPr>
              <a:t>, 7(2), pp.122–139. </a:t>
            </a:r>
            <a:r>
              <a:rPr lang="en-IN" sz="1800" dirty="0" err="1">
                <a:solidFill>
                  <a:schemeClr val="tx1"/>
                </a:solidFill>
                <a:latin typeface="Times New Roman" pitchFamily="18" charset="0"/>
                <a:cs typeface="Times New Roman" pitchFamily="18" charset="0"/>
              </a:rPr>
              <a:t>doi:https</a:t>
            </a:r>
            <a:r>
              <a:rPr lang="en-IN" sz="1800" dirty="0">
                <a:solidFill>
                  <a:schemeClr val="tx1"/>
                </a:solidFill>
                <a:latin typeface="Times New Roman" pitchFamily="18" charset="0"/>
                <a:cs typeface="Times New Roman" pitchFamily="18" charset="0"/>
              </a:rPr>
              <a:t>://doi.org/10.5038/2640-6489.7.2.1193.</a:t>
            </a:r>
          </a:p>
          <a:p>
            <a:pPr marL="285750" indent="-285750" algn="just">
              <a:buFont typeface="Arial" pitchFamily="34" charset="0"/>
              <a:buChar char="•"/>
            </a:pPr>
            <a:r>
              <a:rPr lang="en-IN" sz="1800" dirty="0" err="1">
                <a:solidFill>
                  <a:schemeClr val="tx1"/>
                </a:solidFill>
                <a:latin typeface="Times New Roman" pitchFamily="18" charset="0"/>
                <a:cs typeface="Times New Roman" pitchFamily="18" charset="0"/>
              </a:rPr>
              <a:t>Arjona</a:t>
            </a:r>
            <a:r>
              <a:rPr lang="en-IN" sz="1800" dirty="0">
                <a:solidFill>
                  <a:schemeClr val="tx1"/>
                </a:solidFill>
                <a:latin typeface="Times New Roman" pitchFamily="18" charset="0"/>
                <a:cs typeface="Times New Roman" pitchFamily="18" charset="0"/>
              </a:rPr>
              <a:t>-Fuentes, J.M., </a:t>
            </a:r>
            <a:r>
              <a:rPr lang="en-IN" sz="1800" dirty="0" err="1">
                <a:solidFill>
                  <a:schemeClr val="tx1"/>
                </a:solidFill>
                <a:latin typeface="Times New Roman" pitchFamily="18" charset="0"/>
                <a:cs typeface="Times New Roman" pitchFamily="18" charset="0"/>
              </a:rPr>
              <a:t>Radic</a:t>
            </a:r>
            <a:r>
              <a:rPr lang="en-IN" sz="1800" dirty="0">
                <a:solidFill>
                  <a:schemeClr val="tx1"/>
                </a:solidFill>
                <a:latin typeface="Times New Roman" pitchFamily="18" charset="0"/>
                <a:cs typeface="Times New Roman" pitchFamily="18" charset="0"/>
              </a:rPr>
              <a:t>, A., </a:t>
            </a:r>
            <a:r>
              <a:rPr lang="en-IN" sz="1800" dirty="0" err="1">
                <a:solidFill>
                  <a:schemeClr val="tx1"/>
                </a:solidFill>
                <a:latin typeface="Times New Roman" pitchFamily="18" charset="0"/>
                <a:cs typeface="Times New Roman" pitchFamily="18" charset="0"/>
              </a:rPr>
              <a:t>Ariza</a:t>
            </a:r>
            <a:r>
              <a:rPr lang="en-IN" sz="1800" dirty="0">
                <a:solidFill>
                  <a:schemeClr val="tx1"/>
                </a:solidFill>
                <a:latin typeface="Times New Roman" pitchFamily="18" charset="0"/>
                <a:cs typeface="Times New Roman" pitchFamily="18" charset="0"/>
              </a:rPr>
              <a:t>-Montes, A., Han, H. and Law, R., (2022). Fear and poor mental health among workers during the global cruise tourism crisis: Impact of low employability and family support. </a:t>
            </a:r>
            <a:r>
              <a:rPr lang="en-IN" sz="1800" i="1" dirty="0">
                <a:solidFill>
                  <a:schemeClr val="tx1"/>
                </a:solidFill>
                <a:latin typeface="Times New Roman" pitchFamily="18" charset="0"/>
                <a:cs typeface="Times New Roman" pitchFamily="18" charset="0"/>
              </a:rPr>
              <a:t>International Journal of Hospitality Management</a:t>
            </a:r>
            <a:r>
              <a:rPr lang="en-IN" sz="1800" dirty="0">
                <a:solidFill>
                  <a:schemeClr val="tx1"/>
                </a:solidFill>
                <a:latin typeface="Times New Roman" pitchFamily="18" charset="0"/>
                <a:cs typeface="Times New Roman" pitchFamily="18" charset="0"/>
              </a:rPr>
              <a:t>, </a:t>
            </a:r>
            <a:r>
              <a:rPr lang="en-IN" sz="1800" i="1" dirty="0">
                <a:solidFill>
                  <a:schemeClr val="tx1"/>
                </a:solidFill>
                <a:latin typeface="Times New Roman" pitchFamily="18" charset="0"/>
                <a:cs typeface="Times New Roman" pitchFamily="18" charset="0"/>
              </a:rPr>
              <a:t>106</a:t>
            </a:r>
            <a:r>
              <a:rPr lang="en-IN" sz="1800" dirty="0">
                <a:solidFill>
                  <a:schemeClr val="tx1"/>
                </a:solidFill>
                <a:latin typeface="Times New Roman" pitchFamily="18" charset="0"/>
                <a:cs typeface="Times New Roman" pitchFamily="18" charset="0"/>
              </a:rPr>
              <a:t>, p.103276. </a:t>
            </a:r>
            <a:r>
              <a:rPr lang="en-US" sz="1800" dirty="0">
                <a:solidFill>
                  <a:schemeClr val="tx1"/>
                </a:solidFill>
                <a:latin typeface="Times New Roman" pitchFamily="18" charset="0"/>
                <a:cs typeface="Times New Roman" pitchFamily="18" charset="0"/>
              </a:rPr>
              <a:t>https://www.sciencedirect.com/science/article/pii/S0278431922001384 </a:t>
            </a:r>
            <a:endParaRPr lang="en-IN" sz="1800" dirty="0">
              <a:solidFill>
                <a:schemeClr val="tx1"/>
              </a:solidFill>
              <a:latin typeface="Times New Roman" pitchFamily="18" charset="0"/>
              <a:cs typeface="Times New Roman" pitchFamily="18" charset="0"/>
            </a:endParaRPr>
          </a:p>
          <a:p>
            <a:pPr marL="285750" indent="-285750" algn="just">
              <a:buFont typeface="Arial" pitchFamily="34" charset="0"/>
              <a:buChar char="•"/>
            </a:pPr>
            <a:r>
              <a:rPr lang="en-IN" sz="1800" dirty="0" err="1">
                <a:solidFill>
                  <a:schemeClr val="tx1"/>
                </a:solidFill>
                <a:latin typeface="Times New Roman" pitchFamily="18" charset="0"/>
                <a:cs typeface="Times New Roman" pitchFamily="18" charset="0"/>
              </a:rPr>
              <a:t>Berliandaldo</a:t>
            </a:r>
            <a:r>
              <a:rPr lang="en-IN" sz="1800" dirty="0">
                <a:solidFill>
                  <a:schemeClr val="tx1"/>
                </a:solidFill>
                <a:latin typeface="Times New Roman" pitchFamily="18" charset="0"/>
                <a:cs typeface="Times New Roman" pitchFamily="18" charset="0"/>
              </a:rPr>
              <a:t>, M., </a:t>
            </a:r>
            <a:r>
              <a:rPr lang="en-IN" sz="1800" dirty="0" err="1">
                <a:solidFill>
                  <a:schemeClr val="tx1"/>
                </a:solidFill>
                <a:latin typeface="Times New Roman" pitchFamily="18" charset="0"/>
                <a:cs typeface="Times New Roman" pitchFamily="18" charset="0"/>
              </a:rPr>
              <a:t>Fasa</a:t>
            </a:r>
            <a:r>
              <a:rPr lang="en-IN" sz="1800" dirty="0">
                <a:solidFill>
                  <a:schemeClr val="tx1"/>
                </a:solidFill>
                <a:latin typeface="Times New Roman" pitchFamily="18" charset="0"/>
                <a:cs typeface="Times New Roman" pitchFamily="18" charset="0"/>
              </a:rPr>
              <a:t>, A.W.H., </a:t>
            </a:r>
            <a:r>
              <a:rPr lang="en-IN" sz="1800" dirty="0" err="1">
                <a:solidFill>
                  <a:schemeClr val="tx1"/>
                </a:solidFill>
                <a:latin typeface="Times New Roman" pitchFamily="18" charset="0"/>
                <a:cs typeface="Times New Roman" pitchFamily="18" charset="0"/>
              </a:rPr>
              <a:t>Prasetio</a:t>
            </a:r>
            <a:r>
              <a:rPr lang="en-IN" sz="1800" dirty="0">
                <a:solidFill>
                  <a:schemeClr val="tx1"/>
                </a:solidFill>
                <a:latin typeface="Times New Roman" pitchFamily="18" charset="0"/>
                <a:cs typeface="Times New Roman" pitchFamily="18" charset="0"/>
              </a:rPr>
              <a:t>, A. and </a:t>
            </a:r>
            <a:r>
              <a:rPr lang="en-IN" sz="1800" dirty="0" err="1">
                <a:solidFill>
                  <a:schemeClr val="tx1"/>
                </a:solidFill>
                <a:latin typeface="Times New Roman" pitchFamily="18" charset="0"/>
                <a:cs typeface="Times New Roman" pitchFamily="18" charset="0"/>
              </a:rPr>
              <a:t>Kesuma</a:t>
            </a:r>
            <a:r>
              <a:rPr lang="en-IN" sz="1800" dirty="0">
                <a:solidFill>
                  <a:schemeClr val="tx1"/>
                </a:solidFill>
                <a:latin typeface="Times New Roman" pitchFamily="18" charset="0"/>
                <a:cs typeface="Times New Roman" pitchFamily="18" charset="0"/>
              </a:rPr>
              <a:t>, N.J., (2023, October). The implications of external factors on Indonesian tourism human resources resilience using PESTEL analysis: A preliminary mapping. In </a:t>
            </a:r>
            <a:r>
              <a:rPr lang="en-IN" sz="1800" i="1" dirty="0">
                <a:solidFill>
                  <a:schemeClr val="tx1"/>
                </a:solidFill>
                <a:latin typeface="Times New Roman" pitchFamily="18" charset="0"/>
                <a:cs typeface="Times New Roman" pitchFamily="18" charset="0"/>
              </a:rPr>
              <a:t>Proceeding Book of The International Conference on Manpower and Sustainable Development: Transformation of Manpower in the Changing World of Work</a:t>
            </a:r>
            <a:r>
              <a:rPr lang="en-IN" sz="1800" dirty="0">
                <a:solidFill>
                  <a:schemeClr val="tx1"/>
                </a:solidFill>
                <a:latin typeface="Times New Roman" pitchFamily="18" charset="0"/>
                <a:cs typeface="Times New Roman" pitchFamily="18" charset="0"/>
              </a:rPr>
              <a:t> (Vol. 1).</a:t>
            </a:r>
          </a:p>
          <a:p>
            <a:pPr marL="285750" indent="-285750" algn="just">
              <a:buFont typeface="Arial" pitchFamily="34" charset="0"/>
              <a:buChar char="•"/>
            </a:pPr>
            <a:r>
              <a:rPr lang="en-IN" sz="1800" dirty="0">
                <a:solidFill>
                  <a:schemeClr val="tx1"/>
                </a:solidFill>
                <a:latin typeface="Times New Roman" pitchFamily="18" charset="0"/>
                <a:cs typeface="Times New Roman" pitchFamily="18" charset="0"/>
              </a:rPr>
              <a:t> </a:t>
            </a:r>
            <a:r>
              <a:rPr lang="en-IN" sz="1800" dirty="0" err="1">
                <a:solidFill>
                  <a:schemeClr val="tx1"/>
                </a:solidFill>
                <a:latin typeface="Times New Roman" pitchFamily="18" charset="0"/>
                <a:cs typeface="Times New Roman" pitchFamily="18" charset="0"/>
              </a:rPr>
              <a:t>Kalargyrou</a:t>
            </a:r>
            <a:r>
              <a:rPr lang="en-IN" sz="1800" dirty="0">
                <a:solidFill>
                  <a:schemeClr val="tx1"/>
                </a:solidFill>
                <a:latin typeface="Times New Roman" pitchFamily="18" charset="0"/>
                <a:cs typeface="Times New Roman" pitchFamily="18" charset="0"/>
              </a:rPr>
              <a:t>, V., </a:t>
            </a:r>
            <a:r>
              <a:rPr lang="en-IN" sz="1800" dirty="0" err="1">
                <a:solidFill>
                  <a:schemeClr val="tx1"/>
                </a:solidFill>
                <a:latin typeface="Times New Roman" pitchFamily="18" charset="0"/>
                <a:cs typeface="Times New Roman" pitchFamily="18" charset="0"/>
              </a:rPr>
              <a:t>Sundar</a:t>
            </a:r>
            <a:r>
              <a:rPr lang="en-IN" sz="1800" dirty="0">
                <a:solidFill>
                  <a:schemeClr val="tx1"/>
                </a:solidFill>
                <a:latin typeface="Times New Roman" pitchFamily="18" charset="0"/>
                <a:cs typeface="Times New Roman" pitchFamily="18" charset="0"/>
              </a:rPr>
              <a:t>, V. and </a:t>
            </a:r>
            <a:r>
              <a:rPr lang="en-IN" sz="1800" dirty="0" err="1">
                <a:solidFill>
                  <a:schemeClr val="tx1"/>
                </a:solidFill>
                <a:latin typeface="Times New Roman" pitchFamily="18" charset="0"/>
                <a:cs typeface="Times New Roman" pitchFamily="18" charset="0"/>
              </a:rPr>
              <a:t>Jahani</a:t>
            </a:r>
            <a:r>
              <a:rPr lang="en-IN" sz="1800" dirty="0">
                <a:solidFill>
                  <a:schemeClr val="tx1"/>
                </a:solidFill>
                <a:latin typeface="Times New Roman" pitchFamily="18" charset="0"/>
                <a:cs typeface="Times New Roman" pitchFamily="18" charset="0"/>
              </a:rPr>
              <a:t>, S. (2022). Managers’ attitudes toward employees with depression and organizational citizenship </a:t>
            </a:r>
            <a:r>
              <a:rPr lang="en-IN" sz="1800" dirty="0" err="1">
                <a:solidFill>
                  <a:schemeClr val="tx1"/>
                </a:solidFill>
                <a:latin typeface="Times New Roman" pitchFamily="18" charset="0"/>
                <a:cs typeface="Times New Roman" pitchFamily="18" charset="0"/>
              </a:rPr>
              <a:t>behaviors</a:t>
            </a:r>
            <a:r>
              <a:rPr lang="en-IN" sz="1800" dirty="0">
                <a:solidFill>
                  <a:schemeClr val="tx1"/>
                </a:solidFill>
                <a:latin typeface="Times New Roman" pitchFamily="18" charset="0"/>
                <a:cs typeface="Times New Roman" pitchFamily="18" charset="0"/>
              </a:rPr>
              <a:t> in the hospitality industry: assessing the mediating role of personality. </a:t>
            </a:r>
            <a:r>
              <a:rPr lang="en-IN" sz="1800" i="1" dirty="0">
                <a:solidFill>
                  <a:schemeClr val="tx1"/>
                </a:solidFill>
                <a:latin typeface="Times New Roman" pitchFamily="18" charset="0"/>
                <a:cs typeface="Times New Roman" pitchFamily="18" charset="0"/>
              </a:rPr>
              <a:t>International Journal of Contemporary Hospitality Management</a:t>
            </a:r>
            <a:r>
              <a:rPr lang="en-IN" sz="1800" dirty="0">
                <a:solidFill>
                  <a:schemeClr val="tx1"/>
                </a:solidFill>
                <a:latin typeface="Times New Roman" pitchFamily="18" charset="0"/>
                <a:cs typeface="Times New Roman" pitchFamily="18" charset="0"/>
              </a:rPr>
              <a:t>, 35(2). </a:t>
            </a:r>
            <a:r>
              <a:rPr lang="en-IN" sz="1800" dirty="0" err="1">
                <a:solidFill>
                  <a:schemeClr val="tx1"/>
                </a:solidFill>
                <a:latin typeface="Times New Roman" pitchFamily="18" charset="0"/>
                <a:cs typeface="Times New Roman" pitchFamily="18" charset="0"/>
              </a:rPr>
              <a:t>doi:https</a:t>
            </a:r>
            <a:r>
              <a:rPr lang="en-IN" sz="1800" dirty="0">
                <a:solidFill>
                  <a:schemeClr val="tx1"/>
                </a:solidFill>
                <a:latin typeface="Times New Roman" pitchFamily="18" charset="0"/>
                <a:cs typeface="Times New Roman" pitchFamily="18" charset="0"/>
              </a:rPr>
              <a:t>://doi.org/10.1108/ijchm-01-2022-0082.</a:t>
            </a:r>
          </a:p>
          <a:p>
            <a:pPr marL="285750" indent="-285750" algn="just">
              <a:buFont typeface="Arial" pitchFamily="34" charset="0"/>
              <a:buChar char="•"/>
            </a:pPr>
            <a:r>
              <a:rPr lang="en-IN" sz="1800" dirty="0">
                <a:solidFill>
                  <a:schemeClr val="tx1"/>
                </a:solidFill>
                <a:latin typeface="Times New Roman" pitchFamily="18" charset="0"/>
                <a:cs typeface="Times New Roman" pitchFamily="18" charset="0"/>
              </a:rPr>
              <a:t> McCann, B., Hunter, S.C., </a:t>
            </a:r>
            <a:r>
              <a:rPr lang="en-IN" sz="1800" dirty="0" err="1">
                <a:solidFill>
                  <a:schemeClr val="tx1"/>
                </a:solidFill>
                <a:latin typeface="Times New Roman" pitchFamily="18" charset="0"/>
                <a:cs typeface="Times New Roman" pitchFamily="18" charset="0"/>
              </a:rPr>
              <a:t>Kareena</a:t>
            </a:r>
            <a:r>
              <a:rPr lang="en-IN" sz="1800" dirty="0">
                <a:solidFill>
                  <a:schemeClr val="tx1"/>
                </a:solidFill>
                <a:latin typeface="Times New Roman" pitchFamily="18" charset="0"/>
                <a:cs typeface="Times New Roman" pitchFamily="18" charset="0"/>
              </a:rPr>
              <a:t> </a:t>
            </a:r>
            <a:r>
              <a:rPr lang="en-IN" sz="1800" dirty="0" err="1">
                <a:solidFill>
                  <a:schemeClr val="tx1"/>
                </a:solidFill>
                <a:latin typeface="Times New Roman" pitchFamily="18" charset="0"/>
                <a:cs typeface="Times New Roman" pitchFamily="18" charset="0"/>
              </a:rPr>
              <a:t>McAloney-Kocaman</a:t>
            </a:r>
            <a:r>
              <a:rPr lang="en-IN" sz="1800" dirty="0">
                <a:solidFill>
                  <a:schemeClr val="tx1"/>
                </a:solidFill>
                <a:latin typeface="Times New Roman" pitchFamily="18" charset="0"/>
                <a:cs typeface="Times New Roman" pitchFamily="18" charset="0"/>
              </a:rPr>
              <a:t>, McCarthy, P., Smith, J. and </a:t>
            </a:r>
            <a:r>
              <a:rPr lang="en-IN" sz="1800" dirty="0" err="1">
                <a:solidFill>
                  <a:schemeClr val="tx1"/>
                </a:solidFill>
                <a:latin typeface="Times New Roman" pitchFamily="18" charset="0"/>
                <a:cs typeface="Times New Roman" pitchFamily="18" charset="0"/>
              </a:rPr>
              <a:t>Calveley</a:t>
            </a:r>
            <a:r>
              <a:rPr lang="en-IN" sz="1800" dirty="0">
                <a:solidFill>
                  <a:schemeClr val="tx1"/>
                </a:solidFill>
                <a:latin typeface="Times New Roman" pitchFamily="18" charset="0"/>
                <a:cs typeface="Times New Roman" pitchFamily="18" charset="0"/>
              </a:rPr>
              <a:t>, E. (2023). Time for You: A process evaluation of the rapid implementation of a multi-level mental health support intervention for frontline workers during the COVID-19 pandemic. </a:t>
            </a:r>
            <a:r>
              <a:rPr lang="en-IN" sz="1800" i="1" dirty="0">
                <a:solidFill>
                  <a:schemeClr val="tx1"/>
                </a:solidFill>
                <a:latin typeface="Times New Roman" pitchFamily="18" charset="0"/>
                <a:cs typeface="Times New Roman" pitchFamily="18" charset="0"/>
              </a:rPr>
              <a:t>PLOS ONE</a:t>
            </a:r>
            <a:r>
              <a:rPr lang="en-IN" sz="1800" dirty="0">
                <a:solidFill>
                  <a:schemeClr val="tx1"/>
                </a:solidFill>
                <a:latin typeface="Times New Roman" pitchFamily="18" charset="0"/>
                <a:cs typeface="Times New Roman" pitchFamily="18" charset="0"/>
              </a:rPr>
              <a:t>, [online] 18(10), pp.e0293393–e0293393. </a:t>
            </a:r>
            <a:r>
              <a:rPr lang="en-IN" sz="1800" dirty="0" err="1">
                <a:solidFill>
                  <a:schemeClr val="tx1"/>
                </a:solidFill>
                <a:latin typeface="Times New Roman" pitchFamily="18" charset="0"/>
                <a:cs typeface="Times New Roman" pitchFamily="18" charset="0"/>
              </a:rPr>
              <a:t>doi:https</a:t>
            </a:r>
            <a:r>
              <a:rPr lang="en-IN" sz="1800" dirty="0">
                <a:solidFill>
                  <a:schemeClr val="tx1"/>
                </a:solidFill>
                <a:latin typeface="Times New Roman" pitchFamily="18" charset="0"/>
                <a:cs typeface="Times New Roman" pitchFamily="18" charset="0"/>
              </a:rPr>
              <a:t>://doi.org/10.1371/journal.pone.0293393.</a:t>
            </a:r>
          </a:p>
          <a:p>
            <a:pPr marL="285750" indent="-285750" algn="just">
              <a:buFont typeface="Arial" pitchFamily="34" charset="0"/>
              <a:buChar char="•"/>
            </a:pPr>
            <a:r>
              <a:rPr lang="en-IN" sz="1800" dirty="0" err="1">
                <a:solidFill>
                  <a:schemeClr val="tx1"/>
                </a:solidFill>
                <a:latin typeface="Times New Roman" pitchFamily="18" charset="0"/>
                <a:cs typeface="Times New Roman" pitchFamily="18" charset="0"/>
              </a:rPr>
              <a:t>Piso</a:t>
            </a:r>
            <a:r>
              <a:rPr lang="en-IN" sz="1800" dirty="0">
                <a:solidFill>
                  <a:schemeClr val="tx1"/>
                </a:solidFill>
                <a:latin typeface="Times New Roman" pitchFamily="18" charset="0"/>
                <a:cs typeface="Times New Roman" pitchFamily="18" charset="0"/>
              </a:rPr>
              <a:t>, A. (2022). Controlling the clock: Working hours in the UK hotel sector. </a:t>
            </a:r>
            <a:r>
              <a:rPr lang="en-IN" sz="1800" i="1" dirty="0">
                <a:solidFill>
                  <a:schemeClr val="tx1"/>
                </a:solidFill>
                <a:latin typeface="Times New Roman" pitchFamily="18" charset="0"/>
                <a:cs typeface="Times New Roman" pitchFamily="18" charset="0"/>
              </a:rPr>
              <a:t>Research in Hospitality Management</a:t>
            </a:r>
            <a:r>
              <a:rPr lang="en-IN" sz="1800" dirty="0">
                <a:solidFill>
                  <a:schemeClr val="tx1"/>
                </a:solidFill>
                <a:latin typeface="Times New Roman" pitchFamily="18" charset="0"/>
                <a:cs typeface="Times New Roman" pitchFamily="18" charset="0"/>
              </a:rPr>
              <a:t>, 12(1), pp.1–11. </a:t>
            </a:r>
            <a:r>
              <a:rPr lang="en-IN" sz="1800" dirty="0" err="1">
                <a:solidFill>
                  <a:schemeClr val="tx1"/>
                </a:solidFill>
                <a:latin typeface="Times New Roman" pitchFamily="18" charset="0"/>
                <a:cs typeface="Times New Roman" pitchFamily="18" charset="0"/>
              </a:rPr>
              <a:t>doi:https</a:t>
            </a:r>
            <a:r>
              <a:rPr lang="en-IN" sz="1800" dirty="0">
                <a:solidFill>
                  <a:schemeClr val="tx1"/>
                </a:solidFill>
                <a:latin typeface="Times New Roman" pitchFamily="18" charset="0"/>
                <a:cs typeface="Times New Roman" pitchFamily="18" charset="0"/>
              </a:rPr>
              <a:t>://doi.org/10.1080/22243534.2021.2007589.</a:t>
            </a:r>
          </a:p>
          <a:p>
            <a:pPr marL="285750" indent="-285750" algn="just">
              <a:buFont typeface="Arial" pitchFamily="34" charset="0"/>
              <a:buChar char="•"/>
            </a:pPr>
            <a:r>
              <a:rPr lang="en-IN" sz="1800" dirty="0" err="1">
                <a:solidFill>
                  <a:schemeClr val="tx1"/>
                </a:solidFill>
                <a:latin typeface="Times New Roman" pitchFamily="18" charset="0"/>
                <a:cs typeface="Times New Roman" pitchFamily="18" charset="0"/>
              </a:rPr>
              <a:t>Raub</a:t>
            </a:r>
            <a:r>
              <a:rPr lang="en-IN" sz="1800" dirty="0">
                <a:solidFill>
                  <a:schemeClr val="tx1"/>
                </a:solidFill>
                <a:latin typeface="Times New Roman" pitchFamily="18" charset="0"/>
                <a:cs typeface="Times New Roman" pitchFamily="18" charset="0"/>
              </a:rPr>
              <a:t>, S., Cruz, M., </a:t>
            </a:r>
            <a:r>
              <a:rPr lang="en-IN" sz="1800" dirty="0" err="1">
                <a:solidFill>
                  <a:schemeClr val="tx1"/>
                </a:solidFill>
                <a:latin typeface="Times New Roman" pitchFamily="18" charset="0"/>
                <a:cs typeface="Times New Roman" pitchFamily="18" charset="0"/>
              </a:rPr>
              <a:t>Gorka</a:t>
            </a:r>
            <a:r>
              <a:rPr lang="en-IN" sz="1800" dirty="0">
                <a:solidFill>
                  <a:schemeClr val="tx1"/>
                </a:solidFill>
                <a:latin typeface="Times New Roman" pitchFamily="18" charset="0"/>
                <a:cs typeface="Times New Roman" pitchFamily="18" charset="0"/>
              </a:rPr>
              <a:t>, J., </a:t>
            </a:r>
            <a:r>
              <a:rPr lang="en-IN" sz="1800" dirty="0" err="1">
                <a:solidFill>
                  <a:schemeClr val="tx1"/>
                </a:solidFill>
                <a:latin typeface="Times New Roman" pitchFamily="18" charset="0"/>
                <a:cs typeface="Times New Roman" pitchFamily="18" charset="0"/>
              </a:rPr>
              <a:t>Demian</a:t>
            </a:r>
            <a:r>
              <a:rPr lang="en-IN" sz="1800" dirty="0">
                <a:solidFill>
                  <a:schemeClr val="tx1"/>
                </a:solidFill>
                <a:latin typeface="Times New Roman" pitchFamily="18" charset="0"/>
                <a:cs typeface="Times New Roman" pitchFamily="18" charset="0"/>
              </a:rPr>
              <a:t> </a:t>
            </a:r>
            <a:r>
              <a:rPr lang="en-IN" sz="1800" dirty="0" err="1">
                <a:solidFill>
                  <a:schemeClr val="tx1"/>
                </a:solidFill>
                <a:latin typeface="Times New Roman" pitchFamily="18" charset="0"/>
                <a:cs typeface="Times New Roman" pitchFamily="18" charset="0"/>
              </a:rPr>
              <a:t>Hodari</a:t>
            </a:r>
            <a:r>
              <a:rPr lang="en-IN" sz="1800" dirty="0">
                <a:solidFill>
                  <a:schemeClr val="tx1"/>
                </a:solidFill>
                <a:latin typeface="Times New Roman" pitchFamily="18" charset="0"/>
                <a:cs typeface="Times New Roman" pitchFamily="18" charset="0"/>
              </a:rPr>
              <a:t> and Saul, L.J. (2023). The cruise industry workforce crunch – generational changes in work values of job seekers. </a:t>
            </a:r>
            <a:r>
              <a:rPr lang="en-IN" sz="1800" i="1" dirty="0">
                <a:solidFill>
                  <a:schemeClr val="tx1"/>
                </a:solidFill>
                <a:latin typeface="Times New Roman" pitchFamily="18" charset="0"/>
                <a:cs typeface="Times New Roman" pitchFamily="18" charset="0"/>
              </a:rPr>
              <a:t>Tourism Review</a:t>
            </a:r>
            <a:r>
              <a:rPr lang="en-IN" sz="1800" dirty="0">
                <a:solidFill>
                  <a:schemeClr val="tx1"/>
                </a:solidFill>
                <a:latin typeface="Times New Roman" pitchFamily="18" charset="0"/>
                <a:cs typeface="Times New Roman" pitchFamily="18" charset="0"/>
              </a:rPr>
              <a:t>. </a:t>
            </a:r>
            <a:r>
              <a:rPr lang="en-IN" sz="1800" dirty="0" err="1">
                <a:solidFill>
                  <a:schemeClr val="tx1"/>
                </a:solidFill>
                <a:latin typeface="Times New Roman" pitchFamily="18" charset="0"/>
                <a:cs typeface="Times New Roman" pitchFamily="18" charset="0"/>
              </a:rPr>
              <a:t>doi:https</a:t>
            </a:r>
            <a:r>
              <a:rPr lang="en-IN" sz="1800" dirty="0">
                <a:solidFill>
                  <a:schemeClr val="tx1"/>
                </a:solidFill>
                <a:latin typeface="Times New Roman" pitchFamily="18" charset="0"/>
                <a:cs typeface="Times New Roman" pitchFamily="18" charset="0"/>
              </a:rPr>
              <a:t>://doi.org/10.1108/tr-11-2022-0585.</a:t>
            </a:r>
          </a:p>
          <a:p>
            <a:pPr marL="285750" indent="-285750" algn="just">
              <a:buFont typeface="Arial" pitchFamily="34" charset="0"/>
              <a:buChar char="•"/>
            </a:pPr>
            <a:r>
              <a:rPr lang="en-IN" sz="1800" dirty="0">
                <a:solidFill>
                  <a:schemeClr val="tx1"/>
                </a:solidFill>
                <a:latin typeface="Times New Roman" pitchFamily="18" charset="0"/>
                <a:cs typeface="Times New Roman" pitchFamily="18" charset="0"/>
              </a:rPr>
              <a:t>Robertson, L., </a:t>
            </a:r>
            <a:r>
              <a:rPr lang="en-IN" sz="1800" dirty="0" err="1">
                <a:solidFill>
                  <a:schemeClr val="tx1"/>
                </a:solidFill>
                <a:latin typeface="Times New Roman" pitchFamily="18" charset="0"/>
                <a:cs typeface="Times New Roman" pitchFamily="18" charset="0"/>
              </a:rPr>
              <a:t>McFadyen</a:t>
            </a:r>
            <a:r>
              <a:rPr lang="en-IN" sz="1800" dirty="0">
                <a:solidFill>
                  <a:schemeClr val="tx1"/>
                </a:solidFill>
                <a:latin typeface="Times New Roman" pitchFamily="18" charset="0"/>
                <a:cs typeface="Times New Roman" pitchFamily="18" charset="0"/>
              </a:rPr>
              <a:t>, C., </a:t>
            </a:r>
            <a:r>
              <a:rPr lang="en-IN" sz="1800" dirty="0" err="1">
                <a:solidFill>
                  <a:schemeClr val="tx1"/>
                </a:solidFill>
                <a:latin typeface="Times New Roman" pitchFamily="18" charset="0"/>
                <a:cs typeface="Times New Roman" pitchFamily="18" charset="0"/>
              </a:rPr>
              <a:t>McHardy</a:t>
            </a:r>
            <a:r>
              <a:rPr lang="en-IN" sz="1800" dirty="0">
                <a:solidFill>
                  <a:schemeClr val="tx1"/>
                </a:solidFill>
                <a:latin typeface="Times New Roman" pitchFamily="18" charset="0"/>
                <a:cs typeface="Times New Roman" pitchFamily="18" charset="0"/>
              </a:rPr>
              <a:t>, F., Fox, C., Watts, R., Congreve, E., Davidson, J., </a:t>
            </a:r>
            <a:r>
              <a:rPr lang="en-IN" sz="1800" dirty="0" err="1">
                <a:solidFill>
                  <a:schemeClr val="tx1"/>
                </a:solidFill>
                <a:latin typeface="Times New Roman" pitchFamily="18" charset="0"/>
                <a:cs typeface="Times New Roman" pitchFamily="18" charset="0"/>
              </a:rPr>
              <a:t>Hirvonen</a:t>
            </a:r>
            <a:r>
              <a:rPr lang="en-IN" sz="1800" dirty="0">
                <a:solidFill>
                  <a:schemeClr val="tx1"/>
                </a:solidFill>
                <a:latin typeface="Times New Roman" pitchFamily="18" charset="0"/>
                <a:cs typeface="Times New Roman" pitchFamily="18" charset="0"/>
              </a:rPr>
              <a:t>, A., </a:t>
            </a:r>
            <a:r>
              <a:rPr lang="en-IN" sz="1800" dirty="0" err="1">
                <a:solidFill>
                  <a:schemeClr val="tx1"/>
                </a:solidFill>
                <a:latin typeface="Times New Roman" pitchFamily="18" charset="0"/>
                <a:cs typeface="Times New Roman" pitchFamily="18" charset="0"/>
              </a:rPr>
              <a:t>Vaupel-Schwittay</a:t>
            </a:r>
            <a:r>
              <a:rPr lang="en-IN" sz="1800" dirty="0">
                <a:solidFill>
                  <a:schemeClr val="tx1"/>
                </a:solidFill>
                <a:latin typeface="Times New Roman" pitchFamily="18" charset="0"/>
                <a:cs typeface="Times New Roman" pitchFamily="18" charset="0"/>
              </a:rPr>
              <a:t>, H., Shields, S., Catalano, A. and </a:t>
            </a:r>
            <a:r>
              <a:rPr lang="en-IN" sz="1800" dirty="0" err="1">
                <a:solidFill>
                  <a:schemeClr val="tx1"/>
                </a:solidFill>
                <a:latin typeface="Times New Roman" pitchFamily="18" charset="0"/>
                <a:cs typeface="Times New Roman" pitchFamily="18" charset="0"/>
              </a:rPr>
              <a:t>Timbrell</a:t>
            </a:r>
            <a:r>
              <a:rPr lang="en-IN" sz="1800" dirty="0">
                <a:solidFill>
                  <a:schemeClr val="tx1"/>
                </a:solidFill>
                <a:latin typeface="Times New Roman" pitchFamily="18" charset="0"/>
                <a:cs typeface="Times New Roman" pitchFamily="18" charset="0"/>
              </a:rPr>
              <a:t>, H. (2023). Workers’ Experiences of Low-Paid Work : A Snapshot of the Hospitality Industry - </a:t>
            </a:r>
            <a:r>
              <a:rPr lang="en-IN" sz="1800" dirty="0" err="1">
                <a:solidFill>
                  <a:schemeClr val="tx1"/>
                </a:solidFill>
                <a:latin typeface="Times New Roman" pitchFamily="18" charset="0"/>
                <a:cs typeface="Times New Roman" pitchFamily="18" charset="0"/>
              </a:rPr>
              <a:t>Strathprints</a:t>
            </a:r>
            <a:r>
              <a:rPr lang="en-IN" sz="1800" dirty="0">
                <a:solidFill>
                  <a:schemeClr val="tx1"/>
                </a:solidFill>
                <a:latin typeface="Times New Roman" pitchFamily="18" charset="0"/>
                <a:cs typeface="Times New Roman" pitchFamily="18" charset="0"/>
              </a:rPr>
              <a:t>. </a:t>
            </a:r>
            <a:r>
              <a:rPr lang="en-IN" sz="1800" i="1" dirty="0">
                <a:solidFill>
                  <a:schemeClr val="tx1"/>
                </a:solidFill>
                <a:latin typeface="Times New Roman" pitchFamily="18" charset="0"/>
                <a:cs typeface="Times New Roman" pitchFamily="18" charset="0"/>
              </a:rPr>
              <a:t>Strath.ac.uk</a:t>
            </a:r>
            <a:r>
              <a:rPr lang="en-IN" sz="1800" dirty="0">
                <a:solidFill>
                  <a:schemeClr val="tx1"/>
                </a:solidFill>
                <a:latin typeface="Times New Roman" pitchFamily="18" charset="0"/>
                <a:cs typeface="Times New Roman" pitchFamily="18" charset="0"/>
              </a:rPr>
              <a:t>. [online] </a:t>
            </a:r>
            <a:r>
              <a:rPr lang="en-IN" sz="1800" dirty="0" err="1">
                <a:solidFill>
                  <a:schemeClr val="tx1"/>
                </a:solidFill>
                <a:latin typeface="Times New Roman" pitchFamily="18" charset="0"/>
                <a:cs typeface="Times New Roman" pitchFamily="18" charset="0"/>
              </a:rPr>
              <a:t>doi:https</a:t>
            </a:r>
            <a:r>
              <a:rPr lang="en-IN" sz="1800" dirty="0">
                <a:solidFill>
                  <a:schemeClr val="tx1"/>
                </a:solidFill>
                <a:latin typeface="Times New Roman" pitchFamily="18" charset="0"/>
                <a:cs typeface="Times New Roman" pitchFamily="18" charset="0"/>
              </a:rPr>
              <a:t>://strathprints.strath.ac.uk/86713/1/Robertson_etal_FAI_2023_Workers_Experiences_of_Low_Paid_Work.pdf.</a:t>
            </a:r>
          </a:p>
          <a:p>
            <a:pPr marL="285750" indent="-285750" algn="just">
              <a:buFont typeface="Arial" pitchFamily="34" charset="0"/>
              <a:buChar char="•"/>
            </a:pPr>
            <a:r>
              <a:rPr lang="en-IN" sz="1800" dirty="0">
                <a:solidFill>
                  <a:schemeClr val="tx1"/>
                </a:solidFill>
                <a:latin typeface="Times New Roman" pitchFamily="18" charset="0"/>
                <a:cs typeface="Times New Roman" pitchFamily="18" charset="0"/>
              </a:rPr>
              <a:t>Santos, E. (2023). From Neglect to Progress: Assessing Social Sustainability and Decent Work in the Tourism Sector. </a:t>
            </a:r>
            <a:r>
              <a:rPr lang="en-IN" sz="1800" i="1" dirty="0">
                <a:solidFill>
                  <a:schemeClr val="tx1"/>
                </a:solidFill>
                <a:latin typeface="Times New Roman" pitchFamily="18" charset="0"/>
                <a:cs typeface="Times New Roman" pitchFamily="18" charset="0"/>
              </a:rPr>
              <a:t>Sustainability</a:t>
            </a:r>
            <a:r>
              <a:rPr lang="en-IN" sz="1800" dirty="0">
                <a:solidFill>
                  <a:schemeClr val="tx1"/>
                </a:solidFill>
                <a:latin typeface="Times New Roman" pitchFamily="18" charset="0"/>
                <a:cs typeface="Times New Roman" pitchFamily="18" charset="0"/>
              </a:rPr>
              <a:t>, [online] 15(13), pp.10329–10329. </a:t>
            </a:r>
            <a:r>
              <a:rPr lang="en-IN" sz="1800" dirty="0" err="1">
                <a:solidFill>
                  <a:schemeClr val="tx1"/>
                </a:solidFill>
                <a:latin typeface="Times New Roman" pitchFamily="18" charset="0"/>
                <a:cs typeface="Times New Roman" pitchFamily="18" charset="0"/>
              </a:rPr>
              <a:t>doi:https</a:t>
            </a:r>
            <a:r>
              <a:rPr lang="en-IN" sz="1800" dirty="0">
                <a:solidFill>
                  <a:schemeClr val="tx1"/>
                </a:solidFill>
                <a:latin typeface="Times New Roman" pitchFamily="18" charset="0"/>
                <a:cs typeface="Times New Roman" pitchFamily="18" charset="0"/>
              </a:rPr>
              <a:t>://doi.org/10.3390/su151310329.</a:t>
            </a:r>
          </a:p>
          <a:p>
            <a:pPr marL="285750" indent="-285750" algn="just">
              <a:buFont typeface="Arial" pitchFamily="34" charset="0"/>
              <a:buChar char="•"/>
            </a:pPr>
            <a:r>
              <a:rPr lang="en-IN" sz="1800" dirty="0">
                <a:solidFill>
                  <a:schemeClr val="tx1"/>
                </a:solidFill>
                <a:latin typeface="Times New Roman" pitchFamily="18" charset="0"/>
                <a:cs typeface="Times New Roman" pitchFamily="18" charset="0"/>
              </a:rPr>
              <a:t> </a:t>
            </a:r>
            <a:r>
              <a:rPr lang="en-IN" sz="1800" dirty="0" err="1">
                <a:solidFill>
                  <a:schemeClr val="tx1"/>
                </a:solidFill>
                <a:latin typeface="Times New Roman" pitchFamily="18" charset="0"/>
                <a:cs typeface="Times New Roman" pitchFamily="18" charset="0"/>
              </a:rPr>
              <a:t>Verhun</a:t>
            </a:r>
            <a:r>
              <a:rPr lang="en-IN" sz="1800" dirty="0">
                <a:solidFill>
                  <a:schemeClr val="tx1"/>
                </a:solidFill>
                <a:latin typeface="Times New Roman" pitchFamily="18" charset="0"/>
                <a:cs typeface="Times New Roman" pitchFamily="18" charset="0"/>
              </a:rPr>
              <a:t>, A. (2022). Digital Tools for the Development of the Hospitality and Tourism Industry in the Context of a Digitized Economy. </a:t>
            </a:r>
            <a:r>
              <a:rPr lang="en-IN" sz="1800" i="1" dirty="0">
                <a:solidFill>
                  <a:schemeClr val="tx1"/>
                </a:solidFill>
                <a:latin typeface="Times New Roman" pitchFamily="18" charset="0"/>
                <a:cs typeface="Times New Roman" pitchFamily="18" charset="0"/>
              </a:rPr>
              <a:t>Economic Affairs</a:t>
            </a:r>
            <a:r>
              <a:rPr lang="en-IN" sz="1800" dirty="0">
                <a:solidFill>
                  <a:schemeClr val="tx1"/>
                </a:solidFill>
                <a:latin typeface="Times New Roman" pitchFamily="18" charset="0"/>
                <a:cs typeface="Times New Roman" pitchFamily="18" charset="0"/>
              </a:rPr>
              <a:t>, 67(4s). </a:t>
            </a:r>
            <a:r>
              <a:rPr lang="en-IN" sz="1800" dirty="0" err="1">
                <a:solidFill>
                  <a:schemeClr val="tx1"/>
                </a:solidFill>
                <a:latin typeface="Times New Roman" pitchFamily="18" charset="0"/>
                <a:cs typeface="Times New Roman" pitchFamily="18" charset="0"/>
              </a:rPr>
              <a:t>doi:https</a:t>
            </a:r>
            <a:r>
              <a:rPr lang="en-IN" sz="1800" dirty="0">
                <a:solidFill>
                  <a:schemeClr val="tx1"/>
                </a:solidFill>
                <a:latin typeface="Times New Roman" pitchFamily="18" charset="0"/>
                <a:cs typeface="Times New Roman" pitchFamily="18" charset="0"/>
              </a:rPr>
              <a:t>://doi.org/10.46852/0424-2513.4s.2022.20.</a:t>
            </a:r>
          </a:p>
        </p:txBody>
      </p:sp>
    </p:spTree>
    <p:extLst>
      <p:ext uri="{BB962C8B-B14F-4D97-AF65-F5344CB8AC3E}">
        <p14:creationId xmlns:p14="http://schemas.microsoft.com/office/powerpoint/2010/main" val="6988949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86</TotalTime>
  <Words>2439</Words>
  <Application>Microsoft Office PowerPoint</Application>
  <PresentationFormat>On-screen Show (4:3)</PresentationFormat>
  <Paragraphs>129</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Times New Roman</vt:lpstr>
      <vt:lpstr>Office Theme</vt:lpstr>
      <vt:lpstr>CONTEMPORARY THEMES IN THE HOTEL AND HOSPITALITY SECTOR ~MENTAL HEALTH~BEHIND THE SMILE~</vt:lpstr>
      <vt:lpstr>Introduction</vt:lpstr>
      <vt:lpstr>Analytical Framework and Method</vt:lpstr>
      <vt:lpstr>PESTLE Analysis</vt:lpstr>
      <vt:lpstr>PESTLE Analysis</vt:lpstr>
      <vt:lpstr>PESTLE Analysis</vt:lpstr>
      <vt:lpstr>Stakeholder Impact</vt:lpstr>
      <vt:lpstr>Stakeholder Impact</vt:lpstr>
      <vt:lpstr>Current Responses of the Industry</vt:lpstr>
      <vt:lpstr>Conclusion </vt:lpstr>
      <vt:lpstr>Recommendations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Sabiana Oprea</cp:lastModifiedBy>
  <cp:revision>74</cp:revision>
  <dcterms:created xsi:type="dcterms:W3CDTF">2026-02-02T14:46:39Z</dcterms:created>
  <dcterms:modified xsi:type="dcterms:W3CDTF">2026-02-25T13:36:51Z</dcterms:modified>
</cp:coreProperties>
</file>