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200CB6-7331-415C-8383-2A286E80CAEF}" v="60" dt="2022-11-17T11:42:01.4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58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bes Ali" userId="a783b0ac780c2502" providerId="LiveId" clId="{81200CB6-7331-415C-8383-2A286E80CAEF}"/>
    <pc:docChg chg="undo redo custSel modSld">
      <pc:chgData name="Parbes Ali" userId="a783b0ac780c2502" providerId="LiveId" clId="{81200CB6-7331-415C-8383-2A286E80CAEF}" dt="2022-11-17T11:42:01.413" v="86" actId="478"/>
      <pc:docMkLst>
        <pc:docMk/>
      </pc:docMkLst>
      <pc:sldChg chg="addSp delSp modSp mod modClrScheme chgLayout">
        <pc:chgData name="Parbes Ali" userId="a783b0ac780c2502" providerId="LiveId" clId="{81200CB6-7331-415C-8383-2A286E80CAEF}" dt="2022-11-17T11:39:30.581" v="72" actId="1076"/>
        <pc:sldMkLst>
          <pc:docMk/>
          <pc:sldMk cId="677093626" sldId="257"/>
        </pc:sldMkLst>
        <pc:spChg chg="mod ord">
          <ac:chgData name="Parbes Ali" userId="a783b0ac780c2502" providerId="LiveId" clId="{81200CB6-7331-415C-8383-2A286E80CAEF}" dt="2022-11-17T11:38:20.070" v="63" actId="27636"/>
          <ac:spMkLst>
            <pc:docMk/>
            <pc:sldMk cId="677093626" sldId="257"/>
            <ac:spMk id="3" creationId="{DDC0339F-8ECF-D0F6-7AD2-B88BD38128EF}"/>
          </ac:spMkLst>
        </pc:spChg>
        <pc:spChg chg="add del mod ord">
          <ac:chgData name="Parbes Ali" userId="a783b0ac780c2502" providerId="LiveId" clId="{81200CB6-7331-415C-8383-2A286E80CAEF}" dt="2022-11-17T11:36:00.573" v="25" actId="700"/>
          <ac:spMkLst>
            <pc:docMk/>
            <pc:sldMk cId="677093626" sldId="257"/>
            <ac:spMk id="10" creationId="{EE801ACC-F9A6-301F-BFF2-1BC8D6A960F2}"/>
          </ac:spMkLst>
        </pc:spChg>
        <pc:spChg chg="add del mod ord">
          <ac:chgData name="Parbes Ali" userId="a783b0ac780c2502" providerId="LiveId" clId="{81200CB6-7331-415C-8383-2A286E80CAEF}" dt="2022-11-17T11:36:00.573" v="25" actId="700"/>
          <ac:spMkLst>
            <pc:docMk/>
            <pc:sldMk cId="677093626" sldId="257"/>
            <ac:spMk id="11" creationId="{B1E3FB4F-C1BA-E1CB-526F-3AE8FFA94B89}"/>
          </ac:spMkLst>
        </pc:spChg>
        <pc:spChg chg="add del mod ord">
          <ac:chgData name="Parbes Ali" userId="a783b0ac780c2502" providerId="LiveId" clId="{81200CB6-7331-415C-8383-2A286E80CAEF}" dt="2022-11-17T11:36:58.180" v="39"/>
          <ac:spMkLst>
            <pc:docMk/>
            <pc:sldMk cId="677093626" sldId="257"/>
            <ac:spMk id="12" creationId="{02FB938E-3EFB-6361-D793-1F4EBDAAFCC7}"/>
          </ac:spMkLst>
        </pc:spChg>
        <pc:spChg chg="add del mod ord">
          <ac:chgData name="Parbes Ali" userId="a783b0ac780c2502" providerId="LiveId" clId="{81200CB6-7331-415C-8383-2A286E80CAEF}" dt="2022-11-17T11:36:58.180" v="39"/>
          <ac:spMkLst>
            <pc:docMk/>
            <pc:sldMk cId="677093626" sldId="257"/>
            <ac:spMk id="13" creationId="{D5AE0765-B78A-6108-02D9-F498848F9B52}"/>
          </ac:spMkLst>
        </pc:spChg>
        <pc:spChg chg="add del mod ord">
          <ac:chgData name="Parbes Ali" userId="a783b0ac780c2502" providerId="LiveId" clId="{81200CB6-7331-415C-8383-2A286E80CAEF}" dt="2022-11-17T11:37:13.805" v="44" actId="700"/>
          <ac:spMkLst>
            <pc:docMk/>
            <pc:sldMk cId="677093626" sldId="257"/>
            <ac:spMk id="14" creationId="{B6BFCAFF-802B-D7C0-0728-EBCF65F483B0}"/>
          </ac:spMkLst>
        </pc:spChg>
        <pc:spChg chg="add del mod ord">
          <ac:chgData name="Parbes Ali" userId="a783b0ac780c2502" providerId="LiveId" clId="{81200CB6-7331-415C-8383-2A286E80CAEF}" dt="2022-11-17T11:37:45.378" v="52" actId="478"/>
          <ac:spMkLst>
            <pc:docMk/>
            <pc:sldMk cId="677093626" sldId="257"/>
            <ac:spMk id="15" creationId="{3F14419F-7791-C524-C91A-D250A9634591}"/>
          </ac:spMkLst>
        </pc:spChg>
        <pc:spChg chg="add del mod ord">
          <ac:chgData name="Parbes Ali" userId="a783b0ac780c2502" providerId="LiveId" clId="{81200CB6-7331-415C-8383-2A286E80CAEF}" dt="2022-11-17T11:37:48.574" v="53" actId="478"/>
          <ac:spMkLst>
            <pc:docMk/>
            <pc:sldMk cId="677093626" sldId="257"/>
            <ac:spMk id="16" creationId="{F535013F-1687-C26F-C12A-89DCF713D617}"/>
          </ac:spMkLst>
        </pc:spChg>
        <pc:spChg chg="add del mod ord">
          <ac:chgData name="Parbes Ali" userId="a783b0ac780c2502" providerId="LiveId" clId="{81200CB6-7331-415C-8383-2A286E80CAEF}" dt="2022-11-17T11:37:58.081" v="56" actId="478"/>
          <ac:spMkLst>
            <pc:docMk/>
            <pc:sldMk cId="677093626" sldId="257"/>
            <ac:spMk id="17" creationId="{5D557F2C-C728-634E-F2F1-A6BEB0C6C374}"/>
          </ac:spMkLst>
        </pc:spChg>
        <pc:spChg chg="add del mod ord">
          <ac:chgData name="Parbes Ali" userId="a783b0ac780c2502" providerId="LiveId" clId="{81200CB6-7331-415C-8383-2A286E80CAEF}" dt="2022-11-17T11:37:23.068" v="48"/>
          <ac:spMkLst>
            <pc:docMk/>
            <pc:sldMk cId="677093626" sldId="257"/>
            <ac:spMk id="18" creationId="{16232CFC-6139-21C8-8B17-A500DE3D65F3}"/>
          </ac:spMkLst>
        </pc:spChg>
        <pc:picChg chg="add del">
          <ac:chgData name="Parbes Ali" userId="a783b0ac780c2502" providerId="LiveId" clId="{81200CB6-7331-415C-8383-2A286E80CAEF}" dt="2022-11-17T11:34:12.951" v="2"/>
          <ac:picMkLst>
            <pc:docMk/>
            <pc:sldMk cId="677093626" sldId="257"/>
            <ac:picMk id="1046" creationId="{239D2509-E59B-AFA6-02E6-4C8C4055C15A}"/>
          </ac:picMkLst>
        </pc:picChg>
        <pc:picChg chg="add del mod">
          <ac:chgData name="Parbes Ali" userId="a783b0ac780c2502" providerId="LiveId" clId="{81200CB6-7331-415C-8383-2A286E80CAEF}" dt="2022-11-17T11:34:56.129" v="7"/>
          <ac:picMkLst>
            <pc:docMk/>
            <pc:sldMk cId="677093626" sldId="257"/>
            <ac:picMk id="1048" creationId="{70556214-7F0D-5294-B6F5-6183204A9644}"/>
          </ac:picMkLst>
        </pc:picChg>
        <pc:picChg chg="add del mod">
          <ac:chgData name="Parbes Ali" userId="a783b0ac780c2502" providerId="LiveId" clId="{81200CB6-7331-415C-8383-2A286E80CAEF}" dt="2022-11-17T11:35:59.034" v="24"/>
          <ac:picMkLst>
            <pc:docMk/>
            <pc:sldMk cId="677093626" sldId="257"/>
            <ac:picMk id="1050" creationId="{67045636-23AB-0240-0C00-1F2316CAADD1}"/>
          </ac:picMkLst>
        </pc:picChg>
        <pc:picChg chg="add del mod">
          <ac:chgData name="Parbes Ali" userId="a783b0ac780c2502" providerId="LiveId" clId="{81200CB6-7331-415C-8383-2A286E80CAEF}" dt="2022-11-17T11:36:59.948" v="41"/>
          <ac:picMkLst>
            <pc:docMk/>
            <pc:sldMk cId="677093626" sldId="257"/>
            <ac:picMk id="1052" creationId="{8A24D0E1-F47D-671F-40B4-2E334CA6F1AD}"/>
          </ac:picMkLst>
        </pc:picChg>
        <pc:picChg chg="add mod">
          <ac:chgData name="Parbes Ali" userId="a783b0ac780c2502" providerId="LiveId" clId="{81200CB6-7331-415C-8383-2A286E80CAEF}" dt="2022-11-17T11:39:30.581" v="72" actId="1076"/>
          <ac:picMkLst>
            <pc:docMk/>
            <pc:sldMk cId="677093626" sldId="257"/>
            <ac:picMk id="1054" creationId="{2CD2FB9E-AB33-8127-D940-79708570A5E0}"/>
          </ac:picMkLst>
        </pc:picChg>
      </pc:sldChg>
      <pc:sldChg chg="modSp mod">
        <pc:chgData name="Parbes Ali" userId="a783b0ac780c2502" providerId="LiveId" clId="{81200CB6-7331-415C-8383-2A286E80CAEF}" dt="2022-11-17T11:36:08.974" v="28" actId="20577"/>
        <pc:sldMkLst>
          <pc:docMk/>
          <pc:sldMk cId="813977447" sldId="258"/>
        </pc:sldMkLst>
        <pc:spChg chg="mod">
          <ac:chgData name="Parbes Ali" userId="a783b0ac780c2502" providerId="LiveId" clId="{81200CB6-7331-415C-8383-2A286E80CAEF}" dt="2022-11-17T11:36:08.974" v="28" actId="20577"/>
          <ac:spMkLst>
            <pc:docMk/>
            <pc:sldMk cId="813977447" sldId="258"/>
            <ac:spMk id="2" creationId="{B148EA60-2690-F356-7FFB-ECFCA0A88D37}"/>
          </ac:spMkLst>
        </pc:spChg>
      </pc:sldChg>
      <pc:sldChg chg="addSp delSp modSp">
        <pc:chgData name="Parbes Ali" userId="a783b0ac780c2502" providerId="LiveId" clId="{81200CB6-7331-415C-8383-2A286E80CAEF}" dt="2022-11-17T11:42:01.413" v="86" actId="478"/>
        <pc:sldMkLst>
          <pc:docMk/>
          <pc:sldMk cId="3175975346" sldId="259"/>
        </pc:sldMkLst>
        <pc:spChg chg="mod">
          <ac:chgData name="Parbes Ali" userId="a783b0ac780c2502" providerId="LiveId" clId="{81200CB6-7331-415C-8383-2A286E80CAEF}" dt="2022-11-17T11:41:45.823" v="83" actId="1076"/>
          <ac:spMkLst>
            <pc:docMk/>
            <pc:sldMk cId="3175975346" sldId="259"/>
            <ac:spMk id="8" creationId="{6B6C8AB8-874D-A792-4BB8-D6CFD287A240}"/>
          </ac:spMkLst>
        </pc:spChg>
        <pc:picChg chg="add mod">
          <ac:chgData name="Parbes Ali" userId="a783b0ac780c2502" providerId="LiveId" clId="{81200CB6-7331-415C-8383-2A286E80CAEF}" dt="2022-11-17T11:40:51.917" v="81" actId="14100"/>
          <ac:picMkLst>
            <pc:docMk/>
            <pc:sldMk cId="3175975346" sldId="259"/>
            <ac:picMk id="2058" creationId="{B18E46D5-F7E9-6C9D-4DC7-7CFB095D38E9}"/>
          </ac:picMkLst>
        </pc:picChg>
        <pc:picChg chg="add del mod">
          <ac:chgData name="Parbes Ali" userId="a783b0ac780c2502" providerId="LiveId" clId="{81200CB6-7331-415C-8383-2A286E80CAEF}" dt="2022-11-17T11:42:01.413" v="86" actId="478"/>
          <ac:picMkLst>
            <pc:docMk/>
            <pc:sldMk cId="3175975346" sldId="259"/>
            <ac:picMk id="2060" creationId="{BF853DE8-CE83-7801-8A14-449A8504ACF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928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17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126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648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30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902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134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2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027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428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91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twitter.com/mason_dining/status/1259861644647243776" TargetMode="External"/><Relationship Id="rId3" Type="http://schemas.openxmlformats.org/officeDocument/2006/relationships/hyperlink" Target="https://winefolly.com/wine-pairing/pairing-wine-with-salmon" TargetMode="External"/><Relationship Id="rId7" Type="http://schemas.openxmlformats.org/officeDocument/2006/relationships/hyperlink" Target="https://www.pngitem.com/middle/iRoxihR_vegan-logo-png-vegan-or-vegetarian-symbol-transparent/" TargetMode="External"/><Relationship Id="rId2" Type="http://schemas.openxmlformats.org/officeDocument/2006/relationships/hyperlink" Target="https://www.bbcgoodfood.com/howto/guide/complete-christmas-menu-class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image-vector/rating-sticker-icon-four-gold-stars-1926053513" TargetMode="External"/><Relationship Id="rId5" Type="http://schemas.openxmlformats.org/officeDocument/2006/relationships/hyperlink" Target="https://www.vindulge.com/how-to-make-a-spanish-carajillo/" TargetMode="External"/><Relationship Id="rId4" Type="http://schemas.openxmlformats.org/officeDocument/2006/relationships/hyperlink" Target="https://www.decanter.com/wine-reviews/france/bordeaux/chateau-margaux-pavillon-rouge-margaux-bordeaux-2009-277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layton hotels continues ambitious plans for 2017 Ireland, news for  Ireland, Commercial Property,Ireland,Tourism,">
            <a:extLst>
              <a:ext uri="{FF2B5EF4-FFF2-40B4-BE49-F238E27FC236}">
                <a16:creationId xmlns:a16="http://schemas.microsoft.com/office/drawing/2014/main" id="{66FAC38D-3CBE-CD6B-162D-09AED1922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44" y="-581713"/>
            <a:ext cx="12437707" cy="743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2EAED8-20BB-E2C9-B177-E7D1941B2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621" y="3577251"/>
            <a:ext cx="4670574" cy="1836646"/>
          </a:xfrm>
        </p:spPr>
        <p:txBody>
          <a:bodyPr>
            <a:normAutofit fontScale="90000"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Mr Parbes Ali</a:t>
            </a:r>
            <a:br>
              <a:rPr lang="en-GB" sz="3800" dirty="0">
                <a:solidFill>
                  <a:schemeClr val="bg1"/>
                </a:solidFill>
              </a:rPr>
            </a:br>
            <a:r>
              <a:rPr lang="en-GB" sz="3800" dirty="0">
                <a:solidFill>
                  <a:schemeClr val="bg1"/>
                </a:solidFill>
              </a:rPr>
              <a:t>2127517</a:t>
            </a:r>
            <a:br>
              <a:rPr lang="en-GB" sz="3800" dirty="0">
                <a:solidFill>
                  <a:schemeClr val="bg1"/>
                </a:solidFill>
              </a:rPr>
            </a:br>
            <a:r>
              <a:rPr lang="en-GB" sz="3800" dirty="0">
                <a:solidFill>
                  <a:schemeClr val="bg1"/>
                </a:solidFill>
              </a:rPr>
              <a:t>FOOD &amp; BEVERAGES</a:t>
            </a:r>
            <a:br>
              <a:rPr lang="en-GB" sz="3800" dirty="0">
                <a:solidFill>
                  <a:schemeClr val="bg1"/>
                </a:solidFill>
              </a:rPr>
            </a:br>
            <a:r>
              <a:rPr lang="en-GB" sz="3800" dirty="0">
                <a:solidFill>
                  <a:schemeClr val="bg1"/>
                </a:solidFill>
              </a:rPr>
              <a:t>Christmas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636B97-9FD1-409F-CD32-867F39C90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621" y="5675439"/>
            <a:ext cx="6729984" cy="4096512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b="1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CLAYTON HOTEL</a:t>
            </a:r>
          </a:p>
        </p:txBody>
      </p:sp>
    </p:spTree>
    <p:extLst>
      <p:ext uri="{BB962C8B-B14F-4D97-AF65-F5344CB8AC3E}">
        <p14:creationId xmlns:p14="http://schemas.microsoft.com/office/powerpoint/2010/main" val="548303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" name="Picture 30" descr="Christmas Menu Images – Browse 118,038 Stock Photos, Vectors, and Video |  Adobe Stock">
            <a:extLst>
              <a:ext uri="{FF2B5EF4-FFF2-40B4-BE49-F238E27FC236}">
                <a16:creationId xmlns:a16="http://schemas.microsoft.com/office/drawing/2014/main" id="{2CD2FB9E-AB33-8127-D940-79708570A5E0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293" y="89758"/>
            <a:ext cx="5457031" cy="667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0339F-8ECF-D0F6-7AD2-B88BD3812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299" y="179516"/>
            <a:ext cx="10868025" cy="64117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spc="600" dirty="0">
                <a:solidFill>
                  <a:srgbClr val="98215F"/>
                </a:solidFill>
                <a:latin typeface="corporate-s"/>
              </a:rPr>
              <a:t>Starters</a:t>
            </a:r>
          </a:p>
          <a:p>
            <a:pPr marL="0" indent="0" algn="ctr">
              <a:buNone/>
            </a:pPr>
            <a:r>
              <a:rPr lang="en-GB" sz="2000" dirty="0">
                <a:solidFill>
                  <a:srgbClr val="0070C0"/>
                </a:solidFill>
                <a:latin typeface="corporate-s"/>
              </a:rPr>
              <a:t>Let it begin</a:t>
            </a:r>
          </a:p>
          <a:p>
            <a:pPr marL="0" indent="0" algn="ctr">
              <a:buNone/>
            </a:pPr>
            <a:r>
              <a:rPr lang="en-GB" sz="20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porate-s"/>
              </a:rPr>
              <a:t>Entrée </a:t>
            </a:r>
          </a:p>
          <a:p>
            <a:pPr marL="0" indent="0" algn="ctr">
              <a:buNone/>
            </a:pPr>
            <a:r>
              <a:rPr lang="en-GB" sz="2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porate-s"/>
              </a:rPr>
              <a:t>Salmon canapes</a:t>
            </a:r>
          </a:p>
          <a:p>
            <a:pPr marL="0" indent="0" algn="ctr">
              <a:buNone/>
            </a:pPr>
            <a:r>
              <a:rPr lang="en-GB" sz="2000" b="0" i="1" dirty="0">
                <a:solidFill>
                  <a:srgbClr val="333333"/>
                </a:solidFill>
                <a:latin typeface="corporate-s"/>
              </a:rPr>
              <a:t>Scottish salmon served alongside a vibrant beetroot dew finished with a glaze of crème fraiche</a:t>
            </a:r>
          </a:p>
          <a:p>
            <a:pPr marL="0" indent="0" algn="ctr">
              <a:buNone/>
            </a:pPr>
            <a:r>
              <a:rPr lang="en-GB" sz="2000" b="0" i="1" dirty="0">
                <a:solidFill>
                  <a:srgbClr val="333333"/>
                </a:solidFill>
                <a:latin typeface="Abadi Extra Light" panose="020B0204020104020204" pitchFamily="34" charset="0"/>
              </a:rPr>
              <a:t>( paired with a glass of </a:t>
            </a:r>
            <a:r>
              <a:rPr lang="en-GB" sz="2000" b="0" i="1" dirty="0" err="1">
                <a:solidFill>
                  <a:srgbClr val="333333"/>
                </a:solidFill>
                <a:latin typeface="Abadi Extra Light" panose="020B0204020104020204" pitchFamily="34" charset="0"/>
              </a:rPr>
              <a:t>maconnais</a:t>
            </a:r>
            <a:r>
              <a:rPr lang="en-GB" sz="2000" b="0" i="1" dirty="0">
                <a:solidFill>
                  <a:srgbClr val="333333"/>
                </a:solidFill>
                <a:latin typeface="Abadi Extra Light" panose="020B0204020104020204" pitchFamily="34" charset="0"/>
              </a:rPr>
              <a:t> burgundy chardonnay with floral notes)</a:t>
            </a:r>
          </a:p>
          <a:p>
            <a:pPr marL="0" indent="0" algn="ctr">
              <a:buNone/>
            </a:pPr>
            <a:endParaRPr lang="en-GB" sz="2000" spc="600" dirty="0">
              <a:solidFill>
                <a:srgbClr val="FF0000"/>
              </a:solidFill>
              <a:latin typeface="corporate-s"/>
            </a:endParaRPr>
          </a:p>
          <a:p>
            <a:pPr marL="0" indent="0" algn="ctr">
              <a:buNone/>
            </a:pPr>
            <a:r>
              <a:rPr lang="en-GB" sz="2000" spc="600" dirty="0">
                <a:solidFill>
                  <a:srgbClr val="FF0000"/>
                </a:solidFill>
                <a:latin typeface="corporate-s"/>
              </a:rPr>
              <a:t>Main course</a:t>
            </a:r>
          </a:p>
          <a:p>
            <a:pPr marL="0" indent="0" algn="ctr">
              <a:buNone/>
            </a:pPr>
            <a:r>
              <a:rPr lang="en-GB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porate-s"/>
              </a:rPr>
              <a:t>Turkey Treat </a:t>
            </a:r>
          </a:p>
          <a:p>
            <a:pPr marL="0" indent="0" algn="ctr">
              <a:buNone/>
            </a:pPr>
            <a:r>
              <a:rPr lang="en-GB" sz="2000" i="1" dirty="0"/>
              <a:t>Cranberry and Chestnut Stuffed Turkey Breast wrapped in Smoked Streaky Bacon, Crisp Roast Potatoes, Honey Roasted Parsnips, Button Sprouts and Chante nay Carrots, Rich Roasting Gravy</a:t>
            </a:r>
          </a:p>
          <a:p>
            <a:pPr marL="0" indent="0" algn="ctr">
              <a:buNone/>
            </a:pPr>
            <a:r>
              <a:rPr lang="en-GB" sz="2000" i="1" dirty="0">
                <a:solidFill>
                  <a:srgbClr val="333333"/>
                </a:solidFill>
                <a:latin typeface="corporate-s"/>
              </a:rPr>
              <a:t>Paired with a glass of red wine</a:t>
            </a:r>
          </a:p>
          <a:p>
            <a:pPr algn="ctr"/>
            <a:r>
              <a:rPr lang="en-GB" sz="2000" i="1" dirty="0">
                <a:solidFill>
                  <a:srgbClr val="333333"/>
                </a:solidFill>
                <a:latin typeface="Abadi Extra Light" panose="020B0604020202020204" pitchFamily="34" charset="0"/>
                <a:cs typeface="Aharoni" panose="020B0604020202020204" pitchFamily="2" charset="-79"/>
              </a:rPr>
              <a:t>(</a:t>
            </a:r>
            <a:r>
              <a:rPr lang="fr-FR" sz="2000" b="0" i="1" dirty="0">
                <a:solidFill>
                  <a:srgbClr val="404040"/>
                </a:solidFill>
                <a:effectLst/>
                <a:latin typeface="Abadi Extra Light" panose="020B0604020202020204" pitchFamily="34" charset="0"/>
                <a:cs typeface="Aharoni" panose="020B0604020202020204" pitchFamily="2" charset="-79"/>
              </a:rPr>
              <a:t>Château Margaux, Pavillon Rouge, Margaux, Bordeaux, 2009</a:t>
            </a:r>
          </a:p>
          <a:p>
            <a:pPr marL="0" indent="0" algn="ctr">
              <a:buNone/>
            </a:pPr>
            <a:endParaRPr lang="en-GB" sz="2000" dirty="0">
              <a:solidFill>
                <a:srgbClr val="333333"/>
              </a:solidFill>
              <a:latin typeface="Abadi Extra Light" panose="020B0204020104020204" pitchFamily="34" charset="0"/>
            </a:endParaRPr>
          </a:p>
          <a:p>
            <a:pPr marL="0" indent="0" algn="ctr">
              <a:buNone/>
            </a:pPr>
            <a:endParaRPr lang="en-GB" sz="2000" dirty="0">
              <a:solidFill>
                <a:srgbClr val="333333"/>
              </a:solidFill>
              <a:latin typeface="corporate-s"/>
            </a:endParaRPr>
          </a:p>
          <a:p>
            <a:pPr algn="ctr"/>
            <a:endParaRPr lang="en-GB" dirty="0">
              <a:solidFill>
                <a:srgbClr val="333333"/>
              </a:solidFill>
              <a:latin typeface="corporate-s"/>
            </a:endParaRPr>
          </a:p>
          <a:p>
            <a:pPr algn="ctr"/>
            <a:endParaRPr lang="en-GB" dirty="0">
              <a:solidFill>
                <a:srgbClr val="333333"/>
              </a:solidFill>
              <a:latin typeface="corporate-s"/>
            </a:endParaRPr>
          </a:p>
          <a:p>
            <a:pPr algn="ctr"/>
            <a:endParaRPr lang="en-GB" b="0" i="0" dirty="0">
              <a:solidFill>
                <a:srgbClr val="333333"/>
              </a:solidFill>
              <a:effectLst/>
              <a:latin typeface="corporate-s"/>
            </a:endParaRPr>
          </a:p>
          <a:p>
            <a:endParaRPr lang="en-GB" dirty="0"/>
          </a:p>
        </p:txBody>
      </p:sp>
      <p:pic>
        <p:nvPicPr>
          <p:cNvPr id="1034" name="Picture 10" descr="9,072 4 Star Hotel Images, Stock Photos &amp; Vectors | Shutterstock">
            <a:extLst>
              <a:ext uri="{FF2B5EF4-FFF2-40B4-BE49-F238E27FC236}">
                <a16:creationId xmlns:a16="http://schemas.microsoft.com/office/drawing/2014/main" id="{3C90E7ED-647C-D8FA-A782-30FC489C0E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0" y="179517"/>
            <a:ext cx="209268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093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hristmas Menu Images – Browse 118,038 Stock Photos, Vectors, and Video |  Adobe Stock">
            <a:extLst>
              <a:ext uri="{FF2B5EF4-FFF2-40B4-BE49-F238E27FC236}">
                <a16:creationId xmlns:a16="http://schemas.microsoft.com/office/drawing/2014/main" id="{B18E46D5-F7E9-6C9D-4DC7-7CFB095D38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53" y="1948444"/>
            <a:ext cx="2638425" cy="441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6B6C8AB8-874D-A792-4BB8-D6CFD287A24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2153" y="-150068"/>
            <a:ext cx="11949404" cy="65127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>
                <a:solidFill>
                  <a:srgbClr val="FF0000"/>
                </a:solidFill>
              </a:rPr>
              <a:t>      </a:t>
            </a:r>
            <a:r>
              <a:rPr lang="en-GB" sz="2400" spc="600" dirty="0">
                <a:solidFill>
                  <a:srgbClr val="FF0000"/>
                </a:solidFill>
                <a:latin typeface="corporate-s"/>
              </a:rPr>
              <a:t>Dessert </a:t>
            </a:r>
            <a:br>
              <a:rPr lang="en-GB" sz="2400" spc="600" dirty="0">
                <a:solidFill>
                  <a:srgbClr val="333333"/>
                </a:solidFill>
                <a:latin typeface="corporate-s"/>
              </a:rPr>
            </a:br>
            <a:r>
              <a:rPr lang="en-GB" sz="2400" dirty="0">
                <a:solidFill>
                  <a:srgbClr val="0070C0"/>
                </a:solidFill>
                <a:latin typeface="corporate-s"/>
              </a:rPr>
              <a:t>Touch of sweetness</a:t>
            </a:r>
            <a:br>
              <a:rPr lang="en-GB" sz="2400" dirty="0">
                <a:solidFill>
                  <a:srgbClr val="333333"/>
                </a:solidFill>
                <a:latin typeface="corporate-s"/>
              </a:rPr>
            </a:br>
            <a:br>
              <a:rPr lang="en-GB" sz="2400" dirty="0">
                <a:solidFill>
                  <a:srgbClr val="333333"/>
                </a:solidFill>
                <a:latin typeface="corporate-s"/>
              </a:rPr>
            </a:br>
            <a:r>
              <a:rPr lang="en-GB" sz="2400" dirty="0">
                <a:solidFill>
                  <a:srgbClr val="333333"/>
                </a:solidFill>
                <a:latin typeface="corporate-s"/>
              </a:rPr>
              <a:t>Luxury sticky toffee pudding</a:t>
            </a:r>
            <a:br>
              <a:rPr lang="en-GB" sz="2400" dirty="0">
                <a:solidFill>
                  <a:srgbClr val="333333"/>
                </a:solidFill>
                <a:latin typeface="corporate-s"/>
              </a:rPr>
            </a:br>
            <a:r>
              <a:rPr lang="en-GB" sz="2400" dirty="0">
                <a:solidFill>
                  <a:srgbClr val="333333"/>
                </a:solidFill>
                <a:latin typeface="corporate-s"/>
              </a:rPr>
              <a:t>Palestinian Dates with Jamaican spiced rum</a:t>
            </a:r>
            <a:br>
              <a:rPr lang="en-GB" sz="2400" dirty="0">
                <a:solidFill>
                  <a:srgbClr val="333333"/>
                </a:solidFill>
                <a:latin typeface="corporate-s"/>
              </a:rPr>
            </a:br>
            <a: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  <a:t>(Accompanied with café </a:t>
            </a:r>
            <a:r>
              <a:rPr lang="en-GB" sz="2400" dirty="0" err="1">
                <a:solidFill>
                  <a:srgbClr val="333333"/>
                </a:solidFill>
                <a:latin typeface="Abadi Extra Light" panose="020B0204020104020204" pitchFamily="34" charset="0"/>
              </a:rPr>
              <a:t>carajillo</a:t>
            </a:r>
            <a: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  <a:t> w/ Rum or Brandy)</a:t>
            </a:r>
            <a:b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</a:br>
            <a:b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</a:br>
            <a: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  <a:t>£42.99 </a:t>
            </a:r>
            <a:r>
              <a:rPr lang="en-GB" sz="2400" dirty="0">
                <a:solidFill>
                  <a:srgbClr val="FF0000"/>
                </a:solidFill>
                <a:latin typeface="Abadi Extra Light" panose="020B0204020104020204" pitchFamily="34" charset="0"/>
              </a:rPr>
              <a:t>per person</a:t>
            </a:r>
            <a:br>
              <a:rPr lang="en-GB" sz="2400" dirty="0">
                <a:solidFill>
                  <a:srgbClr val="333333"/>
                </a:solidFill>
                <a:latin typeface="Abadi Extra Light" panose="020B0204020104020204" pitchFamily="34" charset="0"/>
              </a:rPr>
            </a:br>
            <a:r>
              <a:rPr lang="en-GB" sz="2400" i="1" dirty="0"/>
              <a:t>                                   </a:t>
            </a:r>
            <a:br>
              <a:rPr lang="en-GB" sz="2400" i="1" dirty="0"/>
            </a:b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All other drinks please refer to drinks menu</a:t>
            </a:r>
            <a:br>
              <a:rPr lang="en-GB" sz="2400" i="1" dirty="0"/>
            </a:br>
            <a:br>
              <a:rPr lang="en-GB" sz="2400" i="1" dirty="0"/>
            </a:b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Vegetarian options available upon request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please inform staff of any food allergies</a:t>
            </a:r>
          </a:p>
        </p:txBody>
      </p:sp>
      <p:pic>
        <p:nvPicPr>
          <p:cNvPr id="2050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8F4AF728-87F7-0694-759A-B86B7CAF9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9901" y="4557809"/>
            <a:ext cx="1461795" cy="109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ason Dining on Twitter: &quot;This week is Food Allergy Awareness Week! Follow  along with us as we talk about the different food allergies and what we do  at Mason Dining to accommodate">
            <a:extLst>
              <a:ext uri="{FF2B5EF4-FFF2-40B4-BE49-F238E27FC236}">
                <a16:creationId xmlns:a16="http://schemas.microsoft.com/office/drawing/2014/main" id="{45B9480B-1707-B037-D682-49218FFF2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9901" y="5648533"/>
            <a:ext cx="1604185" cy="125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on Alcoholic Beverage,cocktail,drink - Clipart Cocktail Glass, HD Png  Download - kindpng">
            <a:extLst>
              <a:ext uri="{FF2B5EF4-FFF2-40B4-BE49-F238E27FC236}">
                <a16:creationId xmlns:a16="http://schemas.microsoft.com/office/drawing/2014/main" id="{B00F07DE-12D1-D532-210B-D39D2F430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961" y="3555247"/>
            <a:ext cx="1119673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ood Hygiene Rating Scheme | Food Standards Agency">
            <a:extLst>
              <a:ext uri="{FF2B5EF4-FFF2-40B4-BE49-F238E27FC236}">
                <a16:creationId xmlns:a16="http://schemas.microsoft.com/office/drawing/2014/main" id="{62296F7A-582D-0BD7-24EA-D3CD254AB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31" y="214604"/>
            <a:ext cx="2638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975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8EA60-2690-F356-7FFB-ECFCA0A88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19734-7690-8F93-F75B-5D957837C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4193364"/>
          </a:xfrm>
        </p:spPr>
        <p:txBody>
          <a:bodyPr>
            <a:normAutofit/>
          </a:bodyPr>
          <a:lstStyle/>
          <a:p>
            <a:r>
              <a:rPr lang="en-GB" sz="1600" dirty="0">
                <a:hlinkClick r:id="rId2"/>
              </a:rPr>
              <a:t>https://www.bbcgoodfood.com/howto/guide/complete-christmas-menu-classic</a:t>
            </a:r>
            <a:endParaRPr lang="en-GB" sz="1600" dirty="0"/>
          </a:p>
          <a:p>
            <a:r>
              <a:rPr lang="en-GB" sz="1600" dirty="0">
                <a:hlinkClick r:id="rId3"/>
              </a:rPr>
              <a:t>https://winefolly.com/wine-pairing/pairing-wine-with-salmon</a:t>
            </a:r>
            <a:endParaRPr lang="en-GB" sz="1600" dirty="0"/>
          </a:p>
          <a:p>
            <a:r>
              <a:rPr lang="en-GB" sz="1600" dirty="0">
                <a:hlinkClick r:id="rId4"/>
              </a:rPr>
              <a:t>https://www.decanter.com/wine-reviews/france/bordeaux/chateau-margaux-pavillon-rouge-margaux-bordeaux-2009-27732</a:t>
            </a:r>
            <a:endParaRPr lang="en-GB" sz="1600" dirty="0"/>
          </a:p>
          <a:p>
            <a:r>
              <a:rPr lang="en-GB" sz="1600" dirty="0">
                <a:hlinkClick r:id="rId5"/>
              </a:rPr>
              <a:t>https://www.vindulge.com/how-to-make-a-spanish-carajillo/</a:t>
            </a:r>
            <a:endParaRPr lang="en-GB" sz="1600" dirty="0"/>
          </a:p>
          <a:p>
            <a:r>
              <a:rPr lang="en-GB" sz="1600" dirty="0">
                <a:hlinkClick r:id="rId6"/>
              </a:rPr>
              <a:t>https://www.shutterstock.com/image-vector/rating-sticker-icon-four-gold-stars-1926053513</a:t>
            </a:r>
            <a:endParaRPr lang="en-GB" sz="1600" dirty="0"/>
          </a:p>
          <a:p>
            <a:r>
              <a:rPr lang="en-GB" sz="1600" dirty="0">
                <a:hlinkClick r:id="rId7"/>
              </a:rPr>
              <a:t>https://www.pngitem.com/middle/iRoxihR_vegan-logo-png-vegan-or-vegetarian-symbol-transparent/</a:t>
            </a:r>
            <a:endParaRPr lang="en-GB" sz="1600" dirty="0"/>
          </a:p>
          <a:p>
            <a:r>
              <a:rPr lang="en-GB" sz="1600" dirty="0">
                <a:hlinkClick r:id="rId8"/>
              </a:rPr>
              <a:t>https://twitter.com/mason_dining/status/1259861644647243776</a:t>
            </a:r>
            <a:endParaRPr lang="en-GB" sz="1600" dirty="0"/>
          </a:p>
          <a:p>
            <a:r>
              <a:rPr lang="en-GB" sz="1600" dirty="0"/>
              <a:t>tps://www.printablee.com/post_free-printable-christmas-stationary-borders_215879/</a:t>
            </a:r>
          </a:p>
        </p:txBody>
      </p:sp>
    </p:spTree>
    <p:extLst>
      <p:ext uri="{BB962C8B-B14F-4D97-AF65-F5344CB8AC3E}">
        <p14:creationId xmlns:p14="http://schemas.microsoft.com/office/powerpoint/2010/main" val="81397744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412C24"/>
      </a:dk2>
      <a:lt2>
        <a:srgbClr val="E2E6E8"/>
      </a:lt2>
      <a:accent1>
        <a:srgbClr val="C0998A"/>
      </a:accent1>
      <a:accent2>
        <a:srgbClr val="B4A27B"/>
      </a:accent2>
      <a:accent3>
        <a:srgbClr val="A2A77E"/>
      </a:accent3>
      <a:accent4>
        <a:srgbClr val="8EAA74"/>
      </a:accent4>
      <a:accent5>
        <a:srgbClr val="84AB82"/>
      </a:accent5>
      <a:accent6>
        <a:srgbClr val="77AE8B"/>
      </a:accent6>
      <a:hlink>
        <a:srgbClr val="5D8A9A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270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Abadi Extra Light</vt:lpstr>
      <vt:lpstr>Arial</vt:lpstr>
      <vt:lpstr>Avenir Next LT Pro</vt:lpstr>
      <vt:lpstr>Calibri</vt:lpstr>
      <vt:lpstr>corporate-s</vt:lpstr>
      <vt:lpstr>AccentBoxVTI</vt:lpstr>
      <vt:lpstr>Mr Parbes Ali 2127517 FOOD &amp; BEVERAGES Christmas Menu</vt:lpstr>
      <vt:lpstr>PowerPoint Presentation</vt:lpstr>
      <vt:lpstr>      Dessert  Touch of sweetness  Luxury sticky toffee pudding Palestinian Dates with Jamaican spiced rum (Accompanied with café carajillo w/ Rum or Brandy)  £42.99 per person                                       All other drinks please refer to drinks menu    Vegetarian options available upon request  please inform staff of any food allergies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 Parbes Ali 2127517 FOOD &amp; BEVERAGES Christmas Menu</dc:title>
  <dc:creator>Parbes Ali</dc:creator>
  <cp:lastModifiedBy>Parbes Ali</cp:lastModifiedBy>
  <cp:revision>1</cp:revision>
  <dcterms:created xsi:type="dcterms:W3CDTF">2022-11-17T09:36:56Z</dcterms:created>
  <dcterms:modified xsi:type="dcterms:W3CDTF">2022-11-17T11:42:09Z</dcterms:modified>
</cp:coreProperties>
</file>