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1.xml" ContentType="application/xml"/>
  <Override PartName="/customXml/itemProps1.xml" ContentType="application/vnd.openxmlformats-officedocument.customXmlProperties+xml"/>
  <Override PartName="/customXml/item2.xml" ContentType="application/xml"/>
  <Override PartName="/customXml/_rels/item1.xml.rels" ContentType="application/vnd.openxmlformats-package.relationships+xml"/>
  <Override PartName="/customXml/_rels/item2.xml.rels" ContentType="application/vnd.openxmlformats-package.relationships+xml"/>
  <Override PartName="/customXml/_rels/item3.xml.rels" ContentType="application/vnd.openxmlformats-package.relationships+xml"/>
  <Override PartName="/customXml/itemProps2.xml" ContentType="application/vnd.openxmlformats-officedocument.customXmlProperties+xml"/>
  <Override PartName="/customXml/item3.xml" ContentType="application/xml"/>
  <Override PartName="/customXml/itemProps3.xml" ContentType="application/vnd.openxmlformats-officedocument.customXml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media/image1.jpeg" ContentType="image/jpeg"/>
  <Override PartName="/ppt/media/image2.jpeg" ContentType="image/jpeg"/>
  <Override PartName="/ppt/media/image3.jpeg" ContentType="image/jpeg"/>
  <Override PartName="/ppt/media/image4.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_rels/presentation.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customXml" Target="../customXml/item1.xml"/><Relationship Id="rId5" Type="http://schemas.openxmlformats.org/officeDocument/2006/relationships/customXml" Target="../customXml/item2.xml"/><Relationship Id="rId6" Type="http://schemas.openxmlformats.org/officeDocument/2006/relationships/customXml" Target="../customXml/item3.xml"/><Relationship Id="rId7"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Lst>
  <p:sldSz cx="9144000" cy="685800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8"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3"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4"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6"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8"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1"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2"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4"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25"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9"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30"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2"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33"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34"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35"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36"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37"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1"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3"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5"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46"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51"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52"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4"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55"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56"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59"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0"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2"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63"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5"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6"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7"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68"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0"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71"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72"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73"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74"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75"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2.jpeg"/><Relationship Id="rId3" Type="http://schemas.openxmlformats.org/officeDocument/2006/relationships/slideLayout" Target="../slideLayouts/slideLayout13.xml"/><Relationship Id="rId4" Type="http://schemas.openxmlformats.org/officeDocument/2006/relationships/slideLayout" Target="../slideLayouts/slideLayout14.xml"/><Relationship Id="rId5" Type="http://schemas.openxmlformats.org/officeDocument/2006/relationships/slideLayout" Target="../slideLayouts/slideLayout15.xml"/><Relationship Id="rId6" Type="http://schemas.openxmlformats.org/officeDocument/2006/relationships/slideLayout" Target="../slideLayouts/slideLayout16.xml"/><Relationship Id="rId7" Type="http://schemas.openxmlformats.org/officeDocument/2006/relationships/slideLayout" Target="../slideLayouts/slideLayout17.xml"/><Relationship Id="rId8" Type="http://schemas.openxmlformats.org/officeDocument/2006/relationships/slideLayout" Target="../slideLayouts/slideLayout18.xml"/><Relationship Id="rId9" Type="http://schemas.openxmlformats.org/officeDocument/2006/relationships/slideLayout" Target="../slideLayouts/slideLayout19.xml"/><Relationship Id="rId10" Type="http://schemas.openxmlformats.org/officeDocument/2006/relationships/slideLayout" Target="../slideLayouts/slideLayout20.xml"/><Relationship Id="rId11" Type="http://schemas.openxmlformats.org/officeDocument/2006/relationships/slideLayout" Target="../slideLayouts/slideLayout21.xml"/><Relationship Id="rId12" Type="http://schemas.openxmlformats.org/officeDocument/2006/relationships/slideLayout" Target="../slideLayouts/slideLayout22.xml"/><Relationship Id="rId13" Type="http://schemas.openxmlformats.org/officeDocument/2006/relationships/slideLayout" Target="../slideLayouts/slideLayout23.xml"/><Relationship Id="rId14" Type="http://schemas.openxmlformats.org/officeDocument/2006/relationships/slideLayout" Target="../slideLayouts/slideLayout24.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1"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39"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6.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13.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1.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13.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1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6" name="Title 3"/>
          <p:cNvSpPr/>
          <p:nvPr/>
        </p:nvSpPr>
        <p:spPr>
          <a:xfrm>
            <a:off x="685800" y="1845000"/>
            <a:ext cx="7765920" cy="1175400"/>
          </a:xfrm>
          <a:prstGeom prst="rect">
            <a:avLst/>
          </a:prstGeom>
          <a:noFill/>
          <a:ln w="0">
            <a:noFill/>
          </a:ln>
        </p:spPr>
        <p:style>
          <a:lnRef idx="0"/>
          <a:fillRef idx="0"/>
          <a:effectRef idx="0"/>
          <a:fontRef idx="minor"/>
        </p:style>
        <p:txBody>
          <a:bodyPr lIns="90000" rIns="90000" tIns="45000" bIns="45000" anchor="ctr">
            <a:normAutofit fontScale="47000"/>
          </a:bodyPr>
          <a:p>
            <a:pPr algn="ctr">
              <a:lnSpc>
                <a:spcPct val="100000"/>
              </a:lnSpc>
            </a:pPr>
            <a:r>
              <a:rPr b="0" lang="en-GB" sz="4400" spc="-1" strike="noStrike">
                <a:solidFill>
                  <a:srgbClr val="ffffff"/>
                </a:solidFill>
                <a:latin typeface="Palatino Linotype"/>
                <a:ea typeface="DejaVu Sans"/>
              </a:rPr>
              <a:t>Myth and mythology: How Stories Shape the World</a:t>
            </a:r>
            <a:br/>
            <a:endParaRPr b="0" lang="en-GB" sz="4400" spc="-1" strike="noStrike">
              <a:latin typeface="Arial"/>
            </a:endParaRPr>
          </a:p>
        </p:txBody>
      </p:sp>
      <p:sp>
        <p:nvSpPr>
          <p:cNvPr id="77" name="Subtitle 6"/>
          <p:cNvSpPr/>
          <p:nvPr/>
        </p:nvSpPr>
        <p:spPr>
          <a:xfrm>
            <a:off x="2627640" y="2925000"/>
            <a:ext cx="5106240" cy="1746000"/>
          </a:xfrm>
          <a:prstGeom prst="rect">
            <a:avLst/>
          </a:prstGeom>
          <a:noFill/>
          <a:ln w="0">
            <a:noFill/>
          </a:ln>
        </p:spPr>
        <p:style>
          <a:lnRef idx="0"/>
          <a:fillRef idx="0"/>
          <a:effectRef idx="0"/>
          <a:fontRef idx="minor"/>
        </p:style>
        <p:txBody>
          <a:bodyPr lIns="90000" rIns="90000" tIns="45000" bIns="45000">
            <a:normAutofit/>
          </a:bodyPr>
          <a:p>
            <a:pPr algn="ctr">
              <a:lnSpc>
                <a:spcPct val="100000"/>
              </a:lnSpc>
              <a:spcBef>
                <a:spcPts val="400"/>
              </a:spcBef>
              <a:tabLst>
                <a:tab algn="l" pos="0"/>
              </a:tabLst>
            </a:pPr>
            <a:r>
              <a:rPr b="0" lang="en-GB" sz="2000" spc="-1" strike="noStrike">
                <a:solidFill>
                  <a:srgbClr val="ffffff"/>
                </a:solidFill>
                <a:latin typeface="Palatino Linotype"/>
                <a:ea typeface="DejaVu Sans"/>
              </a:rPr>
              <a:t>Professor Ruth Parkes</a:t>
            </a: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8" name="Title 1_3"/>
          <p:cNvSpPr/>
          <p:nvPr/>
        </p:nvSpPr>
        <p:spPr>
          <a:xfrm>
            <a:off x="1727640" y="620640"/>
            <a:ext cx="5682240" cy="483480"/>
          </a:xfrm>
          <a:prstGeom prst="rect">
            <a:avLst/>
          </a:prstGeom>
          <a:noFill/>
          <a:ln w="0">
            <a:noFill/>
          </a:ln>
        </p:spPr>
        <p:style>
          <a:lnRef idx="0"/>
          <a:fillRef idx="0"/>
          <a:effectRef idx="0"/>
          <a:fontRef idx="minor"/>
        </p:style>
        <p:txBody>
          <a:bodyPr lIns="90000" rIns="90000" tIns="45000" bIns="45000" anchor="ctr">
            <a:normAutofit fontScale="20000"/>
          </a:bodyPr>
          <a:p>
            <a:pPr algn="ctr">
              <a:lnSpc>
                <a:spcPct val="100000"/>
              </a:lnSpc>
            </a:pPr>
            <a:r>
              <a:rPr b="0" lang="en-GB" sz="4400" spc="-1" strike="noStrike">
                <a:solidFill>
                  <a:srgbClr val="000000"/>
                </a:solidFill>
                <a:latin typeface="Palatino Linotype"/>
                <a:ea typeface="DejaVu Sans"/>
              </a:rPr>
              <a:t>Homeric Hymn to Demeter</a:t>
            </a:r>
            <a:endParaRPr b="0" lang="en-GB" sz="4400" spc="-1" strike="noStrike">
              <a:latin typeface="Arial"/>
            </a:endParaRPr>
          </a:p>
        </p:txBody>
      </p:sp>
      <p:sp>
        <p:nvSpPr>
          <p:cNvPr id="79" name="TextBox 29_1"/>
          <p:cNvSpPr/>
          <p:nvPr/>
        </p:nvSpPr>
        <p:spPr>
          <a:xfrm>
            <a:off x="360000" y="1080000"/>
            <a:ext cx="8098920" cy="296964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US" sz="1800" spc="-1" strike="noStrike">
                <a:solidFill>
                  <a:srgbClr val="000000"/>
                </a:solidFill>
                <a:latin typeface="Times New Roman"/>
                <a:ea typeface="Calibri (MS)"/>
              </a:rPr>
              <a:t>•“</a:t>
            </a:r>
            <a:r>
              <a:rPr b="0" lang="en-US" sz="1800" spc="-1" strike="noStrike">
                <a:solidFill>
                  <a:srgbClr val="000000"/>
                </a:solidFill>
                <a:latin typeface="Times New Roman"/>
                <a:ea typeface="Calibri (MS)"/>
              </a:rPr>
              <a:t>She [Demeter] went away, visiting the cities of humans, with all their fertile landholdings, shading over her appearance, for a long time. And not one of men, looking at her, could recognize her. Not one of women, either, who are accustomed to wear their girdles low-slung...” (</a:t>
            </a:r>
            <a:r>
              <a:rPr b="0" i="1" lang="en-US" sz="1800" spc="-1" strike="noStrike">
                <a:solidFill>
                  <a:srgbClr val="000000"/>
                </a:solidFill>
                <a:latin typeface="Times New Roman"/>
                <a:ea typeface="Calibri (MS) Italics"/>
              </a:rPr>
              <a:t>HHD </a:t>
            </a:r>
            <a:r>
              <a:rPr b="0" lang="en-US" sz="1800" spc="-1" strike="noStrike">
                <a:solidFill>
                  <a:srgbClr val="000000"/>
                </a:solidFill>
                <a:latin typeface="Times New Roman"/>
                <a:ea typeface="Calibri (MS)"/>
              </a:rPr>
              <a:t>93-5)</a:t>
            </a:r>
            <a:endParaRPr b="0" lang="en-GB" sz="1800" spc="-1" strike="noStrike">
              <a:latin typeface="Arial"/>
            </a:endParaRPr>
          </a:p>
          <a:p>
            <a:pPr>
              <a:lnSpc>
                <a:spcPts val="2375"/>
              </a:lnSpc>
            </a:pPr>
            <a:r>
              <a:rPr b="0" lang="en-US" sz="1800" spc="-1" strike="noStrike">
                <a:solidFill>
                  <a:srgbClr val="000000"/>
                </a:solidFill>
                <a:latin typeface="Times New Roman"/>
                <a:ea typeface="Calibri (MS)"/>
              </a:rPr>
              <a:t>•“</a:t>
            </a:r>
            <a:r>
              <a:rPr b="0" lang="en-US" sz="1800" spc="-1" strike="noStrike">
                <a:solidFill>
                  <a:srgbClr val="000000"/>
                </a:solidFill>
                <a:latin typeface="Times New Roman"/>
                <a:ea typeface="Calibri (MS)"/>
              </a:rPr>
              <a:t>But he, all by himself, was seated far apart from the gods, inside a temple, the precinct of many prayers. He was receiving beautiful sacrificial rites from mortal humans.” (</a:t>
            </a:r>
            <a:r>
              <a:rPr b="0" i="1" lang="en-US" sz="1800" spc="-1" strike="noStrike">
                <a:solidFill>
                  <a:srgbClr val="000000"/>
                </a:solidFill>
                <a:latin typeface="Times New Roman"/>
                <a:ea typeface="Calibri (MS) Italics"/>
              </a:rPr>
              <a:t>HHD </a:t>
            </a:r>
            <a:r>
              <a:rPr b="0" lang="en-US" sz="1800" spc="-1" strike="noStrike">
                <a:solidFill>
                  <a:srgbClr val="000000"/>
                </a:solidFill>
                <a:latin typeface="Times New Roman"/>
                <a:ea typeface="Calibri (MS)"/>
              </a:rPr>
              <a:t>27-9, of Zeus: when daughter calling on him for help!)</a:t>
            </a:r>
            <a:endParaRPr b="0" lang="en-GB" sz="1800" spc="-1" strike="noStrike">
              <a:latin typeface="Arial"/>
            </a:endParaRPr>
          </a:p>
          <a:p>
            <a:pPr>
              <a:lnSpc>
                <a:spcPts val="2375"/>
              </a:lnSpc>
            </a:pPr>
            <a:r>
              <a:rPr b="0" lang="en-US" sz="1800" spc="-1" strike="noStrike">
                <a:solidFill>
                  <a:srgbClr val="000000"/>
                </a:solidFill>
                <a:latin typeface="Times New Roman"/>
                <a:ea typeface="Calibri (MS)"/>
              </a:rPr>
              <a:t>•“</a:t>
            </a:r>
            <a:r>
              <a:rPr b="0" lang="en-US" sz="1800" spc="-1" strike="noStrike">
                <a:solidFill>
                  <a:srgbClr val="000000"/>
                </a:solidFill>
                <a:latin typeface="Times New Roman"/>
                <a:ea typeface="Calibri (MS)"/>
              </a:rPr>
              <a:t>But blond-haired Demeter sat down and stayed there [in the temple], shunning the company of all the blessed ones [the gods].” (</a:t>
            </a:r>
            <a:r>
              <a:rPr b="0" i="1" lang="en-US" sz="1800" spc="-1" strike="noStrike">
                <a:solidFill>
                  <a:srgbClr val="000000"/>
                </a:solidFill>
                <a:latin typeface="Times New Roman"/>
                <a:ea typeface="Calibri (MS)"/>
              </a:rPr>
              <a:t>HHD</a:t>
            </a:r>
            <a:r>
              <a:rPr b="0" lang="en-US" sz="1800" spc="-1" strike="noStrike">
                <a:solidFill>
                  <a:srgbClr val="000000"/>
                </a:solidFill>
                <a:latin typeface="Times New Roman"/>
                <a:ea typeface="Calibri (MS)"/>
              </a:rPr>
              <a:t> 303-4) </a:t>
            </a:r>
            <a:endParaRPr b="0" lang="en-GB" sz="1800" spc="-1" strike="noStrike">
              <a:latin typeface="Arial"/>
            </a:endParaRPr>
          </a:p>
          <a:p>
            <a:pPr>
              <a:lnSpc>
                <a:spcPct val="100000"/>
              </a:lnSpc>
            </a:pPr>
            <a:endParaRPr b="0" lang="en-GB" sz="1800" spc="-1" strike="noStrike">
              <a:latin typeface="Arial"/>
            </a:endParaRPr>
          </a:p>
        </p:txBody>
      </p:sp>
      <p:sp>
        <p:nvSpPr>
          <p:cNvPr id="80" name="TextBox 30_1"/>
          <p:cNvSpPr/>
          <p:nvPr/>
        </p:nvSpPr>
        <p:spPr>
          <a:xfrm>
            <a:off x="55800" y="1485000"/>
            <a:ext cx="1315080" cy="363960"/>
          </a:xfrm>
          <a:prstGeom prst="rect">
            <a:avLst/>
          </a:prstGeom>
          <a:noFill/>
          <a:ln w="0">
            <a:noFill/>
          </a:ln>
        </p:spPr>
        <p:style>
          <a:lnRef idx="0"/>
          <a:fillRef idx="0"/>
          <a:effectRef idx="0"/>
          <a:fontRef idx="minor"/>
        </p:style>
        <p:txBody>
          <a:bodyPr wrap="none" lIns="90000" rIns="90000" tIns="45000" bIns="45000">
            <a:spAutoFit/>
          </a:bodyPr>
          <a:p>
            <a:pPr>
              <a:lnSpc>
                <a:spcPct val="100000"/>
              </a:lnSpc>
            </a:pPr>
            <a:r>
              <a:rPr b="0" lang="en-GB" sz="1800" spc="-1" strike="noStrike">
                <a:solidFill>
                  <a:srgbClr val="ffffff"/>
                </a:solidFill>
                <a:latin typeface="Palatino Linotype"/>
                <a:ea typeface="DejaVu Sans"/>
              </a:rPr>
              <a:t>Magdalena</a:t>
            </a:r>
            <a:endParaRPr b="0" lang="en-GB" sz="1800" spc="-1" strike="noStrike">
              <a:latin typeface="Arial"/>
            </a:endParaRPr>
          </a:p>
        </p:txBody>
      </p:sp>
      <p:sp>
        <p:nvSpPr>
          <p:cNvPr id="81" name="TextBox 34_1"/>
          <p:cNvSpPr/>
          <p:nvPr/>
        </p:nvSpPr>
        <p:spPr>
          <a:xfrm>
            <a:off x="252360" y="5205240"/>
            <a:ext cx="886680" cy="363960"/>
          </a:xfrm>
          <a:prstGeom prst="rect">
            <a:avLst/>
          </a:prstGeom>
          <a:noFill/>
          <a:ln w="0">
            <a:noFill/>
          </a:ln>
        </p:spPr>
        <p:style>
          <a:lnRef idx="0"/>
          <a:fillRef idx="0"/>
          <a:effectRef idx="0"/>
          <a:fontRef idx="minor"/>
        </p:style>
        <p:txBody>
          <a:bodyPr wrap="none" lIns="90000" rIns="90000" tIns="45000" bIns="45000">
            <a:spAutoFit/>
          </a:bodyPr>
          <a:p>
            <a:pPr>
              <a:lnSpc>
                <a:spcPct val="100000"/>
              </a:lnSpc>
            </a:pPr>
            <a:r>
              <a:rPr b="0" lang="en-GB" sz="1800" spc="-1" strike="noStrike">
                <a:solidFill>
                  <a:srgbClr val="ffffff"/>
                </a:solidFill>
                <a:latin typeface="Palatino Linotype"/>
                <a:ea typeface="DejaVu Sans"/>
              </a:rPr>
              <a:t>Rhodri</a:t>
            </a:r>
            <a:endParaRPr b="0" lang="en-GB" sz="1800" spc="-1" strike="noStrike">
              <a:latin typeface="Arial"/>
            </a:endParaRPr>
          </a:p>
        </p:txBody>
      </p:sp>
      <p:sp>
        <p:nvSpPr>
          <p:cNvPr id="82" name="TextBox 21_1"/>
          <p:cNvSpPr/>
          <p:nvPr/>
        </p:nvSpPr>
        <p:spPr>
          <a:xfrm>
            <a:off x="416160" y="3335400"/>
            <a:ext cx="612360" cy="363960"/>
          </a:xfrm>
          <a:prstGeom prst="rect">
            <a:avLst/>
          </a:prstGeom>
          <a:noFill/>
          <a:ln w="0">
            <a:noFill/>
          </a:ln>
        </p:spPr>
        <p:style>
          <a:lnRef idx="0"/>
          <a:fillRef idx="0"/>
          <a:effectRef idx="0"/>
          <a:fontRef idx="minor"/>
        </p:style>
        <p:txBody>
          <a:bodyPr wrap="none" lIns="90000" rIns="90000" tIns="45000" bIns="45000">
            <a:spAutoFit/>
          </a:bodyPr>
          <a:p>
            <a:pPr>
              <a:lnSpc>
                <a:spcPct val="100000"/>
              </a:lnSpc>
            </a:pPr>
            <a:r>
              <a:rPr b="0" lang="en-GB" sz="1800" spc="-1" strike="noStrike">
                <a:solidFill>
                  <a:srgbClr val="ffffff"/>
                </a:solidFill>
                <a:latin typeface="Palatino Linotype"/>
                <a:ea typeface="DejaVu Sans"/>
              </a:rPr>
              <a:t>Jane</a:t>
            </a:r>
            <a:endParaRPr b="0" lang="en-GB" sz="1800" spc="-1" strike="noStrike">
              <a:latin typeface="Arial"/>
            </a:endParaRPr>
          </a:p>
        </p:txBody>
      </p:sp>
      <p:sp>
        <p:nvSpPr>
          <p:cNvPr id="83" name="TextBox 23_1"/>
          <p:cNvSpPr/>
          <p:nvPr/>
        </p:nvSpPr>
        <p:spPr>
          <a:xfrm>
            <a:off x="126720" y="5123160"/>
            <a:ext cx="1085040" cy="363960"/>
          </a:xfrm>
          <a:prstGeom prst="rect">
            <a:avLst/>
          </a:prstGeom>
          <a:noFill/>
          <a:ln w="0">
            <a:noFill/>
          </a:ln>
        </p:spPr>
        <p:style>
          <a:lnRef idx="0"/>
          <a:fillRef idx="0"/>
          <a:effectRef idx="0"/>
          <a:fontRef idx="minor"/>
        </p:style>
        <p:txBody>
          <a:bodyPr wrap="none" lIns="90000" rIns="90000" tIns="45000" bIns="45000">
            <a:spAutoFit/>
          </a:bodyPr>
          <a:p>
            <a:pPr>
              <a:lnSpc>
                <a:spcPct val="100000"/>
              </a:lnSpc>
            </a:pPr>
            <a:r>
              <a:rPr b="0" lang="en-GB" sz="1800" spc="-1" strike="noStrike">
                <a:solidFill>
                  <a:srgbClr val="ffffff"/>
                </a:solidFill>
                <a:latin typeface="Palatino Linotype"/>
                <a:ea typeface="DejaVu Sans"/>
              </a:rPr>
              <a:t>Matthew</a:t>
            </a:r>
            <a:endParaRPr b="0" lang="en-GB" sz="1800" spc="-1" strike="noStrike">
              <a:latin typeface="Arial"/>
            </a:endParaRPr>
          </a:p>
        </p:txBody>
      </p:sp>
      <p:sp>
        <p:nvSpPr>
          <p:cNvPr id="84" name="TextBox 24_1"/>
          <p:cNvSpPr/>
          <p:nvPr/>
        </p:nvSpPr>
        <p:spPr>
          <a:xfrm>
            <a:off x="8117280" y="5267880"/>
            <a:ext cx="751320" cy="363960"/>
          </a:xfrm>
          <a:prstGeom prst="rect">
            <a:avLst/>
          </a:prstGeom>
          <a:noFill/>
          <a:ln w="0">
            <a:noFill/>
          </a:ln>
        </p:spPr>
        <p:style>
          <a:lnRef idx="0"/>
          <a:fillRef idx="0"/>
          <a:effectRef idx="0"/>
          <a:fontRef idx="minor"/>
        </p:style>
        <p:txBody>
          <a:bodyPr wrap="none" lIns="90000" rIns="90000" tIns="45000" bIns="45000">
            <a:spAutoFit/>
          </a:bodyPr>
          <a:p>
            <a:pPr>
              <a:lnSpc>
                <a:spcPct val="100000"/>
              </a:lnSpc>
            </a:pPr>
            <a:r>
              <a:rPr b="0" lang="en-GB" sz="1800" spc="-1" strike="noStrike">
                <a:solidFill>
                  <a:srgbClr val="ffffff"/>
                </a:solidFill>
                <a:latin typeface="Palatino Linotype"/>
                <a:ea typeface="DejaVu Sans"/>
              </a:rPr>
              <a:t>Sarah</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5" name="Title 1_2"/>
          <p:cNvSpPr/>
          <p:nvPr/>
        </p:nvSpPr>
        <p:spPr>
          <a:xfrm>
            <a:off x="1727640" y="620640"/>
            <a:ext cx="5682240" cy="483480"/>
          </a:xfrm>
          <a:prstGeom prst="rect">
            <a:avLst/>
          </a:prstGeom>
          <a:noFill/>
          <a:ln w="0">
            <a:noFill/>
          </a:ln>
        </p:spPr>
        <p:style>
          <a:lnRef idx="0"/>
          <a:fillRef idx="0"/>
          <a:effectRef idx="0"/>
          <a:fontRef idx="minor"/>
        </p:style>
        <p:txBody>
          <a:bodyPr lIns="90000" rIns="90000" tIns="45000" bIns="45000" anchor="ctr">
            <a:normAutofit fontScale="20000"/>
          </a:bodyPr>
          <a:p>
            <a:pPr algn="ctr">
              <a:lnSpc>
                <a:spcPct val="100000"/>
              </a:lnSpc>
            </a:pPr>
            <a:r>
              <a:rPr b="0" lang="en-GB" sz="4400" spc="-1" strike="noStrike">
                <a:solidFill>
                  <a:srgbClr val="000000"/>
                </a:solidFill>
                <a:latin typeface="Palatino Linotype"/>
                <a:ea typeface="DejaVu Sans"/>
              </a:rPr>
              <a:t>Homeric Hymn to Demeter</a:t>
            </a:r>
            <a:endParaRPr b="0" lang="en-GB" sz="4400" spc="-1" strike="noStrike">
              <a:latin typeface="Arial"/>
            </a:endParaRPr>
          </a:p>
        </p:txBody>
      </p:sp>
      <p:sp>
        <p:nvSpPr>
          <p:cNvPr id="86" name="TextBox 29_0"/>
          <p:cNvSpPr/>
          <p:nvPr/>
        </p:nvSpPr>
        <p:spPr>
          <a:xfrm>
            <a:off x="360000" y="1080000"/>
            <a:ext cx="8098920" cy="447804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US" sz="1800" spc="-1" strike="noStrike">
                <a:solidFill>
                  <a:srgbClr val="000000"/>
                </a:solidFill>
                <a:latin typeface="Times New Roman"/>
                <a:ea typeface="Calibri (MS)"/>
              </a:rPr>
              <a:t>• </a:t>
            </a:r>
            <a:r>
              <a:rPr b="0" lang="en-US" sz="1800" spc="-1" strike="noStrike">
                <a:solidFill>
                  <a:srgbClr val="000000"/>
                </a:solidFill>
                <a:latin typeface="Times New Roman"/>
                <a:ea typeface="Calibri (MS)"/>
              </a:rPr>
              <a:t>Demeter’s reintegration begins at Eleusis (wandering in disguise, though not testing; settles there): “She was seen by the daughters of Keleos, son of Eleusinos,” (</a:t>
            </a:r>
            <a:r>
              <a:rPr b="0" i="1" lang="en-US" sz="1800" spc="-1" strike="noStrike">
                <a:solidFill>
                  <a:srgbClr val="000000"/>
                </a:solidFill>
                <a:latin typeface="Times New Roman"/>
                <a:ea typeface="Calibri (MS)"/>
              </a:rPr>
              <a:t>HHD</a:t>
            </a:r>
            <a:r>
              <a:rPr b="0" lang="en-US" sz="1800" spc="-1" strike="noStrike">
                <a:solidFill>
                  <a:srgbClr val="000000"/>
                </a:solidFill>
                <a:latin typeface="Times New Roman"/>
                <a:ea typeface="Calibri (MS)"/>
              </a:rPr>
              <a:t> 105) </a:t>
            </a:r>
            <a:r>
              <a:rPr b="0" lang="en-GB" sz="1800" spc="-1" strike="noStrike">
                <a:solidFill>
                  <a:srgbClr val="000000"/>
                </a:solidFill>
                <a:latin typeface="Times New Roman"/>
                <a:ea typeface="DejaVu Sans"/>
              </a:rPr>
              <a:t> </a:t>
            </a:r>
            <a:endParaRPr b="0" lang="en-GB" sz="1800" spc="-1" strike="noStrike">
              <a:latin typeface="Arial"/>
            </a:endParaRPr>
          </a:p>
          <a:p>
            <a:pPr>
              <a:lnSpc>
                <a:spcPct val="100000"/>
              </a:lnSpc>
            </a:pPr>
            <a:r>
              <a:rPr b="0" lang="en-US" sz="1800" spc="-1" strike="noStrike">
                <a:solidFill>
                  <a:srgbClr val="000000"/>
                </a:solidFill>
                <a:latin typeface="Times New Roman"/>
                <a:ea typeface="Calibri (MS)"/>
              </a:rPr>
              <a:t>• </a:t>
            </a:r>
            <a:r>
              <a:rPr b="0" lang="en-US" sz="1800" spc="-1" strike="noStrike">
                <a:solidFill>
                  <a:srgbClr val="000000"/>
                </a:solidFill>
                <a:latin typeface="Times New Roman"/>
                <a:ea typeface="Calibri (MS)"/>
              </a:rPr>
              <a:t>we are given aetion (origin) of Eleusinian cult</a:t>
            </a:r>
            <a:endParaRPr b="0" lang="en-GB" sz="1800" spc="-1" strike="noStrike">
              <a:latin typeface="Arial"/>
            </a:endParaRPr>
          </a:p>
          <a:p>
            <a:pPr>
              <a:lnSpc>
                <a:spcPts val="2160"/>
              </a:lnSpc>
            </a:pPr>
            <a:r>
              <a:rPr b="0" lang="en-US" sz="1800" spc="-1" strike="noStrike">
                <a:solidFill>
                  <a:srgbClr val="000000"/>
                </a:solidFill>
                <a:latin typeface="Times New Roman"/>
                <a:ea typeface="Calibri (MS)"/>
              </a:rPr>
              <a:t>• </a:t>
            </a:r>
            <a:r>
              <a:rPr b="0" lang="en-US" sz="1800" spc="-1" strike="noStrike">
                <a:solidFill>
                  <a:srgbClr val="000000"/>
                </a:solidFill>
                <a:latin typeface="Times New Roman"/>
                <a:ea typeface="Calibri (MS)"/>
              </a:rPr>
              <a:t>by end: “they [Demeter and Persephone] went to Olympus, to join the company of the other gods.” (</a:t>
            </a:r>
            <a:r>
              <a:rPr b="0" i="1" lang="en-US" sz="1800" spc="-1" strike="noStrike">
                <a:solidFill>
                  <a:srgbClr val="000000"/>
                </a:solidFill>
                <a:latin typeface="Times New Roman"/>
                <a:ea typeface="Calibri (MS) Italics"/>
              </a:rPr>
              <a:t>HHD</a:t>
            </a:r>
            <a:r>
              <a:rPr b="0" lang="en-US" sz="1800" spc="-1" strike="noStrike">
                <a:solidFill>
                  <a:srgbClr val="ffffff"/>
                </a:solidFill>
                <a:latin typeface="Times New Roman"/>
                <a:ea typeface="Calibri (MS)"/>
              </a:rPr>
              <a:t> </a:t>
            </a:r>
            <a:r>
              <a:rPr b="0" lang="en-US" sz="1800" spc="-1" strike="noStrike">
                <a:solidFill>
                  <a:srgbClr val="000000"/>
                </a:solidFill>
                <a:latin typeface="Times New Roman"/>
                <a:ea typeface="Calibri (MS)"/>
              </a:rPr>
              <a:t>484)</a:t>
            </a:r>
            <a:endParaRPr b="0" lang="en-GB" sz="1800" spc="-1" strike="noStrike">
              <a:latin typeface="Arial"/>
            </a:endParaRPr>
          </a:p>
          <a:p>
            <a:pPr>
              <a:lnSpc>
                <a:spcPct val="100000"/>
              </a:lnSpc>
            </a:pPr>
            <a:endParaRPr b="0" lang="en-GB" sz="1800" spc="-1" strike="noStrike">
              <a:latin typeface="Arial"/>
            </a:endParaRPr>
          </a:p>
          <a:p>
            <a:pPr algn="just">
              <a:lnSpc>
                <a:spcPts val="2591"/>
              </a:lnSpc>
            </a:pPr>
            <a:r>
              <a:rPr b="0" lang="en-US" sz="1800" spc="-1" strike="noStrike">
                <a:solidFill>
                  <a:srgbClr val="000000"/>
                </a:solidFill>
                <a:latin typeface="Times New Roman"/>
                <a:ea typeface="Calibri (MS)"/>
              </a:rPr>
              <a:t>• </a:t>
            </a:r>
            <a:r>
              <a:rPr b="0" lang="en-US" sz="1800" spc="-1" strike="noStrike">
                <a:solidFill>
                  <a:srgbClr val="000000"/>
                </a:solidFill>
                <a:latin typeface="Times New Roman"/>
                <a:ea typeface="Calibri (MS)"/>
              </a:rPr>
              <a:t>Demeter is received into a family and attempts to give the son immortality (substitute!) but mother catches her and attempt fails. Demeter reveals herself as goddess: “She [Demeter] in the meantime went over to the threshold and stood on it, with feet firmly planted, and her head reached all the way to the ceiling. And she filled the whole indoors with a divine light.</a:t>
            </a:r>
            <a:endParaRPr b="0" lang="en-GB" sz="1800" spc="-1" strike="noStrike">
              <a:latin typeface="Arial"/>
            </a:endParaRPr>
          </a:p>
          <a:p>
            <a:pPr>
              <a:lnSpc>
                <a:spcPct val="100000"/>
              </a:lnSpc>
            </a:pPr>
            <a:r>
              <a:rPr b="0" lang="en-US" sz="1800" spc="-1" strike="noStrike">
                <a:solidFill>
                  <a:srgbClr val="000000"/>
                </a:solidFill>
                <a:latin typeface="Times New Roman"/>
                <a:ea typeface="Calibri (MS)"/>
              </a:rPr>
              <a:t>“</a:t>
            </a:r>
            <a:r>
              <a:rPr b="0" lang="en-US" sz="1800" spc="-1" strike="noStrike">
                <a:solidFill>
                  <a:srgbClr val="000000"/>
                </a:solidFill>
                <a:latin typeface="Times New Roman"/>
                <a:ea typeface="Calibri (MS)"/>
              </a:rPr>
              <a:t>She [Metaneira, the mother] was seized by a sense of </a:t>
            </a:r>
            <a:r>
              <a:rPr b="0" i="1" lang="en-US" sz="1800" spc="-1" strike="noStrike">
                <a:solidFill>
                  <a:srgbClr val="000000"/>
                </a:solidFill>
                <a:latin typeface="Times New Roman"/>
                <a:ea typeface="Times New Roman"/>
              </a:rPr>
              <a:t>aidôs</a:t>
            </a:r>
            <a:r>
              <a:rPr b="0" lang="en-US" sz="1800" spc="-1" strike="noStrike">
                <a:solidFill>
                  <a:srgbClr val="000000"/>
                </a:solidFill>
                <a:latin typeface="Times New Roman"/>
                <a:ea typeface="Calibri (MS)"/>
              </a:rPr>
              <a:t>, by a holy wonder, by a blanching fear.” (</a:t>
            </a:r>
            <a:r>
              <a:rPr b="0" i="1" lang="en-US" sz="1800" spc="-1" strike="noStrike">
                <a:solidFill>
                  <a:srgbClr val="000000"/>
                </a:solidFill>
                <a:latin typeface="Times New Roman"/>
                <a:ea typeface="Times New Roman"/>
              </a:rPr>
              <a:t>HHD </a:t>
            </a:r>
            <a:r>
              <a:rPr b="0" lang="en-US" sz="1800" spc="-1" strike="noStrike">
                <a:solidFill>
                  <a:srgbClr val="000000"/>
                </a:solidFill>
                <a:latin typeface="Times New Roman"/>
                <a:ea typeface="Calibri (MS)"/>
              </a:rPr>
              <a:t>188-90)</a:t>
            </a:r>
            <a:endParaRPr b="0" lang="en-GB" sz="1800" spc="-1" strike="noStrike">
              <a:latin typeface="Arial"/>
            </a:endParaRPr>
          </a:p>
          <a:p>
            <a:pPr>
              <a:lnSpc>
                <a:spcPct val="100000"/>
              </a:lnSpc>
            </a:pPr>
            <a:r>
              <a:rPr b="0" lang="en-US" sz="1800" spc="-1" strike="noStrike">
                <a:solidFill>
                  <a:srgbClr val="000000"/>
                </a:solidFill>
                <a:latin typeface="Times New Roman"/>
                <a:ea typeface="Calibri (MS)"/>
              </a:rPr>
              <a:t>• </a:t>
            </a:r>
            <a:r>
              <a:rPr b="0" lang="en-US" sz="1800" spc="-1" strike="noStrike">
                <a:solidFill>
                  <a:srgbClr val="000000"/>
                </a:solidFill>
                <a:latin typeface="Times New Roman"/>
                <a:ea typeface="Calibri (MS)"/>
              </a:rPr>
              <a:t>Interest in how gods and mortals are like/unlike</a:t>
            </a:r>
            <a:r>
              <a:rPr b="0" lang="en-GB" sz="1800" spc="-1" strike="noStrike">
                <a:solidFill>
                  <a:srgbClr val="000000"/>
                </a:solidFill>
                <a:latin typeface="Times New Roman"/>
                <a:ea typeface="DejaVu Sans"/>
              </a:rPr>
              <a:t> </a:t>
            </a:r>
            <a:endParaRPr b="0" lang="en-GB" sz="1800" spc="-1" strike="noStrike">
              <a:latin typeface="Arial"/>
            </a:endParaRPr>
          </a:p>
        </p:txBody>
      </p:sp>
      <p:sp>
        <p:nvSpPr>
          <p:cNvPr id="87" name="TextBox 30_0"/>
          <p:cNvSpPr/>
          <p:nvPr/>
        </p:nvSpPr>
        <p:spPr>
          <a:xfrm>
            <a:off x="55800" y="1485000"/>
            <a:ext cx="1315080" cy="363960"/>
          </a:xfrm>
          <a:prstGeom prst="rect">
            <a:avLst/>
          </a:prstGeom>
          <a:noFill/>
          <a:ln w="0">
            <a:noFill/>
          </a:ln>
        </p:spPr>
        <p:style>
          <a:lnRef idx="0"/>
          <a:fillRef idx="0"/>
          <a:effectRef idx="0"/>
          <a:fontRef idx="minor"/>
        </p:style>
        <p:txBody>
          <a:bodyPr wrap="none" lIns="90000" rIns="90000" tIns="45000" bIns="45000">
            <a:spAutoFit/>
          </a:bodyPr>
          <a:p>
            <a:pPr>
              <a:lnSpc>
                <a:spcPct val="100000"/>
              </a:lnSpc>
            </a:pPr>
            <a:r>
              <a:rPr b="0" lang="en-GB" sz="1800" spc="-1" strike="noStrike">
                <a:solidFill>
                  <a:srgbClr val="ffffff"/>
                </a:solidFill>
                <a:latin typeface="Palatino Linotype"/>
                <a:ea typeface="DejaVu Sans"/>
              </a:rPr>
              <a:t>Magdalena</a:t>
            </a:r>
            <a:endParaRPr b="0" lang="en-GB" sz="1800" spc="-1" strike="noStrike">
              <a:latin typeface="Arial"/>
            </a:endParaRPr>
          </a:p>
        </p:txBody>
      </p:sp>
      <p:sp>
        <p:nvSpPr>
          <p:cNvPr id="88" name="TextBox 34_0"/>
          <p:cNvSpPr/>
          <p:nvPr/>
        </p:nvSpPr>
        <p:spPr>
          <a:xfrm>
            <a:off x="252360" y="5205240"/>
            <a:ext cx="886680" cy="363960"/>
          </a:xfrm>
          <a:prstGeom prst="rect">
            <a:avLst/>
          </a:prstGeom>
          <a:noFill/>
          <a:ln w="0">
            <a:noFill/>
          </a:ln>
        </p:spPr>
        <p:style>
          <a:lnRef idx="0"/>
          <a:fillRef idx="0"/>
          <a:effectRef idx="0"/>
          <a:fontRef idx="minor"/>
        </p:style>
        <p:txBody>
          <a:bodyPr wrap="none" lIns="90000" rIns="90000" tIns="45000" bIns="45000">
            <a:spAutoFit/>
          </a:bodyPr>
          <a:p>
            <a:pPr>
              <a:lnSpc>
                <a:spcPct val="100000"/>
              </a:lnSpc>
            </a:pPr>
            <a:r>
              <a:rPr b="0" lang="en-GB" sz="1800" spc="-1" strike="noStrike">
                <a:solidFill>
                  <a:srgbClr val="ffffff"/>
                </a:solidFill>
                <a:latin typeface="Palatino Linotype"/>
                <a:ea typeface="DejaVu Sans"/>
              </a:rPr>
              <a:t>Rhodri</a:t>
            </a:r>
            <a:endParaRPr b="0" lang="en-GB" sz="1800" spc="-1" strike="noStrike">
              <a:latin typeface="Arial"/>
            </a:endParaRPr>
          </a:p>
        </p:txBody>
      </p:sp>
      <p:sp>
        <p:nvSpPr>
          <p:cNvPr id="89" name="TextBox 21_0"/>
          <p:cNvSpPr/>
          <p:nvPr/>
        </p:nvSpPr>
        <p:spPr>
          <a:xfrm>
            <a:off x="416160" y="3335400"/>
            <a:ext cx="612360" cy="363960"/>
          </a:xfrm>
          <a:prstGeom prst="rect">
            <a:avLst/>
          </a:prstGeom>
          <a:noFill/>
          <a:ln w="0">
            <a:noFill/>
          </a:ln>
        </p:spPr>
        <p:style>
          <a:lnRef idx="0"/>
          <a:fillRef idx="0"/>
          <a:effectRef idx="0"/>
          <a:fontRef idx="minor"/>
        </p:style>
        <p:txBody>
          <a:bodyPr wrap="none" lIns="90000" rIns="90000" tIns="45000" bIns="45000">
            <a:spAutoFit/>
          </a:bodyPr>
          <a:p>
            <a:pPr>
              <a:lnSpc>
                <a:spcPct val="100000"/>
              </a:lnSpc>
            </a:pPr>
            <a:r>
              <a:rPr b="0" lang="en-GB" sz="1800" spc="-1" strike="noStrike">
                <a:solidFill>
                  <a:srgbClr val="ffffff"/>
                </a:solidFill>
                <a:latin typeface="Palatino Linotype"/>
                <a:ea typeface="DejaVu Sans"/>
              </a:rPr>
              <a:t>Jane</a:t>
            </a:r>
            <a:endParaRPr b="0" lang="en-GB" sz="1800" spc="-1" strike="noStrike">
              <a:latin typeface="Arial"/>
            </a:endParaRPr>
          </a:p>
        </p:txBody>
      </p:sp>
      <p:sp>
        <p:nvSpPr>
          <p:cNvPr id="90" name="TextBox 23_0"/>
          <p:cNvSpPr/>
          <p:nvPr/>
        </p:nvSpPr>
        <p:spPr>
          <a:xfrm>
            <a:off x="126720" y="5123160"/>
            <a:ext cx="1085040" cy="363960"/>
          </a:xfrm>
          <a:prstGeom prst="rect">
            <a:avLst/>
          </a:prstGeom>
          <a:noFill/>
          <a:ln w="0">
            <a:noFill/>
          </a:ln>
        </p:spPr>
        <p:style>
          <a:lnRef idx="0"/>
          <a:fillRef idx="0"/>
          <a:effectRef idx="0"/>
          <a:fontRef idx="minor"/>
        </p:style>
        <p:txBody>
          <a:bodyPr wrap="none" lIns="90000" rIns="90000" tIns="45000" bIns="45000">
            <a:spAutoFit/>
          </a:bodyPr>
          <a:p>
            <a:pPr>
              <a:lnSpc>
                <a:spcPct val="100000"/>
              </a:lnSpc>
            </a:pPr>
            <a:r>
              <a:rPr b="0" lang="en-GB" sz="1800" spc="-1" strike="noStrike">
                <a:solidFill>
                  <a:srgbClr val="ffffff"/>
                </a:solidFill>
                <a:latin typeface="Palatino Linotype"/>
                <a:ea typeface="DejaVu Sans"/>
              </a:rPr>
              <a:t>Matthew</a:t>
            </a:r>
            <a:endParaRPr b="0" lang="en-GB" sz="1800" spc="-1" strike="noStrike">
              <a:latin typeface="Arial"/>
            </a:endParaRPr>
          </a:p>
        </p:txBody>
      </p:sp>
      <p:sp>
        <p:nvSpPr>
          <p:cNvPr id="91" name="TextBox 24_0"/>
          <p:cNvSpPr/>
          <p:nvPr/>
        </p:nvSpPr>
        <p:spPr>
          <a:xfrm>
            <a:off x="8117280" y="5267880"/>
            <a:ext cx="751320" cy="363960"/>
          </a:xfrm>
          <a:prstGeom prst="rect">
            <a:avLst/>
          </a:prstGeom>
          <a:noFill/>
          <a:ln w="0">
            <a:noFill/>
          </a:ln>
        </p:spPr>
        <p:style>
          <a:lnRef idx="0"/>
          <a:fillRef idx="0"/>
          <a:effectRef idx="0"/>
          <a:fontRef idx="minor"/>
        </p:style>
        <p:txBody>
          <a:bodyPr wrap="none" lIns="90000" rIns="90000" tIns="45000" bIns="45000">
            <a:spAutoFit/>
          </a:bodyPr>
          <a:p>
            <a:pPr>
              <a:lnSpc>
                <a:spcPct val="100000"/>
              </a:lnSpc>
            </a:pPr>
            <a:r>
              <a:rPr b="0" lang="en-GB" sz="1800" spc="-1" strike="noStrike">
                <a:solidFill>
                  <a:srgbClr val="ffffff"/>
                </a:solidFill>
                <a:latin typeface="Palatino Linotype"/>
                <a:ea typeface="DejaVu Sans"/>
              </a:rPr>
              <a:t>Sarah</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2" name="Title 1"/>
          <p:cNvSpPr/>
          <p:nvPr/>
        </p:nvSpPr>
        <p:spPr>
          <a:xfrm>
            <a:off x="457200" y="274680"/>
            <a:ext cx="8223120" cy="1136520"/>
          </a:xfrm>
          <a:prstGeom prst="rect">
            <a:avLst/>
          </a:prstGeom>
          <a:noFill/>
          <a:ln w="0">
            <a:noFill/>
          </a:ln>
        </p:spPr>
        <p:style>
          <a:lnRef idx="0"/>
          <a:fillRef idx="0"/>
          <a:effectRef idx="0"/>
          <a:fontRef idx="minor"/>
        </p:style>
        <p:txBody>
          <a:bodyPr lIns="90000" rIns="90000" tIns="45000" bIns="45000" anchor="ctr">
            <a:normAutofit/>
          </a:bodyPr>
          <a:p>
            <a:pPr algn="ctr">
              <a:lnSpc>
                <a:spcPct val="100000"/>
              </a:lnSpc>
            </a:pPr>
            <a:r>
              <a:rPr b="0" lang="en-GB" sz="4400" spc="-1" strike="noStrike">
                <a:solidFill>
                  <a:srgbClr val="000000"/>
                </a:solidFill>
                <a:latin typeface="Times New Roman"/>
                <a:ea typeface="DejaVu Sans"/>
              </a:rPr>
              <a:t>Power and honour</a:t>
            </a:r>
            <a:endParaRPr b="0" lang="en-GB" sz="4400" spc="-1" strike="noStrike">
              <a:latin typeface="Arial"/>
            </a:endParaRPr>
          </a:p>
        </p:txBody>
      </p:sp>
      <p:sp>
        <p:nvSpPr>
          <p:cNvPr id="93" name="Content Placeholder 2"/>
          <p:cNvSpPr/>
          <p:nvPr/>
        </p:nvSpPr>
        <p:spPr>
          <a:xfrm>
            <a:off x="457200" y="1600200"/>
            <a:ext cx="8223120" cy="3910680"/>
          </a:xfrm>
          <a:prstGeom prst="rect">
            <a:avLst/>
          </a:prstGeom>
          <a:noFill/>
          <a:ln w="0">
            <a:noFill/>
          </a:ln>
        </p:spPr>
        <p:style>
          <a:lnRef idx="0"/>
          <a:fillRef idx="0"/>
          <a:effectRef idx="0"/>
          <a:fontRef idx="minor"/>
        </p:style>
        <p:txBody>
          <a:bodyPr lIns="90000" rIns="90000" tIns="45000" bIns="45000">
            <a:normAutofit/>
          </a:bodyPr>
          <a:p>
            <a:pPr>
              <a:lnSpc>
                <a:spcPct val="100000"/>
              </a:lnSpc>
              <a:spcBef>
                <a:spcPts val="641"/>
              </a:spcBef>
              <a:tabLst>
                <a:tab algn="l" pos="0"/>
              </a:tabLst>
            </a:pPr>
            <a:r>
              <a:rPr b="0" i="1" lang="en-US" sz="1800" spc="-1" strike="noStrike">
                <a:solidFill>
                  <a:srgbClr val="000000"/>
                </a:solidFill>
                <a:latin typeface="Times New Roman"/>
                <a:ea typeface="Calibri (MS) Italics"/>
              </a:rPr>
              <a:t>τιμή</a:t>
            </a:r>
            <a:r>
              <a:rPr b="0" lang="en-US" sz="1800" spc="-1" strike="noStrike">
                <a:solidFill>
                  <a:srgbClr val="000000"/>
                </a:solidFill>
                <a:latin typeface="Times New Roman"/>
                <a:ea typeface="Calibri (MS)"/>
              </a:rPr>
              <a:t> is honour: valued by both heroes and gods.</a:t>
            </a:r>
            <a:endParaRPr b="0" lang="en-GB" sz="1800" spc="-1" strike="noStrike">
              <a:latin typeface="Arial"/>
            </a:endParaRPr>
          </a:p>
          <a:p>
            <a:pPr>
              <a:lnSpc>
                <a:spcPts val="1823"/>
              </a:lnSpc>
              <a:tabLst>
                <a:tab algn="l" pos="0"/>
              </a:tabLst>
            </a:pPr>
            <a:endParaRPr b="0" lang="en-GB" sz="1800" spc="-1" strike="noStrike">
              <a:latin typeface="Arial"/>
            </a:endParaRPr>
          </a:p>
          <a:p>
            <a:pPr>
              <a:lnSpc>
                <a:spcPts val="1823"/>
              </a:lnSpc>
              <a:tabLst>
                <a:tab algn="l" pos="0"/>
              </a:tabLst>
            </a:pPr>
            <a:r>
              <a:rPr b="0" lang="en-US" sz="1800" spc="-1" strike="noStrike">
                <a:solidFill>
                  <a:srgbClr val="000000"/>
                </a:solidFill>
                <a:latin typeface="Times New Roman"/>
                <a:ea typeface="Calibri (MS)"/>
              </a:rPr>
              <a:t>Zeus gets more power (marriage to Hades links the Underworld with Earth and Olympus) BUT power also challenged: forced to compromise </a:t>
            </a:r>
            <a:endParaRPr b="0" lang="en-GB" sz="1800" spc="-1" strike="noStrike">
              <a:latin typeface="Arial"/>
            </a:endParaRPr>
          </a:p>
          <a:p>
            <a:pPr>
              <a:lnSpc>
                <a:spcPts val="1823"/>
              </a:lnSpc>
              <a:tabLst>
                <a:tab algn="l" pos="0"/>
              </a:tabLst>
            </a:pPr>
            <a:endParaRPr b="0" lang="en-GB" sz="1800" spc="-1" strike="noStrike">
              <a:latin typeface="Arial"/>
            </a:endParaRPr>
          </a:p>
          <a:p>
            <a:pPr>
              <a:lnSpc>
                <a:spcPts val="1823"/>
              </a:lnSpc>
              <a:tabLst>
                <a:tab algn="l" pos="0"/>
              </a:tabLst>
            </a:pPr>
            <a:r>
              <a:rPr b="0" lang="en-US" sz="1800" spc="-1" strike="noStrike">
                <a:solidFill>
                  <a:srgbClr val="000000"/>
                </a:solidFill>
                <a:latin typeface="Times New Roman"/>
                <a:ea typeface="Calibri (MS)"/>
              </a:rPr>
              <a:t>Power of Demeter: attempt to bestow immortality upon Demophoon; threat of famine; (partial) restoration of daughter; Persephone gets the role of queen of the underworld</a:t>
            </a:r>
            <a:endParaRPr b="0" lang="en-GB" sz="1800" spc="-1" strike="noStrike">
              <a:latin typeface="Arial"/>
            </a:endParaRPr>
          </a:p>
          <a:p>
            <a:pPr>
              <a:lnSpc>
                <a:spcPts val="1823"/>
              </a:lnSpc>
              <a:tabLst>
                <a:tab algn="l" pos="0"/>
              </a:tabLst>
            </a:pPr>
            <a:endParaRPr b="0" lang="en-GB" sz="1800" spc="-1" strike="noStrike">
              <a:latin typeface="Arial"/>
            </a:endParaRPr>
          </a:p>
          <a:p>
            <a:pPr>
              <a:lnSpc>
                <a:spcPts val="1823"/>
              </a:lnSpc>
              <a:tabLst>
                <a:tab algn="l" pos="0"/>
              </a:tabLst>
            </a:pPr>
            <a:r>
              <a:rPr b="0" lang="en-US" sz="1800" spc="-1" strike="noStrike">
                <a:solidFill>
                  <a:srgbClr val="000000"/>
                </a:solidFill>
                <a:latin typeface="Times New Roman"/>
                <a:ea typeface="Calibri (MS)"/>
              </a:rPr>
              <a:t>“</a:t>
            </a:r>
            <a:r>
              <a:rPr b="0" lang="en-US" sz="1800" spc="-1" strike="noStrike">
                <a:solidFill>
                  <a:srgbClr val="000000"/>
                </a:solidFill>
                <a:latin typeface="Times New Roman"/>
                <a:ea typeface="Calibri (MS)"/>
              </a:rPr>
              <a:t>And he promised </a:t>
            </a:r>
            <a:r>
              <a:rPr b="0" i="1" lang="en-US" sz="1800" spc="-1" strike="noStrike" u="sng">
                <a:solidFill>
                  <a:srgbClr val="000000"/>
                </a:solidFill>
                <a:uFillTx/>
                <a:latin typeface="Times New Roman"/>
                <a:ea typeface="Calibri (MS) Bold Italics"/>
              </a:rPr>
              <a:t>tîmai</a:t>
            </a:r>
            <a:r>
              <a:rPr b="0" i="1" lang="en-US" sz="1800" spc="-1" strike="noStrike">
                <a:solidFill>
                  <a:srgbClr val="000000"/>
                </a:solidFill>
                <a:latin typeface="Times New Roman"/>
                <a:ea typeface="Calibri (MS) Bold Italics"/>
              </a:rPr>
              <a:t> </a:t>
            </a:r>
            <a:r>
              <a:rPr b="0" lang="en-US" sz="1800" spc="-1" strike="noStrike">
                <a:solidFill>
                  <a:srgbClr val="000000"/>
                </a:solidFill>
                <a:latin typeface="Times New Roman"/>
                <a:ea typeface="Calibri (MS) Bold Italics"/>
              </a:rPr>
              <a:t>[</a:t>
            </a:r>
            <a:r>
              <a:rPr b="0" i="1" lang="en-US" sz="1800" spc="-1" strike="noStrike">
                <a:solidFill>
                  <a:srgbClr val="000000"/>
                </a:solidFill>
                <a:latin typeface="Times New Roman"/>
                <a:ea typeface="Calibri (MS) Bold Italics"/>
              </a:rPr>
              <a:t>honours</a:t>
            </a:r>
            <a:r>
              <a:rPr b="0" lang="en-US" sz="1800" spc="-1" strike="noStrike">
                <a:solidFill>
                  <a:srgbClr val="000000"/>
                </a:solidFill>
                <a:latin typeface="Times New Roman"/>
                <a:ea typeface="Calibri (MS) Bold Italics"/>
              </a:rPr>
              <a:t>]</a:t>
            </a:r>
            <a:r>
              <a:rPr b="0" i="1" lang="en-US" sz="1800" spc="-1" strike="noStrike">
                <a:solidFill>
                  <a:srgbClr val="000000"/>
                </a:solidFill>
                <a:latin typeface="Times New Roman"/>
                <a:ea typeface="Calibri (MS) Bold Italics"/>
              </a:rPr>
              <a:t> </a:t>
            </a:r>
            <a:r>
              <a:rPr b="0" lang="en-US" sz="1800" spc="-1" strike="noStrike">
                <a:solidFill>
                  <a:srgbClr val="000000"/>
                </a:solidFill>
                <a:latin typeface="Times New Roman"/>
                <a:ea typeface="Calibri (MS)"/>
              </a:rPr>
              <a:t>that he would give to her [Demeter], which she could receive in the company of the immortal gods. He [Zeus] assented that her daughter, every time the season came round, would spend a third portion of the year in the realms of dark mist underneath, and the other two thirds in the company of her mother and the other immortals” (</a:t>
            </a:r>
            <a:r>
              <a:rPr b="0" i="1" lang="en-US" sz="1800" spc="-1" strike="noStrike">
                <a:solidFill>
                  <a:srgbClr val="000000"/>
                </a:solidFill>
                <a:latin typeface="Times New Roman"/>
                <a:ea typeface="Calibri (MS) Italics"/>
              </a:rPr>
              <a:t>HHD 443-7)</a:t>
            </a:r>
            <a:r>
              <a:rPr b="0" lang="en-US" sz="1800" spc="-1" strike="noStrike">
                <a:solidFill>
                  <a:srgbClr val="000000"/>
                </a:solidFill>
                <a:latin typeface="Times New Roman"/>
                <a:ea typeface="Calibri (MS)"/>
              </a:rPr>
              <a:t> </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4" name="Title 1"/>
          <p:cNvSpPr/>
          <p:nvPr/>
        </p:nvSpPr>
        <p:spPr>
          <a:xfrm>
            <a:off x="457200" y="274680"/>
            <a:ext cx="8223120" cy="11365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power</a:t>
            </a:r>
            <a:endParaRPr b="0" lang="en-GB" sz="4400" spc="-1" strike="noStrike">
              <a:latin typeface="Arial"/>
            </a:endParaRPr>
          </a:p>
        </p:txBody>
      </p:sp>
      <p:sp>
        <p:nvSpPr>
          <p:cNvPr id="95" name="Content Placeholder 2"/>
          <p:cNvSpPr/>
          <p:nvPr/>
        </p:nvSpPr>
        <p:spPr>
          <a:xfrm>
            <a:off x="457200" y="1600200"/>
            <a:ext cx="8223120" cy="3910680"/>
          </a:xfrm>
          <a:prstGeom prst="rect">
            <a:avLst/>
          </a:prstGeom>
          <a:noFill/>
          <a:ln w="0">
            <a:noFill/>
          </a:ln>
        </p:spPr>
        <p:style>
          <a:lnRef idx="0"/>
          <a:fillRef idx="0"/>
          <a:effectRef idx="0"/>
          <a:fontRef idx="minor"/>
        </p:style>
        <p:txBody>
          <a:bodyPr lIns="90000" rIns="90000" tIns="45000" bIns="45000">
            <a:normAutofit/>
          </a:bodyPr>
          <a:p>
            <a:pPr marL="343080" indent="-336600">
              <a:lnSpc>
                <a:spcPct val="100000"/>
              </a:lnSpc>
              <a:spcBef>
                <a:spcPts val="641"/>
              </a:spcBef>
              <a:buClr>
                <a:srgbClr val="000000"/>
              </a:buClr>
              <a:buFont typeface="Arial"/>
              <a:buChar char="•"/>
            </a:pPr>
            <a:r>
              <a:rPr b="0" lang="en-GB" sz="1800" spc="-1" strike="noStrike">
                <a:solidFill>
                  <a:srgbClr val="000000"/>
                </a:solidFill>
                <a:latin typeface="Times New Roman"/>
                <a:ea typeface="DejaVu Sans"/>
              </a:rPr>
              <a:t>Zeus’ plans (Persephone’s abduction by will of Zeus)</a:t>
            </a:r>
            <a:endParaRPr b="0" lang="en-GB" sz="1800" spc="-1" strike="noStrike">
              <a:latin typeface="Arial"/>
            </a:endParaRPr>
          </a:p>
          <a:p>
            <a:pPr marL="343080" indent="-336600">
              <a:lnSpc>
                <a:spcPct val="100000"/>
              </a:lnSpc>
              <a:spcBef>
                <a:spcPts val="641"/>
              </a:spcBef>
              <a:buClr>
                <a:srgbClr val="000000"/>
              </a:buClr>
              <a:buFont typeface="Arial"/>
              <a:buChar char="•"/>
            </a:pPr>
            <a:r>
              <a:rPr b="0" lang="en-GB" sz="1800" spc="-1" strike="noStrike">
                <a:solidFill>
                  <a:srgbClr val="000000"/>
                </a:solidFill>
                <a:latin typeface="Times New Roman"/>
                <a:ea typeface="DejaVu Sans"/>
              </a:rPr>
              <a:t>How do things go wrong for Zeus?</a:t>
            </a:r>
            <a:endParaRPr b="0" lang="en-GB" sz="1800" spc="-1" strike="noStrike">
              <a:latin typeface="Arial"/>
            </a:endParaRPr>
          </a:p>
          <a:p>
            <a:pPr marL="343080" indent="-336600">
              <a:lnSpc>
                <a:spcPct val="100000"/>
              </a:lnSpc>
              <a:spcBef>
                <a:spcPts val="641"/>
              </a:spcBef>
              <a:buClr>
                <a:srgbClr val="000000"/>
              </a:buClr>
              <a:buFont typeface="Arial"/>
              <a:buChar char="•"/>
            </a:pPr>
            <a:endParaRPr b="0" lang="en-GB" sz="1800" spc="-1" strike="noStrike">
              <a:latin typeface="Arial"/>
            </a:endParaRPr>
          </a:p>
          <a:p>
            <a:pPr>
              <a:lnSpc>
                <a:spcPts val="1919"/>
              </a:lnSpc>
            </a:pPr>
            <a:r>
              <a:rPr b="0" lang="en-US" sz="1800" spc="-1" strike="noStrike">
                <a:solidFill>
                  <a:srgbClr val="000000"/>
                </a:solidFill>
                <a:latin typeface="Times New Roman"/>
                <a:ea typeface="Calibri (MS)"/>
              </a:rPr>
              <a:t>• “</a:t>
            </a:r>
            <a:r>
              <a:rPr b="0" lang="en-US" sz="1800" spc="-1" strike="noStrike">
                <a:solidFill>
                  <a:srgbClr val="000000"/>
                </a:solidFill>
                <a:latin typeface="Times New Roman"/>
                <a:ea typeface="Calibri (MS)"/>
              </a:rPr>
              <a:t>At this moment, she [Demeter] could have destroyed the entire race of meropes [humans] with harsh hunger, thus depriving of their </a:t>
            </a:r>
            <a:r>
              <a:rPr b="0" i="1" lang="en-US" sz="1800" spc="-1" strike="noStrike">
                <a:solidFill>
                  <a:srgbClr val="000000"/>
                </a:solidFill>
                <a:latin typeface="Times New Roman"/>
                <a:ea typeface="Calibri (MS) Italics"/>
              </a:rPr>
              <a:t>tîmê </a:t>
            </a:r>
            <a:r>
              <a:rPr b="0" lang="en-US" sz="1800" spc="-1" strike="noStrike">
                <a:solidFill>
                  <a:srgbClr val="000000"/>
                </a:solidFill>
                <a:latin typeface="Times New Roman"/>
                <a:ea typeface="Calibri (MS)"/>
              </a:rPr>
              <a:t>the dwellers of the Olympian abodes—[the </a:t>
            </a:r>
            <a:r>
              <a:rPr b="0" i="1" lang="en-US" sz="1800" spc="-1" strike="noStrike">
                <a:solidFill>
                  <a:srgbClr val="000000"/>
                </a:solidFill>
                <a:latin typeface="Times New Roman"/>
                <a:ea typeface="Calibri (MS) Italics"/>
              </a:rPr>
              <a:t>tîmê </a:t>
            </a:r>
            <a:r>
              <a:rPr b="0" lang="en-US" sz="1800" spc="-1" strike="noStrike">
                <a:solidFill>
                  <a:srgbClr val="000000"/>
                </a:solidFill>
                <a:latin typeface="Times New Roman"/>
                <a:ea typeface="Calibri (MS)"/>
              </a:rPr>
              <a:t>of] sacrificial portions of meat for eating or for burning, if Zeus had not noticed with his </a:t>
            </a:r>
            <a:r>
              <a:rPr b="1" lang="en-US" sz="1800" spc="-1" strike="noStrike">
                <a:solidFill>
                  <a:srgbClr val="000000"/>
                </a:solidFill>
                <a:latin typeface="Times New Roman"/>
                <a:ea typeface="Calibri (MS) Bold"/>
              </a:rPr>
              <a:t>noos</a:t>
            </a:r>
            <a:r>
              <a:rPr b="0" lang="en-US" sz="1800" spc="-1" strike="noStrike">
                <a:solidFill>
                  <a:srgbClr val="000000"/>
                </a:solidFill>
                <a:latin typeface="Times New Roman"/>
                <a:ea typeface="Calibri (MS)"/>
              </a:rPr>
              <a:t>, taking note in his thûmos.” (</a:t>
            </a:r>
            <a:r>
              <a:rPr b="0" i="1" lang="en-US" sz="1800" spc="-1" strike="noStrike">
                <a:solidFill>
                  <a:srgbClr val="000000"/>
                </a:solidFill>
                <a:latin typeface="Times New Roman"/>
                <a:ea typeface="Calibri (MS)"/>
              </a:rPr>
              <a:t>HHD</a:t>
            </a:r>
            <a:r>
              <a:rPr b="0" lang="en-US" sz="1800" spc="-1" strike="noStrike">
                <a:solidFill>
                  <a:srgbClr val="000000"/>
                </a:solidFill>
                <a:latin typeface="Times New Roman"/>
                <a:ea typeface="Calibri (MS)"/>
              </a:rPr>
              <a:t> 310-14)</a:t>
            </a:r>
            <a:endParaRPr b="0" lang="en-GB" sz="1800" spc="-1" strike="noStrike">
              <a:latin typeface="Arial"/>
            </a:endParaRPr>
          </a:p>
          <a:p>
            <a:pPr>
              <a:lnSpc>
                <a:spcPts val="2160"/>
              </a:lnSpc>
            </a:pPr>
            <a:r>
              <a:rPr b="0" lang="en-US" sz="1800" spc="-1" strike="noStrike">
                <a:solidFill>
                  <a:srgbClr val="000000"/>
                </a:solidFill>
                <a:latin typeface="Times New Roman"/>
                <a:ea typeface="Calibri (MS)"/>
              </a:rPr>
              <a:t>NOTE: Zeus gets Olympus by LOT in </a:t>
            </a:r>
            <a:r>
              <a:rPr b="0" i="1" lang="en-US" sz="1800" spc="-1" strike="noStrike">
                <a:solidFill>
                  <a:srgbClr val="000000"/>
                </a:solidFill>
                <a:latin typeface="Times New Roman"/>
                <a:ea typeface="Calibri (MS)"/>
              </a:rPr>
              <a:t>HHD</a:t>
            </a:r>
            <a:r>
              <a:rPr b="0" lang="en-US" sz="1800" spc="-1" strike="noStrike">
                <a:solidFill>
                  <a:srgbClr val="000000"/>
                </a:solidFill>
                <a:latin typeface="Times New Roman"/>
                <a:ea typeface="Calibri (MS)"/>
              </a:rPr>
              <a:t> (85-6): “</a:t>
            </a:r>
            <a:r>
              <a:rPr b="0" lang="en-US" sz="1800" spc="-1" strike="noStrike">
                <a:solidFill>
                  <a:srgbClr val="333333"/>
                </a:solidFill>
                <a:latin typeface="Times New Roman"/>
                <a:ea typeface="Calibri (MS)"/>
              </a:rPr>
              <a:t>for privileges, he has the portion he was allotted originally in the threefold division”</a:t>
            </a:r>
            <a:endParaRPr b="0" lang="en-GB" sz="1800" spc="-1" strike="noStrike">
              <a:latin typeface="Arial"/>
            </a:endParaRPr>
          </a:p>
          <a:p>
            <a:pPr>
              <a:lnSpc>
                <a:spcPts val="2041"/>
              </a:lnSpc>
            </a:pPr>
            <a:r>
              <a:rPr b="0" lang="en-US" sz="1800" spc="-1" strike="noStrike">
                <a:solidFill>
                  <a:srgbClr val="000000"/>
                </a:solidFill>
                <a:latin typeface="Times New Roman"/>
                <a:ea typeface="Calibri (MS)"/>
              </a:rPr>
              <a:t>• </a:t>
            </a:r>
            <a:r>
              <a:rPr b="0" lang="en-US" sz="1800" spc="-1" strike="noStrike">
                <a:solidFill>
                  <a:srgbClr val="000000"/>
                </a:solidFill>
                <a:latin typeface="Times New Roman"/>
                <a:ea typeface="Calibri (MS)"/>
              </a:rPr>
              <a:t>Zeus gets Olympus by planning and being better in Hesiod: what do we therefore think of Zeus in the “Homeric Hymn to Demeter”?</a:t>
            </a:r>
            <a:endParaRPr b="0" lang="en-GB" sz="1800" spc="-1" strike="noStrike">
              <a:latin typeface="Arial"/>
            </a:endParaRPr>
          </a:p>
          <a:p>
            <a:pPr>
              <a:lnSpc>
                <a:spcPts val="2041"/>
              </a:lnSpc>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6" name="Title 1_1"/>
          <p:cNvSpPr/>
          <p:nvPr/>
        </p:nvSpPr>
        <p:spPr>
          <a:xfrm>
            <a:off x="457200" y="274680"/>
            <a:ext cx="8223120" cy="11365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power</a:t>
            </a:r>
            <a:endParaRPr b="0" lang="en-GB" sz="4400" spc="-1" strike="noStrike">
              <a:latin typeface="Arial"/>
            </a:endParaRPr>
          </a:p>
        </p:txBody>
      </p:sp>
      <p:sp>
        <p:nvSpPr>
          <p:cNvPr id="97" name="Content Placeholder 2_1"/>
          <p:cNvSpPr/>
          <p:nvPr/>
        </p:nvSpPr>
        <p:spPr>
          <a:xfrm>
            <a:off x="235800" y="1668240"/>
            <a:ext cx="8223120" cy="3910680"/>
          </a:xfrm>
          <a:prstGeom prst="rect">
            <a:avLst/>
          </a:prstGeom>
          <a:noFill/>
          <a:ln w="0">
            <a:noFill/>
          </a:ln>
        </p:spPr>
        <p:style>
          <a:lnRef idx="0"/>
          <a:fillRef idx="0"/>
          <a:effectRef idx="0"/>
          <a:fontRef idx="minor"/>
        </p:style>
        <p:txBody>
          <a:bodyPr lIns="90000" rIns="90000" tIns="45000" bIns="45000">
            <a:normAutofit/>
          </a:bodyPr>
          <a:p>
            <a:pPr marL="343080" indent="-336600">
              <a:lnSpc>
                <a:spcPct val="100000"/>
              </a:lnSpc>
              <a:spcBef>
                <a:spcPts val="641"/>
              </a:spcBef>
              <a:buClr>
                <a:srgbClr val="000000"/>
              </a:buClr>
              <a:buFont typeface="Arial"/>
              <a:buChar char="•"/>
            </a:pPr>
            <a:r>
              <a:rPr b="0" lang="en-US" sz="1800" spc="-1" strike="noStrike">
                <a:solidFill>
                  <a:srgbClr val="000000"/>
                </a:solidFill>
                <a:latin typeface="Times New Roman"/>
                <a:ea typeface="Calibri (MS)"/>
              </a:rPr>
              <a:t>Does the </a:t>
            </a:r>
            <a:r>
              <a:rPr b="0" i="1" lang="en-US" sz="1800" spc="-1" strike="noStrike">
                <a:solidFill>
                  <a:srgbClr val="000000"/>
                </a:solidFill>
                <a:latin typeface="Times New Roman"/>
                <a:ea typeface="Calibri (MS)"/>
              </a:rPr>
              <a:t>HHD</a:t>
            </a:r>
            <a:r>
              <a:rPr b="0" lang="en-US" sz="1800" spc="-1" strike="noStrike">
                <a:solidFill>
                  <a:srgbClr val="000000"/>
                </a:solidFill>
                <a:latin typeface="Times New Roman"/>
                <a:ea typeface="Calibri (MS)"/>
              </a:rPr>
              <a:t> show Zeus’ limits over the female? And fecundity?</a:t>
            </a:r>
            <a:endParaRPr b="0" lang="en-GB" sz="1800" spc="-1" strike="noStrike">
              <a:latin typeface="Arial"/>
            </a:endParaRPr>
          </a:p>
          <a:p>
            <a:pPr>
              <a:lnSpc>
                <a:spcPct val="100000"/>
              </a:lnSpc>
              <a:spcBef>
                <a:spcPts val="641"/>
              </a:spcBef>
            </a:pPr>
            <a:endParaRPr b="0" lang="en-GB" sz="1800" spc="-1" strike="noStrike">
              <a:latin typeface="Arial"/>
            </a:endParaRPr>
          </a:p>
          <a:p>
            <a:pPr>
              <a:lnSpc>
                <a:spcPts val="2041"/>
              </a:lnSpc>
            </a:pPr>
            <a:r>
              <a:rPr b="0" lang="en-US" sz="2400" spc="-1" strike="noStrike">
                <a:solidFill>
                  <a:srgbClr val="000000"/>
                </a:solidFill>
                <a:latin typeface="Times New Roman"/>
                <a:ea typeface="Calibri (MS)"/>
              </a:rPr>
              <a:t>Power and Persephone: </a:t>
            </a:r>
            <a:endParaRPr b="0" lang="en-GB" sz="2400" spc="-1" strike="noStrike">
              <a:latin typeface="Arial"/>
            </a:endParaRPr>
          </a:p>
          <a:p>
            <a:pPr>
              <a:lnSpc>
                <a:spcPts val="2041"/>
              </a:lnSpc>
            </a:pPr>
            <a:endParaRPr b="0" lang="en-GB" sz="2400" spc="-1" strike="noStrike">
              <a:latin typeface="Arial"/>
            </a:endParaRPr>
          </a:p>
          <a:p>
            <a:pPr>
              <a:lnSpc>
                <a:spcPts val="2041"/>
              </a:lnSpc>
            </a:pPr>
            <a:r>
              <a:rPr b="0" lang="en-US" sz="1800" spc="-1" strike="noStrike">
                <a:solidFill>
                  <a:srgbClr val="000000"/>
                </a:solidFill>
                <a:latin typeface="Times New Roman"/>
                <a:ea typeface="Calibri (MS)"/>
              </a:rPr>
              <a:t>• “</a:t>
            </a:r>
            <a:r>
              <a:rPr b="0" lang="en-US" sz="1800" spc="-1" strike="noStrike">
                <a:solidFill>
                  <a:srgbClr val="000000"/>
                </a:solidFill>
                <a:latin typeface="Times New Roman"/>
                <a:ea typeface="Calibri (MS)"/>
              </a:rPr>
              <a:t>however unwilling Persephone has been to be led off by Hades and to remain for some part of  the year in his home, through her marriage she gains a new importance and a kingdom of her own” (Lefkowitz 1993: 33, “Seduction and Rape  in Greek Myth” in </a:t>
            </a:r>
            <a:r>
              <a:rPr b="0" i="1" lang="en-US" sz="1800" spc="-1" strike="noStrike">
                <a:solidFill>
                  <a:srgbClr val="000000"/>
                </a:solidFill>
                <a:latin typeface="Times New Roman"/>
                <a:ea typeface="Times New Roman"/>
              </a:rPr>
              <a:t>Consent and Coercion to Sex and Marriage in Ancient and Medieval Societies</a:t>
            </a:r>
            <a:r>
              <a:rPr b="0" lang="en-US" sz="1800" spc="-1" strike="noStrike">
                <a:solidFill>
                  <a:srgbClr val="000000"/>
                </a:solidFill>
                <a:latin typeface="Times New Roman"/>
                <a:ea typeface="Calibri (MS)"/>
              </a:rPr>
              <a:t> ed. Laiou) </a:t>
            </a:r>
            <a:endParaRPr b="0" lang="en-GB" sz="1800" spc="-1" strike="noStrike">
              <a:latin typeface="Arial"/>
            </a:endParaRPr>
          </a:p>
          <a:p>
            <a:pPr>
              <a:lnSpc>
                <a:spcPts val="2041"/>
              </a:lnSpc>
            </a:pPr>
            <a:r>
              <a:rPr b="0" lang="en-US" sz="1800" spc="-1" strike="noStrike">
                <a:solidFill>
                  <a:srgbClr val="000000"/>
                </a:solidFill>
                <a:latin typeface="Times New Roman"/>
                <a:ea typeface="Calibri (MS)"/>
              </a:rPr>
              <a:t>(words of Hades!) </a:t>
            </a:r>
            <a:r>
              <a:rPr b="0" lang="en-GB" sz="1800" spc="-1" strike="noStrike">
                <a:solidFill>
                  <a:srgbClr val="000000"/>
                </a:solidFill>
                <a:latin typeface="Times New Roman"/>
                <a:ea typeface="DejaVu Sans"/>
              </a:rPr>
              <a:t> </a:t>
            </a:r>
            <a:endParaRPr b="0" lang="en-GB" sz="1800" spc="-1" strike="noStrike">
              <a:latin typeface="Arial"/>
            </a:endParaRPr>
          </a:p>
        </p:txBody>
      </p:sp>
      <p:pic>
        <p:nvPicPr>
          <p:cNvPr id="98" name="" descr=""/>
          <p:cNvPicPr/>
          <p:nvPr/>
        </p:nvPicPr>
        <p:blipFill>
          <a:blip r:embed="rId1"/>
          <a:stretch/>
        </p:blipFill>
        <p:spPr>
          <a:xfrm>
            <a:off x="7714800" y="151200"/>
            <a:ext cx="924120" cy="2187720"/>
          </a:xfrm>
          <a:prstGeom prst="rect">
            <a:avLst/>
          </a:prstGeom>
          <a:ln w="0">
            <a:noFill/>
          </a:ln>
        </p:spPr>
      </p:pic>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9" name="Title 1"/>
          <p:cNvSpPr/>
          <p:nvPr/>
        </p:nvSpPr>
        <p:spPr>
          <a:xfrm>
            <a:off x="179640" y="116640"/>
            <a:ext cx="8850600" cy="1136520"/>
          </a:xfrm>
          <a:prstGeom prst="rect">
            <a:avLst/>
          </a:prstGeom>
          <a:noFill/>
          <a:ln w="0">
            <a:noFill/>
          </a:ln>
        </p:spPr>
        <p:style>
          <a:lnRef idx="0"/>
          <a:fillRef idx="0"/>
          <a:effectRef idx="0"/>
          <a:fontRef idx="minor"/>
        </p:style>
        <p:txBody>
          <a:bodyPr lIns="90000" rIns="90000" tIns="45000" bIns="45000" anchor="ctr">
            <a:noAutofit/>
          </a:bodyPr>
          <a:p>
            <a:pPr algn="ctr">
              <a:lnSpc>
                <a:spcPct val="95000"/>
              </a:lnSpc>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de-DE" sz="2400" spc="-1" strike="noStrike">
                <a:solidFill>
                  <a:srgbClr val="010101"/>
                </a:solidFill>
                <a:latin typeface="Times New Roman"/>
                <a:ea typeface="Times New Roman"/>
              </a:rPr>
              <a:t>Why interest in myth from feminist perspective?</a:t>
            </a:r>
            <a:endParaRPr b="0" lang="en-GB" sz="2400" spc="-1" strike="noStrike">
              <a:latin typeface="Arial"/>
            </a:endParaRPr>
          </a:p>
        </p:txBody>
      </p:sp>
      <p:sp>
        <p:nvSpPr>
          <p:cNvPr id="100" name="Content Placeholder 2"/>
          <p:cNvSpPr/>
          <p:nvPr/>
        </p:nvSpPr>
        <p:spPr>
          <a:xfrm>
            <a:off x="251640" y="1343160"/>
            <a:ext cx="8634600" cy="4165200"/>
          </a:xfrm>
          <a:prstGeom prst="rect">
            <a:avLst/>
          </a:prstGeom>
          <a:noFill/>
          <a:ln w="0">
            <a:noFill/>
          </a:ln>
        </p:spPr>
        <p:style>
          <a:lnRef idx="0"/>
          <a:fillRef idx="0"/>
          <a:effectRef idx="0"/>
          <a:fontRef idx="minor"/>
        </p:style>
        <p:txBody>
          <a:bodyPr lIns="90000" rIns="90000" tIns="45000" bIns="45000">
            <a:normAutofit/>
          </a:bodyPr>
          <a:p>
            <a:pPr marL="342720" indent="-333720">
              <a:lnSpc>
                <a:spcPct val="95000"/>
              </a:lnSpc>
              <a:spcAft>
                <a:spcPts val="1060"/>
              </a:spcAft>
              <a:tabLst>
                <a:tab algn="l" pos="0"/>
              </a:tabLst>
            </a:pPr>
            <a:r>
              <a:rPr b="0" lang="de-DE" sz="2000" spc="-1" strike="noStrike">
                <a:solidFill>
                  <a:srgbClr val="010101"/>
                </a:solidFill>
                <a:latin typeface="Times New Roman"/>
                <a:ea typeface="Times New Roman"/>
              </a:rPr>
              <a:t>(not all critics: </a:t>
            </a:r>
            <a:r>
              <a:rPr b="0" lang="en-GB" sz="2000" spc="-1" strike="noStrike">
                <a:solidFill>
                  <a:srgbClr val="000000"/>
                </a:solidFill>
                <a:latin typeface="Times New Roman;Times"/>
                <a:ea typeface="Times New Roman;Times"/>
              </a:rPr>
              <a:t>“while the hymn-poet is by no means unaware of the psychological and sexual implications of his narrative, his attention remains fixed on the larger political and theological ramifications of his story”, Strauss Clay 1989: 210))</a:t>
            </a:r>
            <a:endParaRPr b="0" lang="en-GB" sz="2000" spc="-1" strike="noStrike">
              <a:latin typeface="Arial"/>
            </a:endParaRPr>
          </a:p>
          <a:p>
            <a:pPr marL="342720" indent="-333720">
              <a:lnSpc>
                <a:spcPct val="95000"/>
              </a:lnSpc>
              <a:spcAft>
                <a:spcPts val="1060"/>
              </a:spcAft>
              <a:tabLst>
                <a:tab algn="l" pos="0"/>
              </a:tabLst>
            </a:pPr>
            <a:r>
              <a:rPr b="0" lang="de-DE" sz="2000" spc="-1" strike="noStrike">
                <a:solidFill>
                  <a:srgbClr val="010101"/>
                </a:solidFill>
                <a:latin typeface="Times New Roman"/>
                <a:ea typeface="Times New Roman"/>
              </a:rPr>
              <a:t>myth of interest to feminists within Classics (like Doherty) and outside Classics (like Irigaray): </a:t>
            </a:r>
            <a:endParaRPr b="0" lang="en-GB" sz="2000" spc="-1" strike="noStrike">
              <a:latin typeface="Arial"/>
            </a:endParaRPr>
          </a:p>
          <a:p>
            <a:pPr marL="342720" indent="-333720">
              <a:lnSpc>
                <a:spcPct val="100000"/>
              </a:lnSpc>
              <a:spcBef>
                <a:spcPts val="641"/>
              </a:spcBef>
              <a:tabLst>
                <a:tab algn="l" pos="0"/>
              </a:tabLst>
            </a:pPr>
            <a:r>
              <a:rPr b="0" lang="de-DE" sz="2000" spc="-1" strike="noStrike">
                <a:solidFill>
                  <a:srgbClr val="010101"/>
                </a:solidFill>
                <a:latin typeface="Times New Roman"/>
                <a:ea typeface="Times New Roman"/>
              </a:rPr>
              <a:t>note central interest in a </a:t>
            </a:r>
            <a:r>
              <a:rPr b="0" lang="en-US" sz="2000" spc="-1" strike="noStrike">
                <a:solidFill>
                  <a:srgbClr val="010101"/>
                </a:solidFill>
                <a:latin typeface="Times New Roman"/>
                <a:ea typeface="Times New Roman"/>
              </a:rPr>
              <a:t>female experience and</a:t>
            </a:r>
            <a:r>
              <a:rPr b="0" lang="de-DE" sz="2000" spc="-1" strike="noStrike">
                <a:solidFill>
                  <a:srgbClr val="010101"/>
                </a:solidFill>
                <a:latin typeface="Times New Roman"/>
                <a:ea typeface="Times New Roman"/>
              </a:rPr>
              <a:t> female characters, including different generations of females and the relationship between Demeter as mother and Persephone as daughter</a:t>
            </a:r>
            <a:r>
              <a:rPr b="0" lang="en-US" sz="3200" spc="-1" strike="noStrike">
                <a:solidFill>
                  <a:srgbClr val="373a3c"/>
                </a:solidFill>
                <a:latin typeface="Palatino Linotype"/>
                <a:ea typeface="DejaVu Sans"/>
              </a:rPr>
              <a:t> </a:t>
            </a:r>
            <a:endParaRPr b="0" lang="en-GB" sz="3200" spc="-1" strike="noStrike">
              <a:latin typeface="Arial"/>
            </a:endParaRPr>
          </a:p>
          <a:p>
            <a:pPr marL="342720" indent="-333720">
              <a:lnSpc>
                <a:spcPct val="100000"/>
              </a:lnSpc>
              <a:spcBef>
                <a:spcPts val="641"/>
              </a:spcBef>
              <a:tabLst>
                <a:tab algn="l" pos="0"/>
              </a:tabLst>
            </a:pP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1" name="Title 1_0"/>
          <p:cNvSpPr/>
          <p:nvPr/>
        </p:nvSpPr>
        <p:spPr>
          <a:xfrm>
            <a:off x="457200" y="274680"/>
            <a:ext cx="8223120" cy="11365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Females</a:t>
            </a:r>
            <a:endParaRPr b="0" lang="en-GB" sz="4400" spc="-1" strike="noStrike">
              <a:latin typeface="Arial"/>
            </a:endParaRPr>
          </a:p>
        </p:txBody>
      </p:sp>
      <p:sp>
        <p:nvSpPr>
          <p:cNvPr id="102" name="Content Placeholder 2_0"/>
          <p:cNvSpPr/>
          <p:nvPr/>
        </p:nvSpPr>
        <p:spPr>
          <a:xfrm>
            <a:off x="457200" y="1600200"/>
            <a:ext cx="8223120" cy="3910680"/>
          </a:xfrm>
          <a:prstGeom prst="rect">
            <a:avLst/>
          </a:prstGeom>
          <a:noFill/>
          <a:ln w="0">
            <a:noFill/>
          </a:ln>
        </p:spPr>
        <p:style>
          <a:lnRef idx="0"/>
          <a:fillRef idx="0"/>
          <a:effectRef idx="0"/>
          <a:fontRef idx="minor"/>
        </p:style>
        <p:txBody>
          <a:bodyPr lIns="90000" rIns="90000" tIns="45000" bIns="45000">
            <a:normAutofit fontScale="78000"/>
          </a:bodyPr>
          <a:p>
            <a:pPr marL="342720" indent="-332280">
              <a:lnSpc>
                <a:spcPct val="95000"/>
              </a:lnSpc>
              <a:spcAft>
                <a:spcPts val="1060"/>
              </a:spcAft>
              <a:tabLst>
                <a:tab algn="l" pos="0"/>
              </a:tabLst>
            </a:pPr>
            <a:r>
              <a:rPr b="0" i="1" lang="de-DE" sz="2000" spc="-1" strike="noStrike">
                <a:solidFill>
                  <a:srgbClr val="010101"/>
                </a:solidFill>
                <a:latin typeface="Times New Roman"/>
                <a:ea typeface="Times New Roman"/>
              </a:rPr>
              <a:t>HHD</a:t>
            </a:r>
            <a:r>
              <a:rPr b="0" lang="de-DE" sz="2000" spc="-1" strike="noStrike">
                <a:solidFill>
                  <a:srgbClr val="010101"/>
                </a:solidFill>
                <a:latin typeface="Times New Roman"/>
                <a:ea typeface="Times New Roman"/>
              </a:rPr>
              <a:t> as comment on mortal marriage? To be read against contemporary marriage? Moving away from mother.... </a:t>
            </a:r>
            <a:endParaRPr b="0" lang="en-GB" sz="2000" spc="-1" strike="noStrike">
              <a:latin typeface="Arial"/>
            </a:endParaRPr>
          </a:p>
          <a:p>
            <a:pPr marL="342720" indent="-335520">
              <a:lnSpc>
                <a:spcPct val="95000"/>
              </a:lnSpc>
              <a:spcAft>
                <a:spcPts val="1060"/>
              </a:spcAft>
              <a:tabLst>
                <a:tab algn="l" pos="0"/>
              </a:tabLst>
            </a:pPr>
            <a:r>
              <a:rPr b="0" lang="de-DE" sz="2000" spc="-1" strike="noStrike">
                <a:solidFill>
                  <a:srgbClr val="010101"/>
                </a:solidFill>
                <a:latin typeface="Times New Roman"/>
                <a:ea typeface="Times New Roman"/>
              </a:rPr>
              <a:t>“</a:t>
            </a:r>
            <a:r>
              <a:rPr b="0" lang="de-DE" sz="2000" spc="-1" strike="noStrike">
                <a:solidFill>
                  <a:srgbClr val="010101"/>
                </a:solidFill>
                <a:latin typeface="Times New Roman"/>
                <a:ea typeface="Times New Roman"/>
              </a:rPr>
              <a:t>for ancient women, Demeter and Persephone may have represented the extraordinary endurance of the bond between women of different generations in the same family, a bond that carried women through the physical separation from their family that could so radically mark their lives.” (Foley 1994: 134)</a:t>
            </a:r>
            <a:endParaRPr b="0" lang="en-GB" sz="2000" spc="-1" strike="noStrike">
              <a:latin typeface="Arial"/>
            </a:endParaRPr>
          </a:p>
          <a:p>
            <a:pPr marL="342720" indent="-335520" algn="just">
              <a:lnSpc>
                <a:spcPct val="100000"/>
              </a:lnSpc>
              <a:spcAft>
                <a:spcPts val="1060"/>
              </a:spcAft>
              <a:tabLst>
                <a:tab algn="l" pos="0"/>
              </a:tabLst>
            </a:pPr>
            <a:r>
              <a:rPr b="0" lang="en-US" sz="2000" spc="-1" strike="noStrike">
                <a:solidFill>
                  <a:srgbClr val="010101"/>
                </a:solidFill>
                <a:latin typeface="Times New Roman"/>
                <a:ea typeface="Times New Roman"/>
              </a:rPr>
              <a:t>“</a:t>
            </a:r>
            <a:r>
              <a:rPr b="0" lang="en-US" sz="2000" spc="-1" strike="noStrike">
                <a:solidFill>
                  <a:srgbClr val="010101"/>
                </a:solidFill>
                <a:latin typeface="Times New Roman"/>
                <a:ea typeface="Times New Roman"/>
              </a:rPr>
              <a:t>wasting away with yearning for her daughter with the low-slung girdle” (</a:t>
            </a:r>
            <a:r>
              <a:rPr b="0" i="1" lang="en-US" sz="2000" spc="-1" strike="noStrike">
                <a:solidFill>
                  <a:srgbClr val="010101"/>
                </a:solidFill>
                <a:latin typeface="Times New Roman"/>
                <a:ea typeface="Times New Roman"/>
              </a:rPr>
              <a:t>HHD</a:t>
            </a:r>
            <a:r>
              <a:rPr b="0" lang="en-US" sz="2000" spc="-1" strike="noStrike">
                <a:solidFill>
                  <a:srgbClr val="010101"/>
                </a:solidFill>
                <a:latin typeface="Times New Roman"/>
                <a:ea typeface="Times New Roman"/>
              </a:rPr>
              <a:t> 201, Demeter, rep. 304, of Demeter)/ “yearning for her mother” (</a:t>
            </a:r>
            <a:r>
              <a:rPr b="0" i="1" lang="en-US" sz="2000" spc="-1" strike="noStrike">
                <a:solidFill>
                  <a:srgbClr val="010101"/>
                </a:solidFill>
                <a:latin typeface="Times New Roman"/>
                <a:ea typeface="Times New Roman"/>
              </a:rPr>
              <a:t>HHD</a:t>
            </a:r>
            <a:r>
              <a:rPr b="0" lang="en-US" sz="2000" spc="-1" strike="noStrike">
                <a:solidFill>
                  <a:srgbClr val="010101"/>
                </a:solidFill>
                <a:latin typeface="Times New Roman"/>
                <a:ea typeface="Times New Roman"/>
              </a:rPr>
              <a:t> 344, Persephone)</a:t>
            </a:r>
            <a:endParaRPr b="0" lang="en-GB" sz="2000" spc="-1" strike="noStrike">
              <a:latin typeface="Arial"/>
            </a:endParaRPr>
          </a:p>
          <a:p>
            <a:pPr marL="342720" indent="-332280">
              <a:lnSpc>
                <a:spcPct val="95000"/>
              </a:lnSpc>
              <a:spcAft>
                <a:spcPts val="1060"/>
              </a:spcAft>
              <a:tabLst>
                <a:tab algn="l" pos="0"/>
              </a:tabLst>
            </a:pPr>
            <a:r>
              <a:rPr b="0" lang="de-DE" sz="2000" spc="-1" strike="noStrike">
                <a:solidFill>
                  <a:srgbClr val="010101"/>
                </a:solidFill>
                <a:latin typeface="Times New Roman"/>
                <a:ea typeface="Times New Roman"/>
              </a:rPr>
              <a:t>See Foley on the mother/daughter romance. </a:t>
            </a:r>
            <a:endParaRPr b="0" lang="en-GB" sz="2000" spc="-1" strike="noStrike">
              <a:latin typeface="Arial"/>
            </a:endParaRPr>
          </a:p>
          <a:p>
            <a:pPr marL="342720" indent="-332280">
              <a:lnSpc>
                <a:spcPct val="95000"/>
              </a:lnSpc>
              <a:spcAft>
                <a:spcPts val="1060"/>
              </a:spcAft>
              <a:tabLst>
                <a:tab algn="l" pos="0"/>
              </a:tabLst>
            </a:pPr>
            <a:r>
              <a:rPr b="0" lang="en-US" sz="2000" spc="-1" strike="noStrike">
                <a:solidFill>
                  <a:srgbClr val="010101"/>
                </a:solidFill>
                <a:latin typeface="Times New Roman"/>
                <a:ea typeface="Times New Roman"/>
              </a:rPr>
              <a:t>“</a:t>
            </a:r>
            <a:r>
              <a:rPr b="0" lang="en-US" sz="2000" spc="-1" strike="noStrike">
                <a:solidFill>
                  <a:srgbClr val="010101"/>
                </a:solidFill>
                <a:latin typeface="Times New Roman"/>
                <a:ea typeface="Times New Roman"/>
              </a:rPr>
              <a:t>one might argue in Freudian terms that the </a:t>
            </a:r>
            <a:r>
              <a:rPr b="0" i="1" lang="en-US" sz="2000" spc="-1" strike="noStrike">
                <a:solidFill>
                  <a:srgbClr val="010101"/>
                </a:solidFill>
                <a:latin typeface="Times New Roman"/>
                <a:ea typeface="Times New Roman"/>
              </a:rPr>
              <a:t>Hymn</a:t>
            </a:r>
            <a:r>
              <a:rPr b="0" lang="en-US" sz="2000" spc="-1" strike="noStrike">
                <a:solidFill>
                  <a:srgbClr val="010101"/>
                </a:solidFill>
                <a:latin typeface="Times New Roman"/>
                <a:ea typeface="Times New Roman"/>
              </a:rPr>
              <a:t> partially undoes the girl’s oedipal crisis, by authorizing and permitting her original passion for the mother” (Foley 1994: 131; cf. p58) </a:t>
            </a:r>
            <a:endParaRPr b="0" lang="en-GB" sz="2000" spc="-1" strike="noStrike">
              <a:latin typeface="Arial"/>
            </a:endParaRPr>
          </a:p>
          <a:p>
            <a:pPr marL="342720" indent="-332280">
              <a:lnSpc>
                <a:spcPct val="95000"/>
              </a:lnSpc>
              <a:spcAft>
                <a:spcPts val="1060"/>
              </a:spcAft>
              <a:tabLst>
                <a:tab algn="l" pos="0"/>
              </a:tabLst>
            </a:pP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3" name="Title 1_5"/>
          <p:cNvSpPr/>
          <p:nvPr/>
        </p:nvSpPr>
        <p:spPr>
          <a:xfrm>
            <a:off x="457200" y="274680"/>
            <a:ext cx="8223120" cy="1136520"/>
          </a:xfrm>
          <a:prstGeom prst="rect">
            <a:avLst/>
          </a:prstGeom>
          <a:noFill/>
          <a:ln w="0">
            <a:noFill/>
          </a:ln>
        </p:spPr>
        <p:style>
          <a:lnRef idx="0"/>
          <a:fillRef idx="0"/>
          <a:effectRef idx="0"/>
          <a:fontRef idx="minor"/>
        </p:style>
        <p:txBody>
          <a:bodyPr lIns="90000" rIns="90000" tIns="45000" bIns="45000" anchor="ctr">
            <a:noAutofit/>
          </a:bodyPr>
          <a:p>
            <a:pPr algn="ctr">
              <a:lnSpc>
                <a:spcPct val="95000"/>
              </a:lnSpc>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4400" spc="-1" strike="noStrike">
                <a:solidFill>
                  <a:srgbClr val="000000"/>
                </a:solidFill>
                <a:latin typeface="Palatino Linotype"/>
                <a:ea typeface="DejaVu Sans"/>
              </a:rPr>
              <a:t>Contemporary backdrop of marriage?</a:t>
            </a:r>
            <a:endParaRPr b="0" lang="en-GB" sz="4400" spc="-1" strike="noStrike">
              <a:latin typeface="Arial"/>
            </a:endParaRPr>
          </a:p>
        </p:txBody>
      </p:sp>
      <p:sp>
        <p:nvSpPr>
          <p:cNvPr id="104" name="Content Placeholder 2_2"/>
          <p:cNvSpPr/>
          <p:nvPr/>
        </p:nvSpPr>
        <p:spPr>
          <a:xfrm>
            <a:off x="457200" y="1600200"/>
            <a:ext cx="8223120" cy="3910680"/>
          </a:xfrm>
          <a:prstGeom prst="rect">
            <a:avLst/>
          </a:prstGeom>
          <a:noFill/>
          <a:ln w="0">
            <a:noFill/>
          </a:ln>
        </p:spPr>
        <p:style>
          <a:lnRef idx="0"/>
          <a:fillRef idx="0"/>
          <a:effectRef idx="0"/>
          <a:fontRef idx="minor"/>
        </p:style>
        <p:txBody>
          <a:bodyPr lIns="90000" rIns="90000" tIns="45000" bIns="45000">
            <a:normAutofit/>
          </a:bodyPr>
          <a:p>
            <a:pPr marL="342720" indent="-335520">
              <a:lnSpc>
                <a:spcPct val="95000"/>
              </a:lnSpc>
              <a:spcAft>
                <a:spcPts val="1060"/>
              </a:spcAft>
              <a:tabLst>
                <a:tab algn="l" pos="0"/>
              </a:tabLst>
            </a:pPr>
            <a:r>
              <a:rPr b="0" lang="de-DE" sz="2000" spc="-1" strike="noStrike">
                <a:solidFill>
                  <a:srgbClr val="010101"/>
                </a:solidFill>
                <a:latin typeface="Times New Roman"/>
                <a:ea typeface="Times New Roman"/>
              </a:rPr>
              <a:t>“</a:t>
            </a:r>
            <a:r>
              <a:rPr b="0" lang="de-DE" sz="2000" spc="-1" strike="noStrike">
                <a:solidFill>
                  <a:srgbClr val="010101"/>
                </a:solidFill>
                <a:latin typeface="Times New Roman"/>
                <a:ea typeface="Times New Roman"/>
              </a:rPr>
              <a:t>Zeus gives Persephone to Hades without the consent or knowledge of either mother or daughter  - as may often have been the case in human society … at the time” (Foley 1994: 107)</a:t>
            </a:r>
            <a:endParaRPr b="0" lang="en-GB" sz="2000" spc="-1" strike="noStrike">
              <a:latin typeface="Arial"/>
            </a:endParaRPr>
          </a:p>
          <a:p>
            <a:pPr marL="342720" indent="-335520">
              <a:lnSpc>
                <a:spcPct val="95000"/>
              </a:lnSpc>
              <a:spcAft>
                <a:spcPts val="1060"/>
              </a:spcAft>
              <a:tabLst>
                <a:tab algn="l" pos="0"/>
              </a:tabLst>
            </a:pPr>
            <a:r>
              <a:rPr b="0" lang="de-DE" sz="2000" spc="-1" strike="noStrike">
                <a:solidFill>
                  <a:srgbClr val="010101"/>
                </a:solidFill>
                <a:latin typeface="Times New Roman"/>
                <a:ea typeface="Times New Roman"/>
              </a:rPr>
              <a:t>“</a:t>
            </a:r>
            <a:r>
              <a:rPr b="0" lang="de-DE" sz="2000" spc="-1" strike="noStrike">
                <a:solidFill>
                  <a:srgbClr val="010101"/>
                </a:solidFill>
                <a:latin typeface="Times New Roman"/>
                <a:ea typeface="Times New Roman"/>
              </a:rPr>
              <a:t>Zeus’ ignoring of Demeter’s and Persephone’s views on the marriage is also understood by Scarpi 1976 [</a:t>
            </a:r>
            <a:r>
              <a:rPr b="0" i="1" lang="de-DE" sz="2000" spc="-1" strike="noStrike">
                <a:solidFill>
                  <a:srgbClr val="010101"/>
                </a:solidFill>
                <a:latin typeface="Times New Roman"/>
                <a:ea typeface="Times New Roman"/>
              </a:rPr>
              <a:t>Letture sulle Religione Classica: L’Inno Omerico a Demeter</a:t>
            </a:r>
            <a:r>
              <a:rPr b="0" lang="de-DE" sz="2000" spc="-1" strike="noStrike">
                <a:solidFill>
                  <a:srgbClr val="010101"/>
                </a:solidFill>
                <a:latin typeface="Times New Roman"/>
                <a:ea typeface="Times New Roman"/>
              </a:rPr>
              <a:t>]: 119ff. to be characteristic of Athenian marriage arrangements” (Foley 1994: 107, n 96)</a:t>
            </a:r>
            <a:endParaRPr b="0" lang="en-GB" sz="2000" spc="-1" strike="noStrike">
              <a:latin typeface="Arial"/>
            </a:endParaRPr>
          </a:p>
          <a:p>
            <a:pPr marL="342720" indent="-335520">
              <a:lnSpc>
                <a:spcPct val="95000"/>
              </a:lnSpc>
              <a:spcAft>
                <a:spcPts val="1060"/>
              </a:spcAft>
              <a:tabLst>
                <a:tab algn="l" pos="0"/>
              </a:tabLst>
            </a:pPr>
            <a:r>
              <a:rPr b="0" lang="de-DE" sz="2000" spc="-1" strike="noStrike">
                <a:solidFill>
                  <a:srgbClr val="010101"/>
                </a:solidFill>
                <a:latin typeface="Times New Roman"/>
                <a:ea typeface="Times New Roman"/>
              </a:rPr>
              <a:t>“</a:t>
            </a:r>
            <a:r>
              <a:rPr b="0" lang="de-DE" sz="2000" spc="-1" strike="noStrike">
                <a:solidFill>
                  <a:srgbClr val="010101"/>
                </a:solidFill>
                <a:latin typeface="Times New Roman"/>
                <a:ea typeface="Times New Roman"/>
              </a:rPr>
              <a:t>The abduction includes elements in a normal marriage rite – an </a:t>
            </a:r>
            <a:r>
              <a:rPr b="0" i="1" lang="de-DE" sz="2000" spc="-1" strike="noStrike">
                <a:solidFill>
                  <a:srgbClr val="010101"/>
                </a:solidFill>
                <a:latin typeface="Times New Roman"/>
                <a:ea typeface="Times New Roman"/>
              </a:rPr>
              <a:t>engye</a:t>
            </a:r>
            <a:r>
              <a:rPr b="0" lang="de-DE" sz="2000" spc="-1" strike="noStrike">
                <a:solidFill>
                  <a:srgbClr val="010101"/>
                </a:solidFill>
                <a:latin typeface="Times New Roman"/>
                <a:ea typeface="Times New Roman"/>
              </a:rPr>
              <a:t> or pledge of marriage between father and groom and the transfer of the bride by chariot to her new residence- only to emphasize the abnormality of a marriage in which the bride, because she intially does not eat in the underworld, has not fully engaged in the final stage necessary to legitimate Athenian marriage at least, cohabitation” (Foley 1994: 108)</a:t>
            </a: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5" name="Title 1_6"/>
          <p:cNvSpPr/>
          <p:nvPr/>
        </p:nvSpPr>
        <p:spPr>
          <a:xfrm>
            <a:off x="457200" y="274680"/>
            <a:ext cx="8223120" cy="11365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Female experience</a:t>
            </a:r>
            <a:endParaRPr b="0" lang="en-GB" sz="4400" spc="-1" strike="noStrike">
              <a:latin typeface="Arial"/>
            </a:endParaRPr>
          </a:p>
        </p:txBody>
      </p:sp>
      <p:sp>
        <p:nvSpPr>
          <p:cNvPr id="106" name="Content Placeholder 2_3"/>
          <p:cNvSpPr/>
          <p:nvPr/>
        </p:nvSpPr>
        <p:spPr>
          <a:xfrm>
            <a:off x="457200" y="1600200"/>
            <a:ext cx="8223120" cy="3910680"/>
          </a:xfrm>
          <a:prstGeom prst="rect">
            <a:avLst/>
          </a:prstGeom>
          <a:noFill/>
          <a:ln w="0">
            <a:noFill/>
          </a:ln>
        </p:spPr>
        <p:style>
          <a:lnRef idx="0"/>
          <a:fillRef idx="0"/>
          <a:effectRef idx="0"/>
          <a:fontRef idx="minor"/>
        </p:style>
        <p:txBody>
          <a:bodyPr lIns="90000" rIns="90000" tIns="45000" bIns="45000">
            <a:normAutofit fontScale="71000"/>
          </a:bodyPr>
          <a:p>
            <a:pPr marL="342720" indent="-335520">
              <a:lnSpc>
                <a:spcPct val="95000"/>
              </a:lnSpc>
              <a:spcAft>
                <a:spcPts val="1060"/>
              </a:spcAft>
              <a:tabLst>
                <a:tab algn="l" pos="0"/>
              </a:tabLst>
            </a:pPr>
            <a:r>
              <a:rPr b="0" lang="de-DE" sz="2000" spc="-1" strike="noStrike">
                <a:solidFill>
                  <a:srgbClr val="010101"/>
                </a:solidFill>
                <a:latin typeface="Times New Roman"/>
                <a:ea typeface="Times New Roman"/>
              </a:rPr>
              <a:t>“</a:t>
            </a:r>
            <a:r>
              <a:rPr b="0" lang="en-US" sz="2000" spc="-1" strike="noStrike">
                <a:solidFill>
                  <a:srgbClr val="010101"/>
                </a:solidFill>
                <a:latin typeface="Times New Roman"/>
                <a:ea typeface="Times New Roman"/>
              </a:rPr>
              <a:t>There is of course </a:t>
            </a:r>
            <a:r>
              <a:rPr b="1" lang="en-US" sz="2000" spc="-1" strike="noStrike">
                <a:solidFill>
                  <a:srgbClr val="010101"/>
                </a:solidFill>
                <a:latin typeface="Times New Roman"/>
                <a:ea typeface="Times New Roman"/>
              </a:rPr>
              <a:t>a danger of anachronism here,</a:t>
            </a:r>
            <a:r>
              <a:rPr b="0" lang="en-US" sz="2000" spc="-1" strike="noStrike">
                <a:solidFill>
                  <a:srgbClr val="010101"/>
                </a:solidFill>
                <a:latin typeface="Times New Roman"/>
                <a:ea typeface="Times New Roman"/>
              </a:rPr>
              <a:t> because we are not certain whether all these marriage-related elements played a role in archaic Greece as opposed to Classical Greece” (Foley 1994: 108, n88).</a:t>
            </a:r>
            <a:endParaRPr b="0" lang="en-GB" sz="2000" spc="-1" strike="noStrike">
              <a:latin typeface="Arial"/>
            </a:endParaRPr>
          </a:p>
          <a:p>
            <a:pPr marL="342720" indent="-335520" algn="just">
              <a:lnSpc>
                <a:spcPct val="100000"/>
              </a:lnSpc>
              <a:spcAft>
                <a:spcPts val="1060"/>
              </a:spcAft>
              <a:tabLst>
                <a:tab algn="l" pos="0"/>
              </a:tabLst>
            </a:pPr>
            <a:r>
              <a:rPr b="0" lang="de-DE" sz="2000" spc="-1" strike="noStrike">
                <a:solidFill>
                  <a:srgbClr val="010101"/>
                </a:solidFill>
                <a:latin typeface="Times New Roman"/>
                <a:ea typeface="Times New Roman"/>
              </a:rPr>
              <a:t>“</a:t>
            </a:r>
            <a:r>
              <a:rPr b="0" lang="en-US" sz="2000" spc="-1" strike="noStrike">
                <a:solidFill>
                  <a:srgbClr val="010101"/>
                </a:solidFill>
                <a:latin typeface="Times New Roman"/>
                <a:ea typeface="Times New Roman"/>
              </a:rPr>
              <a:t>the </a:t>
            </a:r>
            <a:r>
              <a:rPr b="0" i="1" lang="en-US" sz="2000" spc="-1" strike="noStrike">
                <a:solidFill>
                  <a:srgbClr val="010101"/>
                </a:solidFill>
                <a:latin typeface="Times New Roman"/>
                <a:ea typeface="Times New Roman"/>
              </a:rPr>
              <a:t>Hymn</a:t>
            </a:r>
            <a:r>
              <a:rPr b="0" lang="en-US" sz="2000" spc="-1" strike="noStrike">
                <a:solidFill>
                  <a:srgbClr val="010101"/>
                </a:solidFill>
                <a:latin typeface="Times New Roman"/>
                <a:ea typeface="Times New Roman"/>
              </a:rPr>
              <a:t> reveals the problematic side of marriage for the bride and develops its narrative on the [p105] divine level as a conflict between genders” (Foley 1994: 104-5)</a:t>
            </a:r>
            <a:endParaRPr b="0" lang="en-GB" sz="2000" spc="-1" strike="noStrike">
              <a:latin typeface="Arial"/>
            </a:endParaRPr>
          </a:p>
          <a:p>
            <a:pPr marL="342720" indent="-335520">
              <a:lnSpc>
                <a:spcPct val="95000"/>
              </a:lnSpc>
              <a:spcAft>
                <a:spcPts val="1060"/>
              </a:spcAft>
              <a:tabLst>
                <a:tab algn="l" pos="0"/>
              </a:tabLst>
            </a:pPr>
            <a:r>
              <a:rPr b="0" lang="en-US" sz="2000" spc="-1" strike="noStrike">
                <a:solidFill>
                  <a:srgbClr val="010101"/>
                </a:solidFill>
                <a:latin typeface="Times New Roman"/>
                <a:ea typeface="Times New Roman"/>
              </a:rPr>
              <a:t>“</a:t>
            </a:r>
            <a:r>
              <a:rPr b="0" lang="en-US" sz="2000" spc="-1" strike="noStrike">
                <a:solidFill>
                  <a:srgbClr val="010101"/>
                </a:solidFill>
                <a:latin typeface="Times New Roman"/>
                <a:ea typeface="Times New Roman"/>
              </a:rPr>
              <a:t>It … tells an intimate story ... of mothers and daughters and the mysterious transformations of womanhood from puberty to mature woman to one past her years of fertility.” (Scully, </a:t>
            </a:r>
            <a:r>
              <a:rPr b="0" i="1" lang="en-US" sz="2000" spc="-1" strike="noStrike">
                <a:solidFill>
                  <a:srgbClr val="010101"/>
                </a:solidFill>
                <a:latin typeface="Times New Roman"/>
                <a:ea typeface="Times New Roman"/>
              </a:rPr>
              <a:t>Hesiod’s Theogeny</a:t>
            </a:r>
            <a:r>
              <a:rPr b="0" lang="en-US" sz="2000" spc="-1" strike="noStrike">
                <a:solidFill>
                  <a:srgbClr val="010101"/>
                </a:solidFill>
                <a:latin typeface="Times New Roman"/>
                <a:ea typeface="Times New Roman"/>
              </a:rPr>
              <a:t> 2016)- see</a:t>
            </a:r>
            <a:r>
              <a:rPr b="0" i="1" lang="en-US" sz="2000" spc="-1" strike="noStrike">
                <a:solidFill>
                  <a:srgbClr val="010101"/>
                </a:solidFill>
                <a:latin typeface="Times New Roman"/>
                <a:ea typeface="Times New Roman"/>
              </a:rPr>
              <a:t>HHD</a:t>
            </a:r>
            <a:r>
              <a:rPr b="0" lang="en-US" sz="2000" spc="-1" strike="noStrike">
                <a:solidFill>
                  <a:srgbClr val="010101"/>
                </a:solidFill>
                <a:latin typeface="Times New Roman"/>
                <a:ea typeface="Times New Roman"/>
              </a:rPr>
              <a:t> 101–2 (Demeter in disguise of old woman) </a:t>
            </a:r>
            <a:r>
              <a:rPr b="0" lang="de-DE" sz="2000" spc="-1" strike="noStrike">
                <a:solidFill>
                  <a:srgbClr val="000000"/>
                </a:solidFill>
                <a:latin typeface="Times New Roman;Times"/>
                <a:ea typeface="Times New Roman;Times"/>
              </a:rPr>
              <a:t>“</a:t>
            </a:r>
            <a:r>
              <a:rPr b="0" lang="de-DE" sz="2000" spc="-1" strike="noStrike">
                <a:solidFill>
                  <a:srgbClr val="000000"/>
                </a:solidFill>
                <a:latin typeface="Times New Roman"/>
                <a:ea typeface="Times New Roman;Times"/>
              </a:rPr>
              <a:t>who is</a:t>
            </a:r>
            <a:r>
              <a:rPr b="0" lang="en-US" sz="2000" spc="-1" strike="noStrike">
                <a:solidFill>
                  <a:srgbClr val="010101"/>
                </a:solidFill>
                <a:latin typeface="Times New Roman"/>
                <a:ea typeface="Times New Roman"/>
              </a:rPr>
              <a:t> deprived of giving childbirth and of the gifts of Aphrodite” </a:t>
            </a:r>
            <a:endParaRPr b="0" lang="en-GB" sz="2000" spc="-1" strike="noStrike">
              <a:latin typeface="Arial"/>
            </a:endParaRPr>
          </a:p>
          <a:p>
            <a:pPr marL="342720" indent="-335520">
              <a:lnSpc>
                <a:spcPct val="95000"/>
              </a:lnSpc>
              <a:spcAft>
                <a:spcPts val="1060"/>
              </a:spcAft>
              <a:tabLst>
                <a:tab algn="l" pos="0"/>
              </a:tabLst>
            </a:pPr>
            <a:r>
              <a:rPr b="0" lang="de-DE" sz="2000" spc="-1" strike="noStrike">
                <a:solidFill>
                  <a:srgbClr val="000000"/>
                </a:solidFill>
                <a:latin typeface="Times New Roman;Times"/>
                <a:ea typeface="Times New Roman;Times"/>
              </a:rPr>
              <a:t>“</a:t>
            </a:r>
            <a:r>
              <a:rPr b="0" lang="en-US" sz="2000" spc="-1" strike="noStrike">
                <a:solidFill>
                  <a:srgbClr val="010101"/>
                </a:solidFill>
                <a:latin typeface="Times New Roman"/>
                <a:ea typeface="Times New Roman"/>
              </a:rPr>
              <a:t>With a hint of wanting to stop change, Demeter wants Persephone to be returned above the earth for the full 12 months as if nothing has altered (393–403). But, of course, there have been enormous changes, including Persephone’s ingestion, (p.83) whether by stealth (372 and 411) or by force (413), of the pomegranate seed.” (Scully 2016)</a:t>
            </a: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7" name="Title 1_7"/>
          <p:cNvSpPr/>
          <p:nvPr/>
        </p:nvSpPr>
        <p:spPr>
          <a:xfrm>
            <a:off x="457200" y="274680"/>
            <a:ext cx="8223120" cy="1136520"/>
          </a:xfrm>
          <a:prstGeom prst="rect">
            <a:avLst/>
          </a:prstGeom>
          <a:noFill/>
          <a:ln w="0">
            <a:noFill/>
          </a:ln>
        </p:spPr>
        <p:style>
          <a:lnRef idx="0"/>
          <a:fillRef idx="0"/>
          <a:effectRef idx="0"/>
          <a:fontRef idx="minor"/>
        </p:style>
        <p:txBody>
          <a:bodyPr lIns="90000" rIns="90000" tIns="45000" bIns="45000" anchor="ctr">
            <a:noAutofit/>
          </a:bodyPr>
          <a:p>
            <a:pPr marL="342720" indent="-335520">
              <a:lnSpc>
                <a:spcPct val="95000"/>
              </a:lnSpc>
              <a:spcAft>
                <a:spcPts val="1060"/>
              </a:spcAft>
              <a:tabLst>
                <a:tab algn="l" pos="0"/>
              </a:tabLst>
            </a:pPr>
            <a:r>
              <a:rPr b="0" lang="en-GB" sz="3600" spc="-1" strike="noStrike">
                <a:solidFill>
                  <a:srgbClr val="000000"/>
                </a:solidFill>
                <a:latin typeface="Times New Roman;Times"/>
                <a:ea typeface="Times New Roman;Times"/>
              </a:rPr>
              <a:t>Texts conceived and composed within patriarchal world... </a:t>
            </a:r>
            <a:endParaRPr b="0" lang="en-GB" sz="3600" spc="-1" strike="noStrike">
              <a:latin typeface="Arial"/>
            </a:endParaRPr>
          </a:p>
        </p:txBody>
      </p:sp>
      <p:sp>
        <p:nvSpPr>
          <p:cNvPr id="108" name="Content Placeholder 2_4"/>
          <p:cNvSpPr/>
          <p:nvPr/>
        </p:nvSpPr>
        <p:spPr>
          <a:xfrm>
            <a:off x="457200" y="1600200"/>
            <a:ext cx="8223120" cy="3910680"/>
          </a:xfrm>
          <a:prstGeom prst="rect">
            <a:avLst/>
          </a:prstGeom>
          <a:noFill/>
          <a:ln w="0">
            <a:noFill/>
          </a:ln>
        </p:spPr>
        <p:style>
          <a:lnRef idx="0"/>
          <a:fillRef idx="0"/>
          <a:effectRef idx="0"/>
          <a:fontRef idx="minor"/>
        </p:style>
        <p:txBody>
          <a:bodyPr lIns="90000" rIns="90000" tIns="45000" bIns="45000">
            <a:normAutofit fontScale="97000"/>
          </a:bodyPr>
          <a:p>
            <a:pPr marL="342720" indent="-335520">
              <a:lnSpc>
                <a:spcPct val="95000"/>
              </a:lnSpc>
              <a:spcAft>
                <a:spcPts val="1060"/>
              </a:spcAft>
              <a:tabLst>
                <a:tab algn="l" pos="0"/>
              </a:tabLst>
            </a:pPr>
            <a:r>
              <a:rPr b="0" lang="en-GB" sz="2000" spc="-1" strike="noStrike">
                <a:solidFill>
                  <a:srgbClr val="000000"/>
                </a:solidFill>
                <a:latin typeface="Times New Roman"/>
                <a:ea typeface="Times New Roman;Times"/>
              </a:rPr>
              <a:t>see Pratt for misogyny in </a:t>
            </a:r>
            <a:r>
              <a:rPr b="0" i="1" lang="en-GB" sz="2000" spc="-1" strike="noStrike">
                <a:solidFill>
                  <a:srgbClr val="000000"/>
                </a:solidFill>
                <a:latin typeface="Times New Roman"/>
                <a:ea typeface="Times New Roman;Times"/>
              </a:rPr>
              <a:t>HHD.</a:t>
            </a:r>
            <a:endParaRPr b="0" lang="en-GB" sz="2000" spc="-1" strike="noStrike">
              <a:latin typeface="Arial"/>
            </a:endParaRPr>
          </a:p>
          <a:p>
            <a:pPr marL="342720" indent="-335520">
              <a:lnSpc>
                <a:spcPct val="95000"/>
              </a:lnSpc>
              <a:spcAft>
                <a:spcPts val="1060"/>
              </a:spcAft>
              <a:tabLst>
                <a:tab algn="l" pos="0"/>
              </a:tabLst>
            </a:pPr>
            <a:r>
              <a:rPr b="0" lang="en-GB" sz="2000" spc="-1" strike="noStrike">
                <a:solidFill>
                  <a:srgbClr val="000000"/>
                </a:solidFill>
                <a:latin typeface="Times New Roman"/>
                <a:ea typeface="Times New Roman;Times"/>
              </a:rPr>
              <a:t>male deities enable/ allow the abduction e.g. Narcissus flower (which opens up way to underworld when plucked) </a:t>
            </a:r>
            <a:r>
              <a:rPr b="0" lang="en-GB" sz="2000" spc="-1" strike="noStrike">
                <a:solidFill>
                  <a:srgbClr val="010101"/>
                </a:solidFill>
                <a:latin typeface="Times New Roman"/>
                <a:ea typeface="Times New Roman"/>
              </a:rPr>
              <a:t>“by the will of Zeus” (</a:t>
            </a:r>
            <a:r>
              <a:rPr b="0" i="1" lang="en-GB" sz="2000" spc="-1" strike="noStrike">
                <a:solidFill>
                  <a:srgbClr val="010101"/>
                </a:solidFill>
                <a:latin typeface="Times New Roman"/>
                <a:ea typeface="Times New Roman"/>
              </a:rPr>
              <a:t>HHD</a:t>
            </a:r>
            <a:r>
              <a:rPr b="0" lang="en-GB" sz="2000" spc="-1" strike="noStrike">
                <a:solidFill>
                  <a:srgbClr val="010101"/>
                </a:solidFill>
                <a:latin typeface="Times New Roman"/>
                <a:ea typeface="Times New Roman"/>
              </a:rPr>
              <a:t> 9)</a:t>
            </a:r>
            <a:endParaRPr b="0" lang="en-GB" sz="2000" spc="-1" strike="noStrike">
              <a:latin typeface="Arial"/>
            </a:endParaRPr>
          </a:p>
          <a:p>
            <a:pPr marL="342720" indent="-335520">
              <a:lnSpc>
                <a:spcPct val="95000"/>
              </a:lnSpc>
              <a:spcAft>
                <a:spcPts val="1060"/>
              </a:spcAft>
              <a:tabLst>
                <a:tab algn="l" pos="0"/>
              </a:tabLst>
            </a:pPr>
            <a:r>
              <a:rPr b="0" lang="en-GB" sz="2000" spc="-1" strike="noStrike">
                <a:solidFill>
                  <a:srgbClr val="010101"/>
                </a:solidFill>
                <a:latin typeface="Times New Roman"/>
                <a:ea typeface="Times New Roman"/>
              </a:rPr>
              <a:t>Female voice? DeBloois (gender-specific points of view); Beck 2001 (speech-acts); Hendriksma (narrative focalization)</a:t>
            </a:r>
            <a:endParaRPr b="0" lang="en-GB" sz="2000" spc="-1" strike="noStrike">
              <a:latin typeface="Arial"/>
            </a:endParaRPr>
          </a:p>
          <a:p>
            <a:pPr marL="342720" indent="-335520">
              <a:lnSpc>
                <a:spcPct val="95000"/>
              </a:lnSpc>
              <a:spcAft>
                <a:spcPts val="1060"/>
              </a:spcAft>
              <a:tabLst>
                <a:tab algn="l" pos="0"/>
              </a:tabLst>
            </a:pPr>
            <a:r>
              <a:rPr b="0" lang="en-GB" sz="2000" spc="-1" strike="noStrike">
                <a:solidFill>
                  <a:srgbClr val="010101"/>
                </a:solidFill>
                <a:latin typeface="Times New Roman"/>
                <a:ea typeface="Times New Roman"/>
              </a:rPr>
              <a:t>“</a:t>
            </a:r>
            <a:r>
              <a:rPr b="0" lang="en-GB" sz="2000" spc="-1" strike="noStrike">
                <a:solidFill>
                  <a:srgbClr val="010101"/>
                </a:solidFill>
                <a:latin typeface="Times New Roman"/>
                <a:ea typeface="Times New Roman"/>
              </a:rPr>
              <a:t>From that point on in the hymn, after the Helios scene, her [Demeter’s] actions are not depicted as a transgression, but as a legitimate protest. The text of the hymn, and especially the focalization of the external narrator, shows a sudden change in focalization: the text supports the cultural values that Zeus embodies and enacts, yet also supports Demeter in her withdrawal and consequential victory and return. A sudden change in focalization is the result.” (Hendriksma, ‎2017 thesis, Utretcht, ‘A woman’s withdrawal’)</a:t>
            </a:r>
            <a:endParaRPr b="0" lang="en-GB" sz="2000" spc="-1" strike="noStrike">
              <a:latin typeface="Arial"/>
            </a:endParaRPr>
          </a:p>
        </p:txBody>
      </p:sp>
      <p:pic>
        <p:nvPicPr>
          <p:cNvPr id="109" name="Picture 2" descr="A picture containing grass, outdoor, flower, plant&#10;&#10;Description automatically generated"/>
          <p:cNvPicPr/>
          <p:nvPr/>
        </p:nvPicPr>
        <p:blipFill>
          <a:blip r:embed="rId1"/>
          <a:stretch/>
        </p:blipFill>
        <p:spPr>
          <a:xfrm>
            <a:off x="7849440" y="691200"/>
            <a:ext cx="830880" cy="1108080"/>
          </a:xfrm>
          <a:prstGeom prst="rect">
            <a:avLst/>
          </a:prstGeom>
          <a:ln w="0">
            <a:noFill/>
          </a:ln>
        </p:spPr>
      </p:pic>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0" name="Title 1_8"/>
          <p:cNvSpPr/>
          <p:nvPr/>
        </p:nvSpPr>
        <p:spPr>
          <a:xfrm>
            <a:off x="457200" y="274680"/>
            <a:ext cx="8223120" cy="11365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Feminist criticism</a:t>
            </a:r>
            <a:endParaRPr b="0" lang="en-GB" sz="4400" spc="-1" strike="noStrike">
              <a:latin typeface="Arial"/>
            </a:endParaRPr>
          </a:p>
        </p:txBody>
      </p:sp>
      <p:sp>
        <p:nvSpPr>
          <p:cNvPr id="111" name="Content Placeholder 2_5"/>
          <p:cNvSpPr/>
          <p:nvPr/>
        </p:nvSpPr>
        <p:spPr>
          <a:xfrm>
            <a:off x="457200" y="1600200"/>
            <a:ext cx="8223120" cy="3910680"/>
          </a:xfrm>
          <a:prstGeom prst="rect">
            <a:avLst/>
          </a:prstGeom>
          <a:noFill/>
          <a:ln w="0">
            <a:noFill/>
          </a:ln>
        </p:spPr>
        <p:style>
          <a:lnRef idx="0"/>
          <a:fillRef idx="0"/>
          <a:effectRef idx="0"/>
          <a:fontRef idx="minor"/>
        </p:style>
        <p:txBody>
          <a:bodyPr lIns="90000" rIns="90000" tIns="45000" bIns="45000">
            <a:normAutofit/>
          </a:bodyPr>
          <a:p>
            <a:pPr marL="342720" indent="-335520">
              <a:lnSpc>
                <a:spcPct val="95000"/>
              </a:lnSpc>
              <a:spcAft>
                <a:spcPts val="1060"/>
              </a:spcAft>
              <a:tabLst>
                <a:tab algn="l" pos="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What can be taken away from this literary analysis so far is that a cultural system that gives the father the right to decide the fate of the daughter is established early on and repeated throughout the entire hymn, but that Demeter’s withdrawal is also supported and justified throughout the hymn, praising Demeter as the protagonist and the victor at the end. This duality is never resolved in the hymn, making it a highly ambiguous text. It supports two separate belief systems, one that idealizes the patriarchal society despite its horrors and one that celebrates Demeter for her personal victory over a violent aspect of it.”  (Hendriksma)</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customXml/_rels/item1.xml.rels><?xml version="1.0" encoding="UTF-8"?>
<Relationships xmlns="http://schemas.openxmlformats.org/package/2006/relationships"><Relationship Id="rId1" Type="http://schemas.openxmlformats.org/officeDocument/2006/relationships/customXmlProps" Target="itemProps1.xml"/>
</Relationships>
</file>

<file path=customXml/_rels/item2.xml.rels><?xml version="1.0" encoding="UTF-8"?>
<Relationships xmlns="http://schemas.openxmlformats.org/package/2006/relationships"><Relationship Id="rId1" Type="http://schemas.openxmlformats.org/officeDocument/2006/relationships/customXmlProps" Target="itemProps2.xml"/>
</Relationships>
</file>

<file path=customXml/_rels/item3.xml.rels><?xml version="1.0" encoding="UTF-8"?>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6" ma:contentTypeDescription="Create a new document." ma:contentTypeScope="" ma:versionID="7e721309f6c97e83d6d337bbe4ad3833">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231938f77745fabf4e500f6c5e72d4c6"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documentManagement>
</p:properties>
</file>

<file path=customXml/itemProps1.xml><?xml version="1.0" encoding="utf-8"?>
<ds:datastoreItem xmlns:ds="http://schemas.openxmlformats.org/officeDocument/2006/customXml" ds:itemID="{5CD4514D-3FAB-4F0C-ACA6-E5E5F86C10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infopath/2007/PartnerControls"/>
    <ds:schemaRef ds:uri="http://purl.org/dc/dcmitype/"/>
    <ds:schemaRef ds:uri="7534e9c7-d8a7-4ffa-a350-0e66096719e3"/>
    <ds:schemaRef ds:uri="http://purl.org/dc/elements/1.1/"/>
    <ds:schemaRef ds:uri="303dbf9b-b85b-46a0-94f1-894078c07ecd"/>
    <ds:schemaRef ds:uri="http://purl.org/dc/terms/"/>
    <ds:schemaRef ds:uri="http://www.w3.org/XML/1998/namespace"/>
    <ds:schemaRef ds:uri="http://schemas.microsoft.com/office/2006/documentManagement/type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
  <TotalTime>6700</TotalTime>
  <Application>LibreOffice/7.1.0.3$Windows_X86_64 LibreOffice_project/f6099ecf3d29644b5008cc8f48f42f4a40986e4c</Application>
  <AppVersion>15.0000</AppVersion>
  <Words>4129</Words>
  <Paragraphs>361</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2020-09-14T12:22:34Z</dcterms:created>
  <dc:creator>Magdalena Ohrman</dc:creator>
  <dc:description/>
  <dc:language>en-GB</dc:language>
  <cp:lastModifiedBy/>
  <dcterms:modified xsi:type="dcterms:W3CDTF">2026-02-27T18:33:43Z</dcterms:modified>
  <cp:revision>36</cp:revision>
  <dc:subject/>
  <dc:title>Myth and mythology: How Stories Shape the World </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On-screen Show (4:3)</vt:lpwstr>
  </property>
  <property fmtid="{D5CDD505-2E9C-101B-9397-08002B2CF9AE}" pid="3" name="Slides">
    <vt:i4>50</vt:i4>
  </property>
</Properties>
</file>