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snapToGrid="0">
      <p:cViewPr varScale="1">
        <p:scale>
          <a:sx n="85" d="100"/>
          <a:sy n="85" d="100"/>
        </p:scale>
        <p:origin x="32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54C1059-9CCF-41B1-B82B-248A9C91C185}"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0819-3408-49EB-9A68-EB88C8097578}" type="slidenum">
              <a:rPr lang="en-GB" smtClean="0"/>
              <a:t>‹#›</a:t>
            </a:fld>
            <a:endParaRPr lang="en-GB"/>
          </a:p>
        </p:txBody>
      </p:sp>
    </p:spTree>
    <p:extLst>
      <p:ext uri="{BB962C8B-B14F-4D97-AF65-F5344CB8AC3E}">
        <p14:creationId xmlns:p14="http://schemas.microsoft.com/office/powerpoint/2010/main" val="1844844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654C1059-9CCF-41B1-B82B-248A9C91C185}"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0819-3408-49EB-9A68-EB88C8097578}" type="slidenum">
              <a:rPr lang="en-GB" smtClean="0"/>
              <a:t>‹#›</a:t>
            </a:fld>
            <a:endParaRPr lang="en-GB"/>
          </a:p>
        </p:txBody>
      </p:sp>
    </p:spTree>
    <p:extLst>
      <p:ext uri="{BB962C8B-B14F-4D97-AF65-F5344CB8AC3E}">
        <p14:creationId xmlns:p14="http://schemas.microsoft.com/office/powerpoint/2010/main" val="2501718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54C1059-9CCF-41B1-B82B-248A9C91C185}"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0819-3408-49EB-9A68-EB88C8097578}" type="slidenum">
              <a:rPr lang="en-GB" smtClean="0"/>
              <a:t>‹#›</a:t>
            </a:fld>
            <a:endParaRPr lang="en-GB"/>
          </a:p>
        </p:txBody>
      </p:sp>
    </p:spTree>
    <p:extLst>
      <p:ext uri="{BB962C8B-B14F-4D97-AF65-F5344CB8AC3E}">
        <p14:creationId xmlns:p14="http://schemas.microsoft.com/office/powerpoint/2010/main" val="4283772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54C1059-9CCF-41B1-B82B-248A9C91C185}" type="datetimeFigureOut">
              <a:rPr lang="en-GB" smtClean="0"/>
              <a:t>09/11/2018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50819-3408-49EB-9A68-EB88C8097578}" type="slidenum">
              <a:rPr lang="en-GB" smtClean="0"/>
              <a:t>‹#›</a:t>
            </a:fld>
            <a:endParaRPr lang="en-GB"/>
          </a:p>
        </p:txBody>
      </p:sp>
    </p:spTree>
    <p:extLst>
      <p:ext uri="{BB962C8B-B14F-4D97-AF65-F5344CB8AC3E}">
        <p14:creationId xmlns:p14="http://schemas.microsoft.com/office/powerpoint/2010/main" val="3853115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54C1059-9CCF-41B1-B82B-248A9C91C185}" type="datetimeFigureOut">
              <a:rPr lang="en-GB" smtClean="0"/>
              <a:t>09/11/2018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A50819-3408-49EB-9A68-EB88C8097578}" type="slidenum">
              <a:rPr lang="en-GB" smtClean="0"/>
              <a:t>‹#›</a:t>
            </a:fld>
            <a:endParaRPr lang="en-GB"/>
          </a:p>
        </p:txBody>
      </p:sp>
    </p:spTree>
    <p:extLst>
      <p:ext uri="{BB962C8B-B14F-4D97-AF65-F5344CB8AC3E}">
        <p14:creationId xmlns:p14="http://schemas.microsoft.com/office/powerpoint/2010/main" val="4188398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654C1059-9CCF-41B1-B82B-248A9C91C185}" type="datetimeFigureOut">
              <a:rPr lang="en-GB" smtClean="0"/>
              <a:t>09/11/2018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AA50819-3408-49EB-9A68-EB88C8097578}" type="slidenum">
              <a:rPr lang="en-GB" smtClean="0"/>
              <a:t>‹#›</a:t>
            </a:fld>
            <a:endParaRPr lang="en-GB"/>
          </a:p>
        </p:txBody>
      </p:sp>
    </p:spTree>
    <p:extLst>
      <p:ext uri="{BB962C8B-B14F-4D97-AF65-F5344CB8AC3E}">
        <p14:creationId xmlns:p14="http://schemas.microsoft.com/office/powerpoint/2010/main" val="2307365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54C1059-9CCF-41B1-B82B-248A9C91C185}" type="datetimeFigureOut">
              <a:rPr lang="en-GB" smtClean="0"/>
              <a:t>09/11/2018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AA50819-3408-49EB-9A68-EB88C8097578}" type="slidenum">
              <a:rPr lang="en-GB" smtClean="0"/>
              <a:t>‹#›</a:t>
            </a:fld>
            <a:endParaRPr lang="en-GB"/>
          </a:p>
        </p:txBody>
      </p:sp>
    </p:spTree>
    <p:extLst>
      <p:ext uri="{BB962C8B-B14F-4D97-AF65-F5344CB8AC3E}">
        <p14:creationId xmlns:p14="http://schemas.microsoft.com/office/powerpoint/2010/main" val="2883332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654C1059-9CCF-41B1-B82B-248A9C91C185}" type="datetimeFigureOut">
              <a:rPr lang="en-GB" smtClean="0"/>
              <a:t>09/11/2018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AA50819-3408-49EB-9A68-EB88C8097578}" type="slidenum">
              <a:rPr lang="en-GB" smtClean="0"/>
              <a:t>‹#›</a:t>
            </a:fld>
            <a:endParaRPr lang="en-GB"/>
          </a:p>
        </p:txBody>
      </p:sp>
    </p:spTree>
    <p:extLst>
      <p:ext uri="{BB962C8B-B14F-4D97-AF65-F5344CB8AC3E}">
        <p14:creationId xmlns:p14="http://schemas.microsoft.com/office/powerpoint/2010/main" val="5310339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654C1059-9CCF-41B1-B82B-248A9C91C185}" type="datetimeFigureOut">
              <a:rPr lang="en-GB" smtClean="0"/>
              <a:t>09/11/2018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50819-3408-49EB-9A68-EB88C8097578}" type="slidenum">
              <a:rPr lang="en-GB" smtClean="0"/>
              <a:t>‹#›</a:t>
            </a:fld>
            <a:endParaRPr lang="en-GB"/>
          </a:p>
        </p:txBody>
      </p:sp>
    </p:spTree>
    <p:extLst>
      <p:ext uri="{BB962C8B-B14F-4D97-AF65-F5344CB8AC3E}">
        <p14:creationId xmlns:p14="http://schemas.microsoft.com/office/powerpoint/2010/main" val="2771393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654C1059-9CCF-41B1-B82B-248A9C91C185}" type="datetimeFigureOut">
              <a:rPr lang="en-GB" smtClean="0"/>
              <a:t>09/11/2018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50819-3408-49EB-9A68-EB88C8097578}" type="slidenum">
              <a:rPr lang="en-GB" smtClean="0"/>
              <a:t>‹#›</a:t>
            </a:fld>
            <a:endParaRPr lang="en-GB"/>
          </a:p>
        </p:txBody>
      </p:sp>
    </p:spTree>
    <p:extLst>
      <p:ext uri="{BB962C8B-B14F-4D97-AF65-F5344CB8AC3E}">
        <p14:creationId xmlns:p14="http://schemas.microsoft.com/office/powerpoint/2010/main" val="2724976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654C1059-9CCF-41B1-B82B-248A9C91C185}"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0819-3408-49EB-9A68-EB88C8097578}" type="slidenum">
              <a:rPr lang="en-GB" smtClean="0"/>
              <a:t>‹#›</a:t>
            </a:fld>
            <a:endParaRPr lang="en-GB"/>
          </a:p>
        </p:txBody>
      </p:sp>
    </p:spTree>
    <p:extLst>
      <p:ext uri="{BB962C8B-B14F-4D97-AF65-F5344CB8AC3E}">
        <p14:creationId xmlns:p14="http://schemas.microsoft.com/office/powerpoint/2010/main" val="39479851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654C1059-9CCF-41B1-B82B-248A9C91C185}"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0819-3408-49EB-9A68-EB88C8097578}"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113821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54C1059-9CCF-41B1-B82B-248A9C91C185}"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0819-3408-49EB-9A68-EB88C8097578}" type="slidenum">
              <a:rPr lang="en-GB" smtClean="0"/>
              <a:t>‹#›</a:t>
            </a:fld>
            <a:endParaRPr lang="en-GB"/>
          </a:p>
        </p:txBody>
      </p:sp>
    </p:spTree>
    <p:extLst>
      <p:ext uri="{BB962C8B-B14F-4D97-AF65-F5344CB8AC3E}">
        <p14:creationId xmlns:p14="http://schemas.microsoft.com/office/powerpoint/2010/main" val="17635075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54C1059-9CCF-41B1-B82B-248A9C91C185}" type="datetimeFigureOut">
              <a:rPr lang="en-GB" smtClean="0"/>
              <a:t>09/11/2018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0819-3408-49EB-9A68-EB88C8097578}" type="slidenum">
              <a:rPr lang="en-GB" smtClean="0"/>
              <a:t>‹#›</a:t>
            </a:fld>
            <a:endParaRPr lang="en-GB"/>
          </a:p>
        </p:txBody>
      </p:sp>
    </p:spTree>
    <p:extLst>
      <p:ext uri="{BB962C8B-B14F-4D97-AF65-F5344CB8AC3E}">
        <p14:creationId xmlns:p14="http://schemas.microsoft.com/office/powerpoint/2010/main" val="42707626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54C1059-9CCF-41B1-B82B-248A9C91C185}" type="datetimeFigureOut">
              <a:rPr lang="en-GB" smtClean="0"/>
              <a:t>09/11/2018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0819-3408-49EB-9A68-EB88C8097578}" type="slidenum">
              <a:rPr lang="en-GB" smtClean="0"/>
              <a:t>‹#›</a:t>
            </a:fld>
            <a:endParaRPr lang="en-GB"/>
          </a:p>
        </p:txBody>
      </p:sp>
    </p:spTree>
    <p:extLst>
      <p:ext uri="{BB962C8B-B14F-4D97-AF65-F5344CB8AC3E}">
        <p14:creationId xmlns:p14="http://schemas.microsoft.com/office/powerpoint/2010/main" val="1021897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54C1059-9CCF-41B1-B82B-248A9C91C185}"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0819-3408-49EB-9A68-EB88C8097578}" type="slidenum">
              <a:rPr lang="en-GB" smtClean="0"/>
              <a:t>‹#›</a:t>
            </a:fld>
            <a:endParaRPr lang="en-GB"/>
          </a:p>
        </p:txBody>
      </p:sp>
    </p:spTree>
    <p:extLst>
      <p:ext uri="{BB962C8B-B14F-4D97-AF65-F5344CB8AC3E}">
        <p14:creationId xmlns:p14="http://schemas.microsoft.com/office/powerpoint/2010/main" val="40732518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54C1059-9CCF-41B1-B82B-248A9C91C185}" type="datetimeFigureOut">
              <a:rPr lang="en-GB" smtClean="0"/>
              <a:t>09/11/2018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50819-3408-49EB-9A68-EB88C8097578}" type="slidenum">
              <a:rPr lang="en-GB" smtClean="0"/>
              <a:t>‹#›</a:t>
            </a:fld>
            <a:endParaRPr lang="en-GB"/>
          </a:p>
        </p:txBody>
      </p:sp>
    </p:spTree>
    <p:extLst>
      <p:ext uri="{BB962C8B-B14F-4D97-AF65-F5344CB8AC3E}">
        <p14:creationId xmlns:p14="http://schemas.microsoft.com/office/powerpoint/2010/main" val="6688578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3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6281271" y="1828801"/>
            <a:ext cx="48768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p:txBody>
          <a:bodyPr/>
          <a:lstStyle/>
          <a:p>
            <a:fld id="{93C0E435-97BD-6B4E-A216-250B5E487C00}" type="datetimeFigureOut">
              <a:rPr lang="en-US" smtClean="0"/>
              <a:t>11/9/2018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11D27-E7C8-DD43-B291-EE2160D7AB85}" type="slidenum">
              <a:rPr lang="en-GB" smtClean="0"/>
              <a:t>‹#›</a:t>
            </a:fld>
            <a:endParaRPr lang="en-GB"/>
          </a:p>
        </p:txBody>
      </p:sp>
      <p:sp>
        <p:nvSpPr>
          <p:cNvPr id="10" name="Content Placeholder 2"/>
          <p:cNvSpPr>
            <a:spLocks noGrp="1"/>
          </p:cNvSpPr>
          <p:nvPr>
            <p:ph sz="half" idx="13"/>
          </p:nvPr>
        </p:nvSpPr>
        <p:spPr>
          <a:xfrm>
            <a:off x="6281271" y="3991816"/>
            <a:ext cx="48768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11" name="Content Placeholder 2"/>
          <p:cNvSpPr>
            <a:spLocks noGrp="1"/>
          </p:cNvSpPr>
          <p:nvPr>
            <p:ph sz="half" idx="14"/>
          </p:nvPr>
        </p:nvSpPr>
        <p:spPr>
          <a:xfrm>
            <a:off x="1039283" y="1828800"/>
            <a:ext cx="48768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Tree>
    <p:extLst>
      <p:ext uri="{BB962C8B-B14F-4D97-AF65-F5344CB8AC3E}">
        <p14:creationId xmlns:p14="http://schemas.microsoft.com/office/powerpoint/2010/main" val="4255145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54C1059-9CCF-41B1-B82B-248A9C91C185}" type="datetimeFigureOut">
              <a:rPr lang="en-GB" smtClean="0"/>
              <a:t>09/11/2018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AA50819-3408-49EB-9A68-EB88C8097578}" type="slidenum">
              <a:rPr lang="en-GB" smtClean="0"/>
              <a:t>‹#›</a:t>
            </a:fld>
            <a:endParaRPr lang="en-GB"/>
          </a:p>
        </p:txBody>
      </p:sp>
    </p:spTree>
    <p:extLst>
      <p:ext uri="{BB962C8B-B14F-4D97-AF65-F5344CB8AC3E}">
        <p14:creationId xmlns:p14="http://schemas.microsoft.com/office/powerpoint/2010/main" val="499317488"/>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	</a:t>
            </a:r>
            <a:r>
              <a:rPr lang="en-US" dirty="0"/>
              <a:t>Between Epic and Tragedy</a:t>
            </a:r>
            <a:br>
              <a:rPr lang="en-US" dirty="0"/>
            </a:br>
            <a:endParaRPr lang="en-US" dirty="0"/>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1609648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4805" y="381000"/>
            <a:ext cx="10294480" cy="1044388"/>
          </a:xfrm>
        </p:spPr>
        <p:txBody>
          <a:bodyPr/>
          <a:lstStyle/>
          <a:p>
            <a:r>
              <a:rPr lang="en-GB" dirty="0" smtClean="0"/>
              <a:t>Poetry between epic and tragedy</a:t>
            </a:r>
            <a:endParaRPr lang="en-GB" dirty="0"/>
          </a:p>
        </p:txBody>
      </p:sp>
      <p:sp>
        <p:nvSpPr>
          <p:cNvPr id="3" name="Content Placeholder 2"/>
          <p:cNvSpPr>
            <a:spLocks noGrp="1"/>
          </p:cNvSpPr>
          <p:nvPr>
            <p:ph idx="1"/>
          </p:nvPr>
        </p:nvSpPr>
        <p:spPr>
          <a:xfrm>
            <a:off x="458669" y="1828800"/>
            <a:ext cx="10690617" cy="4617720"/>
          </a:xfrm>
        </p:spPr>
        <p:txBody>
          <a:bodyPr>
            <a:normAutofit/>
          </a:bodyPr>
          <a:lstStyle/>
          <a:p>
            <a:r>
              <a:rPr lang="en-GB" dirty="0" smtClean="0"/>
              <a:t>This lecture focuses on archaic (c. 800-480 BCE) and early Classical (c. 480-450) Greek poetry:</a:t>
            </a:r>
          </a:p>
          <a:p>
            <a:pPr lvl="1"/>
            <a:r>
              <a:rPr lang="en-GB" dirty="0" smtClean="0"/>
              <a:t>Disparate geographically</a:t>
            </a:r>
          </a:p>
          <a:p>
            <a:pPr lvl="1"/>
            <a:r>
              <a:rPr lang="en-GB" dirty="0" smtClean="0"/>
              <a:t>Disparate socio-economically / demographically</a:t>
            </a:r>
          </a:p>
          <a:p>
            <a:pPr lvl="1"/>
            <a:r>
              <a:rPr lang="en-GB" dirty="0" smtClean="0"/>
              <a:t>Disparate in terms of content</a:t>
            </a:r>
          </a:p>
          <a:p>
            <a:pPr lvl="1"/>
            <a:r>
              <a:rPr lang="en-GB" dirty="0" smtClean="0"/>
              <a:t>Disparate in terms of performance context, metre, and musical accompaniment</a:t>
            </a:r>
          </a:p>
          <a:p>
            <a:r>
              <a:rPr lang="en-GB" dirty="0" smtClean="0"/>
              <a:t>Two focus authors:</a:t>
            </a:r>
          </a:p>
          <a:p>
            <a:pPr lvl="1"/>
            <a:r>
              <a:rPr lang="en-GB" dirty="0" smtClean="0"/>
              <a:t>Sappho</a:t>
            </a:r>
          </a:p>
          <a:p>
            <a:pPr lvl="1"/>
            <a:r>
              <a:rPr lang="en-GB" dirty="0" smtClean="0"/>
              <a:t>Pindar</a:t>
            </a:r>
          </a:p>
          <a:p>
            <a:pPr lvl="1"/>
            <a:endParaRPr lang="en-GB" dirty="0" smtClean="0"/>
          </a:p>
        </p:txBody>
      </p:sp>
    </p:spTree>
    <p:extLst>
      <p:ext uri="{BB962C8B-B14F-4D97-AF65-F5344CB8AC3E}">
        <p14:creationId xmlns:p14="http://schemas.microsoft.com/office/powerpoint/2010/main" val="3592553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context of the archaic period</a:t>
            </a:r>
            <a:endParaRPr lang="en-GB" dirty="0"/>
          </a:p>
        </p:txBody>
      </p:sp>
      <p:pic>
        <p:nvPicPr>
          <p:cNvPr id="7" name="Content Placeholder 6" descr="Greek_Colonization.png"/>
          <p:cNvPicPr>
            <a:picLocks noGrp="1" noChangeAspect="1"/>
          </p:cNvPicPr>
          <p:nvPr>
            <p:ph sz="half" idx="1"/>
          </p:nvPr>
        </p:nvPicPr>
        <p:blipFill>
          <a:blip r:embed="rId2"/>
          <a:stretch>
            <a:fillRect/>
          </a:stretch>
        </p:blipFill>
        <p:spPr>
          <a:xfrm>
            <a:off x="5478758" y="1828800"/>
            <a:ext cx="5054861" cy="2867378"/>
          </a:xfrm>
        </p:spPr>
      </p:pic>
      <p:sp>
        <p:nvSpPr>
          <p:cNvPr id="6" name="Content Placeholder 5"/>
          <p:cNvSpPr>
            <a:spLocks noGrp="1"/>
          </p:cNvSpPr>
          <p:nvPr>
            <p:ph sz="half" idx="14"/>
          </p:nvPr>
        </p:nvSpPr>
        <p:spPr>
          <a:xfrm>
            <a:off x="604829" y="1828800"/>
            <a:ext cx="4986857" cy="4551074"/>
          </a:xfrm>
        </p:spPr>
        <p:txBody>
          <a:bodyPr>
            <a:normAutofit/>
          </a:bodyPr>
          <a:lstStyle/>
          <a:p>
            <a:r>
              <a:rPr lang="en-GB" dirty="0" smtClean="0"/>
              <a:t>(Further) development of the </a:t>
            </a:r>
            <a:r>
              <a:rPr lang="en-GB" i="1" dirty="0" smtClean="0"/>
              <a:t>polis </a:t>
            </a:r>
            <a:r>
              <a:rPr lang="en-GB" dirty="0" smtClean="0"/>
              <a:t>over the 8</a:t>
            </a:r>
            <a:r>
              <a:rPr lang="en-GB" baseline="30000" dirty="0" smtClean="0"/>
              <a:t>th</a:t>
            </a:r>
            <a:r>
              <a:rPr lang="en-GB" dirty="0" smtClean="0"/>
              <a:t> to 6</a:t>
            </a:r>
            <a:r>
              <a:rPr lang="en-GB" baseline="30000" dirty="0" smtClean="0"/>
              <a:t>th</a:t>
            </a:r>
            <a:r>
              <a:rPr lang="en-GB" dirty="0" smtClean="0"/>
              <a:t> century BC</a:t>
            </a:r>
          </a:p>
          <a:p>
            <a:pPr lvl="1"/>
            <a:r>
              <a:rPr lang="en-GB" dirty="0" smtClean="0"/>
              <a:t>Growth of urban centres</a:t>
            </a:r>
          </a:p>
          <a:p>
            <a:pPr lvl="1"/>
            <a:r>
              <a:rPr lang="en-GB" dirty="0" smtClean="0"/>
              <a:t>Conflicts between </a:t>
            </a:r>
            <a:r>
              <a:rPr lang="en-GB" i="1" dirty="0" smtClean="0"/>
              <a:t>poleis </a:t>
            </a:r>
          </a:p>
          <a:p>
            <a:pPr lvl="1"/>
            <a:r>
              <a:rPr lang="en-GB" dirty="0" smtClean="0"/>
              <a:t>=&gt; identity of different </a:t>
            </a:r>
            <a:r>
              <a:rPr lang="en-GB" i="1" dirty="0" smtClean="0"/>
              <a:t>poleis</a:t>
            </a:r>
          </a:p>
          <a:p>
            <a:r>
              <a:rPr lang="en-GB" dirty="0" smtClean="0"/>
              <a:t>Gradual changes of rule affecting many (but not all!) </a:t>
            </a:r>
            <a:r>
              <a:rPr lang="en-GB" i="1" dirty="0" smtClean="0"/>
              <a:t>poleis</a:t>
            </a:r>
            <a:r>
              <a:rPr lang="en-GB" dirty="0" smtClean="0"/>
              <a:t>: </a:t>
            </a:r>
          </a:p>
          <a:p>
            <a:pPr lvl="1"/>
            <a:r>
              <a:rPr lang="en-GB" dirty="0" smtClean="0"/>
              <a:t>From aristocratic dominance to tyranny to…</a:t>
            </a:r>
          </a:p>
          <a:p>
            <a:r>
              <a:rPr lang="en-GB" dirty="0" smtClean="0"/>
              <a:t>Changing self-definition means changing cultural expression</a:t>
            </a:r>
          </a:p>
          <a:p>
            <a:pPr lvl="1"/>
            <a:endParaRPr lang="en-GB" dirty="0" smtClean="0"/>
          </a:p>
        </p:txBody>
      </p:sp>
    </p:spTree>
    <p:extLst>
      <p:ext uri="{BB962C8B-B14F-4D97-AF65-F5344CB8AC3E}">
        <p14:creationId xmlns:p14="http://schemas.microsoft.com/office/powerpoint/2010/main" val="402582172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Changing cultural climate</a:t>
            </a:r>
            <a:endParaRPr lang="en-GB" dirty="0"/>
          </a:p>
        </p:txBody>
      </p:sp>
      <p:sp>
        <p:nvSpPr>
          <p:cNvPr id="7" name="Content Placeholder 6"/>
          <p:cNvSpPr>
            <a:spLocks noGrp="1"/>
          </p:cNvSpPr>
          <p:nvPr>
            <p:ph sz="half" idx="1"/>
          </p:nvPr>
        </p:nvSpPr>
        <p:spPr>
          <a:xfrm>
            <a:off x="702124" y="1828802"/>
            <a:ext cx="5214007" cy="4536475"/>
          </a:xfrm>
        </p:spPr>
        <p:txBody>
          <a:bodyPr>
            <a:normAutofit lnSpcReduction="10000"/>
          </a:bodyPr>
          <a:lstStyle/>
          <a:p>
            <a:r>
              <a:rPr lang="en-GB" dirty="0" smtClean="0"/>
              <a:t>Literature in this period becomes a way of dealing with changes in identity</a:t>
            </a:r>
          </a:p>
          <a:p>
            <a:pPr lvl="1"/>
            <a:r>
              <a:rPr lang="en-GB" dirty="0" smtClean="0"/>
              <a:t>Whether it approves or disapproves of the changes…</a:t>
            </a:r>
          </a:p>
          <a:p>
            <a:r>
              <a:rPr lang="en-GB" dirty="0" smtClean="0"/>
              <a:t>Different types of poetry create, support, and sustain different types of cultural identities</a:t>
            </a:r>
          </a:p>
          <a:p>
            <a:pPr lvl="1"/>
            <a:r>
              <a:rPr lang="en-GB" dirty="0" smtClean="0"/>
              <a:t>Aristocratic</a:t>
            </a:r>
          </a:p>
          <a:p>
            <a:pPr lvl="1"/>
            <a:r>
              <a:rPr lang="en-GB" dirty="0" smtClean="0"/>
              <a:t>Tyrannical</a:t>
            </a:r>
          </a:p>
          <a:p>
            <a:pPr lvl="1"/>
            <a:r>
              <a:rPr lang="en-GB" dirty="0" smtClean="0"/>
              <a:t>Democratic</a:t>
            </a:r>
          </a:p>
          <a:p>
            <a:r>
              <a:rPr lang="en-GB" dirty="0" smtClean="0"/>
              <a:t>Who writes poetry changes over the period: the two focus authors of this lecture stand at the beginning of the development</a:t>
            </a:r>
          </a:p>
          <a:p>
            <a:endParaRPr lang="en-GB" dirty="0" smtClean="0"/>
          </a:p>
        </p:txBody>
      </p:sp>
      <p:pic>
        <p:nvPicPr>
          <p:cNvPr id="9" name="Content Placeholder 8" descr="dImage.jpeg"/>
          <p:cNvPicPr>
            <a:picLocks noGrp="1" noChangeAspect="1"/>
          </p:cNvPicPr>
          <p:nvPr>
            <p:ph sz="half" idx="2"/>
          </p:nvPr>
        </p:nvPicPr>
        <p:blipFill>
          <a:blip r:embed="rId2"/>
          <a:stretch>
            <a:fillRect/>
          </a:stretch>
        </p:blipFill>
        <p:spPr>
          <a:xfrm>
            <a:off x="5884122" y="2055813"/>
            <a:ext cx="3936893" cy="4200525"/>
          </a:xfrm>
        </p:spPr>
      </p:pic>
    </p:spTree>
    <p:extLst>
      <p:ext uri="{BB962C8B-B14F-4D97-AF65-F5344CB8AC3E}">
        <p14:creationId xmlns:p14="http://schemas.microsoft.com/office/powerpoint/2010/main" val="3568948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A vast range of poetry</a:t>
            </a:r>
            <a:endParaRPr lang="en-GB" dirty="0"/>
          </a:p>
        </p:txBody>
      </p:sp>
      <p:sp>
        <p:nvSpPr>
          <p:cNvPr id="7" name="Content Placeholder 6"/>
          <p:cNvSpPr>
            <a:spLocks noGrp="1"/>
          </p:cNvSpPr>
          <p:nvPr>
            <p:ph idx="1"/>
          </p:nvPr>
        </p:nvSpPr>
        <p:spPr>
          <a:xfrm>
            <a:off x="519614" y="1828800"/>
            <a:ext cx="11259426" cy="4208930"/>
          </a:xfrm>
        </p:spPr>
        <p:txBody>
          <a:bodyPr>
            <a:normAutofit/>
          </a:bodyPr>
          <a:lstStyle/>
          <a:p>
            <a:r>
              <a:rPr lang="en-GB" dirty="0" smtClean="0"/>
              <a:t>Lyric poetry (also called ‘</a:t>
            </a:r>
            <a:r>
              <a:rPr lang="en-GB" dirty="0" err="1" smtClean="0"/>
              <a:t>melic</a:t>
            </a:r>
            <a:r>
              <a:rPr lang="en-GB" dirty="0" smtClean="0"/>
              <a:t>’ from ‘</a:t>
            </a:r>
            <a:r>
              <a:rPr lang="en-GB" dirty="0" err="1" smtClean="0"/>
              <a:t>melos</a:t>
            </a:r>
            <a:r>
              <a:rPr lang="en-GB" dirty="0" smtClean="0"/>
              <a:t>’ = ‘song’)</a:t>
            </a:r>
          </a:p>
          <a:p>
            <a:pPr lvl="1"/>
            <a:r>
              <a:rPr lang="en-GB" dirty="0" err="1" smtClean="0"/>
              <a:t>Monodic</a:t>
            </a:r>
            <a:r>
              <a:rPr lang="en-GB" dirty="0" smtClean="0"/>
              <a:t> lyric – a solo voice accompanied by the lyre [e.g. Sappho, cf. the vase painting above]</a:t>
            </a:r>
          </a:p>
          <a:p>
            <a:pPr lvl="1"/>
            <a:r>
              <a:rPr lang="en-GB" dirty="0" smtClean="0"/>
              <a:t>Choral lyric – for many singers, with lyre (and flute), sometimes dance, on a very wide range of topics and for a very wide range of occasions</a:t>
            </a:r>
          </a:p>
          <a:p>
            <a:pPr lvl="2"/>
            <a:r>
              <a:rPr lang="en-GB" dirty="0" smtClean="0"/>
              <a:t> E.g. </a:t>
            </a:r>
            <a:r>
              <a:rPr lang="en-GB" dirty="0" err="1" smtClean="0"/>
              <a:t>Alcman</a:t>
            </a:r>
            <a:r>
              <a:rPr lang="en-GB" dirty="0" smtClean="0"/>
              <a:t>, </a:t>
            </a:r>
            <a:r>
              <a:rPr lang="en-GB" dirty="0" err="1" smtClean="0"/>
              <a:t>Bacchylides</a:t>
            </a:r>
            <a:r>
              <a:rPr lang="en-GB" dirty="0" smtClean="0"/>
              <a:t>, Pindar so ranging from the religious, political, to the somewhere in between…</a:t>
            </a:r>
          </a:p>
          <a:p>
            <a:r>
              <a:rPr lang="en-GB" dirty="0" smtClean="0"/>
              <a:t>Elegiac poetry – defined by its verse, performed alongside the flute [e.g. </a:t>
            </a:r>
            <a:r>
              <a:rPr lang="en-GB" dirty="0" err="1" smtClean="0"/>
              <a:t>Tyrtaeus</a:t>
            </a:r>
            <a:r>
              <a:rPr lang="en-GB" dirty="0" smtClean="0"/>
              <a:t>]</a:t>
            </a:r>
          </a:p>
          <a:p>
            <a:r>
              <a:rPr lang="en-GB" dirty="0" smtClean="0"/>
              <a:t>Iambic poetry – defined by its content: mocking, rude and graphic [e.g. </a:t>
            </a:r>
            <a:r>
              <a:rPr lang="en-GB" dirty="0" err="1" smtClean="0"/>
              <a:t>Semonides</a:t>
            </a:r>
            <a:r>
              <a:rPr lang="en-GB" dirty="0" smtClean="0"/>
              <a:t>, </a:t>
            </a:r>
            <a:r>
              <a:rPr lang="en-GB" dirty="0" err="1" smtClean="0"/>
              <a:t>Solon</a:t>
            </a:r>
            <a:r>
              <a:rPr lang="en-GB" dirty="0" smtClean="0"/>
              <a:t>]</a:t>
            </a:r>
            <a:endParaRPr lang="en-GB" dirty="0"/>
          </a:p>
        </p:txBody>
      </p:sp>
    </p:spTree>
    <p:extLst>
      <p:ext uri="{BB962C8B-B14F-4D97-AF65-F5344CB8AC3E}">
        <p14:creationId xmlns:p14="http://schemas.microsoft.com/office/powerpoint/2010/main" val="936355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Unifying factors?</a:t>
            </a:r>
            <a:endParaRPr lang="en-GB" dirty="0"/>
          </a:p>
        </p:txBody>
      </p:sp>
      <p:sp>
        <p:nvSpPr>
          <p:cNvPr id="3" name="Content Placeholder 2"/>
          <p:cNvSpPr>
            <a:spLocks noGrp="1"/>
          </p:cNvSpPr>
          <p:nvPr>
            <p:ph idx="1"/>
          </p:nvPr>
        </p:nvSpPr>
        <p:spPr>
          <a:xfrm>
            <a:off x="550087" y="1828801"/>
            <a:ext cx="10599199" cy="4492677"/>
          </a:xfrm>
        </p:spPr>
        <p:txBody>
          <a:bodyPr>
            <a:normAutofit/>
          </a:bodyPr>
          <a:lstStyle/>
          <a:p>
            <a:r>
              <a:rPr lang="en-GB" dirty="0" smtClean="0"/>
              <a:t>Similarities in form</a:t>
            </a:r>
          </a:p>
          <a:p>
            <a:pPr lvl="1"/>
            <a:r>
              <a:rPr lang="en-GB" dirty="0" smtClean="0"/>
              <a:t>Brevity compared to epic poetry</a:t>
            </a:r>
          </a:p>
          <a:p>
            <a:pPr lvl="1"/>
            <a:r>
              <a:rPr lang="en-GB" dirty="0" smtClean="0"/>
              <a:t>Performance, again compared to epic poetry</a:t>
            </a:r>
          </a:p>
          <a:p>
            <a:r>
              <a:rPr lang="en-GB" dirty="0" smtClean="0"/>
              <a:t>Similarities in content</a:t>
            </a:r>
          </a:p>
          <a:p>
            <a:pPr lvl="1"/>
            <a:r>
              <a:rPr lang="en-GB" dirty="0" smtClean="0"/>
              <a:t>Generally in the here and now, again compared to epic poetry dealing with the historical past</a:t>
            </a:r>
          </a:p>
          <a:p>
            <a:pPr lvl="2"/>
            <a:r>
              <a:rPr lang="en-GB" dirty="0" smtClean="0"/>
              <a:t>Applies both to the Pindaric victory odes and to (some of) Sappho’s love poems – but cf. </a:t>
            </a:r>
            <a:r>
              <a:rPr lang="en-GB" dirty="0" err="1" smtClean="0"/>
              <a:t>Stesichorus</a:t>
            </a:r>
            <a:r>
              <a:rPr lang="en-GB" dirty="0" smtClean="0"/>
              <a:t> for mythological topics</a:t>
            </a:r>
          </a:p>
          <a:p>
            <a:pPr lvl="1"/>
            <a:r>
              <a:rPr lang="en-GB" dirty="0" smtClean="0"/>
              <a:t>A stronger suggestion of representing a personal perspective: many archaic poems feature a first-person narrator (‘I-voice’)</a:t>
            </a:r>
          </a:p>
          <a:p>
            <a:pPr lvl="2"/>
            <a:r>
              <a:rPr lang="en-GB" dirty="0" smtClean="0"/>
              <a:t>Consider this as a potential consequence of societies no longer relying on oral story- or poetry-telling to glue communities together </a:t>
            </a:r>
          </a:p>
          <a:p>
            <a:pPr lvl="1"/>
            <a:endParaRPr lang="en-GB" dirty="0"/>
          </a:p>
        </p:txBody>
      </p:sp>
    </p:spTree>
    <p:extLst>
      <p:ext uri="{BB962C8B-B14F-4D97-AF65-F5344CB8AC3E}">
        <p14:creationId xmlns:p14="http://schemas.microsoft.com/office/powerpoint/2010/main" val="2218531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Using a first-person voice</a:t>
            </a:r>
            <a:endParaRPr lang="en-GB" dirty="0"/>
          </a:p>
        </p:txBody>
      </p:sp>
      <p:sp>
        <p:nvSpPr>
          <p:cNvPr id="3" name="Content Placeholder 2"/>
          <p:cNvSpPr>
            <a:spLocks noGrp="1"/>
          </p:cNvSpPr>
          <p:nvPr>
            <p:ph sz="half" idx="1"/>
          </p:nvPr>
        </p:nvSpPr>
        <p:spPr>
          <a:xfrm>
            <a:off x="645303" y="1828800"/>
            <a:ext cx="5270828" cy="4503726"/>
          </a:xfrm>
        </p:spPr>
        <p:txBody>
          <a:bodyPr>
            <a:noAutofit/>
          </a:bodyPr>
          <a:lstStyle/>
          <a:p>
            <a:pPr marL="282575" lvl="2">
              <a:spcBef>
                <a:spcPts val="2000"/>
              </a:spcBef>
            </a:pPr>
            <a:r>
              <a:rPr lang="en-GB" sz="1800" dirty="0" smtClean="0"/>
              <a:t>Be cautious! A poet saying ‘I’ and ‘me’ may very well be referring to their own experience, but may also be faking a first-person voice – cf. modern song lyrics or film voice-overs!</a:t>
            </a:r>
          </a:p>
          <a:p>
            <a:pPr marL="282575" lvl="2">
              <a:spcBef>
                <a:spcPts val="2000"/>
              </a:spcBef>
            </a:pPr>
            <a:r>
              <a:rPr lang="en-GB" sz="1800" dirty="0" smtClean="0"/>
              <a:t>The first-person voice may be chosen for artistic rather than personal reasons</a:t>
            </a:r>
          </a:p>
          <a:p>
            <a:pPr marL="282575" lvl="2">
              <a:spcBef>
                <a:spcPts val="2000"/>
              </a:spcBef>
            </a:pPr>
            <a:r>
              <a:rPr lang="en-GB" sz="1800" dirty="0" smtClean="0"/>
              <a:t>The paucity of evidence makes it more difficult to judge in relation to ancient literature…</a:t>
            </a:r>
          </a:p>
          <a:p>
            <a:pPr marL="282575" lvl="2">
              <a:spcBef>
                <a:spcPts val="2000"/>
              </a:spcBef>
            </a:pPr>
            <a:r>
              <a:rPr lang="en-GB" sz="1800" dirty="0" smtClean="0"/>
              <a:t>…and has led, historically, to an emphasis on biographical interpretations</a:t>
            </a:r>
          </a:p>
          <a:p>
            <a:pPr marL="565150" lvl="3">
              <a:spcBef>
                <a:spcPts val="2000"/>
              </a:spcBef>
            </a:pPr>
            <a:r>
              <a:rPr lang="en-GB" sz="1600" dirty="0" smtClean="0"/>
              <a:t>Cf. Homer and Hesiod</a:t>
            </a:r>
          </a:p>
          <a:p>
            <a:endParaRPr lang="en-GB" sz="2400" dirty="0"/>
          </a:p>
        </p:txBody>
      </p:sp>
      <p:sp>
        <p:nvSpPr>
          <p:cNvPr id="4" name="Content Placeholder 3"/>
          <p:cNvSpPr>
            <a:spLocks noGrp="1"/>
          </p:cNvSpPr>
          <p:nvPr>
            <p:ph sz="half" idx="2"/>
          </p:nvPr>
        </p:nvSpPr>
        <p:spPr>
          <a:xfrm>
            <a:off x="6299147" y="1828800"/>
            <a:ext cx="4977104" cy="4343400"/>
          </a:xfrm>
        </p:spPr>
        <p:txBody>
          <a:bodyPr>
            <a:noAutofit/>
          </a:bodyPr>
          <a:lstStyle/>
          <a:p>
            <a:pPr marL="0" indent="0">
              <a:buNone/>
            </a:pPr>
            <a:r>
              <a:rPr lang="en-GB" sz="1800" i="1" dirty="0"/>
              <a:t>“The snow in the mountains was melting and Bunny had been dead for several weeks before we came to understand the gravity of our situation. He’d been dead for ten days before they found him, you know. […] I suppose at one time in my life I might have had any number of stories, but now there is no other. This is the only story I will ever be able to tell.”</a:t>
            </a:r>
            <a:endParaRPr lang="en-GB" sz="1800" i="1" dirty="0"/>
          </a:p>
        </p:txBody>
      </p:sp>
    </p:spTree>
    <p:extLst>
      <p:ext uri="{BB962C8B-B14F-4D97-AF65-F5344CB8AC3E}">
        <p14:creationId xmlns:p14="http://schemas.microsoft.com/office/powerpoint/2010/main" val="21891318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Sappho</a:t>
            </a:r>
            <a:endParaRPr lang="en-US" dirty="0"/>
          </a:p>
        </p:txBody>
      </p:sp>
      <p:sp>
        <p:nvSpPr>
          <p:cNvPr id="3" name="Content Placeholder 2"/>
          <p:cNvSpPr>
            <a:spLocks noGrp="1"/>
          </p:cNvSpPr>
          <p:nvPr>
            <p:ph idx="1"/>
          </p:nvPr>
        </p:nvSpPr>
        <p:spPr>
          <a:xfrm>
            <a:off x="1118898" y="1701800"/>
            <a:ext cx="6777303" cy="4470400"/>
          </a:xfrm>
        </p:spPr>
        <p:txBody>
          <a:bodyPr/>
          <a:lstStyle/>
          <a:p>
            <a:r>
              <a:rPr lang="en-US" dirty="0" smtClean="0"/>
              <a:t>Writing in the late 7</a:t>
            </a:r>
            <a:r>
              <a:rPr lang="en-US" baseline="30000" dirty="0" smtClean="0"/>
              <a:t>th</a:t>
            </a:r>
            <a:r>
              <a:rPr lang="en-US" dirty="0" smtClean="0"/>
              <a:t> century BCE</a:t>
            </a:r>
          </a:p>
          <a:p>
            <a:r>
              <a:rPr lang="en-US" dirty="0" smtClean="0"/>
              <a:t>Associated with the city </a:t>
            </a:r>
            <a:r>
              <a:rPr lang="en-US" dirty="0" err="1" smtClean="0"/>
              <a:t>Mytilene</a:t>
            </a:r>
            <a:r>
              <a:rPr lang="en-US" dirty="0" smtClean="0"/>
              <a:t> on Lesbos</a:t>
            </a:r>
          </a:p>
          <a:p>
            <a:r>
              <a:rPr lang="en-US" dirty="0" smtClean="0"/>
              <a:t>Considered a great poet in antiquity</a:t>
            </a:r>
          </a:p>
          <a:p>
            <a:r>
              <a:rPr lang="en-US" dirty="0" smtClean="0"/>
              <a:t>One of the few female voices we have from antiquity</a:t>
            </a:r>
          </a:p>
          <a:p>
            <a:r>
              <a:rPr lang="en-US" dirty="0" smtClean="0"/>
              <a:t>Poetry survives in fragments</a:t>
            </a:r>
            <a:endParaRPr lang="en-US" dirty="0"/>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064485" y="1355948"/>
            <a:ext cx="3211766" cy="4816253"/>
          </a:xfrm>
          <a:prstGeom prst="rect">
            <a:avLst/>
          </a:prstGeom>
        </p:spPr>
      </p:pic>
    </p:spTree>
    <p:extLst>
      <p:ext uri="{BB962C8B-B14F-4D97-AF65-F5344CB8AC3E}">
        <p14:creationId xmlns:p14="http://schemas.microsoft.com/office/powerpoint/2010/main" val="2422148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Sappho </a:t>
            </a:r>
            <a:endParaRPr lang="en-GB" dirty="0"/>
          </a:p>
        </p:txBody>
      </p:sp>
      <p:sp>
        <p:nvSpPr>
          <p:cNvPr id="3" name="Content Placeholder 2"/>
          <p:cNvSpPr>
            <a:spLocks noGrp="1"/>
          </p:cNvSpPr>
          <p:nvPr>
            <p:ph sz="half" idx="1"/>
          </p:nvPr>
        </p:nvSpPr>
        <p:spPr/>
        <p:txBody>
          <a:bodyPr>
            <a:normAutofit/>
          </a:bodyPr>
          <a:lstStyle/>
          <a:p>
            <a:pPr marL="0" indent="0">
              <a:buNone/>
            </a:pPr>
            <a:r>
              <a:rPr lang="en-US" dirty="0" smtClean="0"/>
              <a:t>Some say an army of horsemen, some of </a:t>
            </a:r>
            <a:r>
              <a:rPr lang="en-US" dirty="0" err="1" smtClean="0"/>
              <a:t>footsoldiers</a:t>
            </a:r>
            <a:r>
              <a:rPr lang="en-US" dirty="0" smtClean="0"/>
              <a:t>, some of ships, is the fairest thing on the black earth, but I say it is what one loves. </a:t>
            </a:r>
          </a:p>
          <a:p>
            <a:pPr marL="0" indent="0">
              <a:buNone/>
            </a:pPr>
            <a:r>
              <a:rPr lang="en-US" dirty="0" smtClean="0"/>
              <a:t>It’s very easy to make this clear  to everyone, for Helen, by far surpassing mortals in beauty, left the best of all husbands </a:t>
            </a:r>
          </a:p>
          <a:p>
            <a:pPr marL="0" indent="0">
              <a:buNone/>
            </a:pPr>
            <a:r>
              <a:rPr lang="en-US" dirty="0" smtClean="0"/>
              <a:t>and sailed to Troy, mindful of neither her child nor her dear parents, but with one glimpse she was seduced by            </a:t>
            </a:r>
            <a:endParaRPr lang="en-GB" dirty="0"/>
          </a:p>
        </p:txBody>
      </p:sp>
      <p:sp>
        <p:nvSpPr>
          <p:cNvPr id="4" name="Content Placeholder 3"/>
          <p:cNvSpPr>
            <a:spLocks noGrp="1"/>
          </p:cNvSpPr>
          <p:nvPr>
            <p:ph sz="half" idx="2"/>
          </p:nvPr>
        </p:nvSpPr>
        <p:spPr/>
        <p:txBody>
          <a:bodyPr>
            <a:normAutofit/>
          </a:bodyPr>
          <a:lstStyle/>
          <a:p>
            <a:pPr marL="0" indent="0">
              <a:buNone/>
            </a:pPr>
            <a:r>
              <a:rPr lang="en-US" dirty="0" smtClean="0"/>
              <a:t>Aphrodite. For easily bent…and nimbly...[missing text]...has reminded me now of </a:t>
            </a:r>
            <a:r>
              <a:rPr lang="en-US" dirty="0" err="1" smtClean="0"/>
              <a:t>Anactoria</a:t>
            </a:r>
            <a:r>
              <a:rPr lang="en-US" dirty="0" smtClean="0"/>
              <a:t> who is not here;  </a:t>
            </a:r>
          </a:p>
          <a:p>
            <a:pPr marL="0" indent="0">
              <a:buNone/>
            </a:pPr>
            <a:r>
              <a:rPr lang="en-US" dirty="0" smtClean="0"/>
              <a:t>I would much prefer to see the lovely way she walks and the radiant glance of her face than the war-chariots of the </a:t>
            </a:r>
            <a:r>
              <a:rPr lang="en-US" dirty="0" err="1" smtClean="0"/>
              <a:t>Lydians</a:t>
            </a:r>
            <a:r>
              <a:rPr lang="en-US" dirty="0" smtClean="0"/>
              <a:t> or their </a:t>
            </a:r>
            <a:r>
              <a:rPr lang="en-US" dirty="0" err="1" smtClean="0"/>
              <a:t>footsoldiers</a:t>
            </a:r>
            <a:r>
              <a:rPr lang="en-US" dirty="0" smtClean="0"/>
              <a:t> in arms.</a:t>
            </a:r>
          </a:p>
          <a:p>
            <a:pPr marL="0" indent="0">
              <a:buNone/>
            </a:pPr>
            <a:endParaRPr lang="en-US" dirty="0"/>
          </a:p>
          <a:p>
            <a:pPr marL="0" indent="0">
              <a:buNone/>
            </a:pPr>
            <a:r>
              <a:rPr lang="en-US" dirty="0" smtClean="0"/>
              <a:t>Fr. 16</a:t>
            </a:r>
            <a:endParaRPr lang="en-GB" dirty="0"/>
          </a:p>
        </p:txBody>
      </p:sp>
      <p:pic>
        <p:nvPicPr>
          <p:cNvPr id="5" name="Picture 4"/>
          <p:cNvPicPr>
            <a:picLocks noChangeAspect="1"/>
          </p:cNvPicPr>
          <p:nvPr/>
        </p:nvPicPr>
        <p:blipFill>
          <a:blip r:embed="rId2"/>
          <a:stretch>
            <a:fillRect/>
          </a:stretch>
        </p:blipFill>
        <p:spPr>
          <a:xfrm>
            <a:off x="10050834" y="707988"/>
            <a:ext cx="1842124" cy="3448226"/>
          </a:xfrm>
          <a:prstGeom prst="rect">
            <a:avLst/>
          </a:prstGeom>
        </p:spPr>
      </p:pic>
    </p:spTree>
    <p:extLst>
      <p:ext uri="{BB962C8B-B14F-4D97-AF65-F5344CB8AC3E}">
        <p14:creationId xmlns:p14="http://schemas.microsoft.com/office/powerpoint/2010/main" val="1180988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state to individual?</a:t>
            </a:r>
            <a:endParaRPr lang="en-GB" dirty="0"/>
          </a:p>
        </p:txBody>
      </p:sp>
      <p:sp>
        <p:nvSpPr>
          <p:cNvPr id="3" name="Content Placeholder 2"/>
          <p:cNvSpPr>
            <a:spLocks noGrp="1"/>
          </p:cNvSpPr>
          <p:nvPr>
            <p:ph sz="half" idx="1"/>
          </p:nvPr>
        </p:nvSpPr>
        <p:spPr/>
        <p:txBody>
          <a:bodyPr>
            <a:normAutofit/>
          </a:bodyPr>
          <a:lstStyle/>
          <a:p>
            <a:pPr marL="0" indent="0">
              <a:buNone/>
            </a:pPr>
            <a:r>
              <a:rPr lang="en-US" dirty="0" smtClean="0"/>
              <a:t>Some say an army of horse-men, some of foot soldiers, some of ships, is the fairest thing on the black earth, but I say it is what one loves. </a:t>
            </a:r>
          </a:p>
          <a:p>
            <a:pPr marL="0" indent="0">
              <a:buNone/>
            </a:pPr>
            <a:r>
              <a:rPr lang="en-US" dirty="0" smtClean="0"/>
              <a:t>[...]</a:t>
            </a:r>
          </a:p>
          <a:p>
            <a:pPr marL="0" indent="0">
              <a:buNone/>
            </a:pPr>
            <a:r>
              <a:rPr lang="en-US" dirty="0" smtClean="0"/>
              <a:t>I would much prefer to see the lovely way she walks and the radiant glance of her face   than the war-chariots of the </a:t>
            </a:r>
            <a:r>
              <a:rPr lang="en-US" dirty="0" err="1" smtClean="0"/>
              <a:t>Lydians</a:t>
            </a:r>
            <a:r>
              <a:rPr lang="en-US" dirty="0" smtClean="0"/>
              <a:t> or their foot soldiers in arms.</a:t>
            </a:r>
            <a:endParaRPr lang="en-GB" dirty="0" smtClean="0"/>
          </a:p>
          <a:p>
            <a:pPr marL="0" indent="0">
              <a:buNone/>
            </a:pPr>
            <a:endParaRPr lang="en-US" dirty="0" smtClean="0"/>
          </a:p>
          <a:p>
            <a:pPr>
              <a:buNone/>
            </a:pPr>
            <a:endParaRPr lang="en-GB" dirty="0"/>
          </a:p>
        </p:txBody>
      </p:sp>
      <p:sp>
        <p:nvSpPr>
          <p:cNvPr id="4" name="Content Placeholder 3"/>
          <p:cNvSpPr>
            <a:spLocks noGrp="1"/>
          </p:cNvSpPr>
          <p:nvPr>
            <p:ph sz="half" idx="2"/>
          </p:nvPr>
        </p:nvSpPr>
        <p:spPr/>
        <p:txBody>
          <a:bodyPr>
            <a:normAutofit/>
          </a:bodyPr>
          <a:lstStyle/>
          <a:p>
            <a:r>
              <a:rPr lang="en-GB" dirty="0" smtClean="0"/>
              <a:t>This poem can be used as evidence for the move from general to personal in lyric poetry</a:t>
            </a:r>
          </a:p>
          <a:p>
            <a:r>
              <a:rPr lang="en-GB" dirty="0" smtClean="0"/>
              <a:t>A meeting with the woman she loves would be more valuable than military power</a:t>
            </a:r>
          </a:p>
          <a:p>
            <a:r>
              <a:rPr lang="en-GB" dirty="0" smtClean="0"/>
              <a:t>But: military power is mentioned and held as an important measuring stock or the comparison doesn’t work</a:t>
            </a:r>
          </a:p>
          <a:p>
            <a:r>
              <a:rPr lang="en-GB" dirty="0" smtClean="0"/>
              <a:t>=&gt; Reflection of society even if the persona rejects it</a:t>
            </a:r>
          </a:p>
          <a:p>
            <a:r>
              <a:rPr lang="en-GB" dirty="0" smtClean="0"/>
              <a:t>Sappho part of aristocratic society</a:t>
            </a:r>
            <a:endParaRPr lang="en-GB" dirty="0"/>
          </a:p>
        </p:txBody>
      </p:sp>
    </p:spTree>
    <p:extLst>
      <p:ext uri="{BB962C8B-B14F-4D97-AF65-F5344CB8AC3E}">
        <p14:creationId xmlns:p14="http://schemas.microsoft.com/office/powerpoint/2010/main" val="3203819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Relating to mythology (and epic)</a:t>
            </a:r>
            <a:endParaRPr lang="en-GB" dirty="0"/>
          </a:p>
        </p:txBody>
      </p:sp>
      <p:sp>
        <p:nvSpPr>
          <p:cNvPr id="3" name="Content Placeholder 2"/>
          <p:cNvSpPr>
            <a:spLocks noGrp="1"/>
          </p:cNvSpPr>
          <p:nvPr>
            <p:ph sz="half" idx="1"/>
          </p:nvPr>
        </p:nvSpPr>
        <p:spPr/>
        <p:txBody>
          <a:bodyPr>
            <a:normAutofit/>
          </a:bodyPr>
          <a:lstStyle/>
          <a:p>
            <a:pPr marL="0" indent="0">
              <a:buNone/>
            </a:pPr>
            <a:r>
              <a:rPr lang="en-US" dirty="0" smtClean="0"/>
              <a:t>It’s very easy to make this clear to everyone, for Helen, by far surpassing mortals in beauty, left the best of all husbands </a:t>
            </a:r>
          </a:p>
          <a:p>
            <a:pPr marL="0" indent="0">
              <a:buNone/>
            </a:pPr>
            <a:r>
              <a:rPr lang="en-US" dirty="0" smtClean="0"/>
              <a:t>and sailed to Troy, mindful of neither her child nor her dear parents, but with one glimpse she was seduced by  </a:t>
            </a:r>
          </a:p>
          <a:p>
            <a:pPr marL="0" indent="0">
              <a:buNone/>
            </a:pPr>
            <a:r>
              <a:rPr lang="en-US" dirty="0" smtClean="0"/>
              <a:t>Aphrodite. For easily bent…and nimbly...[missing text]...has reminded me now of </a:t>
            </a:r>
            <a:r>
              <a:rPr lang="en-US" dirty="0" err="1" smtClean="0"/>
              <a:t>Anactoria</a:t>
            </a:r>
            <a:r>
              <a:rPr lang="en-US" dirty="0" smtClean="0"/>
              <a:t> who is not here;           </a:t>
            </a:r>
            <a:endParaRPr lang="en-GB" dirty="0" smtClean="0"/>
          </a:p>
          <a:p>
            <a:endParaRPr lang="en-GB" dirty="0"/>
          </a:p>
        </p:txBody>
      </p:sp>
      <p:sp>
        <p:nvSpPr>
          <p:cNvPr id="4" name="Content Placeholder 3"/>
          <p:cNvSpPr>
            <a:spLocks noGrp="1"/>
          </p:cNvSpPr>
          <p:nvPr>
            <p:ph sz="half" idx="2"/>
          </p:nvPr>
        </p:nvSpPr>
        <p:spPr/>
        <p:txBody>
          <a:bodyPr>
            <a:normAutofit/>
          </a:bodyPr>
          <a:lstStyle/>
          <a:p>
            <a:r>
              <a:rPr lang="en-GB" dirty="0" smtClean="0"/>
              <a:t>Focus on Helen as an individual</a:t>
            </a:r>
          </a:p>
          <a:p>
            <a:r>
              <a:rPr lang="en-GB" dirty="0" smtClean="0"/>
              <a:t>Initially: Helen’s feelings</a:t>
            </a:r>
          </a:p>
          <a:p>
            <a:pPr lvl="1"/>
            <a:r>
              <a:rPr lang="en-GB" dirty="0" smtClean="0"/>
              <a:t>The people she leaves behind</a:t>
            </a:r>
          </a:p>
          <a:p>
            <a:pPr lvl="2"/>
            <a:r>
              <a:rPr lang="en-GB" dirty="0" smtClean="0"/>
              <a:t>Menelaus the safe bet</a:t>
            </a:r>
          </a:p>
          <a:p>
            <a:pPr lvl="3"/>
            <a:r>
              <a:rPr lang="en-GB" dirty="0" smtClean="0"/>
              <a:t>Cf. later Eur. </a:t>
            </a:r>
            <a:r>
              <a:rPr lang="en-GB" i="1" dirty="0" smtClean="0"/>
              <a:t>Med</a:t>
            </a:r>
            <a:r>
              <a:rPr lang="en-GB" dirty="0" smtClean="0"/>
              <a:t>. 230-240</a:t>
            </a:r>
          </a:p>
          <a:p>
            <a:pPr lvl="2"/>
            <a:r>
              <a:rPr lang="en-GB" dirty="0" smtClean="0"/>
              <a:t>Expansion of epic tradition: her child and her parents – leaving them potentially harrowing</a:t>
            </a:r>
          </a:p>
          <a:p>
            <a:r>
              <a:rPr lang="en-GB" dirty="0" smtClean="0"/>
              <a:t>Later: The pressure of love (Aphrodite)</a:t>
            </a:r>
          </a:p>
        </p:txBody>
      </p:sp>
    </p:spTree>
    <p:extLst>
      <p:ext uri="{BB962C8B-B14F-4D97-AF65-F5344CB8AC3E}">
        <p14:creationId xmlns:p14="http://schemas.microsoft.com/office/powerpoint/2010/main" val="3635213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epic</a:t>
            </a:r>
            <a:endParaRPr lang="en-GB" dirty="0"/>
          </a:p>
        </p:txBody>
      </p:sp>
      <p:sp>
        <p:nvSpPr>
          <p:cNvPr id="3" name="Content Placeholder 2"/>
          <p:cNvSpPr>
            <a:spLocks noGrp="1"/>
          </p:cNvSpPr>
          <p:nvPr>
            <p:ph sz="half" idx="1"/>
          </p:nvPr>
        </p:nvSpPr>
        <p:spPr/>
        <p:txBody>
          <a:bodyPr>
            <a:normAutofit/>
          </a:bodyPr>
          <a:lstStyle/>
          <a:p>
            <a:pPr marL="0" indent="0">
              <a:buNone/>
            </a:pPr>
            <a:r>
              <a:rPr lang="en-US" dirty="0" smtClean="0"/>
              <a:t>It’s very easy to make this clear to everyone, for Helen, by far surpassing mortals in beauty, left the best of all husbands </a:t>
            </a:r>
          </a:p>
          <a:p>
            <a:pPr marL="0" indent="0">
              <a:buNone/>
            </a:pPr>
            <a:r>
              <a:rPr lang="en-US" dirty="0" smtClean="0"/>
              <a:t>and sailed to Troy, mindful of neither her child nor her dear parents, but with one glimpse she was seduced by  </a:t>
            </a:r>
          </a:p>
          <a:p>
            <a:pPr marL="0" indent="0">
              <a:buNone/>
            </a:pPr>
            <a:r>
              <a:rPr lang="en-US" dirty="0" smtClean="0"/>
              <a:t>Aphrodite. For easily bent…and nimbly...[missing text]...has reminded me now of </a:t>
            </a:r>
            <a:r>
              <a:rPr lang="en-US" dirty="0" err="1" smtClean="0"/>
              <a:t>Anactoria</a:t>
            </a:r>
            <a:r>
              <a:rPr lang="en-US" dirty="0" smtClean="0"/>
              <a:t> who is not here; </a:t>
            </a:r>
            <a:endParaRPr lang="en-GB" dirty="0"/>
          </a:p>
        </p:txBody>
      </p:sp>
      <p:sp>
        <p:nvSpPr>
          <p:cNvPr id="4" name="Content Placeholder 3"/>
          <p:cNvSpPr>
            <a:spLocks noGrp="1"/>
          </p:cNvSpPr>
          <p:nvPr>
            <p:ph sz="half" idx="2"/>
          </p:nvPr>
        </p:nvSpPr>
        <p:spPr>
          <a:xfrm>
            <a:off x="6251348" y="1425388"/>
            <a:ext cx="4875530" cy="4954486"/>
          </a:xfrm>
        </p:spPr>
        <p:txBody>
          <a:bodyPr>
            <a:normAutofit/>
          </a:bodyPr>
          <a:lstStyle/>
          <a:p>
            <a:r>
              <a:rPr lang="en-GB" dirty="0" smtClean="0"/>
              <a:t>Sappho draws on Homer to tell a seemingly personal story</a:t>
            </a:r>
          </a:p>
          <a:p>
            <a:pPr lvl="1"/>
            <a:r>
              <a:rPr lang="en-GB" dirty="0" smtClean="0"/>
              <a:t>For both, it is important to remember that the core material is taken for granted</a:t>
            </a:r>
          </a:p>
          <a:p>
            <a:r>
              <a:rPr lang="en-GB" dirty="0" smtClean="0"/>
              <a:t>The </a:t>
            </a:r>
            <a:r>
              <a:rPr lang="en-GB" dirty="0" err="1" smtClean="0"/>
              <a:t>Iliadic</a:t>
            </a:r>
            <a:r>
              <a:rPr lang="en-GB" dirty="0" smtClean="0"/>
              <a:t> Helen colours the reader’s understanding of </a:t>
            </a:r>
            <a:r>
              <a:rPr lang="en-GB" dirty="0" err="1" smtClean="0"/>
              <a:t>Anactoria’s</a:t>
            </a:r>
            <a:r>
              <a:rPr lang="en-GB" dirty="0" smtClean="0"/>
              <a:t> character here</a:t>
            </a:r>
          </a:p>
          <a:p>
            <a:pPr lvl="1"/>
            <a:r>
              <a:rPr lang="en-GB" dirty="0" smtClean="0"/>
              <a:t>…and therefore also of Sappho’s own (if we assume Sappho = I)</a:t>
            </a:r>
          </a:p>
          <a:p>
            <a:r>
              <a:rPr lang="en-GB" dirty="0" smtClean="0"/>
              <a:t>The comparison of </a:t>
            </a:r>
            <a:r>
              <a:rPr lang="en-GB" dirty="0" err="1" smtClean="0"/>
              <a:t>Anactoria</a:t>
            </a:r>
            <a:r>
              <a:rPr lang="en-GB" dirty="0" smtClean="0"/>
              <a:t> to the supposedly most beautiful woman in the world is of course also no coincidence…</a:t>
            </a:r>
            <a:endParaRPr lang="en-GB" dirty="0"/>
          </a:p>
        </p:txBody>
      </p:sp>
    </p:spTree>
    <p:extLst>
      <p:ext uri="{BB962C8B-B14F-4D97-AF65-F5344CB8AC3E}">
        <p14:creationId xmlns:p14="http://schemas.microsoft.com/office/powerpoint/2010/main" val="3585456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Composition: How is it done? </a:t>
            </a:r>
            <a:endParaRPr lang="en-GB" dirty="0"/>
          </a:p>
        </p:txBody>
      </p:sp>
      <p:sp>
        <p:nvSpPr>
          <p:cNvPr id="3" name="Content Placeholder 2"/>
          <p:cNvSpPr>
            <a:spLocks noGrp="1"/>
          </p:cNvSpPr>
          <p:nvPr>
            <p:ph sz="half" idx="1"/>
          </p:nvPr>
        </p:nvSpPr>
        <p:spPr/>
        <p:txBody>
          <a:bodyPr>
            <a:normAutofit/>
          </a:bodyPr>
          <a:lstStyle/>
          <a:p>
            <a:pPr marL="0" indent="0">
              <a:buNone/>
            </a:pPr>
            <a:r>
              <a:rPr lang="en-US" dirty="0" smtClean="0"/>
              <a:t>Some say an army of horse-men, some of </a:t>
            </a:r>
            <a:r>
              <a:rPr lang="en-US" dirty="0" err="1" smtClean="0"/>
              <a:t>footsoldiers</a:t>
            </a:r>
            <a:r>
              <a:rPr lang="en-US" dirty="0" smtClean="0"/>
              <a:t>, some of ships, is the fairest thing on the black earth, but I say it is what one loves. </a:t>
            </a:r>
          </a:p>
          <a:p>
            <a:pPr marL="0" indent="0">
              <a:buNone/>
            </a:pPr>
            <a:r>
              <a:rPr lang="en-US" dirty="0" smtClean="0"/>
              <a:t>[...]</a:t>
            </a:r>
          </a:p>
          <a:p>
            <a:pPr marL="0" indent="0">
              <a:buNone/>
            </a:pPr>
            <a:r>
              <a:rPr lang="en-US" dirty="0" smtClean="0"/>
              <a:t>I would much prefer to see the lovely way she walks and the radiant glance of her face            than the war-chariots of the </a:t>
            </a:r>
            <a:r>
              <a:rPr lang="en-US" dirty="0" err="1" smtClean="0"/>
              <a:t>Lydians</a:t>
            </a:r>
            <a:r>
              <a:rPr lang="en-US" dirty="0" smtClean="0"/>
              <a:t> or their </a:t>
            </a:r>
            <a:r>
              <a:rPr lang="en-US" dirty="0" err="1" smtClean="0"/>
              <a:t>footsoldiers</a:t>
            </a:r>
            <a:r>
              <a:rPr lang="en-US" dirty="0" smtClean="0"/>
              <a:t> in arms.</a:t>
            </a:r>
            <a:endParaRPr lang="en-GB" dirty="0" smtClean="0"/>
          </a:p>
          <a:p>
            <a:endParaRPr lang="en-GB" dirty="0"/>
          </a:p>
        </p:txBody>
      </p:sp>
      <p:sp>
        <p:nvSpPr>
          <p:cNvPr id="4" name="Content Placeholder 3"/>
          <p:cNvSpPr>
            <a:spLocks noGrp="1"/>
          </p:cNvSpPr>
          <p:nvPr>
            <p:ph sz="half" idx="2"/>
          </p:nvPr>
        </p:nvSpPr>
        <p:spPr>
          <a:xfrm>
            <a:off x="6251348" y="1828802"/>
            <a:ext cx="5270151" cy="4580273"/>
          </a:xfrm>
        </p:spPr>
        <p:txBody>
          <a:bodyPr>
            <a:normAutofit/>
          </a:bodyPr>
          <a:lstStyle/>
          <a:p>
            <a:r>
              <a:rPr lang="en-GB" dirty="0" smtClean="0"/>
              <a:t>The poem opens with a comparison to military power…</a:t>
            </a:r>
          </a:p>
          <a:p>
            <a:r>
              <a:rPr lang="en-GB" dirty="0" smtClean="0"/>
              <a:t>…and closes with a comparison with military power</a:t>
            </a:r>
          </a:p>
          <a:p>
            <a:pPr lvl="1"/>
            <a:r>
              <a:rPr lang="en-GB" dirty="0" smtClean="0"/>
              <a:t>Ring composition</a:t>
            </a:r>
          </a:p>
          <a:p>
            <a:r>
              <a:rPr lang="en-GB" dirty="0" smtClean="0"/>
              <a:t>Effects?</a:t>
            </a:r>
          </a:p>
          <a:p>
            <a:pPr lvl="1"/>
            <a:r>
              <a:rPr lang="en-GB" dirty="0" smtClean="0"/>
              <a:t>Implicit suggestion that the power of love is like the overwhelming power of an army: doesn’t have to make sense</a:t>
            </a:r>
          </a:p>
          <a:p>
            <a:pPr lvl="2"/>
            <a:r>
              <a:rPr lang="en-GB" dirty="0" smtClean="0"/>
              <a:t>General statement grows from a seemingly personal poem</a:t>
            </a:r>
          </a:p>
          <a:p>
            <a:pPr lvl="1"/>
            <a:r>
              <a:rPr lang="en-GB" dirty="0" smtClean="0"/>
              <a:t>Acknowledgement that military power </a:t>
            </a:r>
            <a:r>
              <a:rPr lang="en-GB" i="1" dirty="0" smtClean="0"/>
              <a:t>does</a:t>
            </a:r>
            <a:r>
              <a:rPr lang="en-GB" dirty="0" smtClean="0"/>
              <a:t> matter; acknowledgement of the power of normative society</a:t>
            </a:r>
          </a:p>
          <a:p>
            <a:endParaRPr lang="en-GB" dirty="0"/>
          </a:p>
        </p:txBody>
      </p:sp>
    </p:spTree>
    <p:extLst>
      <p:ext uri="{BB962C8B-B14F-4D97-AF65-F5344CB8AC3E}">
        <p14:creationId xmlns:p14="http://schemas.microsoft.com/office/powerpoint/2010/main" val="35796673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Fragment 31 - Loeb</a:t>
            </a:r>
            <a:endParaRPr lang="en-GB" dirty="0"/>
          </a:p>
        </p:txBody>
      </p:sp>
      <p:sp>
        <p:nvSpPr>
          <p:cNvPr id="3" name="Content Placeholder 2"/>
          <p:cNvSpPr>
            <a:spLocks noGrp="1"/>
          </p:cNvSpPr>
          <p:nvPr>
            <p:ph idx="1"/>
          </p:nvPr>
        </p:nvSpPr>
        <p:spPr/>
        <p:txBody>
          <a:bodyPr/>
          <a:lstStyle/>
          <a:p>
            <a:pPr marL="0" indent="0">
              <a:lnSpc>
                <a:spcPct val="100000"/>
              </a:lnSpc>
              <a:spcBef>
                <a:spcPts val="0"/>
              </a:spcBef>
              <a:buNone/>
            </a:pPr>
            <a:r>
              <a:rPr lang="en-GB" dirty="0"/>
              <a:t>He seems as fortunate as the gods to me, </a:t>
            </a:r>
            <a:r>
              <a:rPr lang="en-GB" dirty="0" smtClean="0"/>
              <a:t>the </a:t>
            </a:r>
            <a:r>
              <a:rPr lang="en-GB" dirty="0"/>
              <a:t>man who sits opposite you </a:t>
            </a:r>
            <a:r>
              <a:rPr lang="en-GB" dirty="0" smtClean="0"/>
              <a:t>and </a:t>
            </a:r>
            <a:r>
              <a:rPr lang="en-GB" dirty="0"/>
              <a:t>listens nearby to your sweet voice and </a:t>
            </a:r>
            <a:r>
              <a:rPr lang="en-GB" dirty="0" smtClean="0"/>
              <a:t>lovely </a:t>
            </a:r>
            <a:r>
              <a:rPr lang="en-GB" dirty="0"/>
              <a:t>laughter. </a:t>
            </a:r>
            <a:r>
              <a:rPr lang="en-GB" dirty="0" smtClean="0"/>
              <a:t>Truly </a:t>
            </a:r>
            <a:r>
              <a:rPr lang="en-GB" dirty="0"/>
              <a:t>that sets my heart trembling in my breast. For when I look at you for a moment, then it is no longer </a:t>
            </a:r>
            <a:r>
              <a:rPr lang="en-GB" dirty="0" smtClean="0"/>
              <a:t>possible for </a:t>
            </a:r>
            <a:r>
              <a:rPr lang="en-GB" dirty="0"/>
              <a:t>me to speak; my tongue has </a:t>
            </a:r>
            <a:r>
              <a:rPr lang="en-GB" dirty="0" smtClean="0"/>
              <a:t>snapped,</a:t>
            </a:r>
            <a:r>
              <a:rPr lang="en-GB" dirty="0"/>
              <a:t> </a:t>
            </a:r>
            <a:r>
              <a:rPr lang="en-GB" dirty="0" smtClean="0"/>
              <a:t>bat </a:t>
            </a:r>
            <a:r>
              <a:rPr lang="en-GB" dirty="0"/>
              <a:t>once a subtle fire has stolen beneath my flesh, I see nothing with my eyes, my ears hum, sweat pours from me, a trembling seizes me all over, I am greener than grass, and it seems to me that I am little short of dying. But all can be endured, since . . . even a poor man . . </a:t>
            </a:r>
            <a:r>
              <a:rPr lang="en-GB" dirty="0" smtClean="0"/>
              <a:t>.</a:t>
            </a:r>
            <a:endParaRPr lang="en-GB" dirty="0"/>
          </a:p>
        </p:txBody>
      </p:sp>
    </p:spTree>
    <p:extLst>
      <p:ext uri="{BB962C8B-B14F-4D97-AF65-F5344CB8AC3E}">
        <p14:creationId xmlns:p14="http://schemas.microsoft.com/office/powerpoint/2010/main" val="3962737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Fragment 31 – Anne Carson</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whoever he is who opposite you </a:t>
            </a:r>
            <a:br>
              <a:rPr lang="en-GB" dirty="0"/>
            </a:br>
            <a:r>
              <a:rPr lang="en-GB" dirty="0"/>
              <a:t>sits and listens close </a:t>
            </a:r>
            <a:br>
              <a:rPr lang="en-GB" dirty="0"/>
            </a:br>
            <a:r>
              <a:rPr lang="en-GB" dirty="0"/>
              <a:t>to your sweet </a:t>
            </a:r>
            <a:r>
              <a:rPr lang="en-GB" dirty="0" smtClean="0"/>
              <a:t>speaking and </a:t>
            </a:r>
            <a:r>
              <a:rPr lang="en-GB" dirty="0"/>
              <a:t>lovely laughing - oh it</a:t>
            </a:r>
            <a:br>
              <a:rPr lang="en-GB" dirty="0"/>
            </a:br>
            <a:r>
              <a:rPr lang="en-GB" dirty="0"/>
              <a:t>puts the heart in my chest on wings</a:t>
            </a:r>
            <a:br>
              <a:rPr lang="en-GB" dirty="0"/>
            </a:br>
            <a:r>
              <a:rPr lang="en-GB" dirty="0"/>
              <a:t>for when I look at you, even a moment, no speaking</a:t>
            </a:r>
            <a:br>
              <a:rPr lang="en-GB" dirty="0"/>
            </a:br>
            <a:r>
              <a:rPr lang="en-GB" dirty="0"/>
              <a:t>is left in me</a:t>
            </a:r>
          </a:p>
          <a:p>
            <a:pPr marL="0" indent="0">
              <a:buNone/>
            </a:pPr>
            <a:r>
              <a:rPr lang="en-GB" dirty="0"/>
              <a:t>no: tongue breaks and thin</a:t>
            </a:r>
            <a:br>
              <a:rPr lang="en-GB" dirty="0"/>
            </a:br>
            <a:r>
              <a:rPr lang="en-GB" dirty="0"/>
              <a:t>fire is racing under skin</a:t>
            </a:r>
            <a:br>
              <a:rPr lang="en-GB" dirty="0"/>
            </a:br>
            <a:r>
              <a:rPr lang="en-GB" dirty="0"/>
              <a:t>and in eyes no sight and drumming</a:t>
            </a:r>
            <a:br>
              <a:rPr lang="en-GB" dirty="0"/>
            </a:br>
            <a:r>
              <a:rPr lang="en-GB" dirty="0"/>
              <a:t>fills ears</a:t>
            </a:r>
          </a:p>
          <a:p>
            <a:pPr marL="0" indent="0">
              <a:buNone/>
            </a:pPr>
            <a:r>
              <a:rPr lang="en-GB" dirty="0"/>
              <a:t>and cold sweat holds me and shaking</a:t>
            </a:r>
            <a:br>
              <a:rPr lang="en-GB" dirty="0"/>
            </a:br>
            <a:r>
              <a:rPr lang="en-GB" dirty="0"/>
              <a:t>grips me all, greener than grass</a:t>
            </a:r>
            <a:br>
              <a:rPr lang="en-GB" dirty="0"/>
            </a:br>
            <a:r>
              <a:rPr lang="en-GB" dirty="0"/>
              <a:t>I am and dead - or almost</a:t>
            </a:r>
            <a:br>
              <a:rPr lang="en-GB" dirty="0"/>
            </a:br>
            <a:r>
              <a:rPr lang="en-GB" dirty="0"/>
              <a:t>I seem to me.</a:t>
            </a:r>
          </a:p>
          <a:p>
            <a:pPr marL="0" indent="0">
              <a:buNone/>
            </a:pPr>
            <a:r>
              <a:rPr lang="en-GB" dirty="0"/>
              <a:t>But all is to be dared, because even a person of poverty</a:t>
            </a:r>
          </a:p>
          <a:p>
            <a:endParaRPr lang="en-GB" dirty="0"/>
          </a:p>
        </p:txBody>
      </p:sp>
    </p:spTree>
    <p:extLst>
      <p:ext uri="{BB962C8B-B14F-4D97-AF65-F5344CB8AC3E}">
        <p14:creationId xmlns:p14="http://schemas.microsoft.com/office/powerpoint/2010/main" val="981443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Fragments: </a:t>
            </a:r>
            <a:r>
              <a:rPr lang="en-GB" dirty="0" err="1" smtClean="0"/>
              <a:t>Longius</a:t>
            </a:r>
            <a:r>
              <a:rPr lang="en-GB" dirty="0" smtClean="0"/>
              <a:t> </a:t>
            </a:r>
            <a:r>
              <a:rPr lang="en-GB" i="1" dirty="0" smtClean="0"/>
              <a:t>de </a:t>
            </a:r>
            <a:r>
              <a:rPr lang="en-GB" i="1" dirty="0" err="1" smtClean="0"/>
              <a:t>subl</a:t>
            </a:r>
            <a:r>
              <a:rPr lang="en-GB" i="1" dirty="0" smtClean="0"/>
              <a:t>.</a:t>
            </a:r>
            <a:r>
              <a:rPr lang="en-GB" dirty="0" smtClean="0"/>
              <a:t> 10.1-3</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a:t>Sappho, for example, always chooses the emotions associated with love’s madness from the attendant circumstances and the real situation. Where does she display her excellence? In that she is adept at selecting and combining the most important and excessive concomitants</a:t>
            </a:r>
            <a:r>
              <a:rPr lang="en-GB" dirty="0" smtClean="0"/>
              <a:t>:</a:t>
            </a:r>
          </a:p>
          <a:p>
            <a:pPr marL="0" indent="0">
              <a:buNone/>
            </a:pPr>
            <a:r>
              <a:rPr lang="en-GB" dirty="0" smtClean="0"/>
              <a:t>…</a:t>
            </a:r>
          </a:p>
          <a:p>
            <a:pPr marL="0" indent="0">
              <a:buNone/>
            </a:pPr>
            <a:r>
              <a:rPr lang="en-GB" dirty="0"/>
              <a:t>Are you not amazed how at one and the same moment she seeks out soul, body, hearing, tongue, sight, complexion as though they had all left her and were external, and how in contradiction she both </a:t>
            </a:r>
            <a:r>
              <a:rPr lang="en-GB" dirty="0" smtClean="0"/>
              <a:t>freezes</a:t>
            </a:r>
            <a:r>
              <a:rPr lang="en-GB" dirty="0"/>
              <a:t> </a:t>
            </a:r>
            <a:r>
              <a:rPr lang="en-GB" dirty="0" smtClean="0"/>
              <a:t>and </a:t>
            </a:r>
            <a:r>
              <a:rPr lang="en-GB" dirty="0"/>
              <a:t>burns, is irrational and sane, is afraid and nearly dead, so that we observe in her not one single emotion but a concourse of emotions? All this of course happens to people in love; but, as I said, it is her selection of the most important details and her combination of them into a single whole that have produced the excellence of the poem</a:t>
            </a:r>
            <a:r>
              <a:rPr lang="en-GB" dirty="0" smtClean="0"/>
              <a:t>.</a:t>
            </a:r>
            <a:endParaRPr lang="en-GB" dirty="0"/>
          </a:p>
        </p:txBody>
      </p:sp>
    </p:spTree>
    <p:extLst>
      <p:ext uri="{BB962C8B-B14F-4D97-AF65-F5344CB8AC3E}">
        <p14:creationId xmlns:p14="http://schemas.microsoft.com/office/powerpoint/2010/main" val="16710405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TotalTime>
  <Words>1240</Words>
  <Application>Microsoft Office PowerPoint</Application>
  <PresentationFormat>Widescreen</PresentationFormat>
  <Paragraphs>114</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Century Gothic</vt:lpstr>
      <vt:lpstr>Wingdings 3</vt:lpstr>
      <vt:lpstr>Ion</vt:lpstr>
      <vt:lpstr> Between Epic and Tragedy </vt:lpstr>
      <vt:lpstr>Poetry between epic and tragedy</vt:lpstr>
      <vt:lpstr>The context of the archaic period</vt:lpstr>
      <vt:lpstr>Changing cultural climate</vt:lpstr>
      <vt:lpstr>A vast range of poetry</vt:lpstr>
      <vt:lpstr>Unifying factors?</vt:lpstr>
      <vt:lpstr>Using a first-person voice</vt:lpstr>
      <vt:lpstr>Sappho</vt:lpstr>
      <vt:lpstr>Sappho </vt:lpstr>
      <vt:lpstr>From state to individual?</vt:lpstr>
      <vt:lpstr>Relating to mythology (and epic)</vt:lpstr>
      <vt:lpstr>Personal epic</vt:lpstr>
      <vt:lpstr>Composition: How is it done? </vt:lpstr>
      <vt:lpstr>Fragment 31 - Loeb</vt:lpstr>
      <vt:lpstr>Fragment 31 – Anne Carson</vt:lpstr>
      <vt:lpstr>Fragments: Longius de subl. 10.1-3</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Errietta Bissa</dc:creator>
  <cp:lastModifiedBy>Errietta Bissa</cp:lastModifiedBy>
  <cp:revision>3</cp:revision>
  <dcterms:created xsi:type="dcterms:W3CDTF">2018-11-09T13:36:02Z</dcterms:created>
  <dcterms:modified xsi:type="dcterms:W3CDTF">2018-11-09T13:38:28Z</dcterms:modified>
</cp:coreProperties>
</file>