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91"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8" r:id="rId11"/>
    <p:sldId id="266" r:id="rId12"/>
    <p:sldId id="267" r:id="rId13"/>
  </p:sldIdLst>
  <p:sldSz cx="12192000" cy="6858000"/>
  <p:notesSz cx="6858000" cy="9144000"/>
  <p:embeddedFontLst>
    <p:embeddedFont>
      <p:font typeface="Abril Fatface" panose="02000503000000020003" pitchFamily="2" charset="77"/>
      <p:regular r:id="rId15"/>
    </p:embeddedFont>
    <p:embeddedFont>
      <p:font typeface="Playfair Display" pitchFamily="2" charset="77"/>
      <p:regular r:id="rId16"/>
      <p:bold r:id="rId17"/>
      <p:italic r:id="rId18"/>
      <p:bold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66"/>
    <p:restoredTop sz="94694"/>
  </p:normalViewPr>
  <p:slideViewPr>
    <p:cSldViewPr snapToGrid="0">
      <p:cViewPr varScale="1">
        <p:scale>
          <a:sx n="51" d="100"/>
          <a:sy n="51" d="100"/>
        </p:scale>
        <p:origin x="1160" y="2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0329AE-FCC9-46AA-9268-7FEAAA8DB8D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025DE19-ACBB-46EC-BC6B-EF9E087676F4}">
      <dgm:prSet/>
      <dgm:spPr/>
      <dgm:t>
        <a:bodyPr/>
        <a:lstStyle/>
        <a:p>
          <a:r>
            <a:rPr lang="en-US" dirty="0"/>
            <a:t>Hotel industry faces dual role: responsibility and opportunity in climate action (Jones et al., 2023)</a:t>
          </a:r>
        </a:p>
      </dgm:t>
    </dgm:pt>
    <dgm:pt modelId="{7CB611C9-DAC8-4BEE-B4C1-CEF934A57D11}" type="parTrans" cxnId="{B38E321C-876F-4178-9016-D7ABB5DA5AC4}">
      <dgm:prSet/>
      <dgm:spPr/>
      <dgm:t>
        <a:bodyPr/>
        <a:lstStyle/>
        <a:p>
          <a:endParaRPr lang="en-US"/>
        </a:p>
      </dgm:t>
    </dgm:pt>
    <dgm:pt modelId="{27682E4D-E187-4E82-A800-73F677570018}" type="sibTrans" cxnId="{B38E321C-876F-4178-9016-D7ABB5DA5AC4}">
      <dgm:prSet/>
      <dgm:spPr/>
      <dgm:t>
        <a:bodyPr/>
        <a:lstStyle/>
        <a:p>
          <a:endParaRPr lang="en-US"/>
        </a:p>
      </dgm:t>
    </dgm:pt>
    <dgm:pt modelId="{EC4C2DE1-492A-4BA0-A5A1-B09A13318739}">
      <dgm:prSet/>
      <dgm:spPr/>
      <dgm:t>
        <a:bodyPr/>
        <a:lstStyle/>
        <a:p>
          <a:r>
            <a:rPr lang="en-US"/>
            <a:t>Sustainability critical for competitiveness, regulation, and guest expectations (WTTC, 2023)</a:t>
          </a:r>
        </a:p>
      </dgm:t>
    </dgm:pt>
    <dgm:pt modelId="{99DDD8A6-FDD3-4E11-8948-0B296A0060E8}" type="parTrans" cxnId="{18124838-6B8A-40B9-B3CC-E24490833F44}">
      <dgm:prSet/>
      <dgm:spPr/>
      <dgm:t>
        <a:bodyPr/>
        <a:lstStyle/>
        <a:p>
          <a:endParaRPr lang="en-US"/>
        </a:p>
      </dgm:t>
    </dgm:pt>
    <dgm:pt modelId="{817FE9C4-FB98-468D-B124-34DE4BA70EAA}" type="sibTrans" cxnId="{18124838-6B8A-40B9-B3CC-E24490833F44}">
      <dgm:prSet/>
      <dgm:spPr/>
      <dgm:t>
        <a:bodyPr/>
        <a:lstStyle/>
        <a:p>
          <a:endParaRPr lang="en-US"/>
        </a:p>
      </dgm:t>
    </dgm:pt>
    <dgm:pt modelId="{08B55074-D00E-416E-8A67-C1679BC8D641}">
      <dgm:prSet/>
      <dgm:spPr/>
      <dgm:t>
        <a:bodyPr/>
        <a:lstStyle/>
        <a:p>
          <a:r>
            <a:rPr lang="en-US"/>
            <a:t>Net-zero success depends on strong leadership, partnerships, and transparency (UNWTO, 2022)</a:t>
          </a:r>
        </a:p>
      </dgm:t>
    </dgm:pt>
    <dgm:pt modelId="{22D2E9AE-7CD5-4206-9A74-34113AC85C88}" type="parTrans" cxnId="{4E173F61-D192-4685-9D66-DDCE13F9762D}">
      <dgm:prSet/>
      <dgm:spPr/>
      <dgm:t>
        <a:bodyPr/>
        <a:lstStyle/>
        <a:p>
          <a:endParaRPr lang="en-US"/>
        </a:p>
      </dgm:t>
    </dgm:pt>
    <dgm:pt modelId="{5F371B0D-D9F5-4B97-B980-7962999CB90F}" type="sibTrans" cxnId="{4E173F61-D192-4685-9D66-DDCE13F9762D}">
      <dgm:prSet/>
      <dgm:spPr/>
      <dgm:t>
        <a:bodyPr/>
        <a:lstStyle/>
        <a:p>
          <a:endParaRPr lang="en-US"/>
        </a:p>
      </dgm:t>
    </dgm:pt>
    <dgm:pt modelId="{0EE39BC3-7954-48D0-B298-D9431346DFC0}">
      <dgm:prSet/>
      <dgm:spPr/>
      <dgm:t>
        <a:bodyPr/>
        <a:lstStyle/>
        <a:p>
          <a:r>
            <a:rPr lang="en-US"/>
            <a:t>Early adopters embedding sustainability will shape a resilient hospitality future</a:t>
          </a:r>
        </a:p>
      </dgm:t>
    </dgm:pt>
    <dgm:pt modelId="{93E66A9B-5F65-482C-A89A-E48982B4D084}" type="parTrans" cxnId="{5854BEB7-2DEB-47F9-9691-B687A19BF159}">
      <dgm:prSet/>
      <dgm:spPr/>
      <dgm:t>
        <a:bodyPr/>
        <a:lstStyle/>
        <a:p>
          <a:endParaRPr lang="en-US"/>
        </a:p>
      </dgm:t>
    </dgm:pt>
    <dgm:pt modelId="{F678AD0F-830A-471D-86A8-1A42F0800FE0}" type="sibTrans" cxnId="{5854BEB7-2DEB-47F9-9691-B687A19BF159}">
      <dgm:prSet/>
      <dgm:spPr/>
      <dgm:t>
        <a:bodyPr/>
        <a:lstStyle/>
        <a:p>
          <a:endParaRPr lang="en-US"/>
        </a:p>
      </dgm:t>
    </dgm:pt>
    <dgm:pt modelId="{1CF93844-5550-2D4B-968E-5FDC37BEE8AD}" type="pres">
      <dgm:prSet presAssocID="{D90329AE-FCC9-46AA-9268-7FEAAA8DB8DF}" presName="outerComposite" presStyleCnt="0">
        <dgm:presLayoutVars>
          <dgm:chMax val="5"/>
          <dgm:dir/>
          <dgm:resizeHandles val="exact"/>
        </dgm:presLayoutVars>
      </dgm:prSet>
      <dgm:spPr/>
    </dgm:pt>
    <dgm:pt modelId="{579AB4BF-D027-4C47-B265-7459D1DD0B57}" type="pres">
      <dgm:prSet presAssocID="{D90329AE-FCC9-46AA-9268-7FEAAA8DB8DF}" presName="dummyMaxCanvas" presStyleCnt="0">
        <dgm:presLayoutVars/>
      </dgm:prSet>
      <dgm:spPr/>
    </dgm:pt>
    <dgm:pt modelId="{C89FA7D3-0CE1-2848-9AE1-D309B6DFF983}" type="pres">
      <dgm:prSet presAssocID="{D90329AE-FCC9-46AA-9268-7FEAAA8DB8DF}" presName="FourNodes_1" presStyleLbl="node1" presStyleIdx="0" presStyleCnt="4">
        <dgm:presLayoutVars>
          <dgm:bulletEnabled val="1"/>
        </dgm:presLayoutVars>
      </dgm:prSet>
      <dgm:spPr/>
    </dgm:pt>
    <dgm:pt modelId="{5DB154C7-6259-4848-AD23-F9ED99771F70}" type="pres">
      <dgm:prSet presAssocID="{D90329AE-FCC9-46AA-9268-7FEAAA8DB8DF}" presName="FourNodes_2" presStyleLbl="node1" presStyleIdx="1" presStyleCnt="4">
        <dgm:presLayoutVars>
          <dgm:bulletEnabled val="1"/>
        </dgm:presLayoutVars>
      </dgm:prSet>
      <dgm:spPr/>
    </dgm:pt>
    <dgm:pt modelId="{3DC22EB5-DE24-4947-BE31-6FAD6DB6883D}" type="pres">
      <dgm:prSet presAssocID="{D90329AE-FCC9-46AA-9268-7FEAAA8DB8DF}" presName="FourNodes_3" presStyleLbl="node1" presStyleIdx="2" presStyleCnt="4">
        <dgm:presLayoutVars>
          <dgm:bulletEnabled val="1"/>
        </dgm:presLayoutVars>
      </dgm:prSet>
      <dgm:spPr/>
    </dgm:pt>
    <dgm:pt modelId="{1C97DA6E-0F88-204A-BE54-F1BBC71E9DBF}" type="pres">
      <dgm:prSet presAssocID="{D90329AE-FCC9-46AA-9268-7FEAAA8DB8DF}" presName="FourNodes_4" presStyleLbl="node1" presStyleIdx="3" presStyleCnt="4">
        <dgm:presLayoutVars>
          <dgm:bulletEnabled val="1"/>
        </dgm:presLayoutVars>
      </dgm:prSet>
      <dgm:spPr/>
    </dgm:pt>
    <dgm:pt modelId="{D7D87877-9F10-D84F-863A-2694DD6FCB75}" type="pres">
      <dgm:prSet presAssocID="{D90329AE-FCC9-46AA-9268-7FEAAA8DB8DF}" presName="FourConn_1-2" presStyleLbl="fgAccFollowNode1" presStyleIdx="0" presStyleCnt="3">
        <dgm:presLayoutVars>
          <dgm:bulletEnabled val="1"/>
        </dgm:presLayoutVars>
      </dgm:prSet>
      <dgm:spPr/>
    </dgm:pt>
    <dgm:pt modelId="{9EE1D3A5-8B2C-444A-9FAC-BBD51A83D7B3}" type="pres">
      <dgm:prSet presAssocID="{D90329AE-FCC9-46AA-9268-7FEAAA8DB8DF}" presName="FourConn_2-3" presStyleLbl="fgAccFollowNode1" presStyleIdx="1" presStyleCnt="3">
        <dgm:presLayoutVars>
          <dgm:bulletEnabled val="1"/>
        </dgm:presLayoutVars>
      </dgm:prSet>
      <dgm:spPr/>
    </dgm:pt>
    <dgm:pt modelId="{C79EC08F-81FE-1245-B4D1-4FB1F1A9F68F}" type="pres">
      <dgm:prSet presAssocID="{D90329AE-FCC9-46AA-9268-7FEAAA8DB8DF}" presName="FourConn_3-4" presStyleLbl="fgAccFollowNode1" presStyleIdx="2" presStyleCnt="3">
        <dgm:presLayoutVars>
          <dgm:bulletEnabled val="1"/>
        </dgm:presLayoutVars>
      </dgm:prSet>
      <dgm:spPr/>
    </dgm:pt>
    <dgm:pt modelId="{676CEEE4-2C5D-8A4F-AE24-473C646165EF}" type="pres">
      <dgm:prSet presAssocID="{D90329AE-FCC9-46AA-9268-7FEAAA8DB8DF}" presName="FourNodes_1_text" presStyleLbl="node1" presStyleIdx="3" presStyleCnt="4">
        <dgm:presLayoutVars>
          <dgm:bulletEnabled val="1"/>
        </dgm:presLayoutVars>
      </dgm:prSet>
      <dgm:spPr/>
    </dgm:pt>
    <dgm:pt modelId="{ED6E6047-AB10-8F40-89B5-58C8C758EC52}" type="pres">
      <dgm:prSet presAssocID="{D90329AE-FCC9-46AA-9268-7FEAAA8DB8DF}" presName="FourNodes_2_text" presStyleLbl="node1" presStyleIdx="3" presStyleCnt="4">
        <dgm:presLayoutVars>
          <dgm:bulletEnabled val="1"/>
        </dgm:presLayoutVars>
      </dgm:prSet>
      <dgm:spPr/>
    </dgm:pt>
    <dgm:pt modelId="{686FB0C5-5FCA-A548-A96C-833D8CDBD849}" type="pres">
      <dgm:prSet presAssocID="{D90329AE-FCC9-46AA-9268-7FEAAA8DB8DF}" presName="FourNodes_3_text" presStyleLbl="node1" presStyleIdx="3" presStyleCnt="4">
        <dgm:presLayoutVars>
          <dgm:bulletEnabled val="1"/>
        </dgm:presLayoutVars>
      </dgm:prSet>
      <dgm:spPr/>
    </dgm:pt>
    <dgm:pt modelId="{2AFEBE04-7185-F748-B61C-53B365D7065E}" type="pres">
      <dgm:prSet presAssocID="{D90329AE-FCC9-46AA-9268-7FEAAA8DB8DF}" presName="FourNodes_4_text" presStyleLbl="node1" presStyleIdx="3" presStyleCnt="4">
        <dgm:presLayoutVars>
          <dgm:bulletEnabled val="1"/>
        </dgm:presLayoutVars>
      </dgm:prSet>
      <dgm:spPr/>
    </dgm:pt>
  </dgm:ptLst>
  <dgm:cxnLst>
    <dgm:cxn modelId="{B3CE480F-388A-BA4D-95AE-759523980DBF}" type="presOf" srcId="{D90329AE-FCC9-46AA-9268-7FEAAA8DB8DF}" destId="{1CF93844-5550-2D4B-968E-5FDC37BEE8AD}" srcOrd="0" destOrd="0" presId="urn:microsoft.com/office/officeart/2005/8/layout/vProcess5"/>
    <dgm:cxn modelId="{B38E321C-876F-4178-9016-D7ABB5DA5AC4}" srcId="{D90329AE-FCC9-46AA-9268-7FEAAA8DB8DF}" destId="{A025DE19-ACBB-46EC-BC6B-EF9E087676F4}" srcOrd="0" destOrd="0" parTransId="{7CB611C9-DAC8-4BEE-B4C1-CEF934A57D11}" sibTransId="{27682E4D-E187-4E82-A800-73F677570018}"/>
    <dgm:cxn modelId="{4E49EA26-B33E-6446-8FA9-CA39E651FFCF}" type="presOf" srcId="{EC4C2DE1-492A-4BA0-A5A1-B09A13318739}" destId="{5DB154C7-6259-4848-AD23-F9ED99771F70}" srcOrd="0" destOrd="0" presId="urn:microsoft.com/office/officeart/2005/8/layout/vProcess5"/>
    <dgm:cxn modelId="{18124838-6B8A-40B9-B3CC-E24490833F44}" srcId="{D90329AE-FCC9-46AA-9268-7FEAAA8DB8DF}" destId="{EC4C2DE1-492A-4BA0-A5A1-B09A13318739}" srcOrd="1" destOrd="0" parTransId="{99DDD8A6-FDD3-4E11-8948-0B296A0060E8}" sibTransId="{817FE9C4-FB98-468D-B124-34DE4BA70EAA}"/>
    <dgm:cxn modelId="{820CEE3A-936F-2F4E-B106-92947346B721}" type="presOf" srcId="{A025DE19-ACBB-46EC-BC6B-EF9E087676F4}" destId="{C89FA7D3-0CE1-2848-9AE1-D309B6DFF983}" srcOrd="0" destOrd="0" presId="urn:microsoft.com/office/officeart/2005/8/layout/vProcess5"/>
    <dgm:cxn modelId="{1150A13C-3DB0-FF47-80B8-0ABE9250C7CD}" type="presOf" srcId="{EC4C2DE1-492A-4BA0-A5A1-B09A13318739}" destId="{ED6E6047-AB10-8F40-89B5-58C8C758EC52}" srcOrd="1" destOrd="0" presId="urn:microsoft.com/office/officeart/2005/8/layout/vProcess5"/>
    <dgm:cxn modelId="{0E51483E-E982-E643-B99A-024EC4268912}" type="presOf" srcId="{5F371B0D-D9F5-4B97-B980-7962999CB90F}" destId="{C79EC08F-81FE-1245-B4D1-4FB1F1A9F68F}" srcOrd="0" destOrd="0" presId="urn:microsoft.com/office/officeart/2005/8/layout/vProcess5"/>
    <dgm:cxn modelId="{3E764150-E365-3340-9CCB-2727F9165151}" type="presOf" srcId="{08B55074-D00E-416E-8A67-C1679BC8D641}" destId="{686FB0C5-5FCA-A548-A96C-833D8CDBD849}" srcOrd="1" destOrd="0" presId="urn:microsoft.com/office/officeart/2005/8/layout/vProcess5"/>
    <dgm:cxn modelId="{D5F0BF5C-8646-344C-AEB4-4EF82CD995CE}" type="presOf" srcId="{27682E4D-E187-4E82-A800-73F677570018}" destId="{D7D87877-9F10-D84F-863A-2694DD6FCB75}" srcOrd="0" destOrd="0" presId="urn:microsoft.com/office/officeart/2005/8/layout/vProcess5"/>
    <dgm:cxn modelId="{4E173F61-D192-4685-9D66-DDCE13F9762D}" srcId="{D90329AE-FCC9-46AA-9268-7FEAAA8DB8DF}" destId="{08B55074-D00E-416E-8A67-C1679BC8D641}" srcOrd="2" destOrd="0" parTransId="{22D2E9AE-7CD5-4206-9A74-34113AC85C88}" sibTransId="{5F371B0D-D9F5-4B97-B980-7962999CB90F}"/>
    <dgm:cxn modelId="{A578C098-0503-F542-BC79-0667B87DDB34}" type="presOf" srcId="{0EE39BC3-7954-48D0-B298-D9431346DFC0}" destId="{2AFEBE04-7185-F748-B61C-53B365D7065E}" srcOrd="1" destOrd="0" presId="urn:microsoft.com/office/officeart/2005/8/layout/vProcess5"/>
    <dgm:cxn modelId="{C5E603A0-5D9C-3149-9B99-E6260D36C01F}" type="presOf" srcId="{0EE39BC3-7954-48D0-B298-D9431346DFC0}" destId="{1C97DA6E-0F88-204A-BE54-F1BBC71E9DBF}" srcOrd="0" destOrd="0" presId="urn:microsoft.com/office/officeart/2005/8/layout/vProcess5"/>
    <dgm:cxn modelId="{D48386A2-C750-6948-BCF3-977252638A9F}" type="presOf" srcId="{817FE9C4-FB98-468D-B124-34DE4BA70EAA}" destId="{9EE1D3A5-8B2C-444A-9FAC-BBD51A83D7B3}" srcOrd="0" destOrd="0" presId="urn:microsoft.com/office/officeart/2005/8/layout/vProcess5"/>
    <dgm:cxn modelId="{1CF055AB-0DF6-D24A-BE93-8145C017965D}" type="presOf" srcId="{08B55074-D00E-416E-8A67-C1679BC8D641}" destId="{3DC22EB5-DE24-4947-BE31-6FAD6DB6883D}" srcOrd="0" destOrd="0" presId="urn:microsoft.com/office/officeart/2005/8/layout/vProcess5"/>
    <dgm:cxn modelId="{5854BEB7-2DEB-47F9-9691-B687A19BF159}" srcId="{D90329AE-FCC9-46AA-9268-7FEAAA8DB8DF}" destId="{0EE39BC3-7954-48D0-B298-D9431346DFC0}" srcOrd="3" destOrd="0" parTransId="{93E66A9B-5F65-482C-A89A-E48982B4D084}" sibTransId="{F678AD0F-830A-471D-86A8-1A42F0800FE0}"/>
    <dgm:cxn modelId="{230B92EE-82B6-D347-AC5C-89D008985BF1}" type="presOf" srcId="{A025DE19-ACBB-46EC-BC6B-EF9E087676F4}" destId="{676CEEE4-2C5D-8A4F-AE24-473C646165EF}" srcOrd="1" destOrd="0" presId="urn:microsoft.com/office/officeart/2005/8/layout/vProcess5"/>
    <dgm:cxn modelId="{5E614F8B-BA81-9C4F-AF23-0AD6FDA2AA0A}" type="presParOf" srcId="{1CF93844-5550-2D4B-968E-5FDC37BEE8AD}" destId="{579AB4BF-D027-4C47-B265-7459D1DD0B57}" srcOrd="0" destOrd="0" presId="urn:microsoft.com/office/officeart/2005/8/layout/vProcess5"/>
    <dgm:cxn modelId="{9692C01A-1185-CB45-80D5-5EDC20E560D4}" type="presParOf" srcId="{1CF93844-5550-2D4B-968E-5FDC37BEE8AD}" destId="{C89FA7D3-0CE1-2848-9AE1-D309B6DFF983}" srcOrd="1" destOrd="0" presId="urn:microsoft.com/office/officeart/2005/8/layout/vProcess5"/>
    <dgm:cxn modelId="{D6CFC1B2-6CE9-6949-AC7C-D1DF1B2261AB}" type="presParOf" srcId="{1CF93844-5550-2D4B-968E-5FDC37BEE8AD}" destId="{5DB154C7-6259-4848-AD23-F9ED99771F70}" srcOrd="2" destOrd="0" presId="urn:microsoft.com/office/officeart/2005/8/layout/vProcess5"/>
    <dgm:cxn modelId="{737D5CD2-56EC-8A41-B604-071238E57AC3}" type="presParOf" srcId="{1CF93844-5550-2D4B-968E-5FDC37BEE8AD}" destId="{3DC22EB5-DE24-4947-BE31-6FAD6DB6883D}" srcOrd="3" destOrd="0" presId="urn:microsoft.com/office/officeart/2005/8/layout/vProcess5"/>
    <dgm:cxn modelId="{FE127A96-40C6-E445-A4A3-5CBF60CD7E28}" type="presParOf" srcId="{1CF93844-5550-2D4B-968E-5FDC37BEE8AD}" destId="{1C97DA6E-0F88-204A-BE54-F1BBC71E9DBF}" srcOrd="4" destOrd="0" presId="urn:microsoft.com/office/officeart/2005/8/layout/vProcess5"/>
    <dgm:cxn modelId="{EFF7120A-067A-7C4A-BD2D-3D27A154F1E2}" type="presParOf" srcId="{1CF93844-5550-2D4B-968E-5FDC37BEE8AD}" destId="{D7D87877-9F10-D84F-863A-2694DD6FCB75}" srcOrd="5" destOrd="0" presId="urn:microsoft.com/office/officeart/2005/8/layout/vProcess5"/>
    <dgm:cxn modelId="{13243006-A155-7841-BE43-5197F82DCA1A}" type="presParOf" srcId="{1CF93844-5550-2D4B-968E-5FDC37BEE8AD}" destId="{9EE1D3A5-8B2C-444A-9FAC-BBD51A83D7B3}" srcOrd="6" destOrd="0" presId="urn:microsoft.com/office/officeart/2005/8/layout/vProcess5"/>
    <dgm:cxn modelId="{F22C7B7D-F4B8-9F4B-BA53-023FB25077AC}" type="presParOf" srcId="{1CF93844-5550-2D4B-968E-5FDC37BEE8AD}" destId="{C79EC08F-81FE-1245-B4D1-4FB1F1A9F68F}" srcOrd="7" destOrd="0" presId="urn:microsoft.com/office/officeart/2005/8/layout/vProcess5"/>
    <dgm:cxn modelId="{6F94FEAD-E56D-0949-B907-DE55EE067C38}" type="presParOf" srcId="{1CF93844-5550-2D4B-968E-5FDC37BEE8AD}" destId="{676CEEE4-2C5D-8A4F-AE24-473C646165EF}" srcOrd="8" destOrd="0" presId="urn:microsoft.com/office/officeart/2005/8/layout/vProcess5"/>
    <dgm:cxn modelId="{1F5012A2-629B-3C40-A682-AE1A8226276F}" type="presParOf" srcId="{1CF93844-5550-2D4B-968E-5FDC37BEE8AD}" destId="{ED6E6047-AB10-8F40-89B5-58C8C758EC52}" srcOrd="9" destOrd="0" presId="urn:microsoft.com/office/officeart/2005/8/layout/vProcess5"/>
    <dgm:cxn modelId="{3D86659E-89B3-4449-AD28-20E8B2AEF256}" type="presParOf" srcId="{1CF93844-5550-2D4B-968E-5FDC37BEE8AD}" destId="{686FB0C5-5FCA-A548-A96C-833D8CDBD849}" srcOrd="10" destOrd="0" presId="urn:microsoft.com/office/officeart/2005/8/layout/vProcess5"/>
    <dgm:cxn modelId="{665E7365-82A8-1B42-AA75-F4B4D0E24AFB}" type="presParOf" srcId="{1CF93844-5550-2D4B-968E-5FDC37BEE8AD}" destId="{2AFEBE04-7185-F748-B61C-53B365D7065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FA7D3-0CE1-2848-9AE1-D309B6DFF983}">
      <dsp:nvSpPr>
        <dsp:cNvPr id="0" name=""/>
        <dsp:cNvSpPr/>
      </dsp:nvSpPr>
      <dsp:spPr>
        <a:xfrm>
          <a:off x="0" y="0"/>
          <a:ext cx="6194169" cy="9802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Hotel industry faces dual role: responsibility and opportunity in climate action (Jones et al., 2023)</a:t>
          </a:r>
        </a:p>
      </dsp:txBody>
      <dsp:txXfrm>
        <a:off x="28712" y="28712"/>
        <a:ext cx="5053532" cy="922859"/>
      </dsp:txXfrm>
    </dsp:sp>
    <dsp:sp modelId="{5DB154C7-6259-4848-AD23-F9ED99771F70}">
      <dsp:nvSpPr>
        <dsp:cNvPr id="0" name=""/>
        <dsp:cNvSpPr/>
      </dsp:nvSpPr>
      <dsp:spPr>
        <a:xfrm>
          <a:off x="518761" y="1158517"/>
          <a:ext cx="6194169" cy="9802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Sustainability critical for competitiveness, regulation, and guest expectations (WTTC, 2023)</a:t>
          </a:r>
        </a:p>
      </dsp:txBody>
      <dsp:txXfrm>
        <a:off x="547473" y="1187229"/>
        <a:ext cx="4980799" cy="922859"/>
      </dsp:txXfrm>
    </dsp:sp>
    <dsp:sp modelId="{3DC22EB5-DE24-4947-BE31-6FAD6DB6883D}">
      <dsp:nvSpPr>
        <dsp:cNvPr id="0" name=""/>
        <dsp:cNvSpPr/>
      </dsp:nvSpPr>
      <dsp:spPr>
        <a:xfrm>
          <a:off x="1029780" y="2317034"/>
          <a:ext cx="6194169" cy="9802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Net-zero success depends on strong leadership, partnerships, and transparency (UNWTO, 2022)</a:t>
          </a:r>
        </a:p>
      </dsp:txBody>
      <dsp:txXfrm>
        <a:off x="1058492" y="2345746"/>
        <a:ext cx="4988542" cy="922859"/>
      </dsp:txXfrm>
    </dsp:sp>
    <dsp:sp modelId="{1C97DA6E-0F88-204A-BE54-F1BBC71E9DBF}">
      <dsp:nvSpPr>
        <dsp:cNvPr id="0" name=""/>
        <dsp:cNvSpPr/>
      </dsp:nvSpPr>
      <dsp:spPr>
        <a:xfrm>
          <a:off x="1548542" y="3475551"/>
          <a:ext cx="6194169" cy="9802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Early adopters embedding sustainability will shape a resilient hospitality future</a:t>
          </a:r>
        </a:p>
      </dsp:txBody>
      <dsp:txXfrm>
        <a:off x="1577254" y="3504263"/>
        <a:ext cx="4980799" cy="922859"/>
      </dsp:txXfrm>
    </dsp:sp>
    <dsp:sp modelId="{D7D87877-9F10-D84F-863A-2694DD6FCB75}">
      <dsp:nvSpPr>
        <dsp:cNvPr id="0" name=""/>
        <dsp:cNvSpPr/>
      </dsp:nvSpPr>
      <dsp:spPr>
        <a:xfrm>
          <a:off x="5556985" y="750808"/>
          <a:ext cx="637184" cy="6371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700351" y="750808"/>
        <a:ext cx="350452" cy="479481"/>
      </dsp:txXfrm>
    </dsp:sp>
    <dsp:sp modelId="{9EE1D3A5-8B2C-444A-9FAC-BBD51A83D7B3}">
      <dsp:nvSpPr>
        <dsp:cNvPr id="0" name=""/>
        <dsp:cNvSpPr/>
      </dsp:nvSpPr>
      <dsp:spPr>
        <a:xfrm>
          <a:off x="6075746" y="1909325"/>
          <a:ext cx="637184" cy="6371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219112" y="1909325"/>
        <a:ext cx="350452" cy="479481"/>
      </dsp:txXfrm>
    </dsp:sp>
    <dsp:sp modelId="{C79EC08F-81FE-1245-B4D1-4FB1F1A9F68F}">
      <dsp:nvSpPr>
        <dsp:cNvPr id="0" name=""/>
        <dsp:cNvSpPr/>
      </dsp:nvSpPr>
      <dsp:spPr>
        <a:xfrm>
          <a:off x="6586765" y="3067842"/>
          <a:ext cx="637184" cy="63718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30131" y="3067842"/>
        <a:ext cx="350452" cy="4794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9" name="Google Shape;57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5" name="Google Shape;58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0"/>
        <p:cNvGrpSpPr/>
        <p:nvPr/>
      </p:nvGrpSpPr>
      <p:grpSpPr>
        <a:xfrm>
          <a:off x="0" y="0"/>
          <a:ext cx="0" cy="0"/>
          <a:chOff x="0" y="0"/>
          <a:chExt cx="0" cy="0"/>
        </a:xfrm>
      </p:grpSpPr>
      <p:sp>
        <p:nvSpPr>
          <p:cNvPr id="591" name="Google Shape;59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2" name="Google Shape;59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7"/>
        <p:cNvGrpSpPr/>
        <p:nvPr/>
      </p:nvGrpSpPr>
      <p:grpSpPr>
        <a:xfrm>
          <a:off x="0" y="0"/>
          <a:ext cx="0" cy="0"/>
          <a:chOff x="0" y="0"/>
          <a:chExt cx="0" cy="0"/>
        </a:xfrm>
      </p:grpSpPr>
      <p:sp>
        <p:nvSpPr>
          <p:cNvPr id="608" name="Google Shape;60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09" name="Google Shape;60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Good [morning/afternoon] everyone. Thank you for joining me today.</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Apart from a planetary issue, the global climate problem is a commercial need particularly for sectors with significant effect like hospitality. Because of energy usage, water consumption, and garbage creation, the hotel industry alone accounts for around 1% of world greenhouse gas emissions (UNWTO, 2023). This qualifies both as a potential leader in climate action and a contributor to it.</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The idea of net-zero—achieving a balance between greenhouse gases released and removed—has been a major aim across several sectors, including hospitality, in recent years. This implies for hotels changing everything, including operations and supply chains as well as architectural design.</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This presentation will examine at hotel responses to net-zero aims. Using actual case studies, it  will explore  at industry practices, issues, and solutions. This is not just relevant; it's also essential for helping hospitality to build a strong and sustainable future.</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15" name="Google Shape;61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100" b="0" i="0" u="none" strike="noStrike" cap="none" dirty="0">
                <a:solidFill>
                  <a:srgbClr val="000000"/>
                </a:solidFill>
                <a:effectLst/>
                <a:latin typeface="Arial"/>
                <a:ea typeface="Arial"/>
                <a:cs typeface="Arial"/>
                <a:sym typeface="Arial"/>
              </a:rPr>
              <a:t>One major player in the world economy is the hotel and larger hospitality sector. The World Travel &amp; Tourism Council (2023) estimates that the travel and tourism industry will support around 9.2% of the world's GDP by 2022. But there is a great environmental cost associated with this economic development. Hotels are energy-intensive businesses needing continuous electricity for heating, ventilation, air conditioning, lighting, laundry facilities. Along with significant water usage and tonnes of solid and food waste, these businesses also produce.</a:t>
            </a:r>
            <a:br>
              <a:rPr lang="en-GB" sz="1100" b="0" i="0" u="none" strike="noStrike" cap="none" dirty="0">
                <a:solidFill>
                  <a:srgbClr val="000000"/>
                </a:solidFill>
                <a:effectLst/>
                <a:latin typeface="Arial"/>
                <a:ea typeface="Arial"/>
                <a:cs typeface="Arial"/>
                <a:sym typeface="Arial"/>
              </a:rPr>
            </a:b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The environmental impact of the industry directly relates to more general worldwide goals. Particularly Goal 12, which encourages responsible consumption and production, and Goal 13, which supports immediate action on climate change, the United Nations Sustainable Development Goals (UN SDGs) provide a road map for tackling these challenges. Furthermore, the Paris Agreement emphasises the need of net-zero emissions by 2025, which forces every sector—including hotel sector—to change its operations.</a:t>
            </a: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Therefore, the hotel sector is well positioned; it helps to address climate issues but also has great potential to bring sustainable transformation via creative ideas and ethical business practices</a:t>
            </a:r>
            <a:r>
              <a:rPr lang="en-US" sz="1100" b="0" i="0" u="none" strike="noStrike" cap="none" dirty="0">
                <a:solidFill>
                  <a:srgbClr val="000000"/>
                </a:solidFill>
                <a:effectLst/>
                <a:latin typeface="Arial"/>
                <a:ea typeface="Arial"/>
                <a:cs typeface="Arial"/>
                <a:sym typeface="Arial"/>
              </a:rPr>
              <a:t>.</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3" name="Google Shape;62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the hotel sector, knowledge of sustainability calls for a solid theoretical basis. Introduced by Elkington in 1997, the Triple Bottom Line model is among the most often used ones. It </a:t>
            </a:r>
            <a:r>
              <a:rPr lang="en-US" sz="1100" b="0" i="0" u="none" strike="noStrike" cap="none" dirty="0" err="1">
                <a:solidFill>
                  <a:srgbClr val="000000"/>
                </a:solidFill>
                <a:effectLst/>
                <a:latin typeface="Arial"/>
                <a:ea typeface="Arial"/>
                <a:cs typeface="Arial"/>
                <a:sym typeface="Arial"/>
              </a:rPr>
              <a:t>emphasises</a:t>
            </a:r>
            <a:r>
              <a:rPr lang="en-US" sz="1100" b="0" i="0" u="none" strike="noStrike" cap="none" dirty="0">
                <a:solidFill>
                  <a:srgbClr val="000000"/>
                </a:solidFill>
                <a:effectLst/>
                <a:latin typeface="Arial"/>
                <a:ea typeface="Arial"/>
                <a:cs typeface="Arial"/>
                <a:sym typeface="Arial"/>
              </a:rPr>
              <a:t> the requirement of companies finding a balance between social, environmental, and financial performance—that is, basically giving people, earth, and profit top priority.</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Corporate Social Responsibility (CSR) is yet another fundamental idea. This idea </a:t>
            </a:r>
            <a:r>
              <a:rPr lang="en-US" sz="1100" b="0" i="0" u="none" strike="noStrike" cap="none" dirty="0" err="1">
                <a:solidFill>
                  <a:srgbClr val="000000"/>
                </a:solidFill>
                <a:effectLst/>
                <a:latin typeface="Arial"/>
                <a:ea typeface="Arial"/>
                <a:cs typeface="Arial"/>
                <a:sym typeface="Arial"/>
              </a:rPr>
              <a:t>emphasises</a:t>
            </a:r>
            <a:r>
              <a:rPr lang="en-US" sz="1100" b="0" i="0" u="none" strike="noStrike" cap="none" dirty="0">
                <a:solidFill>
                  <a:srgbClr val="000000"/>
                </a:solidFill>
                <a:effectLst/>
                <a:latin typeface="Arial"/>
                <a:ea typeface="Arial"/>
                <a:cs typeface="Arial"/>
                <a:sym typeface="Arial"/>
              </a:rPr>
              <a:t> the need of hotel companies to run in a socially conscious way—engaging in ethical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helping local communities, and guaranteeing open operations—by means of which they promote ethical practices (Carroll, 1991).</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Promoting sustainable tourism—which focusses on maintaining environmental quality and socio-cultural legacy while guaranteeing long-term sustainability in hotel operations—the United Nations World Tourism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(UNWTO)</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Crucially for attaining global climate objectives, the Intergovernmental Panel on Climate Change (IPCC) </a:t>
            </a:r>
            <a:r>
              <a:rPr lang="en-US" sz="1100" b="0" i="0" u="none" strike="noStrike" cap="none" dirty="0" err="1">
                <a:solidFill>
                  <a:srgbClr val="000000"/>
                </a:solidFill>
                <a:effectLst/>
                <a:latin typeface="Arial"/>
                <a:ea typeface="Arial"/>
                <a:cs typeface="Arial"/>
                <a:sym typeface="Arial"/>
              </a:rPr>
              <a:t>emphasises</a:t>
            </a:r>
            <a:r>
              <a:rPr lang="en-US" sz="1100" b="0" i="0" u="none" strike="noStrike" cap="none" dirty="0">
                <a:solidFill>
                  <a:srgbClr val="000000"/>
                </a:solidFill>
                <a:effectLst/>
                <a:latin typeface="Arial"/>
                <a:ea typeface="Arial"/>
                <a:cs typeface="Arial"/>
                <a:sym typeface="Arial"/>
              </a:rPr>
              <a:t> the idea of Net-Zero, wherein the quantity of greenhouse gases released is matched by the amount absorbed from the atmosphere.</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Not just as a moral need but also as a competitive advantage, many hotels are including sustainability into their main business plans. Still up for contention, however, is whether voluntary sustainability initiatives should be replaced with required rules, which begs issues like responsibility, greenwashing, and long-term effects.</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These ideas taken together provide a framework for comprehending and assessing how the hotel industry may fit with environmental and climatic targets.</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9" name="Google Shape;629;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PESTEL study enables evaluation of macro-environmental factors influencing the sustainability initiatives of the hotel sector.</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Politically, governments are imposing carbon fees and green construction standards to lower emissions, therefore influencing operations and design of hotels (UNEP, 2023).</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While green investment is gaining momentum and driving the industry to develop responsibly, economically hotels must contend with unpredictability in energy costs (WTTC, 2023).</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and staff are becoming more environmentally concerned on social media, expecting openness, ethical procurement, and carbon-reduced services (</a:t>
            </a:r>
            <a:r>
              <a:rPr lang="en-US" sz="1100" b="0" i="0" u="none" strike="noStrike" cap="none" dirty="0" err="1">
                <a:solidFill>
                  <a:srgbClr val="000000"/>
                </a:solidFill>
                <a:effectLst/>
                <a:latin typeface="Arial"/>
                <a:ea typeface="Arial"/>
                <a:cs typeface="Arial"/>
                <a:sym typeface="Arial"/>
              </a:rPr>
              <a:t>Booking.com</a:t>
            </a:r>
            <a:r>
              <a:rPr lang="en-US" sz="1100" b="0" i="0" u="none" strike="noStrike" cap="none" dirty="0">
                <a:solidFill>
                  <a:srgbClr val="000000"/>
                </a:solidFill>
                <a:effectLst/>
                <a:latin typeface="Arial"/>
                <a:ea typeface="Arial"/>
                <a:cs typeface="Arial"/>
                <a:sym typeface="Arial"/>
              </a:rPr>
              <a:t>, 2023). This changes forces hotels to improve their environmental credentials.</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Technologically, hotels are using smart technologies and artificial intelligence to monitor and lower energy use, thereby improving both efficiency and brand reputation (</a:t>
            </a:r>
            <a:r>
              <a:rPr lang="en-US" sz="1100" b="0" i="0" u="none" strike="noStrike" cap="none" dirty="0" err="1">
                <a:solidFill>
                  <a:srgbClr val="000000"/>
                </a:solidFill>
                <a:effectLst/>
                <a:latin typeface="Arial"/>
                <a:ea typeface="Arial"/>
                <a:cs typeface="Arial"/>
                <a:sym typeface="Arial"/>
              </a:rPr>
              <a:t>Buhalis</a:t>
            </a:r>
            <a:r>
              <a:rPr lang="en-US" sz="1100" b="0" i="0" u="none" strike="noStrike" cap="none" dirty="0">
                <a:solidFill>
                  <a:srgbClr val="000000"/>
                </a:solidFill>
                <a:effectLst/>
                <a:latin typeface="Arial"/>
                <a:ea typeface="Arial"/>
                <a:cs typeface="Arial"/>
                <a:sym typeface="Arial"/>
              </a:rPr>
              <a:t> and Leung, 2018).</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From an environmental standpoint, problems such rising sea levels and biodiversity concerns directly affect long-term viability (IPCC, 2021) and tourist locations.</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Legally, rules now mandate required sustainable reporting and adherence to certification systems as BREEAM or LEED, therefore imposing compliance obligations ( BRE, 2024).</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Ignorance of these outside requirements could cause financial loss and harm of reputation. Long-term resilience and competitiveness depend on strategy alignment with these macro-forces.</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5"/>
        <p:cNvGrpSpPr/>
        <p:nvPr/>
      </p:nvGrpSpPr>
      <p:grpSpPr>
        <a:xfrm>
          <a:off x="0" y="0"/>
          <a:ext cx="0" cy="0"/>
          <a:chOff x="0" y="0"/>
          <a:chExt cx="0" cy="0"/>
        </a:xfrm>
      </p:grpSpPr>
      <p:sp>
        <p:nvSpPr>
          <p:cNvPr id="666" name="Google Shape;66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7" name="Google Shape;66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Let's investigate how two of the biggest hotel companies worldwide—Accor and Marriott—are handling net-zero targets and sustainability.</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Driven by the SBTi framework, Accor has committed to net-zero by 2050. Its Planet 21 initiative combines sustainability into guest experience, building design, and food procurement. The company is aggressively funding renewable energy and eco-retrofitting projects after phase-out of single-use plastics.</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Marriott International, meanwhile, is aiming for a 50% cut in carbon emissions by 2030—also in line with SBTi—also linked with Marriott's approach calls for using green building certifications, artificial intelligence-driven energy management systems, and circular waste techniques including waste-to--energy conversion. Their locally and sustainably sourced activities lower supply chain emissions and improve community involvement.</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Strengths like alignment with global frameworks (SBTi, SDGs), great uptake of innovation, and consumer participation (WTTC, 2023) are shown via a cross-case comparison. Both chains struggle, meanwhile, in precisely measuring Scope 3 emissions, attaining uniformity among worldwide properties, and maintaining the legitimacy of carbon offset systems.</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These examples show both the development as well as the ongoing difficulties in including sustainability into main hotel operations.</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77" name="Google Shape;67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merits and difficulties of net-zero approaches in the hotel industry are assessed in this part.</a:t>
            </a:r>
            <a:br>
              <a:rPr lang="en-GB" sz="1100" b="0" i="0" u="none" strike="noStrike" cap="none" dirty="0">
                <a:solidFill>
                  <a:srgbClr val="000000"/>
                </a:solidFill>
                <a:effectLst/>
                <a:latin typeface="Arial"/>
                <a:ea typeface="Arial"/>
                <a:cs typeface="Arial"/>
                <a:sym typeface="Arial"/>
              </a:rPr>
            </a:b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Of the main strengths, we find that long-term cost reductions result from investment in energy-efficient systems (UNEP, 2022). Adopting sustainability also helps to build brand confidence and draws environmentally minded tourists. ESG investors, who now demand concrete climate action (WTTC, 2023), help many hotel businesses to establish reputation.</a:t>
            </a:r>
            <a:br>
              <a:rPr lang="en-GB" sz="1100" b="0" i="0" u="none" strike="noStrike" cap="none" dirty="0">
                <a:solidFill>
                  <a:srgbClr val="000000"/>
                </a:solidFill>
                <a:effectLst/>
                <a:latin typeface="Arial"/>
                <a:ea typeface="Arial"/>
                <a:cs typeface="Arial"/>
                <a:sym typeface="Arial"/>
              </a:rPr>
            </a:b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Still, there are significant hurdles. Smaller enterprises may be discouraged by high starting capital costs. In franchise arrangements, environmental promises are not often followed consistently (Jones et al., 2023). Moreover, the possibility of greenwashing—making false environmental claims—may undermine confidence.</a:t>
            </a:r>
            <a:br>
              <a:rPr lang="en-GB" sz="1100" b="0" i="0" u="none" strike="noStrike" cap="none" dirty="0">
                <a:solidFill>
                  <a:srgbClr val="000000"/>
                </a:solidFill>
                <a:effectLst/>
                <a:latin typeface="Arial"/>
                <a:ea typeface="Arial"/>
                <a:cs typeface="Arial"/>
                <a:sym typeface="Arial"/>
              </a:rPr>
            </a:b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Additionally debatable is the usage of carbon offsets. Deep emissions cuts must come first (UNEP, 2022), even as offsets may help to supplement efforts at reduction.</a:t>
            </a:r>
            <a:br>
              <a:rPr lang="en-GB" sz="1100" b="0" i="0" u="none" strike="noStrike" cap="none" dirty="0">
                <a:solidFill>
                  <a:srgbClr val="000000"/>
                </a:solidFill>
                <a:effectLst/>
                <a:latin typeface="Arial"/>
                <a:ea typeface="Arial"/>
                <a:cs typeface="Arial"/>
                <a:sym typeface="Arial"/>
              </a:rPr>
            </a:b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In hotel sustainability, one may see it as a transforming process overall. To guarantee significant improvement, this calls not just eco-technology but also strong leadership, open data exchange, and respect of international frameworks.</a:t>
            </a:r>
            <a:endParaRPr lang="en-US" sz="1100" b="0" i="0" u="none" strike="noStrike" cap="none" dirty="0">
              <a:solidFill>
                <a:srgbClr val="000000"/>
              </a:solidFill>
              <a:effectLst/>
              <a:latin typeface="Arial"/>
              <a:ea typeface="Arial"/>
              <a:cs typeface="Arial"/>
              <a:sym typeface="Aria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3"/>
        <p:cNvGrpSpPr/>
        <p:nvPr/>
      </p:nvGrpSpPr>
      <p:grpSpPr>
        <a:xfrm>
          <a:off x="0" y="0"/>
          <a:ext cx="0" cy="0"/>
          <a:chOff x="0" y="0"/>
          <a:chExt cx="0" cy="0"/>
        </a:xfrm>
      </p:grpSpPr>
      <p:sp>
        <p:nvSpPr>
          <p:cNvPr id="714" name="Google Shape;714;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5" name="Google Shape;71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All things considered, the hotel sector has a special role with regard to both duty and chances to solve climate change. Hotels have to change to satisfy legal criteria and the rising expectations of environmentally aware visitors as sustainability progressively becomes a commercial necessity (Jones et al., 2023).</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Reaching net-zero emissions is a challenging target that calls for strong leadership, cooperation across sectors, and open reporting methods to promote confidence and responsibility (WTTC, 2023). Hotels that include sustainability into their basic operations and culture now will not only flourish competitively but also guide the sector towards a resilient, climate-resilient future (UNWTO, 2022).</a:t>
            </a:r>
            <a:br>
              <a:rPr lang="en-US" sz="1100" b="0" i="0" u="none" strike="noStrike" cap="none" dirty="0">
                <a:solidFill>
                  <a:srgbClr val="000000"/>
                </a:solidFill>
                <a:effectLst/>
                <a:latin typeface="Arial"/>
                <a:ea typeface="Arial"/>
                <a:cs typeface="Arial"/>
                <a:sym typeface="Arial"/>
              </a:rPr>
            </a:b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Future-proof hospitality depends on this proactive strategy to withstand changing environmental conditions.</a:t>
            </a: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0"/>
        <p:cNvGrpSpPr/>
        <p:nvPr/>
      </p:nvGrpSpPr>
      <p:grpSpPr>
        <a:xfrm>
          <a:off x="0" y="0"/>
          <a:ext cx="0" cy="0"/>
          <a:chOff x="0" y="0"/>
          <a:chExt cx="0" cy="0"/>
        </a:xfrm>
      </p:grpSpPr>
      <p:sp>
        <p:nvSpPr>
          <p:cNvPr id="721" name="Google Shape;721;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2" name="Google Shape;72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E75C-BE66-1785-B37A-759A1CD12A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C16D59-AC00-7389-05D8-A6B917395D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A28A08-11D1-5BBE-E2C3-BA599483057F}"/>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C4DCAABE-9648-CF8C-B889-B2374C7605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D9111-C13C-06E9-A236-DA1AF60B824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5881242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A6A3-81EE-8014-8E76-E3C2C15933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3D0614-EFBC-8F3F-77BC-7F84B842CE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6632E-513E-7FC0-30F9-86AB2FC39123}"/>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F89FD9F7-9D46-A4CD-3550-11CEBA1B8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2629E7-2EF6-4B65-9660-6A5FEA88D9C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1324991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01CB-3571-1906-5381-E7A6BF7584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14339F-8159-BE55-5F26-4ED8351F4B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904D8D-2DC3-F34C-8EBD-9459E6DD8BAF}"/>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4D642EE6-9F89-DAAD-0993-C02ABCDCA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CB28A-EDA8-411C-5869-3EA1293FD3C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392534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5CEA-D1D5-4561-B3D1-B4FB0EF581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4D30B3-89BC-4191-D5BD-720A4BB903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1D74A-ACFB-EB3C-27CA-C37EBC5002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0A726E-7C7F-D20F-3D7E-ECF2BF332867}"/>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6" name="Footer Placeholder 5">
            <a:extLst>
              <a:ext uri="{FF2B5EF4-FFF2-40B4-BE49-F238E27FC236}">
                <a16:creationId xmlns:a16="http://schemas.microsoft.com/office/drawing/2014/main" id="{78FC2AFC-4690-0F6A-155E-8F25EF79E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A39E0A-6116-DA8D-2B2B-150DE44E8A7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327382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D346-DF1E-EA10-8B0F-35B98BB69E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C6241D-2035-FBB0-373E-DBC538670B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728307-EF38-D06C-5802-38F24F6E9A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DB0242-84E0-FF7D-07BF-2711841C6B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1F02CD-A6E2-D8AF-FE44-179D5F2AAC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D8DB7E-43E1-5460-E211-E7488C11B6E5}"/>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8" name="Footer Placeholder 7">
            <a:extLst>
              <a:ext uri="{FF2B5EF4-FFF2-40B4-BE49-F238E27FC236}">
                <a16:creationId xmlns:a16="http://schemas.microsoft.com/office/drawing/2014/main" id="{2309C72D-4525-11B7-2CEB-C659A2D500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05ADE9-6DF3-79D5-D72A-EC554CA19B7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63833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83DE9-C99F-1F08-4D7E-7B775E8498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741C5D-8652-2B28-EF1D-5DF495706ED9}"/>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4" name="Footer Placeholder 3">
            <a:extLst>
              <a:ext uri="{FF2B5EF4-FFF2-40B4-BE49-F238E27FC236}">
                <a16:creationId xmlns:a16="http://schemas.microsoft.com/office/drawing/2014/main" id="{40A24974-E3B6-BA7C-643A-D412CFF052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B7F8B7-B4D4-B300-A046-9193A4E4FC8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646603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5EE914-BC48-AAB0-B7FF-65CDCA6B1C09}"/>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3" name="Footer Placeholder 2">
            <a:extLst>
              <a:ext uri="{FF2B5EF4-FFF2-40B4-BE49-F238E27FC236}">
                <a16:creationId xmlns:a16="http://schemas.microsoft.com/office/drawing/2014/main" id="{960DCF03-0A93-6772-1173-848C93FFC4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3DD9AE-7442-CA64-B078-C55FEFDFD4B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4495814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1F5E2-E665-88BB-5FBF-7FD839CFB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47E938-46E1-91C1-4314-0630CF8641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0C417B-DE45-17E7-A9F6-3CF927EB99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FE9E13-D617-AD96-D6C3-7F9A3E83D2D9}"/>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6" name="Footer Placeholder 5">
            <a:extLst>
              <a:ext uri="{FF2B5EF4-FFF2-40B4-BE49-F238E27FC236}">
                <a16:creationId xmlns:a16="http://schemas.microsoft.com/office/drawing/2014/main" id="{34667079-5D08-51C0-A876-D0C8A9167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9056AB-97A3-D990-E68A-E24AC05C9A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410699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B25B-828B-FE41-AD51-32E4ECCFAF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09688-2824-5355-8B66-425CD24DFE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E4CB73-6A48-AEBF-0018-69D3C8402D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BFBFA-95DA-60C2-4B19-ADB5DA949F61}"/>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6" name="Footer Placeholder 5">
            <a:extLst>
              <a:ext uri="{FF2B5EF4-FFF2-40B4-BE49-F238E27FC236}">
                <a16:creationId xmlns:a16="http://schemas.microsoft.com/office/drawing/2014/main" id="{AF97D7D6-C92D-D6EB-D7C4-F037B1C7C6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8F7874-E3BF-3C27-65AD-75F6A50D31C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3471261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CDAE-3B56-A011-0E63-B55884C0FF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002A18-21B1-9AE9-3B5E-F1AE7CE046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12B8D-2D78-9ADD-D318-3FFF58B96210}"/>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0E268C27-9016-33D7-7EE3-6952A54377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4640BC-51BD-9667-4274-27C3542E7CD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450752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37FACF-8F98-06DF-0E9B-C56AA95A2D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32CE96-3369-B2CE-2378-B453372ADB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2C0F9-ED5F-AD0C-A109-728FEC6806C6}"/>
              </a:ext>
            </a:extLst>
          </p:cNvPr>
          <p:cNvSpPr>
            <a:spLocks noGrp="1"/>
          </p:cNvSpPr>
          <p:nvPr>
            <p:ph type="dt" sz="half" idx="10"/>
          </p:nvPr>
        </p:nvSpPr>
        <p:spPr/>
        <p:txBody>
          <a:body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1D2E750C-4CA2-734D-FF21-A9D54A131A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B4FF7-9A3C-7C91-26E1-8536514B431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737591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001 Title">
  <p:cSld name="001 Title">
    <p:spTree>
      <p:nvGrpSpPr>
        <p:cNvPr id="1" name="Shape 12"/>
        <p:cNvGrpSpPr/>
        <p:nvPr/>
      </p:nvGrpSpPr>
      <p:grpSpPr>
        <a:xfrm>
          <a:off x="0" y="0"/>
          <a:ext cx="0" cy="0"/>
          <a:chOff x="0" y="0"/>
          <a:chExt cx="0" cy="0"/>
        </a:xfrm>
      </p:grpSpPr>
      <p:sp>
        <p:nvSpPr>
          <p:cNvPr id="14" name="Google Shape;14;p3"/>
          <p:cNvSpPr txBox="1">
            <a:spLocks noGrp="1"/>
          </p:cNvSpPr>
          <p:nvPr>
            <p:ph type="subTitle" idx="1"/>
          </p:nvPr>
        </p:nvSpPr>
        <p:spPr>
          <a:xfrm>
            <a:off x="733350" y="5212900"/>
            <a:ext cx="10725300" cy="5865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1900"/>
              <a:buNone/>
              <a:defRPr/>
            </a:lvl1pPr>
            <a:lvl2pPr lvl="1" algn="l">
              <a:lnSpc>
                <a:spcPct val="115000"/>
              </a:lnSpc>
              <a:spcBef>
                <a:spcPts val="0"/>
              </a:spcBef>
              <a:spcAft>
                <a:spcPts val="0"/>
              </a:spcAft>
              <a:buSzPts val="1900"/>
              <a:buNone/>
              <a:defRPr/>
            </a:lvl2pPr>
            <a:lvl3pPr lvl="2" algn="l">
              <a:lnSpc>
                <a:spcPct val="115000"/>
              </a:lnSpc>
              <a:spcBef>
                <a:spcPts val="2100"/>
              </a:spcBef>
              <a:spcAft>
                <a:spcPts val="0"/>
              </a:spcAft>
              <a:buSzPts val="1900"/>
              <a:buNone/>
              <a:defRPr/>
            </a:lvl3pPr>
            <a:lvl4pPr lvl="3" algn="l">
              <a:lnSpc>
                <a:spcPct val="115000"/>
              </a:lnSpc>
              <a:spcBef>
                <a:spcPts val="2100"/>
              </a:spcBef>
              <a:spcAft>
                <a:spcPts val="0"/>
              </a:spcAft>
              <a:buSzPts val="1900"/>
              <a:buNone/>
              <a:defRPr/>
            </a:lvl4pPr>
            <a:lvl5pPr lvl="4" algn="l">
              <a:lnSpc>
                <a:spcPct val="115000"/>
              </a:lnSpc>
              <a:spcBef>
                <a:spcPts val="2100"/>
              </a:spcBef>
              <a:spcAft>
                <a:spcPts val="0"/>
              </a:spcAft>
              <a:buSzPts val="1900"/>
              <a:buNone/>
              <a:defRPr/>
            </a:lvl5pPr>
            <a:lvl6pPr lvl="5" algn="l">
              <a:lnSpc>
                <a:spcPct val="115000"/>
              </a:lnSpc>
              <a:spcBef>
                <a:spcPts val="2100"/>
              </a:spcBef>
              <a:spcAft>
                <a:spcPts val="0"/>
              </a:spcAft>
              <a:buSzPts val="1900"/>
              <a:buNone/>
              <a:defRPr/>
            </a:lvl6pPr>
            <a:lvl7pPr lvl="6" algn="l">
              <a:lnSpc>
                <a:spcPct val="115000"/>
              </a:lnSpc>
              <a:spcBef>
                <a:spcPts val="2100"/>
              </a:spcBef>
              <a:spcAft>
                <a:spcPts val="0"/>
              </a:spcAft>
              <a:buSzPts val="1900"/>
              <a:buNone/>
              <a:defRPr/>
            </a:lvl7pPr>
            <a:lvl8pPr lvl="7" algn="l">
              <a:lnSpc>
                <a:spcPct val="115000"/>
              </a:lnSpc>
              <a:spcBef>
                <a:spcPts val="2100"/>
              </a:spcBef>
              <a:spcAft>
                <a:spcPts val="0"/>
              </a:spcAft>
              <a:buSzPts val="1900"/>
              <a:buNone/>
              <a:defRPr/>
            </a:lvl8pPr>
            <a:lvl9pPr lvl="8" algn="l">
              <a:lnSpc>
                <a:spcPct val="115000"/>
              </a:lnSpc>
              <a:spcBef>
                <a:spcPts val="2100"/>
              </a:spcBef>
              <a:spcAft>
                <a:spcPts val="2100"/>
              </a:spcAft>
              <a:buSzPts val="1900"/>
              <a:buNone/>
              <a:defRPr/>
            </a:lvl9pPr>
          </a:lstStyle>
          <a:p>
            <a:endParaRPr/>
          </a:p>
        </p:txBody>
      </p:sp>
      <p:sp>
        <p:nvSpPr>
          <p:cNvPr id="15" name="Google Shape;15;p3"/>
          <p:cNvSpPr txBox="1">
            <a:spLocks noGrp="1"/>
          </p:cNvSpPr>
          <p:nvPr>
            <p:ph type="title"/>
          </p:nvPr>
        </p:nvSpPr>
        <p:spPr>
          <a:xfrm>
            <a:off x="1411500" y="2165550"/>
            <a:ext cx="9369000" cy="2526900"/>
          </a:xfrm>
          <a:prstGeom prst="rect">
            <a:avLst/>
          </a:prstGeom>
          <a:noFill/>
          <a:ln>
            <a:noFill/>
          </a:ln>
        </p:spPr>
        <p:txBody>
          <a:bodyPr spcFirstLastPara="1" wrap="square" lIns="121900" tIns="121900" rIns="121900" bIns="121900" anchor="ctr" anchorCtr="0">
            <a:noAutofit/>
          </a:bodyPr>
          <a:lstStyle>
            <a:lvl1pPr marR="0" lvl="0" algn="ctr">
              <a:lnSpc>
                <a:spcPct val="80000"/>
              </a:lnSpc>
              <a:spcBef>
                <a:spcPts val="0"/>
              </a:spcBef>
              <a:spcAft>
                <a:spcPts val="0"/>
              </a:spcAft>
              <a:buClr>
                <a:schemeClr val="dk1"/>
              </a:buClr>
              <a:buSzPts val="9000"/>
              <a:buFont typeface="Aldrich"/>
              <a:buNone/>
              <a:defRPr sz="7200"/>
            </a:lvl1pPr>
            <a:lvl2pPr lvl="1"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a:p>
        </p:txBody>
      </p:sp>
    </p:spTree>
    <p:extLst>
      <p:ext uri="{BB962C8B-B14F-4D97-AF65-F5344CB8AC3E}">
        <p14:creationId xmlns:p14="http://schemas.microsoft.com/office/powerpoint/2010/main" val="1658509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002 Intro">
  <p:cSld name="002 Intro">
    <p:spTree>
      <p:nvGrpSpPr>
        <p:cNvPr id="1" name="Shape 72"/>
        <p:cNvGrpSpPr/>
        <p:nvPr/>
      </p:nvGrpSpPr>
      <p:grpSpPr>
        <a:xfrm>
          <a:off x="0" y="0"/>
          <a:ext cx="0" cy="0"/>
          <a:chOff x="0" y="0"/>
          <a:chExt cx="0" cy="0"/>
        </a:xfrm>
      </p:grpSpPr>
      <p:sp>
        <p:nvSpPr>
          <p:cNvPr id="88" name="Google Shape;88;p4"/>
          <p:cNvSpPr txBox="1">
            <a:spLocks noGrp="1"/>
          </p:cNvSpPr>
          <p:nvPr>
            <p:ph type="title"/>
          </p:nvPr>
        </p:nvSpPr>
        <p:spPr>
          <a:xfrm>
            <a:off x="6072725" y="1583975"/>
            <a:ext cx="5322600" cy="1324800"/>
          </a:xfrm>
          <a:prstGeom prst="rect">
            <a:avLst/>
          </a:prstGeom>
          <a:noFill/>
          <a:ln>
            <a:noFill/>
          </a:ln>
        </p:spPr>
        <p:txBody>
          <a:bodyPr spcFirstLastPara="1" wrap="square" lIns="121900" tIns="121900" rIns="121900" bIns="121900" anchor="ctr" anchorCtr="0">
            <a:noAutofit/>
          </a:bodyPr>
          <a:lstStyle>
            <a:lvl1pPr marR="0" lvl="0">
              <a:lnSpc>
                <a:spcPct val="100000"/>
              </a:lnSpc>
              <a:spcBef>
                <a:spcPts val="0"/>
              </a:spcBef>
              <a:spcAft>
                <a:spcPts val="0"/>
              </a:spcAft>
              <a:buClr>
                <a:schemeClr val="dk1"/>
              </a:buClr>
              <a:buSzPts val="7000"/>
              <a:buFont typeface="Aldrich"/>
              <a:buNone/>
              <a:defRPr sz="7000"/>
            </a:lvl1pPr>
            <a:lvl2pPr lvl="1">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89" name="Google Shape;89;p4"/>
          <p:cNvSpPr txBox="1">
            <a:spLocks noGrp="1"/>
          </p:cNvSpPr>
          <p:nvPr>
            <p:ph type="body" idx="1"/>
          </p:nvPr>
        </p:nvSpPr>
        <p:spPr>
          <a:xfrm>
            <a:off x="6072700" y="2988275"/>
            <a:ext cx="5322600" cy="22359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SzPts val="1900"/>
              <a:buChar char="●"/>
              <a:defRPr/>
            </a:lvl1pPr>
            <a:lvl2pPr marL="914400" lvl="1" indent="-349250">
              <a:lnSpc>
                <a:spcPct val="115000"/>
              </a:lnSpc>
              <a:spcBef>
                <a:spcPts val="0"/>
              </a:spcBef>
              <a:spcAft>
                <a:spcPts val="0"/>
              </a:spcAft>
              <a:buSzPts val="1900"/>
              <a:buChar char="○"/>
              <a:defRPr/>
            </a:lvl2pPr>
            <a:lvl3pPr marL="1371600" lvl="2" indent="-349250">
              <a:lnSpc>
                <a:spcPct val="115000"/>
              </a:lnSpc>
              <a:spcBef>
                <a:spcPts val="2100"/>
              </a:spcBef>
              <a:spcAft>
                <a:spcPts val="0"/>
              </a:spcAft>
              <a:buSzPts val="1900"/>
              <a:buChar char="■"/>
              <a:defRPr/>
            </a:lvl3pPr>
            <a:lvl4pPr marL="1828800" lvl="3" indent="-349250">
              <a:lnSpc>
                <a:spcPct val="115000"/>
              </a:lnSpc>
              <a:spcBef>
                <a:spcPts val="2100"/>
              </a:spcBef>
              <a:spcAft>
                <a:spcPts val="0"/>
              </a:spcAft>
              <a:buSzPts val="1900"/>
              <a:buChar char="●"/>
              <a:defRPr/>
            </a:lvl4pPr>
            <a:lvl5pPr marL="2286000" lvl="4" indent="-349250">
              <a:lnSpc>
                <a:spcPct val="115000"/>
              </a:lnSpc>
              <a:spcBef>
                <a:spcPts val="2100"/>
              </a:spcBef>
              <a:spcAft>
                <a:spcPts val="0"/>
              </a:spcAft>
              <a:buSzPts val="1900"/>
              <a:buChar char="○"/>
              <a:defRPr/>
            </a:lvl5pPr>
            <a:lvl6pPr marL="2743200" lvl="5" indent="-349250">
              <a:lnSpc>
                <a:spcPct val="115000"/>
              </a:lnSpc>
              <a:spcBef>
                <a:spcPts val="2100"/>
              </a:spcBef>
              <a:spcAft>
                <a:spcPts val="0"/>
              </a:spcAft>
              <a:buSzPts val="1900"/>
              <a:buChar char="■"/>
              <a:defRPr/>
            </a:lvl6pPr>
            <a:lvl7pPr marL="3200400" lvl="6" indent="-349250">
              <a:lnSpc>
                <a:spcPct val="115000"/>
              </a:lnSpc>
              <a:spcBef>
                <a:spcPts val="2100"/>
              </a:spcBef>
              <a:spcAft>
                <a:spcPts val="0"/>
              </a:spcAft>
              <a:buSzPts val="1900"/>
              <a:buChar char="●"/>
              <a:defRPr/>
            </a:lvl7pPr>
            <a:lvl8pPr marL="3657600" lvl="7" indent="-349250">
              <a:lnSpc>
                <a:spcPct val="115000"/>
              </a:lnSpc>
              <a:spcBef>
                <a:spcPts val="2100"/>
              </a:spcBef>
              <a:spcAft>
                <a:spcPts val="0"/>
              </a:spcAft>
              <a:buSzPts val="1900"/>
              <a:buChar char="○"/>
              <a:defRPr/>
            </a:lvl8pPr>
            <a:lvl9pPr marL="4114800" lvl="8" indent="-349250">
              <a:lnSpc>
                <a:spcPct val="115000"/>
              </a:lnSpc>
              <a:spcBef>
                <a:spcPts val="2100"/>
              </a:spcBef>
              <a:spcAft>
                <a:spcPts val="2100"/>
              </a:spcAft>
              <a:buSzPts val="1900"/>
              <a:buChar char="■"/>
              <a:defRPr/>
            </a:lvl9pPr>
          </a:lstStyle>
          <a:p>
            <a:endParaRPr/>
          </a:p>
        </p:txBody>
      </p:sp>
      <p:sp>
        <p:nvSpPr>
          <p:cNvPr id="113" name="Google Shape;113;p4"/>
          <p:cNvSpPr>
            <a:spLocks noGrp="1"/>
          </p:cNvSpPr>
          <p:nvPr>
            <p:ph type="pic" idx="2"/>
          </p:nvPr>
        </p:nvSpPr>
        <p:spPr>
          <a:xfrm>
            <a:off x="1285875" y="1119150"/>
            <a:ext cx="4619700" cy="4619700"/>
          </a:xfrm>
          <a:prstGeom prst="ellipse">
            <a:avLst/>
          </a:prstGeom>
          <a:noFill/>
          <a:ln>
            <a:noFill/>
          </a:ln>
        </p:spPr>
      </p:sp>
    </p:spTree>
    <p:extLst>
      <p:ext uri="{BB962C8B-B14F-4D97-AF65-F5344CB8AC3E}">
        <p14:creationId xmlns:p14="http://schemas.microsoft.com/office/powerpoint/2010/main" val="1209534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003 Six columns">
  <p:cSld name="003 Six columns">
    <p:spTree>
      <p:nvGrpSpPr>
        <p:cNvPr id="1" name="Shape 114"/>
        <p:cNvGrpSpPr/>
        <p:nvPr/>
      </p:nvGrpSpPr>
      <p:grpSpPr>
        <a:xfrm>
          <a:off x="0" y="0"/>
          <a:ext cx="0" cy="0"/>
          <a:chOff x="0" y="0"/>
          <a:chExt cx="0" cy="0"/>
        </a:xfrm>
      </p:grpSpPr>
      <p:sp>
        <p:nvSpPr>
          <p:cNvPr id="115" name="Google Shape;115;p5"/>
          <p:cNvSpPr txBox="1">
            <a:spLocks noGrp="1"/>
          </p:cNvSpPr>
          <p:nvPr>
            <p:ph type="title"/>
          </p:nvPr>
        </p:nvSpPr>
        <p:spPr>
          <a:xfrm>
            <a:off x="1243500" y="751875"/>
            <a:ext cx="9705000" cy="7635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1"/>
              </a:buClr>
              <a:buSzPts val="4000"/>
              <a:buFont typeface="Aldrich"/>
              <a:buNone/>
              <a:defRPr/>
            </a:lvl1pPr>
            <a:lvl2pPr lvl="1"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16" name="Google Shape;116;p5"/>
          <p:cNvSpPr txBox="1">
            <a:spLocks noGrp="1"/>
          </p:cNvSpPr>
          <p:nvPr>
            <p:ph type="body" idx="1"/>
          </p:nvPr>
        </p:nvSpPr>
        <p:spPr>
          <a:xfrm>
            <a:off x="1243500" y="2742368"/>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17" name="Google Shape;117;p5"/>
          <p:cNvSpPr txBox="1">
            <a:spLocks noGrp="1"/>
          </p:cNvSpPr>
          <p:nvPr>
            <p:ph type="body" idx="2"/>
          </p:nvPr>
        </p:nvSpPr>
        <p:spPr>
          <a:xfrm>
            <a:off x="4669884" y="2742368"/>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18" name="Google Shape;118;p5"/>
          <p:cNvSpPr txBox="1">
            <a:spLocks noGrp="1"/>
          </p:cNvSpPr>
          <p:nvPr>
            <p:ph type="body" idx="3"/>
          </p:nvPr>
        </p:nvSpPr>
        <p:spPr>
          <a:xfrm>
            <a:off x="1243500" y="4783425"/>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19" name="Google Shape;119;p5"/>
          <p:cNvSpPr txBox="1">
            <a:spLocks noGrp="1"/>
          </p:cNvSpPr>
          <p:nvPr>
            <p:ph type="body" idx="4"/>
          </p:nvPr>
        </p:nvSpPr>
        <p:spPr>
          <a:xfrm>
            <a:off x="4669884" y="4783425"/>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20" name="Google Shape;120;p5"/>
          <p:cNvSpPr txBox="1">
            <a:spLocks noGrp="1"/>
          </p:cNvSpPr>
          <p:nvPr>
            <p:ph type="title" idx="5"/>
          </p:nvPr>
        </p:nvSpPr>
        <p:spPr>
          <a:xfrm>
            <a:off x="1243500" y="2046599"/>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2"/>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121" name="Google Shape;121;p5"/>
          <p:cNvSpPr txBox="1">
            <a:spLocks noGrp="1"/>
          </p:cNvSpPr>
          <p:nvPr>
            <p:ph type="title" idx="6"/>
          </p:nvPr>
        </p:nvSpPr>
        <p:spPr>
          <a:xfrm>
            <a:off x="4669897" y="2024099"/>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6"/>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122" name="Google Shape;122;p5"/>
          <p:cNvSpPr txBox="1">
            <a:spLocks noGrp="1"/>
          </p:cNvSpPr>
          <p:nvPr>
            <p:ph type="title" idx="7"/>
          </p:nvPr>
        </p:nvSpPr>
        <p:spPr>
          <a:xfrm>
            <a:off x="1243500" y="4087656"/>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6"/>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123" name="Google Shape;123;p5"/>
          <p:cNvSpPr txBox="1">
            <a:spLocks noGrp="1"/>
          </p:cNvSpPr>
          <p:nvPr>
            <p:ph type="title" idx="8"/>
          </p:nvPr>
        </p:nvSpPr>
        <p:spPr>
          <a:xfrm>
            <a:off x="4669884" y="4087656"/>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2"/>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124" name="Google Shape;124;p5"/>
          <p:cNvSpPr txBox="1">
            <a:spLocks noGrp="1"/>
          </p:cNvSpPr>
          <p:nvPr>
            <p:ph type="body" idx="9"/>
          </p:nvPr>
        </p:nvSpPr>
        <p:spPr>
          <a:xfrm>
            <a:off x="8096268" y="2742368"/>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25" name="Google Shape;125;p5"/>
          <p:cNvSpPr txBox="1">
            <a:spLocks noGrp="1"/>
          </p:cNvSpPr>
          <p:nvPr>
            <p:ph type="body" idx="13"/>
          </p:nvPr>
        </p:nvSpPr>
        <p:spPr>
          <a:xfrm>
            <a:off x="8096268" y="4783425"/>
            <a:ext cx="2852100" cy="13227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00000"/>
              </a:lnSpc>
              <a:spcBef>
                <a:spcPts val="0"/>
              </a:spcBef>
              <a:spcAft>
                <a:spcPts val="0"/>
              </a:spcAft>
              <a:buSzPts val="1900"/>
              <a:buChar char="○"/>
              <a:defRPr/>
            </a:lvl2pPr>
            <a:lvl3pPr marL="1371600" lvl="2" indent="-349250" algn="l">
              <a:lnSpc>
                <a:spcPct val="100000"/>
              </a:lnSpc>
              <a:spcBef>
                <a:spcPts val="2100"/>
              </a:spcBef>
              <a:spcAft>
                <a:spcPts val="0"/>
              </a:spcAft>
              <a:buSzPts val="1900"/>
              <a:buChar char="■"/>
              <a:defRPr/>
            </a:lvl3pPr>
            <a:lvl4pPr marL="1828800" lvl="3" indent="-349250" algn="l">
              <a:lnSpc>
                <a:spcPct val="100000"/>
              </a:lnSpc>
              <a:spcBef>
                <a:spcPts val="2100"/>
              </a:spcBef>
              <a:spcAft>
                <a:spcPts val="0"/>
              </a:spcAft>
              <a:buSzPts val="1900"/>
              <a:buChar char="●"/>
              <a:defRPr/>
            </a:lvl4pPr>
            <a:lvl5pPr marL="2286000" lvl="4" indent="-349250" algn="l">
              <a:lnSpc>
                <a:spcPct val="100000"/>
              </a:lnSpc>
              <a:spcBef>
                <a:spcPts val="2100"/>
              </a:spcBef>
              <a:spcAft>
                <a:spcPts val="0"/>
              </a:spcAft>
              <a:buSzPts val="1900"/>
              <a:buChar char="○"/>
              <a:defRPr/>
            </a:lvl5pPr>
            <a:lvl6pPr marL="2743200" lvl="5" indent="-349250" algn="l">
              <a:lnSpc>
                <a:spcPct val="100000"/>
              </a:lnSpc>
              <a:spcBef>
                <a:spcPts val="2100"/>
              </a:spcBef>
              <a:spcAft>
                <a:spcPts val="0"/>
              </a:spcAft>
              <a:buSzPts val="1900"/>
              <a:buChar char="■"/>
              <a:defRPr/>
            </a:lvl6pPr>
            <a:lvl7pPr marL="3200400" lvl="6" indent="-349250" algn="l">
              <a:lnSpc>
                <a:spcPct val="100000"/>
              </a:lnSpc>
              <a:spcBef>
                <a:spcPts val="2100"/>
              </a:spcBef>
              <a:spcAft>
                <a:spcPts val="0"/>
              </a:spcAft>
              <a:buSzPts val="1900"/>
              <a:buChar char="●"/>
              <a:defRPr/>
            </a:lvl7pPr>
            <a:lvl8pPr marL="3657600" lvl="7" indent="-349250" algn="l">
              <a:lnSpc>
                <a:spcPct val="100000"/>
              </a:lnSpc>
              <a:spcBef>
                <a:spcPts val="2100"/>
              </a:spcBef>
              <a:spcAft>
                <a:spcPts val="0"/>
              </a:spcAft>
              <a:buSzPts val="1900"/>
              <a:buChar char="○"/>
              <a:defRPr/>
            </a:lvl8pPr>
            <a:lvl9pPr marL="4114800" lvl="8" indent="-349250" algn="l">
              <a:lnSpc>
                <a:spcPct val="100000"/>
              </a:lnSpc>
              <a:spcBef>
                <a:spcPts val="2100"/>
              </a:spcBef>
              <a:spcAft>
                <a:spcPts val="2100"/>
              </a:spcAft>
              <a:buSzPts val="1900"/>
              <a:buChar char="■"/>
              <a:defRPr/>
            </a:lvl9pPr>
          </a:lstStyle>
          <a:p>
            <a:endParaRPr/>
          </a:p>
        </p:txBody>
      </p:sp>
      <p:sp>
        <p:nvSpPr>
          <p:cNvPr id="126" name="Google Shape;126;p5"/>
          <p:cNvSpPr txBox="1">
            <a:spLocks noGrp="1"/>
          </p:cNvSpPr>
          <p:nvPr>
            <p:ph type="title" idx="14"/>
          </p:nvPr>
        </p:nvSpPr>
        <p:spPr>
          <a:xfrm>
            <a:off x="8096268" y="2046599"/>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2"/>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127" name="Google Shape;127;p5"/>
          <p:cNvSpPr txBox="1">
            <a:spLocks noGrp="1"/>
          </p:cNvSpPr>
          <p:nvPr>
            <p:ph type="title" idx="15"/>
          </p:nvPr>
        </p:nvSpPr>
        <p:spPr>
          <a:xfrm>
            <a:off x="8096268" y="4087656"/>
            <a:ext cx="2852100" cy="6957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2600"/>
              <a:buFont typeface="Aldrich"/>
              <a:buNone/>
              <a:defRPr sz="2600" b="1">
                <a:solidFill>
                  <a:schemeClr val="accent6"/>
                </a:solidFill>
                <a:latin typeface="Playfair Display"/>
                <a:ea typeface="Playfair Display"/>
                <a:cs typeface="Playfair Display"/>
                <a:sym typeface="Playfair Display"/>
              </a:defRPr>
            </a:lvl1pPr>
            <a:lvl2pPr lvl="1"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Tree>
    <p:extLst>
      <p:ext uri="{BB962C8B-B14F-4D97-AF65-F5344CB8AC3E}">
        <p14:creationId xmlns:p14="http://schemas.microsoft.com/office/powerpoint/2010/main" val="3039168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006 One column">
  <p:cSld name="006 One column">
    <p:spTree>
      <p:nvGrpSpPr>
        <p:cNvPr id="1" name="Shape 154"/>
        <p:cNvGrpSpPr/>
        <p:nvPr/>
      </p:nvGrpSpPr>
      <p:grpSpPr>
        <a:xfrm>
          <a:off x="0" y="0"/>
          <a:ext cx="0" cy="0"/>
          <a:chOff x="0" y="0"/>
          <a:chExt cx="0" cy="0"/>
        </a:xfrm>
      </p:grpSpPr>
      <p:sp>
        <p:nvSpPr>
          <p:cNvPr id="155" name="Google Shape;155;p6"/>
          <p:cNvSpPr txBox="1">
            <a:spLocks noGrp="1"/>
          </p:cNvSpPr>
          <p:nvPr>
            <p:ph type="title"/>
          </p:nvPr>
        </p:nvSpPr>
        <p:spPr>
          <a:xfrm>
            <a:off x="2215875" y="1398175"/>
            <a:ext cx="7794000" cy="7635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4000"/>
              <a:buFont typeface="Aldrich"/>
              <a:buNone/>
              <a:defRPr/>
            </a:lvl1pPr>
            <a:lvl2pPr lvl="1"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56" name="Google Shape;156;p6"/>
          <p:cNvSpPr txBox="1">
            <a:spLocks noGrp="1"/>
          </p:cNvSpPr>
          <p:nvPr>
            <p:ph type="body" idx="1"/>
          </p:nvPr>
        </p:nvSpPr>
        <p:spPr>
          <a:xfrm>
            <a:off x="2215875" y="2522775"/>
            <a:ext cx="7794000" cy="30399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Tree>
    <p:extLst>
      <p:ext uri="{BB962C8B-B14F-4D97-AF65-F5344CB8AC3E}">
        <p14:creationId xmlns:p14="http://schemas.microsoft.com/office/powerpoint/2010/main" val="3872542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004 Section Title">
  <p:cSld name="004 Section Title">
    <p:spTree>
      <p:nvGrpSpPr>
        <p:cNvPr id="1" name="Shape 194"/>
        <p:cNvGrpSpPr/>
        <p:nvPr/>
      </p:nvGrpSpPr>
      <p:grpSpPr>
        <a:xfrm>
          <a:off x="0" y="0"/>
          <a:ext cx="0" cy="0"/>
          <a:chOff x="0" y="0"/>
          <a:chExt cx="0" cy="0"/>
        </a:xfrm>
      </p:grpSpPr>
      <p:sp>
        <p:nvSpPr>
          <p:cNvPr id="195" name="Google Shape;195;p7"/>
          <p:cNvSpPr txBox="1">
            <a:spLocks noGrp="1"/>
          </p:cNvSpPr>
          <p:nvPr>
            <p:ph type="title"/>
          </p:nvPr>
        </p:nvSpPr>
        <p:spPr>
          <a:xfrm>
            <a:off x="2401350" y="2774050"/>
            <a:ext cx="7389300" cy="2066100"/>
          </a:xfrm>
          <a:prstGeom prst="rect">
            <a:avLst/>
          </a:prstGeom>
          <a:noFill/>
          <a:ln>
            <a:noFill/>
          </a:ln>
        </p:spPr>
        <p:txBody>
          <a:bodyPr spcFirstLastPara="1" wrap="square" lIns="121900" tIns="121900" rIns="121900" bIns="121900" anchor="ctr" anchorCtr="0">
            <a:noAutofit/>
          </a:bodyPr>
          <a:lstStyle>
            <a:lvl1pPr marR="0" lvl="0" algn="l">
              <a:lnSpc>
                <a:spcPct val="100000"/>
              </a:lnSpc>
              <a:spcBef>
                <a:spcPts val="0"/>
              </a:spcBef>
              <a:spcAft>
                <a:spcPts val="0"/>
              </a:spcAft>
              <a:buClr>
                <a:schemeClr val="dk1"/>
              </a:buClr>
              <a:buSzPts val="6000"/>
              <a:buFont typeface="Aldrich"/>
              <a:buNone/>
              <a:defRPr sz="6000"/>
            </a:lvl1pPr>
            <a:lvl2pPr lvl="1"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a:p>
        </p:txBody>
      </p:sp>
      <p:sp>
        <p:nvSpPr>
          <p:cNvPr id="196" name="Google Shape;196;p7"/>
          <p:cNvSpPr txBox="1">
            <a:spLocks noGrp="1"/>
          </p:cNvSpPr>
          <p:nvPr>
            <p:ph type="body" idx="1"/>
          </p:nvPr>
        </p:nvSpPr>
        <p:spPr>
          <a:xfrm>
            <a:off x="2401350" y="4857700"/>
            <a:ext cx="7389300" cy="7635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Tree>
    <p:extLst>
      <p:ext uri="{BB962C8B-B14F-4D97-AF65-F5344CB8AC3E}">
        <p14:creationId xmlns:p14="http://schemas.microsoft.com/office/powerpoint/2010/main" val="726641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009 Text and Image">
  <p:cSld name="009 Text and Image">
    <p:spTree>
      <p:nvGrpSpPr>
        <p:cNvPr id="1" name="Shape 233"/>
        <p:cNvGrpSpPr/>
        <p:nvPr/>
      </p:nvGrpSpPr>
      <p:grpSpPr>
        <a:xfrm>
          <a:off x="0" y="0"/>
          <a:ext cx="0" cy="0"/>
          <a:chOff x="0" y="0"/>
          <a:chExt cx="0" cy="0"/>
        </a:xfrm>
      </p:grpSpPr>
      <p:sp>
        <p:nvSpPr>
          <p:cNvPr id="234" name="Google Shape;234;p8"/>
          <p:cNvSpPr txBox="1">
            <a:spLocks noGrp="1"/>
          </p:cNvSpPr>
          <p:nvPr>
            <p:ph type="title"/>
          </p:nvPr>
        </p:nvSpPr>
        <p:spPr>
          <a:xfrm>
            <a:off x="925500" y="1946013"/>
            <a:ext cx="5170500" cy="799200"/>
          </a:xfrm>
          <a:prstGeom prst="rect">
            <a:avLst/>
          </a:prstGeom>
          <a:noFill/>
          <a:ln>
            <a:noFill/>
          </a:ln>
        </p:spPr>
        <p:txBody>
          <a:bodyPr spcFirstLastPara="1" wrap="square" lIns="121900" tIns="121900" rIns="121900" bIns="121900" anchor="ctr" anchorCtr="0">
            <a:noAutofit/>
          </a:bodyPr>
          <a:lstStyle>
            <a:lvl1pPr lvl="0" algn="l">
              <a:lnSpc>
                <a:spcPct val="80000"/>
              </a:lnSpc>
              <a:spcBef>
                <a:spcPts val="0"/>
              </a:spcBef>
              <a:spcAft>
                <a:spcPts val="0"/>
              </a:spcAft>
              <a:buSzPts val="6000"/>
              <a:buNone/>
              <a:defRPr/>
            </a:lvl1pPr>
            <a:lvl2pPr lvl="1" algn="r">
              <a:lnSpc>
                <a:spcPct val="100000"/>
              </a:lnSpc>
              <a:spcBef>
                <a:spcPts val="0"/>
              </a:spcBef>
              <a:spcAft>
                <a:spcPts val="0"/>
              </a:spcAft>
              <a:buSzPts val="15000"/>
              <a:buNone/>
              <a:defRPr sz="15000"/>
            </a:lvl2pPr>
            <a:lvl3pPr lvl="2" algn="r">
              <a:lnSpc>
                <a:spcPct val="100000"/>
              </a:lnSpc>
              <a:spcBef>
                <a:spcPts val="0"/>
              </a:spcBef>
              <a:spcAft>
                <a:spcPts val="0"/>
              </a:spcAft>
              <a:buSzPts val="15000"/>
              <a:buNone/>
              <a:defRPr sz="15000"/>
            </a:lvl3pPr>
            <a:lvl4pPr lvl="3" algn="r">
              <a:lnSpc>
                <a:spcPct val="100000"/>
              </a:lnSpc>
              <a:spcBef>
                <a:spcPts val="0"/>
              </a:spcBef>
              <a:spcAft>
                <a:spcPts val="0"/>
              </a:spcAft>
              <a:buSzPts val="15000"/>
              <a:buNone/>
              <a:defRPr sz="15000"/>
            </a:lvl4pPr>
            <a:lvl5pPr lvl="4" algn="r">
              <a:lnSpc>
                <a:spcPct val="100000"/>
              </a:lnSpc>
              <a:spcBef>
                <a:spcPts val="0"/>
              </a:spcBef>
              <a:spcAft>
                <a:spcPts val="0"/>
              </a:spcAft>
              <a:buSzPts val="15000"/>
              <a:buNone/>
              <a:defRPr sz="15000"/>
            </a:lvl5pPr>
            <a:lvl6pPr lvl="5" algn="r">
              <a:lnSpc>
                <a:spcPct val="100000"/>
              </a:lnSpc>
              <a:spcBef>
                <a:spcPts val="0"/>
              </a:spcBef>
              <a:spcAft>
                <a:spcPts val="0"/>
              </a:spcAft>
              <a:buSzPts val="15000"/>
              <a:buNone/>
              <a:defRPr sz="15000"/>
            </a:lvl6pPr>
            <a:lvl7pPr lvl="6" algn="r">
              <a:lnSpc>
                <a:spcPct val="100000"/>
              </a:lnSpc>
              <a:spcBef>
                <a:spcPts val="0"/>
              </a:spcBef>
              <a:spcAft>
                <a:spcPts val="0"/>
              </a:spcAft>
              <a:buSzPts val="15000"/>
              <a:buNone/>
              <a:defRPr sz="15000"/>
            </a:lvl7pPr>
            <a:lvl8pPr lvl="7" algn="r">
              <a:lnSpc>
                <a:spcPct val="100000"/>
              </a:lnSpc>
              <a:spcBef>
                <a:spcPts val="0"/>
              </a:spcBef>
              <a:spcAft>
                <a:spcPts val="0"/>
              </a:spcAft>
              <a:buSzPts val="15000"/>
              <a:buNone/>
              <a:defRPr sz="15000"/>
            </a:lvl8pPr>
            <a:lvl9pPr lvl="8" algn="r">
              <a:lnSpc>
                <a:spcPct val="100000"/>
              </a:lnSpc>
              <a:spcBef>
                <a:spcPts val="0"/>
              </a:spcBef>
              <a:spcAft>
                <a:spcPts val="0"/>
              </a:spcAft>
              <a:buSzPts val="15000"/>
              <a:buNone/>
              <a:defRPr sz="15000"/>
            </a:lvl9pPr>
          </a:lstStyle>
          <a:p>
            <a:endParaRPr/>
          </a:p>
        </p:txBody>
      </p:sp>
      <p:sp>
        <p:nvSpPr>
          <p:cNvPr id="235" name="Google Shape;235;p8"/>
          <p:cNvSpPr txBox="1">
            <a:spLocks noGrp="1"/>
          </p:cNvSpPr>
          <p:nvPr>
            <p:ph type="subTitle" idx="1"/>
          </p:nvPr>
        </p:nvSpPr>
        <p:spPr>
          <a:xfrm>
            <a:off x="439850" y="4343238"/>
            <a:ext cx="3875100" cy="717900"/>
          </a:xfrm>
          <a:prstGeom prst="rect">
            <a:avLst/>
          </a:prstGeom>
          <a:noFill/>
          <a:ln>
            <a:noFill/>
          </a:ln>
        </p:spPr>
        <p:txBody>
          <a:bodyPr spcFirstLastPara="1" wrap="square" lIns="121900" tIns="121900" rIns="121900" bIns="121900" anchor="t" anchorCtr="0">
            <a:noAutofit/>
          </a:bodyPr>
          <a:lstStyle>
            <a:lvl1pPr lvl="0" algn="r">
              <a:lnSpc>
                <a:spcPct val="115000"/>
              </a:lnSpc>
              <a:spcBef>
                <a:spcPts val="0"/>
              </a:spcBef>
              <a:spcAft>
                <a:spcPts val="0"/>
              </a:spcAft>
              <a:buSzPts val="1800"/>
              <a:buNone/>
              <a:defRPr sz="1800"/>
            </a:lvl1pPr>
            <a:lvl2pPr lvl="1" algn="r">
              <a:lnSpc>
                <a:spcPct val="115000"/>
              </a:lnSpc>
              <a:spcBef>
                <a:spcPts val="2100"/>
              </a:spcBef>
              <a:spcAft>
                <a:spcPts val="0"/>
              </a:spcAft>
              <a:buSzPts val="1800"/>
              <a:buNone/>
              <a:defRPr sz="1800"/>
            </a:lvl2pPr>
            <a:lvl3pPr lvl="2" algn="r">
              <a:lnSpc>
                <a:spcPct val="115000"/>
              </a:lnSpc>
              <a:spcBef>
                <a:spcPts val="2100"/>
              </a:spcBef>
              <a:spcAft>
                <a:spcPts val="0"/>
              </a:spcAft>
              <a:buSzPts val="1800"/>
              <a:buNone/>
              <a:defRPr sz="1800"/>
            </a:lvl3pPr>
            <a:lvl4pPr lvl="3" algn="r">
              <a:lnSpc>
                <a:spcPct val="115000"/>
              </a:lnSpc>
              <a:spcBef>
                <a:spcPts val="2100"/>
              </a:spcBef>
              <a:spcAft>
                <a:spcPts val="0"/>
              </a:spcAft>
              <a:buSzPts val="1800"/>
              <a:buNone/>
              <a:defRPr sz="1800"/>
            </a:lvl4pPr>
            <a:lvl5pPr lvl="4" algn="r">
              <a:lnSpc>
                <a:spcPct val="115000"/>
              </a:lnSpc>
              <a:spcBef>
                <a:spcPts val="2100"/>
              </a:spcBef>
              <a:spcAft>
                <a:spcPts val="0"/>
              </a:spcAft>
              <a:buSzPts val="1800"/>
              <a:buNone/>
              <a:defRPr sz="1800"/>
            </a:lvl5pPr>
            <a:lvl6pPr lvl="5" algn="r">
              <a:lnSpc>
                <a:spcPct val="115000"/>
              </a:lnSpc>
              <a:spcBef>
                <a:spcPts val="2100"/>
              </a:spcBef>
              <a:spcAft>
                <a:spcPts val="0"/>
              </a:spcAft>
              <a:buSzPts val="1800"/>
              <a:buNone/>
              <a:defRPr sz="1800"/>
            </a:lvl6pPr>
            <a:lvl7pPr lvl="6" algn="r">
              <a:lnSpc>
                <a:spcPct val="115000"/>
              </a:lnSpc>
              <a:spcBef>
                <a:spcPts val="2100"/>
              </a:spcBef>
              <a:spcAft>
                <a:spcPts val="0"/>
              </a:spcAft>
              <a:buSzPts val="1800"/>
              <a:buNone/>
              <a:defRPr sz="1800"/>
            </a:lvl7pPr>
            <a:lvl8pPr lvl="7" algn="r">
              <a:lnSpc>
                <a:spcPct val="115000"/>
              </a:lnSpc>
              <a:spcBef>
                <a:spcPts val="2100"/>
              </a:spcBef>
              <a:spcAft>
                <a:spcPts val="0"/>
              </a:spcAft>
              <a:buSzPts val="1800"/>
              <a:buNone/>
              <a:defRPr sz="1800"/>
            </a:lvl8pPr>
            <a:lvl9pPr lvl="8" algn="r">
              <a:lnSpc>
                <a:spcPct val="115000"/>
              </a:lnSpc>
              <a:spcBef>
                <a:spcPts val="2100"/>
              </a:spcBef>
              <a:spcAft>
                <a:spcPts val="2100"/>
              </a:spcAft>
              <a:buSzPts val="1800"/>
              <a:buNone/>
              <a:defRPr sz="1800"/>
            </a:lvl9pPr>
          </a:lstStyle>
          <a:p>
            <a:endParaRPr/>
          </a:p>
        </p:txBody>
      </p:sp>
      <p:sp>
        <p:nvSpPr>
          <p:cNvPr id="236" name="Google Shape;236;p8"/>
          <p:cNvSpPr>
            <a:spLocks noGrp="1"/>
          </p:cNvSpPr>
          <p:nvPr>
            <p:ph type="pic" idx="2"/>
          </p:nvPr>
        </p:nvSpPr>
        <p:spPr>
          <a:xfrm>
            <a:off x="4572000" y="1040950"/>
            <a:ext cx="6981900" cy="4476900"/>
          </a:xfrm>
          <a:prstGeom prst="rect">
            <a:avLst/>
          </a:prstGeom>
          <a:noFill/>
          <a:ln>
            <a:noFill/>
          </a:ln>
        </p:spPr>
      </p:sp>
    </p:spTree>
    <p:extLst>
      <p:ext uri="{BB962C8B-B14F-4D97-AF65-F5344CB8AC3E}">
        <p14:creationId xmlns:p14="http://schemas.microsoft.com/office/powerpoint/2010/main" val="2977519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007 Big Title">
  <p:cSld name="007 Big Title">
    <p:spTree>
      <p:nvGrpSpPr>
        <p:cNvPr id="1" name="Shape 237"/>
        <p:cNvGrpSpPr/>
        <p:nvPr/>
      </p:nvGrpSpPr>
      <p:grpSpPr>
        <a:xfrm>
          <a:off x="0" y="0"/>
          <a:ext cx="0" cy="0"/>
          <a:chOff x="0" y="0"/>
          <a:chExt cx="0" cy="0"/>
        </a:xfrm>
      </p:grpSpPr>
      <p:sp>
        <p:nvSpPr>
          <p:cNvPr id="238" name="Google Shape;238;p9"/>
          <p:cNvSpPr txBox="1">
            <a:spLocks noGrp="1"/>
          </p:cNvSpPr>
          <p:nvPr>
            <p:ph type="title"/>
          </p:nvPr>
        </p:nvSpPr>
        <p:spPr>
          <a:xfrm>
            <a:off x="558100" y="1873525"/>
            <a:ext cx="11095500" cy="31608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239" name="Google Shape;239;p9"/>
          <p:cNvSpPr txBox="1">
            <a:spLocks noGrp="1"/>
          </p:cNvSpPr>
          <p:nvPr>
            <p:ph type="subTitle" idx="1"/>
          </p:nvPr>
        </p:nvSpPr>
        <p:spPr>
          <a:xfrm>
            <a:off x="632875" y="5919475"/>
            <a:ext cx="11379900" cy="717900"/>
          </a:xfrm>
          <a:prstGeom prst="rect">
            <a:avLst/>
          </a:prstGeom>
          <a:noFill/>
          <a:ln>
            <a:noFill/>
          </a:ln>
        </p:spPr>
        <p:txBody>
          <a:bodyPr spcFirstLastPara="1" wrap="square" lIns="121900" tIns="121900" rIns="121900" bIns="121900" anchor="b" anchorCtr="0">
            <a:noAutofit/>
          </a:bodyPr>
          <a:lstStyle>
            <a:lvl1pPr lvl="0" algn="r">
              <a:lnSpc>
                <a:spcPct val="100000"/>
              </a:lnSpc>
              <a:spcBef>
                <a:spcPts val="0"/>
              </a:spcBef>
              <a:spcAft>
                <a:spcPts val="0"/>
              </a:spcAft>
              <a:buSzPts val="1900"/>
              <a:buNone/>
              <a:defRPr/>
            </a:lvl1pPr>
            <a:lvl2pPr lvl="1" algn="r">
              <a:lnSpc>
                <a:spcPct val="100000"/>
              </a:lnSpc>
              <a:spcBef>
                <a:spcPts val="0"/>
              </a:spcBef>
              <a:spcAft>
                <a:spcPts val="0"/>
              </a:spcAft>
              <a:buSzPts val="1900"/>
              <a:buNone/>
              <a:defRPr/>
            </a:lvl2pPr>
            <a:lvl3pPr lvl="2" algn="r">
              <a:lnSpc>
                <a:spcPct val="100000"/>
              </a:lnSpc>
              <a:spcBef>
                <a:spcPts val="0"/>
              </a:spcBef>
              <a:spcAft>
                <a:spcPts val="0"/>
              </a:spcAft>
              <a:buSzPts val="1900"/>
              <a:buNone/>
              <a:defRPr/>
            </a:lvl3pPr>
            <a:lvl4pPr lvl="3" algn="r">
              <a:lnSpc>
                <a:spcPct val="100000"/>
              </a:lnSpc>
              <a:spcBef>
                <a:spcPts val="0"/>
              </a:spcBef>
              <a:spcAft>
                <a:spcPts val="0"/>
              </a:spcAft>
              <a:buSzPts val="1900"/>
              <a:buNone/>
              <a:defRPr/>
            </a:lvl4pPr>
            <a:lvl5pPr lvl="4" algn="r">
              <a:lnSpc>
                <a:spcPct val="100000"/>
              </a:lnSpc>
              <a:spcBef>
                <a:spcPts val="0"/>
              </a:spcBef>
              <a:spcAft>
                <a:spcPts val="0"/>
              </a:spcAft>
              <a:buSzPts val="1900"/>
              <a:buNone/>
              <a:defRPr/>
            </a:lvl5pPr>
            <a:lvl6pPr lvl="5" algn="r">
              <a:lnSpc>
                <a:spcPct val="100000"/>
              </a:lnSpc>
              <a:spcBef>
                <a:spcPts val="0"/>
              </a:spcBef>
              <a:spcAft>
                <a:spcPts val="0"/>
              </a:spcAft>
              <a:buSzPts val="1900"/>
              <a:buNone/>
              <a:defRPr/>
            </a:lvl6pPr>
            <a:lvl7pPr lvl="6" algn="r">
              <a:lnSpc>
                <a:spcPct val="100000"/>
              </a:lnSpc>
              <a:spcBef>
                <a:spcPts val="0"/>
              </a:spcBef>
              <a:spcAft>
                <a:spcPts val="0"/>
              </a:spcAft>
              <a:buSzPts val="1900"/>
              <a:buNone/>
              <a:defRPr/>
            </a:lvl7pPr>
            <a:lvl8pPr lvl="7" algn="r">
              <a:lnSpc>
                <a:spcPct val="100000"/>
              </a:lnSpc>
              <a:spcBef>
                <a:spcPts val="0"/>
              </a:spcBef>
              <a:spcAft>
                <a:spcPts val="0"/>
              </a:spcAft>
              <a:buSzPts val="1900"/>
              <a:buNone/>
              <a:defRPr/>
            </a:lvl8pPr>
            <a:lvl9pPr lvl="8" algn="r">
              <a:lnSpc>
                <a:spcPct val="100000"/>
              </a:lnSpc>
              <a:spcBef>
                <a:spcPts val="0"/>
              </a:spcBef>
              <a:spcAft>
                <a:spcPts val="0"/>
              </a:spcAft>
              <a:buSzPts val="1900"/>
              <a:buNone/>
              <a:defRPr/>
            </a:lvl9pPr>
          </a:lstStyle>
          <a:p>
            <a:endParaRPr/>
          </a:p>
        </p:txBody>
      </p:sp>
    </p:spTree>
    <p:extLst>
      <p:ext uri="{BB962C8B-B14F-4D97-AF65-F5344CB8AC3E}">
        <p14:creationId xmlns:p14="http://schemas.microsoft.com/office/powerpoint/2010/main" val="2310629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005 Two columns">
  <p:cSld name="005 Two columns">
    <p:spTree>
      <p:nvGrpSpPr>
        <p:cNvPr id="1" name="Shape 273"/>
        <p:cNvGrpSpPr/>
        <p:nvPr/>
      </p:nvGrpSpPr>
      <p:grpSpPr>
        <a:xfrm>
          <a:off x="0" y="0"/>
          <a:ext cx="0" cy="0"/>
          <a:chOff x="0" y="0"/>
          <a:chExt cx="0" cy="0"/>
        </a:xfrm>
      </p:grpSpPr>
      <p:sp>
        <p:nvSpPr>
          <p:cNvPr id="274" name="Google Shape;274;p10"/>
          <p:cNvSpPr txBox="1">
            <a:spLocks noGrp="1"/>
          </p:cNvSpPr>
          <p:nvPr>
            <p:ph type="title"/>
          </p:nvPr>
        </p:nvSpPr>
        <p:spPr>
          <a:xfrm>
            <a:off x="873350" y="836300"/>
            <a:ext cx="10551900" cy="763500"/>
          </a:xfrm>
          <a:prstGeom prst="rect">
            <a:avLst/>
          </a:prstGeom>
          <a:noFill/>
          <a:ln>
            <a:noFill/>
          </a:ln>
        </p:spPr>
        <p:txBody>
          <a:bodyPr spcFirstLastPara="1" wrap="square" lIns="121900" tIns="121900" rIns="121900" bIns="121900" anchor="ctr" anchorCtr="0">
            <a:noAutofit/>
          </a:bodyPr>
          <a:lstStyle>
            <a:lvl1pPr marR="0" lvl="0" algn="l">
              <a:lnSpc>
                <a:spcPct val="100000"/>
              </a:lnSpc>
              <a:spcBef>
                <a:spcPts val="0"/>
              </a:spcBef>
              <a:spcAft>
                <a:spcPts val="0"/>
              </a:spcAft>
              <a:buClr>
                <a:schemeClr val="dk1"/>
              </a:buClr>
              <a:buSzPts val="4000"/>
              <a:buFont typeface="Aldrich"/>
              <a:buNone/>
              <a:defRPr/>
            </a:lvl1pPr>
            <a:lvl2pPr lvl="1"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275" name="Google Shape;275;p10"/>
          <p:cNvSpPr txBox="1">
            <a:spLocks noGrp="1"/>
          </p:cNvSpPr>
          <p:nvPr>
            <p:ph type="body" idx="1"/>
          </p:nvPr>
        </p:nvSpPr>
        <p:spPr>
          <a:xfrm>
            <a:off x="873350" y="2051385"/>
            <a:ext cx="4960800" cy="38178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
        <p:nvSpPr>
          <p:cNvPr id="276" name="Google Shape;276;p10"/>
          <p:cNvSpPr txBox="1">
            <a:spLocks noGrp="1"/>
          </p:cNvSpPr>
          <p:nvPr>
            <p:ph type="body" idx="2"/>
          </p:nvPr>
        </p:nvSpPr>
        <p:spPr>
          <a:xfrm>
            <a:off x="6464148" y="2037000"/>
            <a:ext cx="4961100" cy="3817800"/>
          </a:xfrm>
          <a:prstGeom prst="rect">
            <a:avLst/>
          </a:prstGeom>
          <a:noFill/>
          <a:ln>
            <a:noFill/>
          </a:ln>
        </p:spPr>
        <p:txBody>
          <a:bodyPr spcFirstLastPara="1" wrap="square" lIns="121900" tIns="121900" rIns="121900" bIns="121900" anchor="t" anchorCtr="0">
            <a:noAutofit/>
          </a:bodyPr>
          <a:lstStyle>
            <a:lvl1pPr marL="457200" lvl="0" indent="-349250" algn="l">
              <a:lnSpc>
                <a:spcPct val="115000"/>
              </a:lnSpc>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endParaRPr/>
          </a:p>
        </p:txBody>
      </p:sp>
    </p:spTree>
    <p:extLst>
      <p:ext uri="{BB962C8B-B14F-4D97-AF65-F5344CB8AC3E}">
        <p14:creationId xmlns:p14="http://schemas.microsoft.com/office/powerpoint/2010/main" val="3999042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008 Three columns">
  <p:cSld name="008 Three columns">
    <p:spTree>
      <p:nvGrpSpPr>
        <p:cNvPr id="1" name="Shape 312"/>
        <p:cNvGrpSpPr/>
        <p:nvPr/>
      </p:nvGrpSpPr>
      <p:grpSpPr>
        <a:xfrm>
          <a:off x="0" y="0"/>
          <a:ext cx="0" cy="0"/>
          <a:chOff x="0" y="0"/>
          <a:chExt cx="0" cy="0"/>
        </a:xfrm>
      </p:grpSpPr>
      <p:sp>
        <p:nvSpPr>
          <p:cNvPr id="313" name="Google Shape;313;p11"/>
          <p:cNvSpPr txBox="1">
            <a:spLocks noGrp="1"/>
          </p:cNvSpPr>
          <p:nvPr>
            <p:ph type="subTitle" idx="1"/>
          </p:nvPr>
        </p:nvSpPr>
        <p:spPr>
          <a:xfrm>
            <a:off x="1189052" y="3563475"/>
            <a:ext cx="26589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endParaRPr/>
          </a:p>
        </p:txBody>
      </p:sp>
      <p:sp>
        <p:nvSpPr>
          <p:cNvPr id="314" name="Google Shape;314;p11"/>
          <p:cNvSpPr txBox="1">
            <a:spLocks noGrp="1"/>
          </p:cNvSpPr>
          <p:nvPr>
            <p:ph type="subTitle" idx="2"/>
          </p:nvPr>
        </p:nvSpPr>
        <p:spPr>
          <a:xfrm>
            <a:off x="4713302" y="3563475"/>
            <a:ext cx="26589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endParaRPr/>
          </a:p>
        </p:txBody>
      </p:sp>
      <p:sp>
        <p:nvSpPr>
          <p:cNvPr id="315" name="Google Shape;315;p11"/>
          <p:cNvSpPr txBox="1">
            <a:spLocks noGrp="1"/>
          </p:cNvSpPr>
          <p:nvPr>
            <p:ph type="subTitle" idx="3"/>
          </p:nvPr>
        </p:nvSpPr>
        <p:spPr>
          <a:xfrm>
            <a:off x="8237552" y="3563475"/>
            <a:ext cx="26586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endParaRPr/>
          </a:p>
        </p:txBody>
      </p:sp>
      <p:sp>
        <p:nvSpPr>
          <p:cNvPr id="316" name="Google Shape;316;p11"/>
          <p:cNvSpPr txBox="1">
            <a:spLocks noGrp="1"/>
          </p:cNvSpPr>
          <p:nvPr>
            <p:ph type="title"/>
          </p:nvPr>
        </p:nvSpPr>
        <p:spPr>
          <a:xfrm>
            <a:off x="1189050" y="669575"/>
            <a:ext cx="9707400" cy="763500"/>
          </a:xfrm>
          <a:prstGeom prst="rect">
            <a:avLst/>
          </a:prstGeom>
          <a:noFill/>
          <a:ln>
            <a:noFill/>
          </a:ln>
        </p:spPr>
        <p:txBody>
          <a:bodyPr spcFirstLastPara="1" wrap="square" lIns="121900" tIns="121900" rIns="121900" bIns="121900" anchor="ctr" anchorCtr="0">
            <a:noAutofit/>
          </a:bodyPr>
          <a:lstStyle>
            <a:lvl1pPr marR="0" lvl="0" algn="ctr">
              <a:lnSpc>
                <a:spcPct val="100000"/>
              </a:lnSpc>
              <a:spcBef>
                <a:spcPts val="0"/>
              </a:spcBef>
              <a:spcAft>
                <a:spcPts val="0"/>
              </a:spcAft>
              <a:buClr>
                <a:schemeClr val="dk1"/>
              </a:buClr>
              <a:buSzPts val="4000"/>
              <a:buFont typeface="Aldrich"/>
              <a:buNone/>
              <a:defRPr/>
            </a:lvl1pPr>
            <a:lvl2pPr lvl="1"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317" name="Google Shape;317;p11"/>
          <p:cNvSpPr txBox="1">
            <a:spLocks noGrp="1"/>
          </p:cNvSpPr>
          <p:nvPr>
            <p:ph type="body" idx="4"/>
          </p:nvPr>
        </p:nvSpPr>
        <p:spPr>
          <a:xfrm>
            <a:off x="1189050" y="4129182"/>
            <a:ext cx="2658900" cy="16641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endParaRPr/>
          </a:p>
        </p:txBody>
      </p:sp>
      <p:sp>
        <p:nvSpPr>
          <p:cNvPr id="318" name="Google Shape;318;p11"/>
          <p:cNvSpPr txBox="1">
            <a:spLocks noGrp="1"/>
          </p:cNvSpPr>
          <p:nvPr>
            <p:ph type="body" idx="5"/>
          </p:nvPr>
        </p:nvSpPr>
        <p:spPr>
          <a:xfrm>
            <a:off x="4713300" y="4129182"/>
            <a:ext cx="2658900" cy="16608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endParaRPr/>
          </a:p>
        </p:txBody>
      </p:sp>
      <p:sp>
        <p:nvSpPr>
          <p:cNvPr id="319" name="Google Shape;319;p11"/>
          <p:cNvSpPr txBox="1">
            <a:spLocks noGrp="1"/>
          </p:cNvSpPr>
          <p:nvPr>
            <p:ph type="body" idx="6"/>
          </p:nvPr>
        </p:nvSpPr>
        <p:spPr>
          <a:xfrm>
            <a:off x="8237550" y="4129182"/>
            <a:ext cx="2658900" cy="16608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endParaRPr/>
          </a:p>
        </p:txBody>
      </p:sp>
    </p:spTree>
    <p:extLst>
      <p:ext uri="{BB962C8B-B14F-4D97-AF65-F5344CB8AC3E}">
        <p14:creationId xmlns:p14="http://schemas.microsoft.com/office/powerpoint/2010/main" val="3715021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D4E0F9-5C11-164E-38E0-828B8714A7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0C1947-C748-1850-93A8-82AE2E88F3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6A361-1585-3CA2-4F48-45979D1E6F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651523-D164-1948-97BB-2A3E268071DD}" type="datetimeFigureOut">
              <a:rPr lang="en-GB" smtClean="0"/>
              <a:t>11/06/2025</a:t>
            </a:fld>
            <a:endParaRPr lang="en-GB"/>
          </a:p>
        </p:txBody>
      </p:sp>
      <p:sp>
        <p:nvSpPr>
          <p:cNvPr id="5" name="Footer Placeholder 4">
            <a:extLst>
              <a:ext uri="{FF2B5EF4-FFF2-40B4-BE49-F238E27FC236}">
                <a16:creationId xmlns:a16="http://schemas.microsoft.com/office/drawing/2014/main" id="{F17AD36B-EFB1-7608-C42B-822B7337CA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011B18C-0482-B789-A669-F88BBDBC67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70117757"/>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 id="2147483809" r:id="rId18"/>
    <p:sldLayoutId id="2147483810" r:id="rId19"/>
    <p:sldLayoutId id="2147483811" r:id="rId20"/>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breeam.com/" TargetMode="External"/><Relationship Id="rId7" Type="http://schemas.openxmlformats.org/officeDocument/2006/relationships/hyperlink" Target="https://wttc.org/" TargetMode="External"/><Relationship Id="rId2" Type="http://schemas.openxmlformats.org/officeDocument/2006/relationships/notesSlide" Target="../notesSlides/notesSlide11.xml"/><Relationship Id="rId1" Type="http://schemas.openxmlformats.org/officeDocument/2006/relationships/slideLayout" Target="../slideLayouts/slideLayout20.xml"/><Relationship Id="rId6" Type="http://schemas.openxmlformats.org/officeDocument/2006/relationships/hyperlink" Target="https://www.e-unwto.org/" TargetMode="External"/><Relationship Id="rId5" Type="http://schemas.openxmlformats.org/officeDocument/2006/relationships/hyperlink" Target="https://www.unep.org/" TargetMode="External"/><Relationship Id="rId4" Type="http://schemas.openxmlformats.org/officeDocument/2006/relationships/hyperlink" Target="https://sdgs.un.org/2030agen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580"/>
        <p:cNvGrpSpPr/>
        <p:nvPr/>
      </p:nvGrpSpPr>
      <p:grpSpPr>
        <a:xfrm>
          <a:off x="0" y="0"/>
          <a:ext cx="0" cy="0"/>
          <a:chOff x="0" y="0"/>
          <a:chExt cx="0" cy="0"/>
        </a:xfrm>
      </p:grpSpPr>
      <p:sp useBgFill="1">
        <p:nvSpPr>
          <p:cNvPr id="587" name="Rectangle 58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2" name="Google Shape;582;p18"/>
          <p:cNvSpPr txBox="1">
            <a:spLocks noGrp="1"/>
          </p:cNvSpPr>
          <p:nvPr>
            <p:ph type="title"/>
          </p:nvPr>
        </p:nvSpPr>
        <p:spPr>
          <a:xfrm>
            <a:off x="838199" y="1093788"/>
            <a:ext cx="10506455" cy="2967208"/>
          </a:xfrm>
          <a:prstGeom prst="rect">
            <a:avLst/>
          </a:prstGeom>
        </p:spPr>
        <p:txBody>
          <a:bodyPr spcFirstLastPara="1" vert="horz" lIns="91440" tIns="45720" rIns="91440" bIns="45720" rtlCol="0" anchor="b" anchorCtr="0">
            <a:normAutofit/>
          </a:bodyPr>
          <a:lstStyle/>
          <a:p>
            <a:pPr lvl="0" algn="l">
              <a:lnSpc>
                <a:spcPct val="90000"/>
              </a:lnSpc>
              <a:spcBef>
                <a:spcPct val="0"/>
              </a:spcBef>
            </a:pPr>
            <a:r>
              <a:rPr lang="en-US" sz="7400" kern="1200" dirty="0">
                <a:solidFill>
                  <a:schemeClr val="tx1"/>
                </a:solidFill>
                <a:latin typeface="+mj-lt"/>
                <a:ea typeface="+mj-ea"/>
                <a:cs typeface="+mj-cs"/>
              </a:rPr>
              <a:t>Sustainability and net-zero targets in the hotel industry</a:t>
            </a:r>
          </a:p>
        </p:txBody>
      </p:sp>
      <p:sp>
        <p:nvSpPr>
          <p:cNvPr id="581" name="Google Shape;581;p18"/>
          <p:cNvSpPr txBox="1">
            <a:spLocks noGrp="1"/>
          </p:cNvSpPr>
          <p:nvPr>
            <p:ph type="subTitle" idx="1"/>
          </p:nvPr>
        </p:nvSpPr>
        <p:spPr>
          <a:xfrm>
            <a:off x="178322" y="4565501"/>
            <a:ext cx="3946779" cy="1038225"/>
          </a:xfrm>
          <a:prstGeom prst="rect">
            <a:avLst/>
          </a:prstGeom>
        </p:spPr>
        <p:txBody>
          <a:bodyPr spcFirstLastPara="1" vert="horz" lIns="91440" tIns="45720" rIns="91440" bIns="45720" rtlCol="0" anchorCtr="0">
            <a:normAutofit/>
          </a:bodyPr>
          <a:lstStyle/>
          <a:p>
            <a:pPr marL="0" indent="0" algn="r">
              <a:lnSpc>
                <a:spcPct val="90000"/>
              </a:lnSpc>
              <a:spcBef>
                <a:spcPts val="1000"/>
              </a:spcBef>
            </a:pPr>
            <a:r>
              <a:rPr lang="en-US" sz="2400" kern="1200" dirty="0">
                <a:solidFill>
                  <a:schemeClr val="tx1"/>
                </a:solidFill>
                <a:latin typeface="+mn-lt"/>
                <a:ea typeface="+mn-ea"/>
                <a:cs typeface="+mn-cs"/>
              </a:rPr>
              <a:t> module code: </a:t>
            </a:r>
            <a:r>
              <a:rPr lang="en-US" b="1" dirty="0"/>
              <a:t>BMIH6001</a:t>
            </a:r>
            <a:endParaRPr lang="en-US" dirty="0"/>
          </a:p>
        </p:txBody>
      </p:sp>
      <p:sp>
        <p:nvSpPr>
          <p:cNvPr id="589" name="Rectangle 58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91" name="Rectangle 59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logo with text on it&#10;&#10;Description automatically generated">
            <a:extLst>
              <a:ext uri="{FF2B5EF4-FFF2-40B4-BE49-F238E27FC236}">
                <a16:creationId xmlns:a16="http://schemas.microsoft.com/office/drawing/2014/main" id="{C45B4CEC-8994-9911-3F3E-8C1BA76EBF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3775" y="-5807"/>
            <a:ext cx="4073525" cy="2050415"/>
          </a:xfrm>
          <a:prstGeom prst="rect">
            <a:avLst/>
          </a:prstGeom>
        </p:spPr>
      </p:pic>
      <p:sp>
        <p:nvSpPr>
          <p:cNvPr id="4" name="TextBox 3">
            <a:extLst>
              <a:ext uri="{FF2B5EF4-FFF2-40B4-BE49-F238E27FC236}">
                <a16:creationId xmlns:a16="http://schemas.microsoft.com/office/drawing/2014/main" id="{640CD6E1-262D-F592-DA51-CF2A621F0351}"/>
              </a:ext>
            </a:extLst>
          </p:cNvPr>
          <p:cNvSpPr txBox="1"/>
          <p:nvPr/>
        </p:nvSpPr>
        <p:spPr>
          <a:xfrm>
            <a:off x="4581268" y="4957395"/>
            <a:ext cx="6098058" cy="646331"/>
          </a:xfrm>
          <a:prstGeom prst="rect">
            <a:avLst/>
          </a:prstGeom>
          <a:noFill/>
        </p:spPr>
        <p:txBody>
          <a:bodyPr wrap="square">
            <a:spAutoFit/>
          </a:bodyPr>
          <a:lstStyle/>
          <a:p>
            <a:r>
              <a:rPr lang="en-US" b="1" dirty="0">
                <a:solidFill>
                  <a:srgbClr val="000000"/>
                </a:solidFill>
                <a:effectLst/>
                <a:latin typeface="Arial" panose="020B0604020202020204" pitchFamily="34" charset="0"/>
              </a:rPr>
              <a:t>Contemporary Themes In the Hotel and Hospitality Sector.</a:t>
            </a:r>
            <a:endParaRPr lang="en-US" dirty="0">
              <a:solidFill>
                <a:srgbClr val="000000"/>
              </a:solidFill>
              <a:effectLst/>
              <a:latin typeface="Arial" panose="020B0604020202020204" pitchFamily="34" charset="0"/>
            </a:endParaRPr>
          </a:p>
        </p:txBody>
      </p:sp>
      <p:sp>
        <p:nvSpPr>
          <p:cNvPr id="5" name="Rectangle 4">
            <a:extLst>
              <a:ext uri="{FF2B5EF4-FFF2-40B4-BE49-F238E27FC236}">
                <a16:creationId xmlns:a16="http://schemas.microsoft.com/office/drawing/2014/main" id="{D8A75D21-86D5-A003-A342-6986894600BB}"/>
              </a:ext>
            </a:extLst>
          </p:cNvPr>
          <p:cNvSpPr/>
          <p:nvPr/>
        </p:nvSpPr>
        <p:spPr>
          <a:xfrm>
            <a:off x="7400924" y="5623064"/>
            <a:ext cx="2986268"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Jahanara Begam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586"/>
        <p:cNvGrpSpPr/>
        <p:nvPr/>
      </p:nvGrpSpPr>
      <p:grpSpPr>
        <a:xfrm>
          <a:off x="0" y="0"/>
          <a:ext cx="0" cy="0"/>
          <a:chOff x="0" y="0"/>
          <a:chExt cx="0" cy="0"/>
        </a:xfrm>
      </p:grpSpPr>
      <p:sp useBgFill="1">
        <p:nvSpPr>
          <p:cNvPr id="594" name="Rectangle 59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6" name="Rectangle 59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7" name="Google Shape;587;p19"/>
          <p:cNvSpPr txBox="1">
            <a:spLocks noGrp="1"/>
          </p:cNvSpPr>
          <p:nvPr>
            <p:ph type="title"/>
          </p:nvPr>
        </p:nvSpPr>
        <p:spPr>
          <a:xfrm>
            <a:off x="871442" y="685800"/>
            <a:ext cx="4353116" cy="1474666"/>
          </a:xfrm>
          <a:prstGeom prst="rect">
            <a:avLst/>
          </a:prstGeom>
        </p:spPr>
        <p:txBody>
          <a:bodyPr spcFirstLastPara="1" vert="horz" lIns="91440" tIns="45720" rIns="91440" bIns="45720" rtlCol="0" anchor="b" anchorCtr="0">
            <a:normAutofit/>
          </a:bodyPr>
          <a:lstStyle/>
          <a:p>
            <a:pPr marL="0" lvl="0" indent="0" algn="ctr">
              <a:lnSpc>
                <a:spcPct val="90000"/>
              </a:lnSpc>
              <a:spcBef>
                <a:spcPct val="0"/>
              </a:spcBef>
              <a:spcAft>
                <a:spcPts val="0"/>
              </a:spcAft>
              <a:buSzPts val="7000"/>
            </a:pPr>
            <a:r>
              <a:rPr lang="en-US" sz="3200" kern="1200" dirty="0">
                <a:solidFill>
                  <a:srgbClr val="595959"/>
                </a:solidFill>
                <a:latin typeface="+mj-lt"/>
                <a:ea typeface="+mj-ea"/>
                <a:cs typeface="+mj-cs"/>
              </a:rPr>
              <a:t>Hello! </a:t>
            </a:r>
            <a:br>
              <a:rPr lang="en-US" sz="3200" dirty="0">
                <a:solidFill>
                  <a:srgbClr val="595959"/>
                </a:solidFill>
              </a:rPr>
            </a:br>
            <a:r>
              <a:rPr lang="en-US" sz="3200" dirty="0">
                <a:solidFill>
                  <a:srgbClr val="595959"/>
                </a:solidFill>
              </a:rPr>
              <a:t>My name is </a:t>
            </a:r>
            <a:r>
              <a:rPr lang="en-US" sz="3200">
                <a:solidFill>
                  <a:srgbClr val="595959"/>
                </a:solidFill>
              </a:rPr>
              <a:t>Jahanara begum  </a:t>
            </a:r>
            <a:endParaRPr lang="en-US" sz="3200" kern="1200" dirty="0">
              <a:solidFill>
                <a:srgbClr val="595959"/>
              </a:solidFill>
              <a:latin typeface="+mj-lt"/>
              <a:ea typeface="+mj-ea"/>
              <a:cs typeface="+mj-cs"/>
            </a:endParaRPr>
          </a:p>
        </p:txBody>
      </p:sp>
      <p:pic>
        <p:nvPicPr>
          <p:cNvPr id="2" name="Picture 1">
            <a:extLst>
              <a:ext uri="{FF2B5EF4-FFF2-40B4-BE49-F238E27FC236}">
                <a16:creationId xmlns:a16="http://schemas.microsoft.com/office/drawing/2014/main" id="{BB78BED1-9AD9-1B28-B009-B8A1F5BAD1E2}"/>
              </a:ext>
            </a:extLst>
          </p:cNvPr>
          <p:cNvPicPr>
            <a:picLocks noChangeAspect="1"/>
          </p:cNvPicPr>
          <p:nvPr/>
        </p:nvPicPr>
        <p:blipFill>
          <a:blip r:embed="rId3"/>
          <a:stretch>
            <a:fillRect/>
          </a:stretch>
        </p:blipFill>
        <p:spPr>
          <a:xfrm>
            <a:off x="7191450" y="94137"/>
            <a:ext cx="3756236" cy="66697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593"/>
        <p:cNvGrpSpPr/>
        <p:nvPr/>
      </p:nvGrpSpPr>
      <p:grpSpPr>
        <a:xfrm>
          <a:off x="0" y="0"/>
          <a:ext cx="0" cy="0"/>
          <a:chOff x="0" y="0"/>
          <a:chExt cx="0" cy="0"/>
        </a:xfrm>
      </p:grpSpPr>
      <p:sp useBgFill="1">
        <p:nvSpPr>
          <p:cNvPr id="599" name="Rectangle 59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4" name="Google Shape;594;p20"/>
          <p:cNvSpPr txBox="1">
            <a:spLocks noGrp="1"/>
          </p:cNvSpPr>
          <p:nvPr>
            <p:ph type="title"/>
          </p:nvPr>
        </p:nvSpPr>
        <p:spPr>
          <a:xfrm>
            <a:off x="638882" y="639193"/>
            <a:ext cx="3571810" cy="3573516"/>
          </a:xfrm>
          <a:prstGeom prst="rect">
            <a:avLst/>
          </a:prstGeom>
        </p:spPr>
        <p:txBody>
          <a:bodyPr spcFirstLastPara="1" vert="horz" lIns="91440" tIns="45720" rIns="91440" bIns="45720" rtlCol="0" anchor="b" anchorCtr="0">
            <a:normAutofit/>
          </a:bodyPr>
          <a:lstStyle/>
          <a:p>
            <a:pPr marL="0" lvl="0" indent="0" algn="l">
              <a:spcBef>
                <a:spcPct val="0"/>
              </a:spcBef>
              <a:spcAft>
                <a:spcPts val="0"/>
              </a:spcAft>
              <a:buSzPts val="4000"/>
            </a:pPr>
            <a:r>
              <a:rPr lang="en-US" sz="6600" kern="1200">
                <a:solidFill>
                  <a:schemeClr val="tx1"/>
                </a:solidFill>
                <a:latin typeface="+mj-lt"/>
                <a:ea typeface="+mj-ea"/>
                <a:cs typeface="+mj-cs"/>
              </a:rPr>
              <a:t>Table of Content </a:t>
            </a:r>
          </a:p>
        </p:txBody>
      </p:sp>
      <p:sp>
        <p:nvSpPr>
          <p:cNvPr id="59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able 15">
            <a:extLst>
              <a:ext uri="{FF2B5EF4-FFF2-40B4-BE49-F238E27FC236}">
                <a16:creationId xmlns:a16="http://schemas.microsoft.com/office/drawing/2014/main" id="{AF1A900D-BE55-D40A-0ECB-DB59AB505408}"/>
              </a:ext>
            </a:extLst>
          </p:cNvPr>
          <p:cNvGraphicFramePr>
            <a:graphicFrameLocks noGrp="1"/>
          </p:cNvGraphicFramePr>
          <p:nvPr>
            <p:extLst>
              <p:ext uri="{D42A27DB-BD31-4B8C-83A1-F6EECF244321}">
                <p14:modId xmlns:p14="http://schemas.microsoft.com/office/powerpoint/2010/main" val="147597462"/>
              </p:ext>
            </p:extLst>
          </p:nvPr>
        </p:nvGraphicFramePr>
        <p:xfrm>
          <a:off x="4654296" y="884389"/>
          <a:ext cx="7214617" cy="5061797"/>
        </p:xfrm>
        <a:graphic>
          <a:graphicData uri="http://schemas.openxmlformats.org/drawingml/2006/table">
            <a:tbl>
              <a:tblPr firstRow="1" bandRow="1">
                <a:tableStyleId>{69012ECD-51FC-41F1-AA8D-1B2483CD663E}</a:tableStyleId>
              </a:tblPr>
              <a:tblGrid>
                <a:gridCol w="2749647">
                  <a:extLst>
                    <a:ext uri="{9D8B030D-6E8A-4147-A177-3AD203B41FA5}">
                      <a16:colId xmlns:a16="http://schemas.microsoft.com/office/drawing/2014/main" val="470792413"/>
                    </a:ext>
                  </a:extLst>
                </a:gridCol>
                <a:gridCol w="3625263">
                  <a:extLst>
                    <a:ext uri="{9D8B030D-6E8A-4147-A177-3AD203B41FA5}">
                      <a16:colId xmlns:a16="http://schemas.microsoft.com/office/drawing/2014/main" val="149919278"/>
                    </a:ext>
                  </a:extLst>
                </a:gridCol>
                <a:gridCol w="839707">
                  <a:extLst>
                    <a:ext uri="{9D8B030D-6E8A-4147-A177-3AD203B41FA5}">
                      <a16:colId xmlns:a16="http://schemas.microsoft.com/office/drawing/2014/main" val="365187011"/>
                    </a:ext>
                  </a:extLst>
                </a:gridCol>
              </a:tblGrid>
              <a:tr h="441773">
                <a:tc>
                  <a:txBody>
                    <a:bodyPr/>
                    <a:lstStyle/>
                    <a:p>
                      <a:r>
                        <a:rPr lang="en-US" sz="1900" b="1" cap="none" spc="30" dirty="0">
                          <a:solidFill>
                            <a:schemeClr val="tx1"/>
                          </a:solidFill>
                        </a:rPr>
                        <a:t>Section</a:t>
                      </a:r>
                    </a:p>
                  </a:txBody>
                  <a:tcPr marL="0" marR="10899" marT="59519" marB="59519" anchor="ctr">
                    <a:solidFill>
                      <a:schemeClr val="accent2">
                        <a:lumMod val="60000"/>
                        <a:lumOff val="40000"/>
                      </a:schemeClr>
                    </a:solidFill>
                  </a:tcPr>
                </a:tc>
                <a:tc>
                  <a:txBody>
                    <a:bodyPr/>
                    <a:lstStyle/>
                    <a:p>
                      <a:r>
                        <a:rPr lang="en-US" sz="1900" b="1" cap="none" spc="30" dirty="0">
                          <a:solidFill>
                            <a:schemeClr val="tx1"/>
                          </a:solidFill>
                        </a:rPr>
                        <a:t>Description</a:t>
                      </a:r>
                    </a:p>
                  </a:txBody>
                  <a:tcPr marL="0" marR="10899" marT="59519" marB="59519" anchor="ctr">
                    <a:solidFill>
                      <a:schemeClr val="accent2">
                        <a:lumMod val="60000"/>
                        <a:lumOff val="40000"/>
                      </a:schemeClr>
                    </a:solidFill>
                  </a:tcPr>
                </a:tc>
                <a:tc>
                  <a:txBody>
                    <a:bodyPr/>
                    <a:lstStyle/>
                    <a:p>
                      <a:r>
                        <a:rPr lang="en-US" sz="1900" b="1" cap="none" spc="30" dirty="0">
                          <a:solidFill>
                            <a:schemeClr val="tx1"/>
                          </a:solidFill>
                        </a:rPr>
                        <a:t> Slide</a:t>
                      </a:r>
                    </a:p>
                  </a:txBody>
                  <a:tcPr marL="0" marR="10899" marT="59519" marB="59519" anchor="ctr">
                    <a:solidFill>
                      <a:schemeClr val="accent2">
                        <a:lumMod val="60000"/>
                        <a:lumOff val="40000"/>
                      </a:schemeClr>
                    </a:solidFill>
                  </a:tcPr>
                </a:tc>
                <a:extLst>
                  <a:ext uri="{0D108BD9-81ED-4DB2-BD59-A6C34878D82A}">
                    <a16:rowId xmlns:a16="http://schemas.microsoft.com/office/drawing/2014/main" val="1921977053"/>
                  </a:ext>
                </a:extLst>
              </a:tr>
              <a:tr h="577503">
                <a:tc>
                  <a:txBody>
                    <a:bodyPr/>
                    <a:lstStyle/>
                    <a:p>
                      <a:r>
                        <a:rPr lang="en-US" sz="1400" cap="none" spc="0">
                          <a:solidFill>
                            <a:schemeClr val="tx1"/>
                          </a:solidFill>
                        </a:rPr>
                        <a:t>1. Introduction</a:t>
                      </a:r>
                    </a:p>
                  </a:txBody>
                  <a:tcPr marL="0" marR="119039" marT="59519" marB="59519" anchor="ctr"/>
                </a:tc>
                <a:tc>
                  <a:txBody>
                    <a:bodyPr/>
                    <a:lstStyle/>
                    <a:p>
                      <a:r>
                        <a:rPr lang="en-US" sz="1400" cap="none" spc="0">
                          <a:solidFill>
                            <a:schemeClr val="tx1"/>
                          </a:solidFill>
                        </a:rPr>
                        <a:t>Overview of the presentation and key themes on sustainability in hotels.</a:t>
                      </a:r>
                    </a:p>
                  </a:txBody>
                  <a:tcPr marL="0" marR="119039" marT="59519" marB="59519" anchor="ctr"/>
                </a:tc>
                <a:tc>
                  <a:txBody>
                    <a:bodyPr/>
                    <a:lstStyle/>
                    <a:p>
                      <a:r>
                        <a:rPr lang="en-US" sz="1400" cap="none" spc="0">
                          <a:solidFill>
                            <a:schemeClr val="tx1"/>
                          </a:solidFill>
                        </a:rPr>
                        <a:t>4</a:t>
                      </a:r>
                    </a:p>
                  </a:txBody>
                  <a:tcPr marL="0" marR="119039" marT="59519" marB="59519" anchor="ctr"/>
                </a:tc>
                <a:extLst>
                  <a:ext uri="{0D108BD9-81ED-4DB2-BD59-A6C34878D82A}">
                    <a16:rowId xmlns:a16="http://schemas.microsoft.com/office/drawing/2014/main" val="1968612091"/>
                  </a:ext>
                </a:extLst>
              </a:tr>
              <a:tr h="577503">
                <a:tc>
                  <a:txBody>
                    <a:bodyPr/>
                    <a:lstStyle/>
                    <a:p>
                      <a:r>
                        <a:rPr lang="en-US" sz="1400" cap="none" spc="0">
                          <a:solidFill>
                            <a:schemeClr val="tx1"/>
                          </a:solidFill>
                        </a:rPr>
                        <a:t>2. Background &amp; Context</a:t>
                      </a:r>
                    </a:p>
                  </a:txBody>
                  <a:tcPr marL="54497" marR="119039" marT="59519" marB="59519" anchor="ctr"/>
                </a:tc>
                <a:tc>
                  <a:txBody>
                    <a:bodyPr/>
                    <a:lstStyle/>
                    <a:p>
                      <a:r>
                        <a:rPr lang="en-US" sz="1400" cap="none" spc="0">
                          <a:solidFill>
                            <a:schemeClr val="tx1"/>
                          </a:solidFill>
                        </a:rPr>
                        <a:t>Discussing the hotel industry's economic role and environmental impact.</a:t>
                      </a:r>
                    </a:p>
                  </a:txBody>
                  <a:tcPr marL="54497" marR="119039" marT="59519" marB="59519" anchor="ctr"/>
                </a:tc>
                <a:tc>
                  <a:txBody>
                    <a:bodyPr/>
                    <a:lstStyle/>
                    <a:p>
                      <a:r>
                        <a:rPr lang="en-US" sz="1400" cap="none" spc="0">
                          <a:solidFill>
                            <a:schemeClr val="tx1"/>
                          </a:solidFill>
                        </a:rPr>
                        <a:t>5</a:t>
                      </a:r>
                    </a:p>
                  </a:txBody>
                  <a:tcPr marL="54497" marR="119039" marT="59519" marB="59519" anchor="ctr"/>
                </a:tc>
                <a:extLst>
                  <a:ext uri="{0D108BD9-81ED-4DB2-BD59-A6C34878D82A}">
                    <a16:rowId xmlns:a16="http://schemas.microsoft.com/office/drawing/2014/main" val="1985201623"/>
                  </a:ext>
                </a:extLst>
              </a:tr>
              <a:tr h="577503">
                <a:tc>
                  <a:txBody>
                    <a:bodyPr/>
                    <a:lstStyle/>
                    <a:p>
                      <a:r>
                        <a:rPr lang="en-US" sz="1400" cap="none" spc="0">
                          <a:solidFill>
                            <a:schemeClr val="tx1"/>
                          </a:solidFill>
                        </a:rPr>
                        <a:t>3. Theoretical Frameworks and Literature</a:t>
                      </a:r>
                    </a:p>
                  </a:txBody>
                  <a:tcPr marL="0" marR="119039" marT="59519" marB="59519" anchor="ctr"/>
                </a:tc>
                <a:tc>
                  <a:txBody>
                    <a:bodyPr/>
                    <a:lstStyle/>
                    <a:p>
                      <a:r>
                        <a:rPr lang="en-US" sz="1400" cap="none" spc="0">
                          <a:solidFill>
                            <a:schemeClr val="tx1"/>
                          </a:solidFill>
                        </a:rPr>
                        <a:t>Exploring key sustainability theories and frameworks relevant to hospitality.</a:t>
                      </a:r>
                    </a:p>
                  </a:txBody>
                  <a:tcPr marL="0" marR="119039" marT="59519" marB="59519" anchor="ctr"/>
                </a:tc>
                <a:tc>
                  <a:txBody>
                    <a:bodyPr/>
                    <a:lstStyle/>
                    <a:p>
                      <a:r>
                        <a:rPr lang="en-US" sz="1400" cap="none" spc="0">
                          <a:solidFill>
                            <a:schemeClr val="tx1"/>
                          </a:solidFill>
                        </a:rPr>
                        <a:t>6</a:t>
                      </a:r>
                    </a:p>
                  </a:txBody>
                  <a:tcPr marL="0" marR="119039" marT="59519" marB="59519" anchor="ctr"/>
                </a:tc>
                <a:extLst>
                  <a:ext uri="{0D108BD9-81ED-4DB2-BD59-A6C34878D82A}">
                    <a16:rowId xmlns:a16="http://schemas.microsoft.com/office/drawing/2014/main" val="3720803628"/>
                  </a:ext>
                </a:extLst>
              </a:tr>
              <a:tr h="577503">
                <a:tc>
                  <a:txBody>
                    <a:bodyPr/>
                    <a:lstStyle/>
                    <a:p>
                      <a:r>
                        <a:rPr lang="en-US" sz="1400" cap="none" spc="0">
                          <a:solidFill>
                            <a:schemeClr val="tx1"/>
                          </a:solidFill>
                        </a:rPr>
                        <a:t>4. PESTEL Analysis</a:t>
                      </a:r>
                    </a:p>
                  </a:txBody>
                  <a:tcPr marL="54497" marR="119039" marT="59519" marB="59519" anchor="ctr"/>
                </a:tc>
                <a:tc>
                  <a:txBody>
                    <a:bodyPr/>
                    <a:lstStyle/>
                    <a:p>
                      <a:r>
                        <a:rPr lang="en-US" sz="1400" cap="none" spc="0">
                          <a:solidFill>
                            <a:schemeClr val="tx1"/>
                          </a:solidFill>
                        </a:rPr>
                        <a:t>Analysis of macro-environmental factors affecting hotel sustainability.</a:t>
                      </a:r>
                    </a:p>
                  </a:txBody>
                  <a:tcPr marL="54497" marR="119039" marT="59519" marB="59519" anchor="ctr"/>
                </a:tc>
                <a:tc>
                  <a:txBody>
                    <a:bodyPr/>
                    <a:lstStyle/>
                    <a:p>
                      <a:r>
                        <a:rPr lang="en-US" sz="1400" cap="none" spc="0">
                          <a:solidFill>
                            <a:schemeClr val="tx1"/>
                          </a:solidFill>
                        </a:rPr>
                        <a:t>7</a:t>
                      </a:r>
                    </a:p>
                  </a:txBody>
                  <a:tcPr marL="54497" marR="119039" marT="59519" marB="59519" anchor="ctr"/>
                </a:tc>
                <a:extLst>
                  <a:ext uri="{0D108BD9-81ED-4DB2-BD59-A6C34878D82A}">
                    <a16:rowId xmlns:a16="http://schemas.microsoft.com/office/drawing/2014/main" val="1670342296"/>
                  </a:ext>
                </a:extLst>
              </a:tr>
              <a:tr h="577503">
                <a:tc>
                  <a:txBody>
                    <a:bodyPr/>
                    <a:lstStyle/>
                    <a:p>
                      <a:r>
                        <a:rPr lang="en-US" sz="1400" cap="none" spc="0">
                          <a:solidFill>
                            <a:schemeClr val="tx1"/>
                          </a:solidFill>
                        </a:rPr>
                        <a:t>5. Industry Case Studies</a:t>
                      </a:r>
                    </a:p>
                  </a:txBody>
                  <a:tcPr marL="0" marR="119039" marT="59519" marB="59519" anchor="ctr"/>
                </a:tc>
                <a:tc>
                  <a:txBody>
                    <a:bodyPr/>
                    <a:lstStyle/>
                    <a:p>
                      <a:r>
                        <a:rPr lang="en-US" sz="1400" cap="none" spc="0">
                          <a:solidFill>
                            <a:schemeClr val="tx1"/>
                          </a:solidFill>
                        </a:rPr>
                        <a:t>Examination of sustainability initiatives in leading hotel chains.</a:t>
                      </a:r>
                    </a:p>
                  </a:txBody>
                  <a:tcPr marL="0" marR="119039" marT="59519" marB="59519" anchor="ctr"/>
                </a:tc>
                <a:tc>
                  <a:txBody>
                    <a:bodyPr/>
                    <a:lstStyle/>
                    <a:p>
                      <a:r>
                        <a:rPr lang="en-US" sz="1400" cap="none" spc="0">
                          <a:solidFill>
                            <a:schemeClr val="tx1"/>
                          </a:solidFill>
                        </a:rPr>
                        <a:t>8</a:t>
                      </a:r>
                    </a:p>
                  </a:txBody>
                  <a:tcPr marL="0" marR="119039" marT="59519" marB="59519" anchor="ctr"/>
                </a:tc>
                <a:extLst>
                  <a:ext uri="{0D108BD9-81ED-4DB2-BD59-A6C34878D82A}">
                    <a16:rowId xmlns:a16="http://schemas.microsoft.com/office/drawing/2014/main" val="4207861376"/>
                  </a:ext>
                </a:extLst>
              </a:tr>
              <a:tr h="577503">
                <a:tc>
                  <a:txBody>
                    <a:bodyPr/>
                    <a:lstStyle/>
                    <a:p>
                      <a:r>
                        <a:rPr lang="en-US" sz="1400" cap="none" spc="0">
                          <a:solidFill>
                            <a:schemeClr val="tx1"/>
                          </a:solidFill>
                        </a:rPr>
                        <a:t>6. Critical Evaluation</a:t>
                      </a:r>
                    </a:p>
                  </a:txBody>
                  <a:tcPr marL="54497" marR="119039" marT="59519" marB="59519" anchor="ctr"/>
                </a:tc>
                <a:tc>
                  <a:txBody>
                    <a:bodyPr/>
                    <a:lstStyle/>
                    <a:p>
                      <a:r>
                        <a:rPr lang="en-US" sz="1400" cap="none" spc="0">
                          <a:solidFill>
                            <a:schemeClr val="tx1"/>
                          </a:solidFill>
                        </a:rPr>
                        <a:t>Assessing strengths, limitations, and challenges in current strategies.</a:t>
                      </a:r>
                    </a:p>
                  </a:txBody>
                  <a:tcPr marL="54497" marR="119039" marT="59519" marB="59519" anchor="ctr"/>
                </a:tc>
                <a:tc>
                  <a:txBody>
                    <a:bodyPr/>
                    <a:lstStyle/>
                    <a:p>
                      <a:r>
                        <a:rPr lang="en-US" sz="1400" cap="none" spc="0">
                          <a:solidFill>
                            <a:schemeClr val="tx1"/>
                          </a:solidFill>
                        </a:rPr>
                        <a:t>9</a:t>
                      </a:r>
                    </a:p>
                  </a:txBody>
                  <a:tcPr marL="54497" marR="119039" marT="59519" marB="59519" anchor="ctr"/>
                </a:tc>
                <a:extLst>
                  <a:ext uri="{0D108BD9-81ED-4DB2-BD59-A6C34878D82A}">
                    <a16:rowId xmlns:a16="http://schemas.microsoft.com/office/drawing/2014/main" val="2809611861"/>
                  </a:ext>
                </a:extLst>
              </a:tr>
              <a:tr h="577503">
                <a:tc>
                  <a:txBody>
                    <a:bodyPr/>
                    <a:lstStyle/>
                    <a:p>
                      <a:r>
                        <a:rPr lang="en-US" sz="1400" cap="none" spc="0">
                          <a:solidFill>
                            <a:schemeClr val="tx1"/>
                          </a:solidFill>
                        </a:rPr>
                        <a:t>7. Recommendations</a:t>
                      </a:r>
                    </a:p>
                  </a:txBody>
                  <a:tcPr marL="0" marR="119039" marT="59519" marB="59519" anchor="ctr"/>
                </a:tc>
                <a:tc>
                  <a:txBody>
                    <a:bodyPr/>
                    <a:lstStyle/>
                    <a:p>
                      <a:r>
                        <a:rPr lang="en-US" sz="1400" cap="none" spc="0">
                          <a:solidFill>
                            <a:schemeClr val="tx1"/>
                          </a:solidFill>
                        </a:rPr>
                        <a:t>Strategic actions hotels can take for achieving net-zero goals.</a:t>
                      </a:r>
                    </a:p>
                  </a:txBody>
                  <a:tcPr marL="0" marR="119039" marT="59519" marB="59519" anchor="ctr"/>
                </a:tc>
                <a:tc>
                  <a:txBody>
                    <a:bodyPr/>
                    <a:lstStyle/>
                    <a:p>
                      <a:r>
                        <a:rPr lang="en-US" sz="1400" cap="none" spc="0">
                          <a:solidFill>
                            <a:schemeClr val="tx1"/>
                          </a:solidFill>
                        </a:rPr>
                        <a:t>10</a:t>
                      </a:r>
                    </a:p>
                  </a:txBody>
                  <a:tcPr marL="0" marR="119039" marT="59519" marB="59519" anchor="ctr"/>
                </a:tc>
                <a:extLst>
                  <a:ext uri="{0D108BD9-81ED-4DB2-BD59-A6C34878D82A}">
                    <a16:rowId xmlns:a16="http://schemas.microsoft.com/office/drawing/2014/main" val="1685264776"/>
                  </a:ext>
                </a:extLst>
              </a:tr>
              <a:tr h="577503">
                <a:tc>
                  <a:txBody>
                    <a:bodyPr/>
                    <a:lstStyle/>
                    <a:p>
                      <a:r>
                        <a:rPr lang="en-US" sz="1400" cap="none" spc="0">
                          <a:solidFill>
                            <a:schemeClr val="tx1"/>
                          </a:solidFill>
                        </a:rPr>
                        <a:t>8. Conclusion</a:t>
                      </a:r>
                    </a:p>
                    <a:p>
                      <a:r>
                        <a:rPr lang="en-US" sz="1400" cap="none" spc="0">
                          <a:solidFill>
                            <a:schemeClr val="tx1"/>
                          </a:solidFill>
                        </a:rPr>
                        <a:t>9.Refernces </a:t>
                      </a:r>
                    </a:p>
                  </a:txBody>
                  <a:tcPr marL="54497" marR="119039" marT="59519" marB="59519" anchor="ctr"/>
                </a:tc>
                <a:tc>
                  <a:txBody>
                    <a:bodyPr/>
                    <a:lstStyle/>
                    <a:p>
                      <a:r>
                        <a:rPr lang="en-US" sz="1400" cap="none" spc="0" err="1">
                          <a:solidFill>
                            <a:schemeClr val="tx1"/>
                          </a:solidFill>
                        </a:rPr>
                        <a:t>Summarising</a:t>
                      </a:r>
                      <a:r>
                        <a:rPr lang="en-US" sz="1400" cap="none" spc="0">
                          <a:solidFill>
                            <a:schemeClr val="tx1"/>
                          </a:solidFill>
                        </a:rPr>
                        <a:t> insights and emphasizing future leadership in sustainability.</a:t>
                      </a:r>
                    </a:p>
                  </a:txBody>
                  <a:tcPr marL="54497" marR="119039" marT="59519" marB="59519" anchor="ctr"/>
                </a:tc>
                <a:tc>
                  <a:txBody>
                    <a:bodyPr/>
                    <a:lstStyle/>
                    <a:p>
                      <a:r>
                        <a:rPr lang="en-US" sz="1400" cap="none" spc="0" dirty="0">
                          <a:solidFill>
                            <a:schemeClr val="tx1"/>
                          </a:solidFill>
                        </a:rPr>
                        <a:t>11/12</a:t>
                      </a:r>
                    </a:p>
                  </a:txBody>
                  <a:tcPr marL="54497" marR="119039" marT="59519" marB="59519" anchor="ctr"/>
                </a:tc>
                <a:extLst>
                  <a:ext uri="{0D108BD9-81ED-4DB2-BD59-A6C34878D82A}">
                    <a16:rowId xmlns:a16="http://schemas.microsoft.com/office/drawing/2014/main" val="1849987094"/>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10"/>
        <p:cNvGrpSpPr/>
        <p:nvPr/>
      </p:nvGrpSpPr>
      <p:grpSpPr>
        <a:xfrm>
          <a:off x="0" y="0"/>
          <a:ext cx="0" cy="0"/>
          <a:chOff x="0" y="0"/>
          <a:chExt cx="0" cy="0"/>
        </a:xfrm>
      </p:grpSpPr>
      <p:sp>
        <p:nvSpPr>
          <p:cNvPr id="611" name="Google Shape;611;p21"/>
          <p:cNvSpPr txBox="1">
            <a:spLocks noGrp="1"/>
          </p:cNvSpPr>
          <p:nvPr>
            <p:ph type="title"/>
          </p:nvPr>
        </p:nvSpPr>
        <p:spPr>
          <a:xfrm>
            <a:off x="572493" y="238539"/>
            <a:ext cx="11018520" cy="1434415"/>
          </a:xfrm>
          <a:prstGeom prst="rect">
            <a:avLst/>
          </a:prstGeom>
        </p:spPr>
        <p:txBody>
          <a:bodyPr spcFirstLastPara="1" vert="horz" lIns="91440" tIns="45720" rIns="91440" bIns="45720" rtlCol="0" anchor="b" anchorCtr="0">
            <a:normAutofit/>
          </a:bodyPr>
          <a:lstStyle/>
          <a:p>
            <a:pPr>
              <a:spcBef>
                <a:spcPct val="0"/>
              </a:spcBef>
            </a:pPr>
            <a:r>
              <a:rPr lang="en-US" sz="5400" b="1"/>
              <a:t>Introduction</a:t>
            </a:r>
            <a:endParaRPr lang="en-US" sz="5400"/>
          </a:p>
        </p:txBody>
      </p:sp>
      <p:sp>
        <p:nvSpPr>
          <p:cNvPr id="612" name="Google Shape;612;p21"/>
          <p:cNvSpPr txBox="1">
            <a:spLocks noGrp="1"/>
          </p:cNvSpPr>
          <p:nvPr>
            <p:ph type="body" idx="1"/>
          </p:nvPr>
        </p:nvSpPr>
        <p:spPr>
          <a:xfrm>
            <a:off x="572493" y="2071316"/>
            <a:ext cx="6713552" cy="4119172"/>
          </a:xfrm>
          <a:prstGeom prst="rect">
            <a:avLst/>
          </a:prstGeom>
        </p:spPr>
        <p:txBody>
          <a:bodyPr spcFirstLastPara="1" vert="horz" lIns="91440" tIns="45720" rIns="91440" bIns="45720" rtlCol="0" anchor="t" anchorCtr="0">
            <a:normAutofit/>
          </a:bodyPr>
          <a:lstStyle/>
          <a:p>
            <a:pPr lvl="0" indent="-228600">
              <a:spcAft>
                <a:spcPts val="600"/>
              </a:spcAft>
              <a:buFont typeface="Arial" panose="020B0604020202020204" pitchFamily="34" charset="0"/>
              <a:buChar char="•"/>
            </a:pPr>
            <a:r>
              <a:rPr lang="en-US" sz="2200" dirty="0"/>
              <a:t>Climate crisis demands urgent industry-wide action</a:t>
            </a:r>
          </a:p>
          <a:p>
            <a:pPr lvl="0" indent="-228600">
              <a:spcAft>
                <a:spcPts val="600"/>
              </a:spcAft>
              <a:buFont typeface="Arial" panose="020B0604020202020204" pitchFamily="34" charset="0"/>
              <a:buChar char="•"/>
            </a:pPr>
            <a:r>
              <a:rPr lang="en-US" sz="2200" dirty="0"/>
              <a:t>Hotel industry contributes ~1% to global emissions (UNWTO, 2023)</a:t>
            </a:r>
          </a:p>
          <a:p>
            <a:pPr lvl="0" indent="-228600">
              <a:spcAft>
                <a:spcPts val="600"/>
              </a:spcAft>
              <a:buFont typeface="Arial" panose="020B0604020202020204" pitchFamily="34" charset="0"/>
              <a:buChar char="•"/>
            </a:pPr>
            <a:r>
              <a:rPr lang="en-US" sz="2200" dirty="0"/>
              <a:t>Net-zero targets now central to business sustainability</a:t>
            </a:r>
          </a:p>
          <a:p>
            <a:pPr lvl="0" indent="-228600">
              <a:spcAft>
                <a:spcPts val="600"/>
              </a:spcAft>
              <a:buFont typeface="Arial" panose="020B0604020202020204" pitchFamily="34" charset="0"/>
              <a:buChar char="•"/>
            </a:pPr>
            <a:r>
              <a:rPr lang="en-US" sz="2200" dirty="0"/>
              <a:t>Aim: Explore how hotels implement and adapt to net-zero goals</a:t>
            </a:r>
          </a:p>
          <a:p>
            <a:pPr indent="-228600">
              <a:spcAft>
                <a:spcPts val="600"/>
              </a:spcAft>
              <a:buFont typeface="Arial" panose="020B0604020202020204" pitchFamily="34" charset="0"/>
              <a:buChar char="•"/>
            </a:pPr>
            <a:endParaRPr lang="en-US" sz="2200" dirty="0"/>
          </a:p>
        </p:txBody>
      </p:sp>
      <p:pic>
        <p:nvPicPr>
          <p:cNvPr id="2" name="Picture 1">
            <a:extLst>
              <a:ext uri="{FF2B5EF4-FFF2-40B4-BE49-F238E27FC236}">
                <a16:creationId xmlns:a16="http://schemas.microsoft.com/office/drawing/2014/main" id="{75A1454B-9D85-2791-68C0-893A4BFC91EA}"/>
              </a:ext>
            </a:extLst>
          </p:cNvPr>
          <p:cNvPicPr>
            <a:picLocks noChangeAspect="1"/>
          </p:cNvPicPr>
          <p:nvPr/>
        </p:nvPicPr>
        <p:blipFill>
          <a:blip r:embed="rId3"/>
          <a:srcRect l="28494" r="23403" b="-1"/>
          <a:stretch>
            <a:fillRect/>
          </a:stretch>
        </p:blipFill>
        <p:spPr>
          <a:xfrm>
            <a:off x="7675658" y="2093976"/>
            <a:ext cx="3941064" cy="409651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16"/>
        <p:cNvGrpSpPr/>
        <p:nvPr/>
      </p:nvGrpSpPr>
      <p:grpSpPr>
        <a:xfrm>
          <a:off x="0" y="0"/>
          <a:ext cx="0" cy="0"/>
          <a:chOff x="0" y="0"/>
          <a:chExt cx="0" cy="0"/>
        </a:xfrm>
      </p:grpSpPr>
      <p:sp useBgFill="1">
        <p:nvSpPr>
          <p:cNvPr id="624" name="Rectangle 6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 name="Google Shape;619;p22"/>
          <p:cNvSpPr txBox="1">
            <a:spLocks noGrp="1"/>
          </p:cNvSpPr>
          <p:nvPr>
            <p:ph type="title"/>
          </p:nvPr>
        </p:nvSpPr>
        <p:spPr>
          <a:xfrm>
            <a:off x="572493" y="238539"/>
            <a:ext cx="11018520" cy="1434415"/>
          </a:xfrm>
          <a:prstGeom prst="rect">
            <a:avLst/>
          </a:prstGeom>
        </p:spPr>
        <p:txBody>
          <a:bodyPr spcFirstLastPara="1" vert="horz" lIns="91440" tIns="45720" rIns="91440" bIns="45720" rtlCol="0" anchor="b" anchorCtr="0">
            <a:normAutofit/>
          </a:bodyPr>
          <a:lstStyle/>
          <a:p>
            <a:pPr>
              <a:lnSpc>
                <a:spcPct val="90000"/>
              </a:lnSpc>
              <a:spcBef>
                <a:spcPct val="0"/>
              </a:spcBef>
            </a:pPr>
            <a:r>
              <a:rPr lang="en-US" sz="5400" b="1"/>
              <a:t>Background &amp; Context</a:t>
            </a:r>
            <a:endParaRPr lang="en-US" sz="5400"/>
          </a:p>
        </p:txBody>
      </p:sp>
      <p:sp>
        <p:nvSpPr>
          <p:cNvPr id="6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 name="Google Shape;618;p22"/>
          <p:cNvSpPr txBox="1">
            <a:spLocks noGrp="1"/>
          </p:cNvSpPr>
          <p:nvPr>
            <p:ph type="body" idx="1"/>
          </p:nvPr>
        </p:nvSpPr>
        <p:spPr>
          <a:xfrm>
            <a:off x="572493" y="2071316"/>
            <a:ext cx="6713552" cy="4119172"/>
          </a:xfrm>
          <a:prstGeom prst="rect">
            <a:avLst/>
          </a:prstGeom>
        </p:spPr>
        <p:txBody>
          <a:bodyPr spcFirstLastPara="1" vert="horz" lIns="91440" tIns="45720" rIns="91440" bIns="45720" rtlCol="0" anchor="t" anchorCtr="0">
            <a:normAutofit/>
          </a:bodyPr>
          <a:lstStyle/>
          <a:p>
            <a:pPr lvl="0" indent="-228600">
              <a:lnSpc>
                <a:spcPct val="90000"/>
              </a:lnSpc>
              <a:spcAft>
                <a:spcPts val="600"/>
              </a:spcAft>
              <a:buFont typeface="Arial" panose="020B0604020202020204" pitchFamily="34" charset="0"/>
              <a:buChar char="•"/>
            </a:pPr>
            <a:r>
              <a:rPr lang="en-US" sz="2000"/>
              <a:t>Hospitality industry is a major global economic sector (WTTC, 2023)</a:t>
            </a:r>
          </a:p>
          <a:p>
            <a:pPr lvl="0" indent="-228600">
              <a:lnSpc>
                <a:spcPct val="90000"/>
              </a:lnSpc>
              <a:spcAft>
                <a:spcPts val="600"/>
              </a:spcAft>
              <a:buFont typeface="Arial" panose="020B0604020202020204" pitchFamily="34" charset="0"/>
              <a:buChar char="•"/>
            </a:pPr>
            <a:r>
              <a:rPr lang="en-US" sz="2000"/>
              <a:t>Hotels contribute significantly to environmental impacts</a:t>
            </a:r>
          </a:p>
          <a:p>
            <a:pPr lvl="0" indent="-228600">
              <a:lnSpc>
                <a:spcPct val="90000"/>
              </a:lnSpc>
              <a:spcAft>
                <a:spcPts val="600"/>
              </a:spcAft>
              <a:buFont typeface="Arial" panose="020B0604020202020204" pitchFamily="34" charset="0"/>
              <a:buChar char="•"/>
            </a:pPr>
            <a:r>
              <a:rPr lang="en-US" sz="2000"/>
              <a:t>High energy use: HVAC, lighting, laundry operations</a:t>
            </a:r>
          </a:p>
          <a:p>
            <a:pPr lvl="0" indent="-228600">
              <a:lnSpc>
                <a:spcPct val="90000"/>
              </a:lnSpc>
              <a:spcAft>
                <a:spcPts val="600"/>
              </a:spcAft>
              <a:buFont typeface="Arial" panose="020B0604020202020204" pitchFamily="34" charset="0"/>
              <a:buChar char="•"/>
            </a:pPr>
            <a:r>
              <a:rPr lang="en-US" sz="2000"/>
              <a:t>Intensive water usage and waste generation</a:t>
            </a:r>
          </a:p>
          <a:p>
            <a:pPr lvl="0" indent="-228600">
              <a:lnSpc>
                <a:spcPct val="90000"/>
              </a:lnSpc>
              <a:spcAft>
                <a:spcPts val="600"/>
              </a:spcAft>
              <a:buFont typeface="Arial" panose="020B0604020202020204" pitchFamily="34" charset="0"/>
              <a:buChar char="•"/>
            </a:pPr>
            <a:r>
              <a:rPr lang="en-US" sz="2000"/>
              <a:t>Linked to global climate goals:</a:t>
            </a:r>
          </a:p>
          <a:p>
            <a:pPr lvl="1" indent="-228600">
              <a:lnSpc>
                <a:spcPct val="90000"/>
              </a:lnSpc>
              <a:spcAft>
                <a:spcPts val="600"/>
              </a:spcAft>
              <a:buFont typeface="Arial" panose="020B0604020202020204" pitchFamily="34" charset="0"/>
              <a:buChar char="•"/>
            </a:pPr>
            <a:r>
              <a:rPr lang="en-US" sz="2000"/>
              <a:t>UN SDGs (Goals 12 &amp; 13)</a:t>
            </a:r>
          </a:p>
          <a:p>
            <a:pPr lvl="1" indent="-228600">
              <a:lnSpc>
                <a:spcPct val="90000"/>
              </a:lnSpc>
              <a:spcAft>
                <a:spcPts val="600"/>
              </a:spcAft>
              <a:buFont typeface="Arial" panose="020B0604020202020204" pitchFamily="34" charset="0"/>
              <a:buChar char="•"/>
            </a:pPr>
            <a:r>
              <a:rPr lang="en-US" sz="2000"/>
              <a:t>Paris Agreement (net-zero by 2050)</a:t>
            </a:r>
          </a:p>
          <a:p>
            <a:pPr lvl="0" indent="-228600">
              <a:lnSpc>
                <a:spcPct val="90000"/>
              </a:lnSpc>
              <a:spcAft>
                <a:spcPts val="600"/>
              </a:spcAft>
              <a:buFont typeface="Arial" panose="020B0604020202020204" pitchFamily="34" charset="0"/>
              <a:buChar char="•"/>
            </a:pPr>
            <a:r>
              <a:rPr lang="en-US" sz="2000"/>
              <a:t>Industry viewed as both part of the problem and solution</a:t>
            </a:r>
          </a:p>
        </p:txBody>
      </p:sp>
      <p:pic>
        <p:nvPicPr>
          <p:cNvPr id="2" name="Picture 1">
            <a:extLst>
              <a:ext uri="{FF2B5EF4-FFF2-40B4-BE49-F238E27FC236}">
                <a16:creationId xmlns:a16="http://schemas.microsoft.com/office/drawing/2014/main" id="{52D135E3-4A43-9308-CC17-C16339DDA1C6}"/>
              </a:ext>
            </a:extLst>
          </p:cNvPr>
          <p:cNvPicPr>
            <a:picLocks noChangeAspect="1"/>
          </p:cNvPicPr>
          <p:nvPr/>
        </p:nvPicPr>
        <p:blipFill>
          <a:blip r:embed="rId3"/>
          <a:srcRect l="11532" r="12794" b="-2"/>
          <a:stretch>
            <a:fillRect/>
          </a:stretch>
        </p:blipFill>
        <p:spPr>
          <a:xfrm>
            <a:off x="7675658" y="2093976"/>
            <a:ext cx="3941064" cy="40965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24"/>
        <p:cNvGrpSpPr/>
        <p:nvPr/>
      </p:nvGrpSpPr>
      <p:grpSpPr>
        <a:xfrm>
          <a:off x="0" y="0"/>
          <a:ext cx="0" cy="0"/>
          <a:chOff x="0" y="0"/>
          <a:chExt cx="0" cy="0"/>
        </a:xfrm>
      </p:grpSpPr>
      <p:sp>
        <p:nvSpPr>
          <p:cNvPr id="625" name="Google Shape;625;p23"/>
          <p:cNvSpPr txBox="1">
            <a:spLocks noGrp="1"/>
          </p:cNvSpPr>
          <p:nvPr>
            <p:ph type="title"/>
          </p:nvPr>
        </p:nvSpPr>
        <p:spPr>
          <a:xfrm>
            <a:off x="793662" y="386930"/>
            <a:ext cx="10066122" cy="1298448"/>
          </a:xfrm>
          <a:prstGeom prst="rect">
            <a:avLst/>
          </a:prstGeom>
        </p:spPr>
        <p:txBody>
          <a:bodyPr spcFirstLastPara="1" vert="horz" lIns="91440" tIns="45720" rIns="91440" bIns="45720" rtlCol="0" anchor="b" anchorCtr="0">
            <a:normAutofit/>
          </a:bodyPr>
          <a:lstStyle/>
          <a:p>
            <a:pPr>
              <a:spcBef>
                <a:spcPct val="0"/>
              </a:spcBef>
            </a:pPr>
            <a:r>
              <a:rPr lang="en-US" b="1"/>
              <a:t>Theoretical Frameworks and Literature</a:t>
            </a:r>
            <a:br>
              <a:rPr lang="en-US"/>
            </a:br>
            <a:endParaRPr lang="en-US"/>
          </a:p>
        </p:txBody>
      </p:sp>
      <p:sp>
        <p:nvSpPr>
          <p:cNvPr id="626" name="Google Shape;626;p23"/>
          <p:cNvSpPr txBox="1">
            <a:spLocks noGrp="1"/>
          </p:cNvSpPr>
          <p:nvPr>
            <p:ph type="body" idx="1"/>
          </p:nvPr>
        </p:nvSpPr>
        <p:spPr>
          <a:xfrm>
            <a:off x="793661" y="2599509"/>
            <a:ext cx="4530898" cy="3639450"/>
          </a:xfrm>
          <a:prstGeom prst="rect">
            <a:avLst/>
          </a:prstGeom>
        </p:spPr>
        <p:txBody>
          <a:bodyPr spcFirstLastPara="1" vert="horz" lIns="91440" tIns="45720" rIns="91440" bIns="45720" rtlCol="0" anchor="ctr" anchorCtr="0">
            <a:normAutofit/>
          </a:bodyPr>
          <a:lstStyle/>
          <a:p>
            <a:pPr lvl="0" indent="-228600">
              <a:spcAft>
                <a:spcPts val="600"/>
              </a:spcAft>
              <a:buFont typeface="Arial" panose="020B0604020202020204" pitchFamily="34" charset="0"/>
              <a:buChar char="•"/>
            </a:pPr>
            <a:r>
              <a:rPr lang="en-US" sz="1400" b="1"/>
              <a:t>Triple Bottom Line (Elkington, 1997):</a:t>
            </a:r>
            <a:r>
              <a:rPr lang="en-US" sz="1400"/>
              <a:t> People, planet, profit</a:t>
            </a:r>
          </a:p>
          <a:p>
            <a:pPr lvl="0" indent="-228600">
              <a:spcAft>
                <a:spcPts val="600"/>
              </a:spcAft>
              <a:buFont typeface="Arial" panose="020B0604020202020204" pitchFamily="34" charset="0"/>
              <a:buChar char="•"/>
            </a:pPr>
            <a:r>
              <a:rPr lang="en-US" sz="1400" b="1"/>
              <a:t>Corporate Social Responsibility (CSR):</a:t>
            </a:r>
            <a:r>
              <a:rPr lang="en-US" sz="1400"/>
              <a:t> Ethical and transparent hotel operations</a:t>
            </a:r>
          </a:p>
          <a:p>
            <a:pPr lvl="0" indent="-228600">
              <a:spcAft>
                <a:spcPts val="600"/>
              </a:spcAft>
              <a:buFont typeface="Arial" panose="020B0604020202020204" pitchFamily="34" charset="0"/>
              <a:buChar char="•"/>
            </a:pPr>
            <a:r>
              <a:rPr lang="en-US" sz="1400" b="1"/>
              <a:t>Sustainable Tourism (UNWTO):</a:t>
            </a:r>
            <a:r>
              <a:rPr lang="en-US" sz="1400"/>
              <a:t> Long-term environmental and socio-cultural focus</a:t>
            </a:r>
          </a:p>
          <a:p>
            <a:pPr lvl="0" indent="-228600">
              <a:spcAft>
                <a:spcPts val="600"/>
              </a:spcAft>
              <a:buFont typeface="Arial" panose="020B0604020202020204" pitchFamily="34" charset="0"/>
              <a:buChar char="•"/>
            </a:pPr>
            <a:r>
              <a:rPr lang="en-US" sz="1400" b="1"/>
              <a:t>Net-Zero (IPCC):</a:t>
            </a:r>
            <a:r>
              <a:rPr lang="en-US" sz="1400"/>
              <a:t> Balance between emissions produced and removed</a:t>
            </a:r>
          </a:p>
          <a:p>
            <a:pPr lvl="0" indent="-228600">
              <a:spcAft>
                <a:spcPts val="600"/>
              </a:spcAft>
              <a:buFont typeface="Arial" panose="020B0604020202020204" pitchFamily="34" charset="0"/>
              <a:buChar char="•"/>
            </a:pPr>
            <a:r>
              <a:rPr lang="en-US" sz="1400" b="1"/>
              <a:t>Critical Insight:</a:t>
            </a:r>
            <a:endParaRPr lang="en-US" sz="1400"/>
          </a:p>
          <a:p>
            <a:pPr lvl="1" indent="-228600">
              <a:lnSpc>
                <a:spcPct val="90000"/>
              </a:lnSpc>
              <a:spcAft>
                <a:spcPts val="600"/>
              </a:spcAft>
              <a:buFont typeface="Arial" panose="020B0604020202020204" pitchFamily="34" charset="0"/>
              <a:buChar char="•"/>
            </a:pPr>
            <a:r>
              <a:rPr lang="en-US" sz="1400"/>
              <a:t>Growing integration into business strategies</a:t>
            </a:r>
          </a:p>
          <a:p>
            <a:pPr lvl="1" indent="-228600">
              <a:lnSpc>
                <a:spcPct val="90000"/>
              </a:lnSpc>
              <a:spcAft>
                <a:spcPts val="600"/>
              </a:spcAft>
              <a:buFont typeface="Arial" panose="020B0604020202020204" pitchFamily="34" charset="0"/>
              <a:buChar char="•"/>
            </a:pPr>
            <a:r>
              <a:rPr lang="en-US" sz="1400"/>
              <a:t>Voluntary vs. regulated sustainability practice</a:t>
            </a:r>
          </a:p>
          <a:p>
            <a:pPr indent="-228600">
              <a:spcAft>
                <a:spcPts val="600"/>
              </a:spcAft>
              <a:buFont typeface="Arial" panose="020B0604020202020204" pitchFamily="34" charset="0"/>
              <a:buChar char="•"/>
            </a:pPr>
            <a:r>
              <a:rPr lang="en-US" sz="1400"/>
              <a:t> </a:t>
            </a:r>
          </a:p>
          <a:p>
            <a:pPr marL="0" lvl="0" indent="-228600">
              <a:spcBef>
                <a:spcPts val="0"/>
              </a:spcBef>
              <a:spcAft>
                <a:spcPts val="600"/>
              </a:spcAft>
              <a:buSzPts val="1900"/>
              <a:buFont typeface="Arial" panose="020B0604020202020204" pitchFamily="34" charset="0"/>
              <a:buChar char="•"/>
            </a:pPr>
            <a:endParaRPr lang="en-US" sz="1400"/>
          </a:p>
        </p:txBody>
      </p:sp>
      <p:pic>
        <p:nvPicPr>
          <p:cNvPr id="2" name="Picture 1">
            <a:extLst>
              <a:ext uri="{FF2B5EF4-FFF2-40B4-BE49-F238E27FC236}">
                <a16:creationId xmlns:a16="http://schemas.microsoft.com/office/drawing/2014/main" id="{FDFC6315-18A1-742A-955E-D3D2A656241E}"/>
              </a:ext>
            </a:extLst>
          </p:cNvPr>
          <p:cNvPicPr>
            <a:picLocks noChangeAspect="1"/>
          </p:cNvPicPr>
          <p:nvPr/>
        </p:nvPicPr>
        <p:blipFill>
          <a:blip r:embed="rId3"/>
          <a:srcRect l="4722" r="2691" b="-5"/>
          <a:stretch>
            <a:fillRect/>
          </a:stretch>
        </p:blipFill>
        <p:spPr>
          <a:xfrm>
            <a:off x="5911532" y="2484255"/>
            <a:ext cx="5150277" cy="37142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30"/>
        <p:cNvGrpSpPr/>
        <p:nvPr/>
      </p:nvGrpSpPr>
      <p:grpSpPr>
        <a:xfrm>
          <a:off x="0" y="0"/>
          <a:ext cx="0" cy="0"/>
          <a:chOff x="0" y="0"/>
          <a:chExt cx="0" cy="0"/>
        </a:xfrm>
      </p:grpSpPr>
      <p:sp>
        <p:nvSpPr>
          <p:cNvPr id="633" name="Google Shape;633;p24"/>
          <p:cNvSpPr txBox="1">
            <a:spLocks noGrp="1"/>
          </p:cNvSpPr>
          <p:nvPr>
            <p:ph type="title"/>
          </p:nvPr>
        </p:nvSpPr>
        <p:spPr>
          <a:xfrm>
            <a:off x="1823124" y="154477"/>
            <a:ext cx="10024876" cy="1622898"/>
          </a:xfrm>
          <a:prstGeom prst="rect">
            <a:avLst/>
          </a:prstGeom>
          <a:noFill/>
          <a:ln>
            <a:noFill/>
          </a:ln>
        </p:spPr>
        <p:txBody>
          <a:bodyPr spcFirstLastPara="1" wrap="square" lIns="121900" tIns="121900" rIns="121900" bIns="121900" anchor="ctr" anchorCtr="0">
            <a:noAutofit/>
          </a:bodyPr>
          <a:lstStyle/>
          <a:p>
            <a:pPr>
              <a:lnSpc>
                <a:spcPct val="80000"/>
              </a:lnSpc>
            </a:pPr>
            <a:br>
              <a:rPr lang="en-US" b="1" dirty="0"/>
            </a:br>
            <a:br>
              <a:rPr lang="en-US" b="1" dirty="0"/>
            </a:br>
            <a:r>
              <a:rPr lang="en-US" b="1" dirty="0"/>
              <a:t>PESTEL Analysis – Macro-Environmental Influences</a:t>
            </a:r>
            <a:br>
              <a:rPr lang="en-US" dirty="0"/>
            </a:br>
            <a:endParaRPr sz="7000" dirty="0"/>
          </a:p>
        </p:txBody>
      </p:sp>
      <p:sp>
        <p:nvSpPr>
          <p:cNvPr id="634" name="Google Shape;634;p24"/>
          <p:cNvSpPr txBox="1">
            <a:spLocks noGrp="1"/>
          </p:cNvSpPr>
          <p:nvPr>
            <p:ph type="subTitle" idx="1"/>
          </p:nvPr>
        </p:nvSpPr>
        <p:spPr>
          <a:xfrm>
            <a:off x="5658976" y="1444239"/>
            <a:ext cx="6123682" cy="3792779"/>
          </a:xfrm>
          <a:prstGeom prst="rect">
            <a:avLst/>
          </a:prstGeom>
          <a:noFill/>
          <a:ln>
            <a:noFill/>
          </a:ln>
        </p:spPr>
        <p:txBody>
          <a:bodyPr spcFirstLastPara="1" wrap="square" lIns="121900" tIns="121900" rIns="121900" bIns="121900" anchor="t" anchorCtr="0">
            <a:noAutofit/>
          </a:bodyPr>
          <a:lstStyle/>
          <a:p>
            <a:pPr lvl="0"/>
            <a:r>
              <a:rPr lang="en-US" b="1" dirty="0"/>
              <a:t>Political:</a:t>
            </a:r>
            <a:r>
              <a:rPr lang="en-US" dirty="0"/>
              <a:t> Carbon taxes, green building codes </a:t>
            </a:r>
            <a:r>
              <a:rPr lang="en-GB" dirty="0"/>
              <a:t>(UNEP, 2023).</a:t>
            </a:r>
            <a:endParaRPr lang="en-US" dirty="0"/>
          </a:p>
          <a:p>
            <a:pPr lvl="0"/>
            <a:r>
              <a:rPr lang="en-US" b="1" dirty="0"/>
              <a:t>Economic:</a:t>
            </a:r>
            <a:r>
              <a:rPr lang="en-US" dirty="0"/>
              <a:t> Green investment trends, energy cost volatility</a:t>
            </a:r>
          </a:p>
          <a:p>
            <a:pPr lvl="0"/>
            <a:r>
              <a:rPr lang="en-US" b="1" dirty="0"/>
              <a:t>Social:</a:t>
            </a:r>
            <a:r>
              <a:rPr lang="en-US" dirty="0"/>
              <a:t> Rising eco-awareness in customers and staff</a:t>
            </a:r>
          </a:p>
          <a:p>
            <a:pPr lvl="0"/>
            <a:r>
              <a:rPr lang="en-US" b="1" dirty="0"/>
              <a:t>Technological:</a:t>
            </a:r>
            <a:r>
              <a:rPr lang="en-US" dirty="0"/>
              <a:t> AI and smart systems for sustainability</a:t>
            </a:r>
          </a:p>
          <a:p>
            <a:pPr lvl="0"/>
            <a:r>
              <a:rPr lang="en-US" b="1" dirty="0"/>
              <a:t>Environmental:</a:t>
            </a:r>
            <a:r>
              <a:rPr lang="en-US" dirty="0"/>
              <a:t> Climate change, biodiversity decline </a:t>
            </a:r>
            <a:r>
              <a:rPr lang="en-GB" dirty="0"/>
              <a:t>(WTTC, 2023).</a:t>
            </a:r>
            <a:endParaRPr lang="en-US" dirty="0"/>
          </a:p>
          <a:p>
            <a:pPr lvl="0"/>
            <a:r>
              <a:rPr lang="en-US" b="1" dirty="0"/>
              <a:t>Legal:</a:t>
            </a:r>
            <a:r>
              <a:rPr lang="en-US" dirty="0"/>
              <a:t> Sustainability disclosure laws, BREEAM/LEED standards</a:t>
            </a:r>
          </a:p>
          <a:p>
            <a:pPr lvl="0"/>
            <a:r>
              <a:rPr lang="en-US" dirty="0"/>
              <a:t> </a:t>
            </a:r>
          </a:p>
          <a:p>
            <a:pPr marL="0" lvl="0" indent="0" algn="l" rtl="0">
              <a:lnSpc>
                <a:spcPct val="115000"/>
              </a:lnSpc>
              <a:spcBef>
                <a:spcPts val="0"/>
              </a:spcBef>
              <a:spcAft>
                <a:spcPts val="0"/>
              </a:spcAft>
              <a:buSzPts val="1900"/>
              <a:buNone/>
            </a:pPr>
            <a:endParaRPr dirty="0"/>
          </a:p>
        </p:txBody>
      </p:sp>
      <p:grpSp>
        <p:nvGrpSpPr>
          <p:cNvPr id="635" name="Google Shape;635;p24"/>
          <p:cNvGrpSpPr/>
          <p:nvPr/>
        </p:nvGrpSpPr>
        <p:grpSpPr>
          <a:xfrm flipH="1">
            <a:off x="174893" y="3395481"/>
            <a:ext cx="882786" cy="2398408"/>
            <a:chOff x="5593118" y="4460894"/>
            <a:chExt cx="461853" cy="1254791"/>
          </a:xfrm>
        </p:grpSpPr>
        <p:sp>
          <p:nvSpPr>
            <p:cNvPr id="636" name="Google Shape;636;p24"/>
            <p:cNvSpPr/>
            <p:nvPr/>
          </p:nvSpPr>
          <p:spPr>
            <a:xfrm>
              <a:off x="5774702" y="4797847"/>
              <a:ext cx="157158" cy="917838"/>
            </a:xfrm>
            <a:custGeom>
              <a:avLst/>
              <a:gdLst/>
              <a:ahLst/>
              <a:cxnLst/>
              <a:rect l="l" t="t" r="r" b="b"/>
              <a:pathLst>
                <a:path w="157158" h="917838" extrusionOk="0">
                  <a:moveTo>
                    <a:pt x="0" y="917839"/>
                  </a:moveTo>
                  <a:cubicBezTo>
                    <a:pt x="0" y="917839"/>
                    <a:pt x="155734" y="685343"/>
                    <a:pt x="157153" y="399231"/>
                  </a:cubicBezTo>
                  <a:cubicBezTo>
                    <a:pt x="157896" y="249079"/>
                    <a:pt x="83125" y="0"/>
                    <a:pt x="83125"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7" name="Google Shape;637;p24"/>
            <p:cNvSpPr/>
            <p:nvPr/>
          </p:nvSpPr>
          <p:spPr>
            <a:xfrm>
              <a:off x="5917501" y="4919948"/>
              <a:ext cx="72727" cy="132368"/>
            </a:xfrm>
            <a:custGeom>
              <a:avLst/>
              <a:gdLst/>
              <a:ahLst/>
              <a:cxnLst/>
              <a:rect l="l" t="t" r="r" b="b"/>
              <a:pathLst>
                <a:path w="72727" h="132368" extrusionOk="0">
                  <a:moveTo>
                    <a:pt x="0" y="132369"/>
                  </a:moveTo>
                  <a:cubicBezTo>
                    <a:pt x="0" y="132369"/>
                    <a:pt x="38491" y="111861"/>
                    <a:pt x="56645" y="78762"/>
                  </a:cubicBezTo>
                  <a:cubicBezTo>
                    <a:pt x="74809" y="45672"/>
                    <a:pt x="72647" y="0"/>
                    <a:pt x="72647"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8" name="Google Shape;638;p24"/>
            <p:cNvSpPr/>
            <p:nvPr/>
          </p:nvSpPr>
          <p:spPr>
            <a:xfrm>
              <a:off x="5856309" y="4666430"/>
              <a:ext cx="24387" cy="130568"/>
            </a:xfrm>
            <a:custGeom>
              <a:avLst/>
              <a:gdLst/>
              <a:ahLst/>
              <a:cxnLst/>
              <a:rect l="l" t="t" r="r" b="b"/>
              <a:pathLst>
                <a:path w="24387" h="130568" extrusionOk="0">
                  <a:moveTo>
                    <a:pt x="1804" y="130569"/>
                  </a:moveTo>
                  <a:cubicBezTo>
                    <a:pt x="1804" y="130569"/>
                    <a:pt x="-2254" y="94659"/>
                    <a:pt x="1804" y="62217"/>
                  </a:cubicBezTo>
                  <a:cubicBezTo>
                    <a:pt x="5861" y="29785"/>
                    <a:pt x="24387" y="0"/>
                    <a:pt x="24387"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9" name="Google Shape;639;p24"/>
            <p:cNvSpPr/>
            <p:nvPr/>
          </p:nvSpPr>
          <p:spPr>
            <a:xfrm>
              <a:off x="5802067" y="4710055"/>
              <a:ext cx="56045" cy="86944"/>
            </a:xfrm>
            <a:custGeom>
              <a:avLst/>
              <a:gdLst/>
              <a:ahLst/>
              <a:cxnLst/>
              <a:rect l="l" t="t" r="r" b="b"/>
              <a:pathLst>
                <a:path w="56045" h="86944" extrusionOk="0">
                  <a:moveTo>
                    <a:pt x="56045" y="86944"/>
                  </a:moveTo>
                  <a:cubicBezTo>
                    <a:pt x="56045" y="86944"/>
                    <a:pt x="30871" y="79105"/>
                    <a:pt x="16726" y="57331"/>
                  </a:cubicBezTo>
                  <a:cubicBezTo>
                    <a:pt x="2581" y="35548"/>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0" name="Google Shape;640;p24"/>
            <p:cNvSpPr/>
            <p:nvPr/>
          </p:nvSpPr>
          <p:spPr>
            <a:xfrm>
              <a:off x="5803668" y="4883439"/>
              <a:ext cx="90153" cy="51291"/>
            </a:xfrm>
            <a:custGeom>
              <a:avLst/>
              <a:gdLst/>
              <a:ahLst/>
              <a:cxnLst/>
              <a:rect l="l" t="t" r="r" b="b"/>
              <a:pathLst>
                <a:path w="90153" h="51291" extrusionOk="0">
                  <a:moveTo>
                    <a:pt x="90154" y="51292"/>
                  </a:moveTo>
                  <a:cubicBezTo>
                    <a:pt x="90154" y="51292"/>
                    <a:pt x="61446" y="49330"/>
                    <a:pt x="38900" y="36509"/>
                  </a:cubicBezTo>
                  <a:cubicBezTo>
                    <a:pt x="16364" y="23689"/>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1" name="Google Shape;641;p24"/>
            <p:cNvSpPr/>
            <p:nvPr/>
          </p:nvSpPr>
          <p:spPr>
            <a:xfrm>
              <a:off x="5853846" y="5145090"/>
              <a:ext cx="77876" cy="63293"/>
            </a:xfrm>
            <a:custGeom>
              <a:avLst/>
              <a:gdLst/>
              <a:ahLst/>
              <a:cxnLst/>
              <a:rect l="l" t="t" r="r" b="b"/>
              <a:pathLst>
                <a:path w="77876" h="63293" extrusionOk="0">
                  <a:moveTo>
                    <a:pt x="77876" y="63294"/>
                  </a:moveTo>
                  <a:cubicBezTo>
                    <a:pt x="77876" y="63294"/>
                    <a:pt x="57073" y="55998"/>
                    <a:pt x="37090" y="40424"/>
                  </a:cubicBezTo>
                  <a:cubicBezTo>
                    <a:pt x="14211" y="22593"/>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2" name="Google Shape;642;p24"/>
            <p:cNvSpPr/>
            <p:nvPr/>
          </p:nvSpPr>
          <p:spPr>
            <a:xfrm>
              <a:off x="5634316" y="4960158"/>
              <a:ext cx="219796" cy="199098"/>
            </a:xfrm>
            <a:custGeom>
              <a:avLst/>
              <a:gdLst/>
              <a:ahLst/>
              <a:cxnLst/>
              <a:rect l="l" t="t" r="r" b="b"/>
              <a:pathLst>
                <a:path w="219796" h="199098" extrusionOk="0">
                  <a:moveTo>
                    <a:pt x="219796" y="185332"/>
                  </a:moveTo>
                  <a:cubicBezTo>
                    <a:pt x="219796" y="185332"/>
                    <a:pt x="171476" y="197744"/>
                    <a:pt x="149731" y="198715"/>
                  </a:cubicBezTo>
                  <a:cubicBezTo>
                    <a:pt x="67435" y="202392"/>
                    <a:pt x="-11737" y="179932"/>
                    <a:pt x="1446" y="118629"/>
                  </a:cubicBezTo>
                  <a:cubicBezTo>
                    <a:pt x="3750" y="107922"/>
                    <a:pt x="28411" y="95559"/>
                    <a:pt x="28411" y="95559"/>
                  </a:cubicBezTo>
                  <a:cubicBezTo>
                    <a:pt x="28411" y="95559"/>
                    <a:pt x="-3594" y="33894"/>
                    <a:pt x="26058" y="9986"/>
                  </a:cubicBezTo>
                  <a:cubicBezTo>
                    <a:pt x="73768" y="-28494"/>
                    <a:pt x="153064" y="53125"/>
                    <a:pt x="180534" y="103874"/>
                  </a:cubicBezTo>
                  <a:cubicBezTo>
                    <a:pt x="197670" y="135545"/>
                    <a:pt x="219796" y="185332"/>
                    <a:pt x="219796" y="185332"/>
                  </a:cubicBezTo>
                  <a:close/>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3" name="Google Shape;643;p24"/>
            <p:cNvSpPr/>
            <p:nvPr/>
          </p:nvSpPr>
          <p:spPr>
            <a:xfrm>
              <a:off x="5593118" y="4669060"/>
              <a:ext cx="211426" cy="216550"/>
            </a:xfrm>
            <a:custGeom>
              <a:avLst/>
              <a:gdLst/>
              <a:ahLst/>
              <a:cxnLst/>
              <a:rect l="l" t="t" r="r" b="b"/>
              <a:pathLst>
                <a:path w="211426" h="216550" extrusionOk="0">
                  <a:moveTo>
                    <a:pt x="211427" y="215550"/>
                  </a:moveTo>
                  <a:cubicBezTo>
                    <a:pt x="211427" y="215550"/>
                    <a:pt x="145447" y="217208"/>
                    <a:pt x="134940" y="216255"/>
                  </a:cubicBezTo>
                  <a:cubicBezTo>
                    <a:pt x="80810" y="211312"/>
                    <a:pt x="32633" y="189128"/>
                    <a:pt x="8687" y="137426"/>
                  </a:cubicBezTo>
                  <a:cubicBezTo>
                    <a:pt x="3010" y="125187"/>
                    <a:pt x="-2305" y="109442"/>
                    <a:pt x="1038" y="95831"/>
                  </a:cubicBezTo>
                  <a:cubicBezTo>
                    <a:pt x="3801" y="84563"/>
                    <a:pt x="16126" y="72028"/>
                    <a:pt x="28651" y="74923"/>
                  </a:cubicBezTo>
                  <a:cubicBezTo>
                    <a:pt x="30118" y="75266"/>
                    <a:pt x="46892" y="81619"/>
                    <a:pt x="46892" y="81619"/>
                  </a:cubicBezTo>
                  <a:cubicBezTo>
                    <a:pt x="46892" y="81619"/>
                    <a:pt x="41300" y="68523"/>
                    <a:pt x="40853" y="66846"/>
                  </a:cubicBezTo>
                  <a:cubicBezTo>
                    <a:pt x="38176" y="56721"/>
                    <a:pt x="39672" y="45748"/>
                    <a:pt x="43968" y="36204"/>
                  </a:cubicBezTo>
                  <a:cubicBezTo>
                    <a:pt x="56045" y="9363"/>
                    <a:pt x="82620" y="-6201"/>
                    <a:pt x="111805" y="2352"/>
                  </a:cubicBezTo>
                  <a:cubicBezTo>
                    <a:pt x="135417" y="9267"/>
                    <a:pt x="145218" y="35004"/>
                    <a:pt x="155334" y="54892"/>
                  </a:cubicBezTo>
                  <a:cubicBezTo>
                    <a:pt x="174117" y="91802"/>
                    <a:pt x="211427" y="215550"/>
                    <a:pt x="211427" y="215550"/>
                  </a:cubicBezTo>
                  <a:close/>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4" name="Google Shape;644;p24"/>
            <p:cNvSpPr/>
            <p:nvPr/>
          </p:nvSpPr>
          <p:spPr>
            <a:xfrm>
              <a:off x="5623084" y="4460894"/>
              <a:ext cx="178983" cy="249160"/>
            </a:xfrm>
            <a:custGeom>
              <a:avLst/>
              <a:gdLst/>
              <a:ahLst/>
              <a:cxnLst/>
              <a:rect l="l" t="t" r="r" b="b"/>
              <a:pathLst>
                <a:path w="178983" h="249160" extrusionOk="0">
                  <a:moveTo>
                    <a:pt x="178984" y="249161"/>
                  </a:moveTo>
                  <a:cubicBezTo>
                    <a:pt x="178984" y="249161"/>
                    <a:pt x="147732" y="225835"/>
                    <a:pt x="141846" y="222796"/>
                  </a:cubicBezTo>
                  <a:cubicBezTo>
                    <a:pt x="101888" y="202136"/>
                    <a:pt x="64817" y="183991"/>
                    <a:pt x="26974" y="158578"/>
                  </a:cubicBezTo>
                  <a:cubicBezTo>
                    <a:pt x="5181" y="143938"/>
                    <a:pt x="-8954" y="126393"/>
                    <a:pt x="6543" y="83617"/>
                  </a:cubicBezTo>
                  <a:cubicBezTo>
                    <a:pt x="18069" y="51803"/>
                    <a:pt x="67122" y="67996"/>
                    <a:pt x="67122" y="67996"/>
                  </a:cubicBezTo>
                  <a:cubicBezTo>
                    <a:pt x="67122" y="67996"/>
                    <a:pt x="62941" y="17104"/>
                    <a:pt x="83791" y="4359"/>
                  </a:cubicBezTo>
                  <a:cubicBezTo>
                    <a:pt x="121129" y="-18463"/>
                    <a:pt x="171974" y="53279"/>
                    <a:pt x="171974" y="104591"/>
                  </a:cubicBezTo>
                  <a:cubicBezTo>
                    <a:pt x="171974" y="147748"/>
                    <a:pt x="178984" y="249161"/>
                    <a:pt x="178984" y="249161"/>
                  </a:cubicBezTo>
                  <a:close/>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5" name="Google Shape;645;p24"/>
            <p:cNvSpPr/>
            <p:nvPr/>
          </p:nvSpPr>
          <p:spPr>
            <a:xfrm>
              <a:off x="5829467" y="4465257"/>
              <a:ext cx="129886" cy="201183"/>
            </a:xfrm>
            <a:custGeom>
              <a:avLst/>
              <a:gdLst/>
              <a:ahLst/>
              <a:cxnLst/>
              <a:rect l="l" t="t" r="r" b="b"/>
              <a:pathLst>
                <a:path w="129886" h="201183" extrusionOk="0">
                  <a:moveTo>
                    <a:pt x="51229" y="201183"/>
                  </a:moveTo>
                  <a:cubicBezTo>
                    <a:pt x="51229" y="201183"/>
                    <a:pt x="31912" y="158387"/>
                    <a:pt x="27054" y="146243"/>
                  </a:cubicBezTo>
                  <a:cubicBezTo>
                    <a:pt x="13072" y="111334"/>
                    <a:pt x="-3664" y="72634"/>
                    <a:pt x="708" y="34658"/>
                  </a:cubicBezTo>
                  <a:cubicBezTo>
                    <a:pt x="1966" y="23713"/>
                    <a:pt x="8719" y="-699"/>
                    <a:pt x="24159" y="15"/>
                  </a:cubicBezTo>
                  <a:cubicBezTo>
                    <a:pt x="48495" y="1130"/>
                    <a:pt x="59192" y="31000"/>
                    <a:pt x="64640" y="50260"/>
                  </a:cubicBezTo>
                  <a:cubicBezTo>
                    <a:pt x="65183" y="52146"/>
                    <a:pt x="61878" y="38668"/>
                    <a:pt x="62135" y="35210"/>
                  </a:cubicBezTo>
                  <a:cubicBezTo>
                    <a:pt x="62859" y="25275"/>
                    <a:pt x="66269" y="15246"/>
                    <a:pt x="74403" y="8978"/>
                  </a:cubicBezTo>
                  <a:cubicBezTo>
                    <a:pt x="89929" y="-2985"/>
                    <a:pt x="114047" y="8540"/>
                    <a:pt x="123876" y="22980"/>
                  </a:cubicBezTo>
                  <a:cubicBezTo>
                    <a:pt x="134544" y="38649"/>
                    <a:pt x="128886" y="59709"/>
                    <a:pt x="123181" y="76130"/>
                  </a:cubicBezTo>
                  <a:cubicBezTo>
                    <a:pt x="107865" y="120154"/>
                    <a:pt x="51229" y="201183"/>
                    <a:pt x="51229" y="201183"/>
                  </a:cubicBezTo>
                  <a:close/>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6" name="Google Shape;646;p24"/>
            <p:cNvSpPr/>
            <p:nvPr/>
          </p:nvSpPr>
          <p:spPr>
            <a:xfrm>
              <a:off x="5902452" y="4681349"/>
              <a:ext cx="152519" cy="239446"/>
            </a:xfrm>
            <a:custGeom>
              <a:avLst/>
              <a:gdLst/>
              <a:ahLst/>
              <a:cxnLst/>
              <a:rect l="l" t="t" r="r" b="b"/>
              <a:pathLst>
                <a:path w="152519" h="239446" extrusionOk="0">
                  <a:moveTo>
                    <a:pt x="40024" y="199479"/>
                  </a:moveTo>
                  <a:cubicBezTo>
                    <a:pt x="5496" y="159198"/>
                    <a:pt x="-21755" y="85675"/>
                    <a:pt x="24593" y="31353"/>
                  </a:cubicBezTo>
                  <a:cubicBezTo>
                    <a:pt x="39824" y="13494"/>
                    <a:pt x="65379" y="28601"/>
                    <a:pt x="65379" y="28601"/>
                  </a:cubicBezTo>
                  <a:cubicBezTo>
                    <a:pt x="65379" y="28601"/>
                    <a:pt x="88334" y="-6394"/>
                    <a:pt x="118300" y="1035"/>
                  </a:cubicBezTo>
                  <a:cubicBezTo>
                    <a:pt x="185576" y="17733"/>
                    <a:pt x="137169" y="125365"/>
                    <a:pt x="112233" y="170266"/>
                  </a:cubicBezTo>
                  <a:cubicBezTo>
                    <a:pt x="104012" y="185068"/>
                    <a:pt x="87725" y="239446"/>
                    <a:pt x="87725" y="239446"/>
                  </a:cubicBezTo>
                  <a:cubicBezTo>
                    <a:pt x="87725" y="239446"/>
                    <a:pt x="50692" y="211928"/>
                    <a:pt x="40024" y="199479"/>
                  </a:cubicBezTo>
                  <a:close/>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7" name="Google Shape;647;p24"/>
            <p:cNvSpPr/>
            <p:nvPr/>
          </p:nvSpPr>
          <p:spPr>
            <a:xfrm>
              <a:off x="5662479" y="5055203"/>
              <a:ext cx="191147" cy="91173"/>
            </a:xfrm>
            <a:custGeom>
              <a:avLst/>
              <a:gdLst/>
              <a:ahLst/>
              <a:cxnLst/>
              <a:rect l="l" t="t" r="r" b="b"/>
              <a:pathLst>
                <a:path w="191147" h="91173" extrusionOk="0">
                  <a:moveTo>
                    <a:pt x="191148" y="91174"/>
                  </a:moveTo>
                  <a:cubicBezTo>
                    <a:pt x="191148" y="91174"/>
                    <a:pt x="159658" y="61627"/>
                    <a:pt x="142065" y="55759"/>
                  </a:cubicBezTo>
                  <a:cubicBezTo>
                    <a:pt x="104937" y="43386"/>
                    <a:pt x="71371" y="40453"/>
                    <a:pt x="36347" y="25794"/>
                  </a:cubicBezTo>
                  <a:cubicBezTo>
                    <a:pt x="1324" y="11125"/>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8" name="Google Shape;648;p24"/>
            <p:cNvSpPr/>
            <p:nvPr/>
          </p:nvSpPr>
          <p:spPr>
            <a:xfrm>
              <a:off x="5639647" y="4750536"/>
              <a:ext cx="163182" cy="134331"/>
            </a:xfrm>
            <a:custGeom>
              <a:avLst/>
              <a:gdLst/>
              <a:ahLst/>
              <a:cxnLst/>
              <a:rect l="l" t="t" r="r" b="b"/>
              <a:pathLst>
                <a:path w="163182" h="134331" extrusionOk="0">
                  <a:moveTo>
                    <a:pt x="163182" y="134331"/>
                  </a:moveTo>
                  <a:cubicBezTo>
                    <a:pt x="163182" y="134331"/>
                    <a:pt x="155705" y="122320"/>
                    <a:pt x="153019" y="118872"/>
                  </a:cubicBezTo>
                  <a:cubicBezTo>
                    <a:pt x="145437" y="109128"/>
                    <a:pt x="135903" y="102880"/>
                    <a:pt x="125635" y="96346"/>
                  </a:cubicBezTo>
                  <a:cubicBezTo>
                    <a:pt x="107538" y="84830"/>
                    <a:pt x="86754" y="81544"/>
                    <a:pt x="67761" y="72047"/>
                  </a:cubicBezTo>
                  <a:cubicBezTo>
                    <a:pt x="39786" y="58055"/>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9" name="Google Shape;649;p24"/>
            <p:cNvSpPr/>
            <p:nvPr/>
          </p:nvSpPr>
          <p:spPr>
            <a:xfrm>
              <a:off x="5690206" y="4528889"/>
              <a:ext cx="111861" cy="181165"/>
            </a:xfrm>
            <a:custGeom>
              <a:avLst/>
              <a:gdLst/>
              <a:ahLst/>
              <a:cxnLst/>
              <a:rect l="l" t="t" r="r" b="b"/>
              <a:pathLst>
                <a:path w="111861" h="181165" extrusionOk="0">
                  <a:moveTo>
                    <a:pt x="111862" y="181165"/>
                  </a:moveTo>
                  <a:cubicBezTo>
                    <a:pt x="111862" y="181165"/>
                    <a:pt x="94802" y="152457"/>
                    <a:pt x="84497" y="123511"/>
                  </a:cubicBezTo>
                  <a:cubicBezTo>
                    <a:pt x="75581" y="98460"/>
                    <a:pt x="69418" y="60893"/>
                    <a:pt x="54007" y="36957"/>
                  </a:cubicBezTo>
                  <a:cubicBezTo>
                    <a:pt x="31785" y="2439"/>
                    <a:pt x="0" y="0"/>
                    <a:pt x="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0" name="Google Shape;650;p24"/>
            <p:cNvSpPr/>
            <p:nvPr/>
          </p:nvSpPr>
          <p:spPr>
            <a:xfrm>
              <a:off x="5880449" y="4512697"/>
              <a:ext cx="19574" cy="153190"/>
            </a:xfrm>
            <a:custGeom>
              <a:avLst/>
              <a:gdLst/>
              <a:ahLst/>
              <a:cxnLst/>
              <a:rect l="l" t="t" r="r" b="b"/>
              <a:pathLst>
                <a:path w="19574" h="153190" extrusionOk="0">
                  <a:moveTo>
                    <a:pt x="0" y="153191"/>
                  </a:moveTo>
                  <a:cubicBezTo>
                    <a:pt x="0" y="153191"/>
                    <a:pt x="15726" y="86897"/>
                    <a:pt x="19078" y="60360"/>
                  </a:cubicBezTo>
                  <a:cubicBezTo>
                    <a:pt x="21736" y="39310"/>
                    <a:pt x="12840" y="0"/>
                    <a:pt x="12840"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1" name="Google Shape;651;p24"/>
            <p:cNvSpPr/>
            <p:nvPr/>
          </p:nvSpPr>
          <p:spPr>
            <a:xfrm>
              <a:off x="5958898" y="4710055"/>
              <a:ext cx="34991" cy="208568"/>
            </a:xfrm>
            <a:custGeom>
              <a:avLst/>
              <a:gdLst/>
              <a:ahLst/>
              <a:cxnLst/>
              <a:rect l="l" t="t" r="r" b="b"/>
              <a:pathLst>
                <a:path w="34991" h="208568" extrusionOk="0">
                  <a:moveTo>
                    <a:pt x="31946" y="208569"/>
                  </a:moveTo>
                  <a:cubicBezTo>
                    <a:pt x="31946" y="208569"/>
                    <a:pt x="39194" y="181794"/>
                    <a:pt x="31327" y="149438"/>
                  </a:cubicBezTo>
                  <a:cubicBezTo>
                    <a:pt x="23459" y="117072"/>
                    <a:pt x="4971" y="117358"/>
                    <a:pt x="456" y="79124"/>
                  </a:cubicBezTo>
                  <a:cubicBezTo>
                    <a:pt x="-2421" y="54683"/>
                    <a:pt x="9257" y="0"/>
                    <a:pt x="9257" y="0"/>
                  </a:cubicBezTo>
                </a:path>
              </a:pathLst>
            </a:custGeom>
            <a:noFill/>
            <a:ln w="190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52" name="Google Shape;652;p24"/>
          <p:cNvSpPr/>
          <p:nvPr/>
        </p:nvSpPr>
        <p:spPr>
          <a:xfrm flipH="1">
            <a:off x="127006" y="232651"/>
            <a:ext cx="1140503" cy="1306694"/>
          </a:xfrm>
          <a:custGeom>
            <a:avLst/>
            <a:gdLst/>
            <a:ahLst/>
            <a:cxnLst/>
            <a:rect l="l" t="t" r="r" b="b"/>
            <a:pathLst>
              <a:path w="597122" h="684133" extrusionOk="0">
                <a:moveTo>
                  <a:pt x="0" y="0"/>
                </a:moveTo>
                <a:lnTo>
                  <a:pt x="597122" y="0"/>
                </a:lnTo>
                <a:lnTo>
                  <a:pt x="597122" y="684133"/>
                </a:lnTo>
                <a:lnTo>
                  <a:pt x="0" y="684133"/>
                </a:lnTo>
                <a:lnTo>
                  <a:pt x="0"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4" name="Google Shape;664;p24"/>
          <p:cNvSpPr/>
          <p:nvPr/>
        </p:nvSpPr>
        <p:spPr>
          <a:xfrm flipH="1">
            <a:off x="8739686" y="2452950"/>
            <a:ext cx="3182475" cy="4163000"/>
          </a:xfrm>
          <a:custGeom>
            <a:avLst/>
            <a:gdLst/>
            <a:ahLst/>
            <a:cxnLst/>
            <a:rect l="l" t="t" r="r" b="b"/>
            <a:pathLst>
              <a:path w="127299" h="166520" extrusionOk="0">
                <a:moveTo>
                  <a:pt x="0" y="0"/>
                </a:moveTo>
                <a:lnTo>
                  <a:pt x="448" y="166520"/>
                </a:lnTo>
                <a:lnTo>
                  <a:pt x="127299" y="166520"/>
                </a:lnTo>
              </a:path>
            </a:pathLst>
          </a:custGeom>
          <a:noFill/>
          <a:ln w="19050" cap="rnd" cmpd="sng">
            <a:solidFill>
              <a:schemeClr val="dk2"/>
            </a:solidFill>
            <a:prstDash val="solid"/>
            <a:round/>
            <a:headEnd type="none" w="med" len="med"/>
            <a:tailEnd type="none" w="med" len="med"/>
          </a:ln>
        </p:spPr>
        <p:txBody>
          <a:bodyPr/>
          <a:lstStyle/>
          <a:p>
            <a:endParaRPr lang="en-GB"/>
          </a:p>
        </p:txBody>
      </p:sp>
      <p:pic>
        <p:nvPicPr>
          <p:cNvPr id="3" name="Picture 2">
            <a:extLst>
              <a:ext uri="{FF2B5EF4-FFF2-40B4-BE49-F238E27FC236}">
                <a16:creationId xmlns:a16="http://schemas.microsoft.com/office/drawing/2014/main" id="{4942B48A-F515-6C1A-162B-4D4251DA0C5D}"/>
              </a:ext>
            </a:extLst>
          </p:cNvPr>
          <p:cNvPicPr>
            <a:picLocks noChangeAspect="1"/>
          </p:cNvPicPr>
          <p:nvPr/>
        </p:nvPicPr>
        <p:blipFill>
          <a:blip r:embed="rId3"/>
          <a:stretch>
            <a:fillRect/>
          </a:stretch>
        </p:blipFill>
        <p:spPr>
          <a:xfrm>
            <a:off x="3679" y="1527627"/>
            <a:ext cx="5638800" cy="3683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68"/>
        <p:cNvGrpSpPr/>
        <p:nvPr/>
      </p:nvGrpSpPr>
      <p:grpSpPr>
        <a:xfrm>
          <a:off x="0" y="0"/>
          <a:ext cx="0" cy="0"/>
          <a:chOff x="0" y="0"/>
          <a:chExt cx="0" cy="0"/>
        </a:xfrm>
      </p:grpSpPr>
      <p:sp>
        <p:nvSpPr>
          <p:cNvPr id="669" name="Google Shape;669;p25"/>
          <p:cNvSpPr/>
          <p:nvPr/>
        </p:nvSpPr>
        <p:spPr>
          <a:xfrm>
            <a:off x="803716" y="329545"/>
            <a:ext cx="9824700" cy="1946358"/>
          </a:xfrm>
          <a:custGeom>
            <a:avLst/>
            <a:gdLst/>
            <a:ahLst/>
            <a:cxnLst/>
            <a:rect l="l" t="t" r="r" b="b"/>
            <a:pathLst>
              <a:path w="597122" h="684133" extrusionOk="0">
                <a:moveTo>
                  <a:pt x="0" y="0"/>
                </a:moveTo>
                <a:lnTo>
                  <a:pt x="597122" y="0"/>
                </a:lnTo>
                <a:lnTo>
                  <a:pt x="597122" y="684133"/>
                </a:lnTo>
                <a:lnTo>
                  <a:pt x="0" y="684133"/>
                </a:lnTo>
                <a:lnTo>
                  <a:pt x="0" y="0"/>
                </a:lnTo>
                <a:close/>
              </a:path>
            </a:pathLst>
          </a:custGeom>
          <a:solidFill>
            <a:schemeClr val="accent2">
              <a:lumMod val="60000"/>
              <a:lumOff val="40000"/>
            </a:schemeClr>
          </a:solidFill>
          <a:ln>
            <a:noFill/>
          </a:ln>
        </p:spPr>
        <p:txBody>
          <a:bodyPr spcFirstLastPara="1" wrap="square" lIns="91425" tIns="45700" rIns="91425" bIns="45700" anchor="ctr" anchorCtr="0">
            <a:noAutofit/>
          </a:bodyPr>
          <a:lstStyle/>
          <a:p>
            <a:r>
              <a:rPr lang="en-US" sz="2800" b="1" dirty="0"/>
              <a:t>Industry Case Studies – Net-Zero in Practice</a:t>
            </a:r>
            <a:endParaRPr lang="en-US" sz="2800" dirty="0"/>
          </a:p>
        </p:txBody>
      </p:sp>
      <p:sp>
        <p:nvSpPr>
          <p:cNvPr id="670" name="Google Shape;670;p25"/>
          <p:cNvSpPr txBox="1">
            <a:spLocks noGrp="1"/>
          </p:cNvSpPr>
          <p:nvPr>
            <p:ph type="title"/>
          </p:nvPr>
        </p:nvSpPr>
        <p:spPr>
          <a:xfrm>
            <a:off x="1219200" y="2330724"/>
            <a:ext cx="9824700" cy="4105701"/>
          </a:xfrm>
          <a:prstGeom prst="rect">
            <a:avLst/>
          </a:prstGeom>
          <a:noFill/>
          <a:ln>
            <a:noFill/>
          </a:ln>
        </p:spPr>
        <p:txBody>
          <a:bodyPr spcFirstLastPara="1" wrap="square" lIns="121900" tIns="121900" rIns="121900" bIns="121900" anchor="ctr" anchorCtr="0">
            <a:noAutofit/>
          </a:bodyPr>
          <a:lstStyle/>
          <a:p>
            <a:pPr lvl="0" algn="l"/>
            <a:r>
              <a:rPr lang="en-US" sz="1200" b="1" dirty="0"/>
              <a:t>Accor Hotels</a:t>
            </a:r>
            <a:r>
              <a:rPr lang="en-US" sz="1200" dirty="0"/>
              <a:t> (Accor, 2023):</a:t>
            </a:r>
            <a:br>
              <a:rPr lang="en-US" sz="1200" dirty="0"/>
            </a:br>
            <a:br>
              <a:rPr lang="en-US" sz="1200" dirty="0"/>
            </a:br>
            <a:r>
              <a:rPr lang="en-US" sz="1200" dirty="0"/>
              <a:t>Net-zero by 2050 (Science-Based Targets initiative aligned)</a:t>
            </a:r>
            <a:br>
              <a:rPr lang="en-US" sz="1200" dirty="0"/>
            </a:br>
            <a:r>
              <a:rPr lang="en-US" sz="1200" i="1" dirty="0"/>
              <a:t>Planet 21</a:t>
            </a:r>
            <a:r>
              <a:rPr lang="en-US" sz="1200" dirty="0"/>
              <a:t> </a:t>
            </a:r>
            <a:r>
              <a:rPr lang="en-US" sz="1200" dirty="0" err="1"/>
              <a:t>programme</a:t>
            </a:r>
            <a:r>
              <a:rPr lang="en-US" sz="1200" dirty="0"/>
              <a:t> focuses on sustainable food, building, and operations</a:t>
            </a:r>
            <a:br>
              <a:rPr lang="en-US" sz="1200" dirty="0"/>
            </a:br>
            <a:r>
              <a:rPr lang="en-US" sz="1200" dirty="0"/>
              <a:t>Elimination of single-use plastics</a:t>
            </a:r>
            <a:br>
              <a:rPr lang="en-US" sz="1200" dirty="0"/>
            </a:br>
            <a:r>
              <a:rPr lang="en-US" sz="1200" dirty="0"/>
              <a:t>Investments in renewable energy and eco-construction</a:t>
            </a:r>
            <a:br>
              <a:rPr lang="en-US" sz="1200" dirty="0"/>
            </a:br>
            <a:br>
              <a:rPr lang="en-US" sz="1200" dirty="0"/>
            </a:br>
            <a:r>
              <a:rPr lang="en-US" sz="1200" b="1" dirty="0"/>
              <a:t>Marriott International</a:t>
            </a:r>
            <a:r>
              <a:rPr lang="en-US" sz="1200" dirty="0"/>
              <a:t> (Marriott, 2023):</a:t>
            </a:r>
            <a:br>
              <a:rPr lang="en-US" sz="1200" dirty="0"/>
            </a:br>
            <a:br>
              <a:rPr lang="en-US" sz="1200" dirty="0"/>
            </a:br>
            <a:r>
              <a:rPr lang="en-US" sz="1200" dirty="0"/>
              <a:t>Goal: 50% emissions reduction by 2030 (SBTi-aligned)</a:t>
            </a:r>
            <a:br>
              <a:rPr lang="en-US" sz="1200" dirty="0"/>
            </a:br>
            <a:r>
              <a:rPr lang="en-US" sz="1200" dirty="0"/>
              <a:t>Green certification for hotels (LEED, BREEAM)</a:t>
            </a:r>
            <a:br>
              <a:rPr lang="en-US" sz="1200" dirty="0"/>
            </a:br>
            <a:r>
              <a:rPr lang="en-US" sz="1200" dirty="0"/>
              <a:t>Energy </a:t>
            </a:r>
            <a:r>
              <a:rPr lang="en-US" sz="1200" dirty="0" err="1"/>
              <a:t>optimisation</a:t>
            </a:r>
            <a:r>
              <a:rPr lang="en-US" sz="1200" dirty="0"/>
              <a:t> software deployment</a:t>
            </a:r>
            <a:br>
              <a:rPr lang="en-US" sz="1200" dirty="0"/>
            </a:br>
            <a:r>
              <a:rPr lang="en-US" sz="1200" dirty="0"/>
              <a:t>Waste-to-energy innovations</a:t>
            </a:r>
            <a:br>
              <a:rPr lang="en-US" sz="1200" dirty="0"/>
            </a:br>
            <a:r>
              <a:rPr lang="en-US" sz="1200" dirty="0"/>
              <a:t>Local sourcing and supply chain sustainability</a:t>
            </a:r>
            <a:br>
              <a:rPr lang="en-US" sz="1200" dirty="0"/>
            </a:br>
            <a:br>
              <a:rPr lang="en-US" sz="1200" dirty="0"/>
            </a:br>
            <a:r>
              <a:rPr lang="en-US" sz="1200" b="1" dirty="0"/>
              <a:t>Cross-Case Insights</a:t>
            </a:r>
            <a:r>
              <a:rPr lang="en-US" sz="1200" dirty="0"/>
              <a:t> (WTTC, 2023):</a:t>
            </a:r>
            <a:br>
              <a:rPr lang="en-US" sz="1200" dirty="0"/>
            </a:br>
            <a:br>
              <a:rPr lang="en-US" sz="1200" dirty="0"/>
            </a:br>
            <a:r>
              <a:rPr lang="en-US" sz="1200" dirty="0"/>
              <a:t>Common strengths: SBTi &amp; SDG alignment, guest education, innovation</a:t>
            </a:r>
            <a:br>
              <a:rPr lang="en-US" sz="1200" dirty="0"/>
            </a:br>
            <a:r>
              <a:rPr lang="en-US" sz="1200" dirty="0"/>
              <a:t>Common gaps: Scope 3 emissions tracking, supplier consistency, carbon offset credibility</a:t>
            </a:r>
            <a:br>
              <a:rPr lang="en-US" sz="1200" dirty="0"/>
            </a:br>
            <a:endParaRPr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678"/>
        <p:cNvGrpSpPr/>
        <p:nvPr/>
      </p:nvGrpSpPr>
      <p:grpSpPr>
        <a:xfrm>
          <a:off x="0" y="0"/>
          <a:ext cx="0" cy="0"/>
          <a:chOff x="0" y="0"/>
          <a:chExt cx="0" cy="0"/>
        </a:xfrm>
      </p:grpSpPr>
      <p:sp useBgFill="1">
        <p:nvSpPr>
          <p:cNvPr id="686" name="Rectangle 68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8" name="Oval 68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9" name="Google Shape;679;p26"/>
          <p:cNvSpPr txBox="1">
            <a:spLocks noGrp="1"/>
          </p:cNvSpPr>
          <p:nvPr>
            <p:ph type="title"/>
          </p:nvPr>
        </p:nvSpPr>
        <p:spPr>
          <a:xfrm>
            <a:off x="1245072" y="1289765"/>
            <a:ext cx="3651101" cy="4270963"/>
          </a:xfrm>
          <a:prstGeom prst="rect">
            <a:avLst/>
          </a:prstGeom>
        </p:spPr>
        <p:txBody>
          <a:bodyPr spcFirstLastPara="1" vert="horz" lIns="91440" tIns="45720" rIns="91440" bIns="45720" rtlCol="0" anchor="ctr" anchorCtr="0">
            <a:normAutofit/>
          </a:bodyPr>
          <a:lstStyle/>
          <a:p>
            <a:pPr algn="ctr">
              <a:lnSpc>
                <a:spcPct val="90000"/>
              </a:lnSpc>
              <a:spcBef>
                <a:spcPct val="0"/>
              </a:spcBef>
            </a:pPr>
            <a:br>
              <a:rPr lang="en-US" sz="4300" b="1" kern="1200">
                <a:solidFill>
                  <a:srgbClr val="FFFFFF"/>
                </a:solidFill>
                <a:latin typeface="+mj-lt"/>
                <a:ea typeface="+mj-ea"/>
                <a:cs typeface="+mj-cs"/>
              </a:rPr>
            </a:br>
            <a:r>
              <a:rPr lang="en-US" sz="4300" b="1" kern="1200">
                <a:solidFill>
                  <a:srgbClr val="FFFFFF"/>
                </a:solidFill>
                <a:latin typeface="+mj-lt"/>
                <a:ea typeface="+mj-ea"/>
                <a:cs typeface="+mj-cs"/>
              </a:rPr>
              <a:t>Critical Evaluation of Net-Zero Efforts in Hospitality</a:t>
            </a:r>
            <a:br>
              <a:rPr lang="en-US" sz="4300" kern="1200">
                <a:solidFill>
                  <a:srgbClr val="FFFFFF"/>
                </a:solidFill>
                <a:latin typeface="+mj-lt"/>
                <a:ea typeface="+mj-ea"/>
                <a:cs typeface="+mj-cs"/>
              </a:rPr>
            </a:br>
            <a:endParaRPr lang="en-US" sz="4300" kern="1200">
              <a:solidFill>
                <a:srgbClr val="FFFFFF"/>
              </a:solidFill>
              <a:latin typeface="+mj-lt"/>
              <a:ea typeface="+mj-ea"/>
              <a:cs typeface="+mj-cs"/>
            </a:endParaRPr>
          </a:p>
        </p:txBody>
      </p:sp>
      <p:sp>
        <p:nvSpPr>
          <p:cNvPr id="69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69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81" name="Google Shape;681;p26"/>
          <p:cNvSpPr txBox="1">
            <a:spLocks noGrp="1"/>
          </p:cNvSpPr>
          <p:nvPr>
            <p:ph type="body" idx="1"/>
          </p:nvPr>
        </p:nvSpPr>
        <p:spPr>
          <a:xfrm>
            <a:off x="6297233" y="518400"/>
            <a:ext cx="4771607" cy="5837949"/>
          </a:xfrm>
          <a:prstGeom prst="rect">
            <a:avLst/>
          </a:prstGeom>
        </p:spPr>
        <p:txBody>
          <a:bodyPr spcFirstLastPara="1" vert="horz" lIns="91440" tIns="45720" rIns="91440" bIns="45720" rtlCol="0" anchor="ctr" anchorCtr="0">
            <a:normAutofit/>
          </a:bodyPr>
          <a:lstStyle/>
          <a:p>
            <a:pPr marL="107950" indent="-228600">
              <a:lnSpc>
                <a:spcPct val="90000"/>
              </a:lnSpc>
              <a:spcAft>
                <a:spcPts val="600"/>
              </a:spcAft>
              <a:buFont typeface="Arial" panose="020B0604020202020204" pitchFamily="34" charset="0"/>
              <a:buChar char="•"/>
            </a:pPr>
            <a:r>
              <a:rPr lang="en-US" sz="1400" b="1">
                <a:solidFill>
                  <a:schemeClr val="tx1">
                    <a:alpha val="80000"/>
                  </a:schemeClr>
                </a:solidFill>
              </a:rPr>
              <a:t>Strengths: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Long-term cost savings through </a:t>
            </a:r>
            <a:r>
              <a:rPr lang="en-US" sz="1400" b="1">
                <a:solidFill>
                  <a:schemeClr val="tx1">
                    <a:alpha val="80000"/>
                  </a:schemeClr>
                </a:solidFill>
              </a:rPr>
              <a:t>energy efficiency and waste reduction</a:t>
            </a:r>
            <a:r>
              <a:rPr lang="en-US" sz="1400">
                <a:solidFill>
                  <a:schemeClr val="tx1">
                    <a:alpha val="80000"/>
                  </a:schemeClr>
                </a:solidFill>
              </a:rPr>
              <a:t> (UNEP, 2022)</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Enhanced brand reputation and </a:t>
            </a:r>
            <a:r>
              <a:rPr lang="en-US" sz="1400" b="1">
                <a:solidFill>
                  <a:schemeClr val="tx1">
                    <a:alpha val="80000"/>
                  </a:schemeClr>
                </a:solidFill>
              </a:rPr>
              <a:t>guest loyalty through green positioning</a:t>
            </a:r>
            <a:r>
              <a:rPr lang="en-US" sz="1400">
                <a:solidFill>
                  <a:schemeClr val="tx1">
                    <a:alpha val="80000"/>
                  </a:schemeClr>
                </a:solidFill>
              </a:rPr>
              <a:t> (Jones et al.,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Attractiveness to </a:t>
            </a:r>
            <a:r>
              <a:rPr lang="en-US" sz="1400" b="1">
                <a:solidFill>
                  <a:schemeClr val="tx1">
                    <a:alpha val="80000"/>
                  </a:schemeClr>
                </a:solidFill>
              </a:rPr>
              <a:t>ESG-focused investors</a:t>
            </a:r>
            <a:r>
              <a:rPr lang="en-US" sz="1400">
                <a:solidFill>
                  <a:schemeClr val="tx1">
                    <a:alpha val="80000"/>
                  </a:schemeClr>
                </a:solidFill>
              </a:rPr>
              <a:t> (WTTC, 2023)</a:t>
            </a:r>
          </a:p>
          <a:p>
            <a:pPr marL="107950" indent="-228600">
              <a:lnSpc>
                <a:spcPct val="90000"/>
              </a:lnSpc>
              <a:spcAft>
                <a:spcPts val="600"/>
              </a:spcAft>
              <a:buFont typeface="Arial" panose="020B0604020202020204" pitchFamily="34" charset="0"/>
              <a:buChar char="•"/>
            </a:pPr>
            <a:r>
              <a:rPr lang="en-US" sz="1400" b="1">
                <a:solidFill>
                  <a:schemeClr val="tx1">
                    <a:alpha val="80000"/>
                  </a:schemeClr>
                </a:solidFill>
              </a:rPr>
              <a:t>Limitations: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b="1">
                <a:solidFill>
                  <a:schemeClr val="tx1">
                    <a:alpha val="80000"/>
                  </a:schemeClr>
                </a:solidFill>
              </a:rPr>
              <a:t>High upfront costs</a:t>
            </a:r>
            <a:r>
              <a:rPr lang="en-US" sz="1400">
                <a:solidFill>
                  <a:schemeClr val="tx1">
                    <a:alpha val="80000"/>
                  </a:schemeClr>
                </a:solidFill>
              </a:rPr>
              <a:t> for retrofitting and sustainable construction</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Inconsistent sustainability enforcement in </a:t>
            </a:r>
            <a:r>
              <a:rPr lang="en-US" sz="1400" b="1">
                <a:solidFill>
                  <a:schemeClr val="tx1">
                    <a:alpha val="80000"/>
                  </a:schemeClr>
                </a:solidFill>
              </a:rPr>
              <a:t>franchise-based hotel models</a:t>
            </a:r>
            <a:r>
              <a:rPr lang="en-US" sz="1400">
                <a:solidFill>
                  <a:schemeClr val="tx1">
                    <a:alpha val="80000"/>
                  </a:schemeClr>
                </a:solidFill>
              </a:rPr>
              <a:t> (Jones et al., 2023)</a:t>
            </a:r>
          </a:p>
          <a:p>
            <a:pPr lvl="0" indent="-228600">
              <a:lnSpc>
                <a:spcPct val="90000"/>
              </a:lnSpc>
              <a:spcAft>
                <a:spcPts val="600"/>
              </a:spcAft>
              <a:buFont typeface="Arial" panose="020B0604020202020204" pitchFamily="34" charset="0"/>
              <a:buChar char="•"/>
            </a:pPr>
            <a:r>
              <a:rPr lang="en-US" sz="1400" b="1">
                <a:solidFill>
                  <a:schemeClr val="tx1">
                    <a:alpha val="80000"/>
                  </a:schemeClr>
                </a:solidFill>
              </a:rPr>
              <a:t>Greenwashing risks</a:t>
            </a:r>
            <a:r>
              <a:rPr lang="en-US" sz="1400">
                <a:solidFill>
                  <a:schemeClr val="tx1">
                    <a:alpha val="80000"/>
                  </a:schemeClr>
                </a:solidFill>
              </a:rPr>
              <a:t>: vague or misleading claims undermine credibility</a:t>
            </a:r>
          </a:p>
          <a:p>
            <a:pPr lvl="0" indent="-228600">
              <a:lnSpc>
                <a:spcPct val="90000"/>
              </a:lnSpc>
              <a:spcAft>
                <a:spcPts val="600"/>
              </a:spcAft>
              <a:buFont typeface="Arial" panose="020B0604020202020204" pitchFamily="34" charset="0"/>
              <a:buChar char="•"/>
            </a:pPr>
            <a:r>
              <a:rPr lang="en-US" sz="1400" b="1">
                <a:solidFill>
                  <a:schemeClr val="tx1">
                    <a:alpha val="80000"/>
                  </a:schemeClr>
                </a:solidFill>
              </a:rPr>
              <a:t>Over-reliance on carbon offsets</a:t>
            </a:r>
            <a:r>
              <a:rPr lang="en-US" sz="1400">
                <a:solidFill>
                  <a:schemeClr val="tx1">
                    <a:alpha val="80000"/>
                  </a:schemeClr>
                </a:solidFill>
              </a:rPr>
              <a:t> without deep systemic emission reductions (UNEP, 2022)</a:t>
            </a:r>
          </a:p>
          <a:p>
            <a:pPr marL="107950" indent="-228600">
              <a:lnSpc>
                <a:spcPct val="90000"/>
              </a:lnSpc>
              <a:spcAft>
                <a:spcPts val="600"/>
              </a:spcAft>
              <a:buFont typeface="Arial" panose="020B0604020202020204" pitchFamily="34" charset="0"/>
              <a:buChar char="•"/>
            </a:pPr>
            <a:r>
              <a:rPr lang="en-US" sz="1400" b="1">
                <a:solidFill>
                  <a:schemeClr val="tx1">
                    <a:alpha val="80000"/>
                  </a:schemeClr>
                </a:solidFill>
              </a:rPr>
              <a:t>Analysis: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b="1">
                <a:solidFill>
                  <a:schemeClr val="tx1">
                    <a:alpha val="80000"/>
                  </a:schemeClr>
                </a:solidFill>
              </a:rPr>
              <a:t>Sustainability is a strategic shift</a:t>
            </a:r>
            <a:r>
              <a:rPr lang="en-US" sz="1400">
                <a:solidFill>
                  <a:schemeClr val="tx1">
                    <a:alpha val="80000"/>
                  </a:schemeClr>
                </a:solidFill>
              </a:rPr>
              <a:t>, not just regulatory compliance</a:t>
            </a:r>
          </a:p>
          <a:p>
            <a:pPr lvl="0" indent="-228600">
              <a:lnSpc>
                <a:spcPct val="90000"/>
              </a:lnSpc>
              <a:spcAft>
                <a:spcPts val="600"/>
              </a:spcAft>
              <a:buFont typeface="Arial" panose="020B0604020202020204" pitchFamily="34" charset="0"/>
              <a:buChar char="•"/>
            </a:pPr>
            <a:r>
              <a:rPr lang="en-US" sz="1400" b="1">
                <a:solidFill>
                  <a:schemeClr val="tx1">
                    <a:alpha val="80000"/>
                  </a:schemeClr>
                </a:solidFill>
              </a:rPr>
              <a:t>Leadership commitment</a:t>
            </a:r>
            <a:r>
              <a:rPr lang="en-US" sz="1400">
                <a:solidFill>
                  <a:schemeClr val="tx1">
                    <a:alpha val="80000"/>
                  </a:schemeClr>
                </a:solidFill>
              </a:rPr>
              <a:t>, </a:t>
            </a:r>
            <a:r>
              <a:rPr lang="en-US" sz="1400" b="1">
                <a:solidFill>
                  <a:schemeClr val="tx1">
                    <a:alpha val="80000"/>
                  </a:schemeClr>
                </a:solidFill>
              </a:rPr>
              <a:t>data transparency</a:t>
            </a:r>
            <a:r>
              <a:rPr lang="en-US" sz="1400">
                <a:solidFill>
                  <a:schemeClr val="tx1">
                    <a:alpha val="80000"/>
                  </a:schemeClr>
                </a:solidFill>
              </a:rPr>
              <a:t>, and </a:t>
            </a:r>
            <a:r>
              <a:rPr lang="en-US" sz="1400" b="1">
                <a:solidFill>
                  <a:schemeClr val="tx1">
                    <a:alpha val="80000"/>
                  </a:schemeClr>
                </a:solidFill>
              </a:rPr>
              <a:t>global standards</a:t>
            </a:r>
            <a:r>
              <a:rPr lang="en-US" sz="1400">
                <a:solidFill>
                  <a:schemeClr val="tx1">
                    <a:alpha val="80000"/>
                  </a:schemeClr>
                </a:solidFill>
              </a:rPr>
              <a:t> are critical for success</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Industry must move from symbolic gestures to </a:t>
            </a:r>
            <a:r>
              <a:rPr lang="en-US" sz="1400" b="1">
                <a:solidFill>
                  <a:schemeClr val="tx1">
                    <a:alpha val="80000"/>
                  </a:schemeClr>
                </a:solidFill>
              </a:rPr>
              <a:t>measurable action</a:t>
            </a:r>
            <a:endParaRPr lang="en-US" sz="1400">
              <a:solidFill>
                <a:schemeClr val="tx1">
                  <a:alpha val="80000"/>
                </a:schemeClr>
              </a:solidFill>
            </a:endParaRPr>
          </a:p>
          <a:p>
            <a:pPr marL="0" lvl="0" indent="-228600">
              <a:lnSpc>
                <a:spcPct val="90000"/>
              </a:lnSpc>
              <a:spcBef>
                <a:spcPts val="0"/>
              </a:spcBef>
              <a:spcAft>
                <a:spcPts val="600"/>
              </a:spcAft>
              <a:buSzPts val="1900"/>
              <a:buFont typeface="Arial" panose="020B0604020202020204" pitchFamily="34" charset="0"/>
              <a:buChar char="•"/>
            </a:pPr>
            <a:endParaRPr lang="en-US" sz="1400">
              <a:solidFill>
                <a:schemeClr val="tx1">
                  <a:alpha val="80000"/>
                </a:schemeClr>
              </a:solidFill>
            </a:endParaRPr>
          </a:p>
        </p:txBody>
      </p:sp>
      <p:sp>
        <p:nvSpPr>
          <p:cNvPr id="69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696" name="Straight Connector 69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E603E-A411-3FCD-0CBB-24B690DA9D3B}"/>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lnSpc>
                <a:spcPct val="90000"/>
              </a:lnSpc>
              <a:spcBef>
                <a:spcPct val="0"/>
              </a:spcBef>
            </a:pPr>
            <a:r>
              <a:rPr lang="en-US" sz="3100" b="1" kern="1200">
                <a:solidFill>
                  <a:srgbClr val="FFFFFF"/>
                </a:solidFill>
                <a:latin typeface="+mj-lt"/>
                <a:ea typeface="+mj-ea"/>
                <a:cs typeface="+mj-cs"/>
              </a:rPr>
              <a:t>Recommendations for Sustainable Hotel Practices</a:t>
            </a:r>
            <a:endParaRPr lang="en-US" sz="3100" kern="1200">
              <a:solidFill>
                <a:srgbClr val="FFFFFF"/>
              </a:solidFill>
              <a:latin typeface="+mj-lt"/>
              <a:ea typeface="+mj-ea"/>
              <a:cs typeface="+mj-cs"/>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Text Placeholder 2">
            <a:extLst>
              <a:ext uri="{FF2B5EF4-FFF2-40B4-BE49-F238E27FC236}">
                <a16:creationId xmlns:a16="http://schemas.microsoft.com/office/drawing/2014/main" id="{A40430D8-FED0-A0E5-64CE-D292FA5A0CB5}"/>
              </a:ext>
            </a:extLst>
          </p:cNvPr>
          <p:cNvSpPr>
            <a:spLocks noGrp="1"/>
          </p:cNvSpPr>
          <p:nvPr>
            <p:ph type="body" idx="1"/>
          </p:nvPr>
        </p:nvSpPr>
        <p:spPr>
          <a:xfrm>
            <a:off x="6297233" y="518400"/>
            <a:ext cx="4771607" cy="5837949"/>
          </a:xfr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1">
                <a:solidFill>
                  <a:schemeClr val="tx1">
                    <a:alpha val="80000"/>
                  </a:schemeClr>
                </a:solidFill>
              </a:rPr>
              <a:t>Short-term Actions: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Conduct energy and water audits to identify inefficiencies (Jones et al.,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Implement real-time monitoring technologies for resource use (WTTC,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Train employees on sustainability best practices and behaviours (UNWTO, 2022)</a:t>
            </a:r>
          </a:p>
          <a:p>
            <a:pPr marL="107950" indent="-228600">
              <a:lnSpc>
                <a:spcPct val="90000"/>
              </a:lnSpc>
              <a:spcAft>
                <a:spcPts val="600"/>
              </a:spcAft>
              <a:buFont typeface="Arial" panose="020B0604020202020204" pitchFamily="34" charset="0"/>
              <a:buChar char="•"/>
            </a:pPr>
            <a:r>
              <a:rPr lang="en-US" sz="1400" b="1">
                <a:solidFill>
                  <a:schemeClr val="tx1">
                    <a:alpha val="80000"/>
                  </a:schemeClr>
                </a:solidFill>
              </a:rPr>
              <a:t>Medium-term Actions: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Develop partnerships with renewable energy providers (Jones et al.,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Redesign supply chains to prioritise eco-friendly and local suppliers (WTTC,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Introduce guest incentives for sustainable behaviours, such as discounts or rewards (UNWTO, 2022)</a:t>
            </a:r>
          </a:p>
          <a:p>
            <a:pPr marL="107950" indent="-228600">
              <a:lnSpc>
                <a:spcPct val="90000"/>
              </a:lnSpc>
              <a:spcAft>
                <a:spcPts val="600"/>
              </a:spcAft>
              <a:buFont typeface="Arial" panose="020B0604020202020204" pitchFamily="34" charset="0"/>
              <a:buChar char="•"/>
            </a:pPr>
            <a:r>
              <a:rPr lang="en-US" sz="1400" b="1">
                <a:solidFill>
                  <a:schemeClr val="tx1">
                    <a:alpha val="80000"/>
                  </a:schemeClr>
                </a:solidFill>
              </a:rPr>
              <a:t>Long-term Actions:</a:t>
            </a:r>
            <a:endParaRPr lang="en-US" sz="1400">
              <a:solidFill>
                <a:schemeClr val="tx1">
                  <a:alpha val="80000"/>
                </a:schemeClr>
              </a:solidFill>
            </a:endParaRP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Construct or retrofit buildings to meet net-zero energy standards (Jones et al.,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Invest in credible, verified carbon offset projects (WTTC, 2023)</a:t>
            </a:r>
          </a:p>
          <a:p>
            <a:pPr lvl="0" indent="-228600">
              <a:lnSpc>
                <a:spcPct val="90000"/>
              </a:lnSpc>
              <a:spcAft>
                <a:spcPts val="600"/>
              </a:spcAft>
              <a:buFont typeface="Arial" panose="020B0604020202020204" pitchFamily="34" charset="0"/>
              <a:buChar char="•"/>
            </a:pPr>
            <a:r>
              <a:rPr lang="en-US" sz="1400">
                <a:solidFill>
                  <a:schemeClr val="tx1">
                    <a:alpha val="80000"/>
                  </a:schemeClr>
                </a:solidFill>
              </a:rPr>
              <a:t>Engage with policymakers and tourism boards to support sustainable tourism development (UNWTO, 2022)</a:t>
            </a:r>
          </a:p>
          <a:p>
            <a:pPr indent="-228600">
              <a:lnSpc>
                <a:spcPct val="90000"/>
              </a:lnSpc>
              <a:spcAft>
                <a:spcPts val="600"/>
              </a:spcAft>
              <a:buFont typeface="Arial" panose="020B0604020202020204" pitchFamily="34" charset="0"/>
              <a:buChar char="•"/>
            </a:pPr>
            <a:endParaRPr lang="en-US"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089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716"/>
        <p:cNvGrpSpPr/>
        <p:nvPr/>
      </p:nvGrpSpPr>
      <p:grpSpPr>
        <a:xfrm>
          <a:off x="0" y="0"/>
          <a:ext cx="0" cy="0"/>
          <a:chOff x="0" y="0"/>
          <a:chExt cx="0" cy="0"/>
        </a:xfrm>
      </p:grpSpPr>
      <p:sp>
        <p:nvSpPr>
          <p:cNvPr id="717" name="Google Shape;717;p28"/>
          <p:cNvSpPr/>
          <p:nvPr/>
        </p:nvSpPr>
        <p:spPr>
          <a:xfrm>
            <a:off x="10565126" y="307999"/>
            <a:ext cx="1316654" cy="1508513"/>
          </a:xfrm>
          <a:custGeom>
            <a:avLst/>
            <a:gdLst/>
            <a:ahLst/>
            <a:cxnLst/>
            <a:rect l="l" t="t" r="r" b="b"/>
            <a:pathLst>
              <a:path w="597122" h="684133" extrusionOk="0">
                <a:moveTo>
                  <a:pt x="0" y="0"/>
                </a:moveTo>
                <a:lnTo>
                  <a:pt x="597122" y="0"/>
                </a:lnTo>
                <a:lnTo>
                  <a:pt x="597122" y="684133"/>
                </a:lnTo>
                <a:lnTo>
                  <a:pt x="0" y="684133"/>
                </a:lnTo>
                <a:lnTo>
                  <a:pt x="0"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8" name="Google Shape;718;p28"/>
          <p:cNvSpPr txBox="1">
            <a:spLocks noGrp="1"/>
          </p:cNvSpPr>
          <p:nvPr>
            <p:ph type="title"/>
          </p:nvPr>
        </p:nvSpPr>
        <p:spPr>
          <a:xfrm>
            <a:off x="2268186" y="95002"/>
            <a:ext cx="5997039" cy="2196935"/>
          </a:xfrm>
          <a:prstGeom prst="rect">
            <a:avLst/>
          </a:prstGeom>
          <a:noFill/>
          <a:ln>
            <a:noFill/>
          </a:ln>
        </p:spPr>
        <p:txBody>
          <a:bodyPr spcFirstLastPara="1" wrap="square" lIns="121900" tIns="121900" rIns="121900" bIns="121900" anchor="ctr" anchorCtr="0">
            <a:noAutofit/>
          </a:bodyPr>
          <a:lstStyle/>
          <a:p>
            <a:r>
              <a:rPr lang="en-US" b="1" dirty="0"/>
              <a:t> </a:t>
            </a:r>
            <a:br>
              <a:rPr lang="en-US" b="1" dirty="0"/>
            </a:br>
            <a:r>
              <a:rPr lang="en-US" b="1" dirty="0"/>
              <a:t>Conclusion</a:t>
            </a:r>
            <a:br>
              <a:rPr lang="en-US" dirty="0"/>
            </a:br>
            <a:endParaRPr sz="9000" dirty="0"/>
          </a:p>
        </p:txBody>
      </p:sp>
      <p:graphicFrame>
        <p:nvGraphicFramePr>
          <p:cNvPr id="720" name="TextBox 1">
            <a:extLst>
              <a:ext uri="{FF2B5EF4-FFF2-40B4-BE49-F238E27FC236}">
                <a16:creationId xmlns:a16="http://schemas.microsoft.com/office/drawing/2014/main" id="{E7123B2E-3057-3944-92F7-5A7E8F6B2C4D}"/>
              </a:ext>
            </a:extLst>
          </p:cNvPr>
          <p:cNvGraphicFramePr/>
          <p:nvPr>
            <p:extLst>
              <p:ext uri="{D42A27DB-BD31-4B8C-83A1-F6EECF244321}">
                <p14:modId xmlns:p14="http://schemas.microsoft.com/office/powerpoint/2010/main" val="704512605"/>
              </p:ext>
            </p:extLst>
          </p:nvPr>
        </p:nvGraphicFramePr>
        <p:xfrm>
          <a:off x="2018806" y="1958764"/>
          <a:ext cx="7742712" cy="4455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Shape 723"/>
        <p:cNvGrpSpPr/>
        <p:nvPr/>
      </p:nvGrpSpPr>
      <p:grpSpPr>
        <a:xfrm>
          <a:off x="0" y="0"/>
          <a:ext cx="0" cy="0"/>
          <a:chOff x="0" y="0"/>
          <a:chExt cx="0" cy="0"/>
        </a:xfrm>
      </p:grpSpPr>
      <p:sp useBgFill="1">
        <p:nvSpPr>
          <p:cNvPr id="750" name="Rectangle 74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4" name="Google Shape;724;p29"/>
          <p:cNvSpPr txBox="1">
            <a:spLocks noGrp="1"/>
          </p:cNvSpPr>
          <p:nvPr>
            <p:ph type="title"/>
          </p:nvPr>
        </p:nvSpPr>
        <p:spPr>
          <a:xfrm>
            <a:off x="841248" y="548640"/>
            <a:ext cx="3600860" cy="5431536"/>
          </a:xfrm>
          <a:prstGeom prst="rect">
            <a:avLst/>
          </a:prstGeom>
        </p:spPr>
        <p:txBody>
          <a:bodyPr spcFirstLastPara="1" vert="horz" lIns="91440" tIns="45720" rIns="91440" bIns="45720" rtlCol="0" anchor="ctr" anchorCtr="0">
            <a:normAutofit/>
          </a:bodyPr>
          <a:lstStyle/>
          <a:p>
            <a:pPr marL="0" lvl="0" indent="0" algn="l">
              <a:lnSpc>
                <a:spcPct val="90000"/>
              </a:lnSpc>
              <a:spcBef>
                <a:spcPct val="0"/>
              </a:spcBef>
              <a:spcAft>
                <a:spcPts val="0"/>
              </a:spcAft>
              <a:buSzPts val="4000"/>
            </a:pPr>
            <a:r>
              <a:rPr lang="en-US" sz="5400" kern="1200">
                <a:solidFill>
                  <a:schemeClr val="tx1"/>
                </a:solidFill>
                <a:latin typeface="+mj-lt"/>
                <a:ea typeface="+mj-ea"/>
                <a:cs typeface="+mj-cs"/>
              </a:rPr>
              <a:t>References</a:t>
            </a:r>
          </a:p>
        </p:txBody>
      </p:sp>
      <p:sp>
        <p:nvSpPr>
          <p:cNvPr id="75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0" name="Google Shape;730;p29"/>
          <p:cNvSpPr txBox="1">
            <a:spLocks noGrp="1"/>
          </p:cNvSpPr>
          <p:nvPr>
            <p:ph type="body" idx="4"/>
          </p:nvPr>
        </p:nvSpPr>
        <p:spPr>
          <a:xfrm>
            <a:off x="5126418" y="552091"/>
            <a:ext cx="6224335" cy="5431536"/>
          </a:xfrm>
          <a:prstGeom prst="rect">
            <a:avLst/>
          </a:prstGeom>
        </p:spPr>
        <p:txBody>
          <a:bodyPr spcFirstLastPara="1" vert="horz" lIns="91440" tIns="45720" rIns="91440" bIns="45720" rtlCol="0" anchor="ctr" anchorCtr="0">
            <a:normAutofit/>
          </a:bodyPr>
          <a:lstStyle/>
          <a:p>
            <a:pPr marL="120650" indent="-228600">
              <a:lnSpc>
                <a:spcPct val="90000"/>
              </a:lnSpc>
              <a:spcAft>
                <a:spcPts val="600"/>
              </a:spcAft>
              <a:buFont typeface="Arial" panose="020B0604020202020204" pitchFamily="34" charset="0"/>
              <a:buChar char="•"/>
            </a:pPr>
            <a:r>
              <a:rPr lang="en-US" sz="700"/>
              <a:t> Accor (2023) </a:t>
            </a:r>
            <a:r>
              <a:rPr lang="en-US" sz="700" i="1"/>
              <a:t>Accor Sustainability Report 2023</a:t>
            </a:r>
            <a:r>
              <a:rPr lang="en-US" sz="700"/>
              <a:t>. [online] Available at: https://group.accor.com/en/sustainability [Accessed 3 Jun. 2025].</a:t>
            </a:r>
          </a:p>
          <a:p>
            <a:pPr marL="120650" indent="-228600">
              <a:lnSpc>
                <a:spcPct val="90000"/>
              </a:lnSpc>
              <a:spcAft>
                <a:spcPts val="600"/>
              </a:spcAft>
              <a:buFont typeface="Arial" panose="020B0604020202020204" pitchFamily="34" charset="0"/>
              <a:buChar char="•"/>
            </a:pPr>
            <a:r>
              <a:rPr lang="en-US" sz="700"/>
              <a:t>Booking.com (2023) </a:t>
            </a:r>
            <a:r>
              <a:rPr lang="en-US" sz="700" i="1"/>
              <a:t>Sustainable Travel Report 2023</a:t>
            </a:r>
            <a:r>
              <a:rPr lang="en-US" sz="700"/>
              <a:t>. [online] Available at: https://www.booking.com/sustainability [Accessed 3 Jun. 2025].</a:t>
            </a:r>
          </a:p>
          <a:p>
            <a:pPr marL="120650" indent="-228600">
              <a:lnSpc>
                <a:spcPct val="90000"/>
              </a:lnSpc>
              <a:spcAft>
                <a:spcPts val="600"/>
              </a:spcAft>
              <a:buFont typeface="Arial" panose="020B0604020202020204" pitchFamily="34" charset="0"/>
              <a:buChar char="•"/>
            </a:pPr>
            <a:r>
              <a:rPr lang="en-US" sz="700"/>
              <a:t>BRE (2024) </a:t>
            </a:r>
            <a:r>
              <a:rPr lang="en-US" sz="700" i="1"/>
              <a:t>BREEAM: The world’s leading sustainability assessment method</a:t>
            </a:r>
            <a:r>
              <a:rPr lang="en-US" sz="700"/>
              <a:t>. [online] Available at: </a:t>
            </a:r>
            <a:r>
              <a:rPr lang="en-US" sz="700" u="sng">
                <a:hlinkClick r:id="rId3"/>
              </a:rPr>
              <a:t>https://www.breeam.com</a:t>
            </a:r>
            <a:r>
              <a:rPr lang="en-US" sz="700"/>
              <a:t> [Accessed 3 Jun. 2025].</a:t>
            </a:r>
          </a:p>
          <a:p>
            <a:pPr marL="120650" indent="-228600">
              <a:lnSpc>
                <a:spcPct val="90000"/>
              </a:lnSpc>
              <a:spcAft>
                <a:spcPts val="600"/>
              </a:spcAft>
              <a:buFont typeface="Arial" panose="020B0604020202020204" pitchFamily="34" charset="0"/>
              <a:buChar char="•"/>
            </a:pPr>
            <a:r>
              <a:rPr lang="en-US" sz="700"/>
              <a:t>Buhalis, D. and Leung, D. (2018) ‘Smart hospitality – Interconnectivity and interoperability towards an ecosystem’, </a:t>
            </a:r>
            <a:r>
              <a:rPr lang="en-US" sz="700" i="1"/>
              <a:t>International Journal of Hospitality Management</a:t>
            </a:r>
            <a:r>
              <a:rPr lang="en-US" sz="700"/>
              <a:t>, 71, pp. 41–50.</a:t>
            </a:r>
          </a:p>
          <a:p>
            <a:pPr marL="120650" indent="-228600">
              <a:lnSpc>
                <a:spcPct val="90000"/>
              </a:lnSpc>
              <a:spcAft>
                <a:spcPts val="600"/>
              </a:spcAft>
              <a:buFont typeface="Arial" panose="020B0604020202020204" pitchFamily="34" charset="0"/>
              <a:buChar char="•"/>
            </a:pPr>
            <a:r>
              <a:rPr lang="en-US" sz="700"/>
              <a:t>Carroll, A.B. (1991) ‘The pyramid of corporate social responsibility: Toward the moral management of organizational stakeholders’, </a:t>
            </a:r>
            <a:r>
              <a:rPr lang="en-US" sz="700" i="1"/>
              <a:t>Business Horizons</a:t>
            </a:r>
            <a:r>
              <a:rPr lang="en-US" sz="700"/>
              <a:t>, 34(4), pp. 39–48.</a:t>
            </a:r>
          </a:p>
          <a:p>
            <a:pPr indent="-228600">
              <a:lnSpc>
                <a:spcPct val="90000"/>
              </a:lnSpc>
              <a:spcAft>
                <a:spcPts val="600"/>
              </a:spcAft>
              <a:buFont typeface="Arial" panose="020B0604020202020204" pitchFamily="34" charset="0"/>
              <a:buChar char="•"/>
            </a:pPr>
            <a:endParaRPr lang="en-US" sz="700"/>
          </a:p>
          <a:p>
            <a:pPr marL="120650" indent="-228600">
              <a:lnSpc>
                <a:spcPct val="90000"/>
              </a:lnSpc>
              <a:spcAft>
                <a:spcPts val="600"/>
              </a:spcAft>
              <a:buFont typeface="Arial" panose="020B0604020202020204" pitchFamily="34" charset="0"/>
              <a:buChar char="•"/>
            </a:pPr>
            <a:r>
              <a:rPr lang="en-US" sz="700"/>
              <a:t>Elkington, J. (1997) </a:t>
            </a:r>
            <a:r>
              <a:rPr lang="en-US" sz="700" i="1"/>
              <a:t>Cannibals with Forks: The Triple Bottom Line of 21st Century Business</a:t>
            </a:r>
            <a:r>
              <a:rPr lang="en-US" sz="700"/>
              <a:t>. Oxford: Capstone Publishing.</a:t>
            </a:r>
          </a:p>
          <a:p>
            <a:pPr marL="120650" indent="-228600">
              <a:lnSpc>
                <a:spcPct val="90000"/>
              </a:lnSpc>
              <a:spcAft>
                <a:spcPts val="600"/>
              </a:spcAft>
              <a:buFont typeface="Arial" panose="020B0604020202020204" pitchFamily="34" charset="0"/>
              <a:buChar char="•"/>
            </a:pPr>
            <a:r>
              <a:rPr lang="en-US" sz="700"/>
              <a:t>IPCC (2021) </a:t>
            </a:r>
            <a:r>
              <a:rPr lang="en-US" sz="700" i="1"/>
              <a:t>Climate Change 2021: The Physical Science Basis</a:t>
            </a:r>
            <a:r>
              <a:rPr lang="en-US" sz="700"/>
              <a:t>. [online] Available at: https://www.ipcc.ch/report/ar6/wg1/ [Accessed 3 Jun. 2025].</a:t>
            </a:r>
          </a:p>
          <a:p>
            <a:pPr marL="120650" indent="-228600">
              <a:lnSpc>
                <a:spcPct val="90000"/>
              </a:lnSpc>
              <a:spcAft>
                <a:spcPts val="600"/>
              </a:spcAft>
              <a:buFont typeface="Arial" panose="020B0604020202020204" pitchFamily="34" charset="0"/>
              <a:buChar char="•"/>
            </a:pPr>
            <a:r>
              <a:rPr lang="en-US" sz="700"/>
              <a:t>IPCC (2021) </a:t>
            </a:r>
            <a:r>
              <a:rPr lang="en-US" sz="700" i="1"/>
              <a:t>Climate Change 2021: The Physical Science Basis</a:t>
            </a:r>
            <a:r>
              <a:rPr lang="en-US" sz="700"/>
              <a:t>. [online] Available at: https://www.ipcc.ch/report/ar6/wg1/ [Accessed 3 Jun. 2025].</a:t>
            </a:r>
          </a:p>
          <a:p>
            <a:pPr marL="120650" indent="-228600">
              <a:lnSpc>
                <a:spcPct val="90000"/>
              </a:lnSpc>
              <a:spcAft>
                <a:spcPts val="600"/>
              </a:spcAft>
              <a:buFont typeface="Arial" panose="020B0604020202020204" pitchFamily="34" charset="0"/>
              <a:buChar char="•"/>
            </a:pPr>
            <a:r>
              <a:rPr lang="en-US" sz="700"/>
              <a:t>Jones, P., Hillier, D. and Comfort, D. (2023) ‘Sustainability in the global hotel industry: An exploratory study’, </a:t>
            </a:r>
            <a:r>
              <a:rPr lang="en-US" sz="700" i="1"/>
              <a:t>International Journal of Hospitality Management</a:t>
            </a:r>
            <a:r>
              <a:rPr lang="en-US" sz="700"/>
              <a:t>, 105, 103354.</a:t>
            </a:r>
          </a:p>
          <a:p>
            <a:pPr marL="120650" indent="-228600">
              <a:lnSpc>
                <a:spcPct val="90000"/>
              </a:lnSpc>
              <a:spcAft>
                <a:spcPts val="600"/>
              </a:spcAft>
              <a:buFont typeface="Arial" panose="020B0604020202020204" pitchFamily="34" charset="0"/>
              <a:buChar char="•"/>
            </a:pPr>
            <a:r>
              <a:rPr lang="en-US" sz="700"/>
              <a:t>Jones, P., Hillier, D. and Comfort, D. (2023) ‘Sustainability in the global hotel industry: An exploratory study’, </a:t>
            </a:r>
            <a:r>
              <a:rPr lang="en-US" sz="700" i="1"/>
              <a:t>International Journal of Hospitality Management</a:t>
            </a:r>
            <a:r>
              <a:rPr lang="en-US" sz="700"/>
              <a:t>, 105, 103354.</a:t>
            </a:r>
          </a:p>
          <a:p>
            <a:pPr marL="120650" indent="-228600">
              <a:lnSpc>
                <a:spcPct val="90000"/>
              </a:lnSpc>
              <a:spcAft>
                <a:spcPts val="600"/>
              </a:spcAft>
              <a:buFont typeface="Arial" panose="020B0604020202020204" pitchFamily="34" charset="0"/>
              <a:buChar char="•"/>
            </a:pPr>
            <a:r>
              <a:rPr lang="en-US" sz="700"/>
              <a:t>Marriott (2023) </a:t>
            </a:r>
            <a:r>
              <a:rPr lang="en-US" sz="700" i="1"/>
              <a:t>Serve 360: 2023 Sustainability and Social Impact Report</a:t>
            </a:r>
            <a:r>
              <a:rPr lang="en-US" sz="700"/>
              <a:t>. [online] Available at: https://www.marriott.com/about/corporate-social-responsibility.mi [Accessed 3 Jun. 2025].</a:t>
            </a:r>
          </a:p>
          <a:p>
            <a:pPr marL="120650" indent="-228600">
              <a:lnSpc>
                <a:spcPct val="90000"/>
              </a:lnSpc>
              <a:spcAft>
                <a:spcPts val="600"/>
              </a:spcAft>
              <a:buFont typeface="Arial" panose="020B0604020202020204" pitchFamily="34" charset="0"/>
              <a:buChar char="•"/>
            </a:pPr>
            <a:r>
              <a:rPr lang="en-US" sz="700"/>
              <a:t>UN (2015) </a:t>
            </a:r>
            <a:r>
              <a:rPr lang="en-US" sz="700" i="1"/>
              <a:t>Transforming our world: the 2030 Agenda for Sustainable Development</a:t>
            </a:r>
            <a:r>
              <a:rPr lang="en-US" sz="700"/>
              <a:t>. [online] United Nations. Available at: </a:t>
            </a:r>
            <a:r>
              <a:rPr lang="en-US" sz="700" u="sng">
                <a:hlinkClick r:id="rId4"/>
              </a:rPr>
              <a:t>https://sdgs.un.org/2030agenda</a:t>
            </a:r>
            <a:r>
              <a:rPr lang="en-US" sz="700"/>
              <a:t> [Accessed 3 Jun. 2025].</a:t>
            </a:r>
          </a:p>
          <a:p>
            <a:pPr marL="120650" indent="-228600">
              <a:lnSpc>
                <a:spcPct val="90000"/>
              </a:lnSpc>
              <a:spcAft>
                <a:spcPts val="600"/>
              </a:spcAft>
              <a:buFont typeface="Arial" panose="020B0604020202020204" pitchFamily="34" charset="0"/>
              <a:buChar char="•"/>
            </a:pPr>
            <a:r>
              <a:rPr lang="en-US" sz="700"/>
              <a:t>UNEP (2022) </a:t>
            </a:r>
            <a:r>
              <a:rPr lang="en-US" sz="700" i="1"/>
              <a:t>Sustainable Hospitality: A Pathway to Net Zero</a:t>
            </a:r>
            <a:r>
              <a:rPr lang="en-US" sz="700"/>
              <a:t>. United Nations Environment Programme. Available at: https://www.unep.org/resources/report/sustainable-hospitality-pathway-net-zero [Accessed 3 Jun. 2025].</a:t>
            </a:r>
          </a:p>
          <a:p>
            <a:pPr marL="120650" indent="-228600">
              <a:lnSpc>
                <a:spcPct val="90000"/>
              </a:lnSpc>
              <a:spcAft>
                <a:spcPts val="600"/>
              </a:spcAft>
              <a:buFont typeface="Arial" panose="020B0604020202020204" pitchFamily="34" charset="0"/>
              <a:buChar char="•"/>
            </a:pPr>
            <a:r>
              <a:rPr lang="en-US" sz="700"/>
              <a:t>UNEP (2023) </a:t>
            </a:r>
            <a:r>
              <a:rPr lang="en-US" sz="700" i="1"/>
              <a:t>Green Buildings and Climate Resilience</a:t>
            </a:r>
            <a:r>
              <a:rPr lang="en-US" sz="700"/>
              <a:t>. [online] Available at: </a:t>
            </a:r>
            <a:r>
              <a:rPr lang="en-US" sz="700" u="sng">
                <a:hlinkClick r:id="rId5"/>
              </a:rPr>
              <a:t>https://www.unep.org</a:t>
            </a:r>
            <a:r>
              <a:rPr lang="en-US" sz="700"/>
              <a:t> [Accessed 3 Jun. 2025].</a:t>
            </a:r>
          </a:p>
          <a:p>
            <a:pPr marL="120650" indent="-228600">
              <a:lnSpc>
                <a:spcPct val="90000"/>
              </a:lnSpc>
              <a:spcAft>
                <a:spcPts val="600"/>
              </a:spcAft>
              <a:buFont typeface="Arial" panose="020B0604020202020204" pitchFamily="34" charset="0"/>
              <a:buChar char="•"/>
            </a:pPr>
            <a:r>
              <a:rPr lang="en-US" sz="700"/>
              <a:t>UNFCCC (2015) </a:t>
            </a:r>
            <a:r>
              <a:rPr lang="en-US" sz="700" i="1"/>
              <a:t>The Paris Agreement</a:t>
            </a:r>
            <a:r>
              <a:rPr lang="en-US" sz="700"/>
              <a:t>. [online] United Nations Framework Convention on Climate Change. Available at: https://unfccc.int/process-and-meetings/the-paris-agreement/the-paris-agreement [Accessed 3 Jun. 2025].</a:t>
            </a:r>
          </a:p>
          <a:p>
            <a:pPr marL="120650" indent="-228600">
              <a:lnSpc>
                <a:spcPct val="90000"/>
              </a:lnSpc>
              <a:spcAft>
                <a:spcPts val="600"/>
              </a:spcAft>
              <a:buFont typeface="Arial" panose="020B0604020202020204" pitchFamily="34" charset="0"/>
              <a:buChar char="•"/>
            </a:pPr>
            <a:r>
              <a:rPr lang="en-US" sz="700"/>
              <a:t>UNWTO (2013) </a:t>
            </a:r>
            <a:r>
              <a:rPr lang="en-US" sz="700" i="1"/>
              <a:t>Sustainable Tourism for Development Guidebook</a:t>
            </a:r>
            <a:r>
              <a:rPr lang="en-US" sz="700"/>
              <a:t>. [online] Available at: </a:t>
            </a:r>
            <a:r>
              <a:rPr lang="en-US" sz="700" u="sng">
                <a:hlinkClick r:id="rId6"/>
              </a:rPr>
              <a:t>https://www.e-unwto.org</a:t>
            </a:r>
            <a:r>
              <a:rPr lang="en-US" sz="700"/>
              <a:t> [Accessed 3 Jun. 2025].</a:t>
            </a:r>
          </a:p>
          <a:p>
            <a:pPr marL="120650" indent="-228600">
              <a:lnSpc>
                <a:spcPct val="90000"/>
              </a:lnSpc>
              <a:spcAft>
                <a:spcPts val="600"/>
              </a:spcAft>
              <a:buFont typeface="Arial" panose="020B0604020202020204" pitchFamily="34" charset="0"/>
              <a:buChar char="•"/>
            </a:pPr>
            <a:r>
              <a:rPr lang="en-US" sz="700"/>
              <a:t>UNWTO (2022) </a:t>
            </a:r>
            <a:r>
              <a:rPr lang="en-US" sz="700" i="1"/>
              <a:t>Sustainable Tourism for Development</a:t>
            </a:r>
            <a:r>
              <a:rPr lang="en-US" sz="700"/>
              <a:t>. United Nations World Tourism Organization. Available at: https://www.unwto.org/sustainable-tourism [Accessed 3 Jun. 2025].</a:t>
            </a:r>
          </a:p>
          <a:p>
            <a:pPr marL="120650" indent="-228600">
              <a:lnSpc>
                <a:spcPct val="90000"/>
              </a:lnSpc>
              <a:spcAft>
                <a:spcPts val="600"/>
              </a:spcAft>
              <a:buFont typeface="Arial" panose="020B0604020202020204" pitchFamily="34" charset="0"/>
              <a:buChar char="•"/>
            </a:pPr>
            <a:r>
              <a:rPr lang="en-US" sz="700"/>
              <a:t>UNWTO. (2023). </a:t>
            </a:r>
            <a:r>
              <a:rPr lang="en-US" sz="700" i="1"/>
              <a:t>Climate Action in Tourism</a:t>
            </a:r>
            <a:r>
              <a:rPr lang="en-US" sz="700"/>
              <a:t>. [online] Available at: https://www.unwto.org/climate-action [Accessed on 30 May  2025].</a:t>
            </a:r>
          </a:p>
          <a:p>
            <a:pPr marL="120650" indent="-228600">
              <a:lnSpc>
                <a:spcPct val="90000"/>
              </a:lnSpc>
              <a:spcAft>
                <a:spcPts val="600"/>
              </a:spcAft>
              <a:buFont typeface="Arial" panose="020B0604020202020204" pitchFamily="34" charset="0"/>
              <a:buChar char="•"/>
            </a:pPr>
            <a:r>
              <a:rPr lang="en-US" sz="700"/>
              <a:t>World Travel &amp; Tourism Council (WTTC) (2023) </a:t>
            </a:r>
            <a:r>
              <a:rPr lang="en-US" sz="700" i="1"/>
              <a:t>Travel &amp; Tourism Economic Impact 2023</a:t>
            </a:r>
            <a:r>
              <a:rPr lang="en-US" sz="700"/>
              <a:t>. [online] WTTC. Available at: </a:t>
            </a:r>
            <a:r>
              <a:rPr lang="en-US" sz="700" u="sng">
                <a:hlinkClick r:id="rId7"/>
              </a:rPr>
              <a:t>https://wttc.org</a:t>
            </a:r>
            <a:r>
              <a:rPr lang="en-US" sz="700"/>
              <a:t> [Accessed 3 Jun. 2025].</a:t>
            </a:r>
          </a:p>
          <a:p>
            <a:pPr marL="120650" indent="-228600">
              <a:lnSpc>
                <a:spcPct val="90000"/>
              </a:lnSpc>
              <a:spcAft>
                <a:spcPts val="600"/>
              </a:spcAft>
              <a:buFont typeface="Arial" panose="020B0604020202020204" pitchFamily="34" charset="0"/>
              <a:buChar char="•"/>
            </a:pPr>
            <a:r>
              <a:rPr lang="en-US" sz="700"/>
              <a:t>WTTC (2023) </a:t>
            </a:r>
            <a:r>
              <a:rPr lang="en-US" sz="700" i="1"/>
              <a:t>Economic Impact Report</a:t>
            </a:r>
            <a:r>
              <a:rPr lang="en-US" sz="700"/>
              <a:t>. [online] Available at: https://wttc.org/Research/Economic-Impact [Accessed 3 Jun. 2025].</a:t>
            </a:r>
          </a:p>
          <a:p>
            <a:pPr marL="0" lvl="0" indent="-228600">
              <a:lnSpc>
                <a:spcPct val="90000"/>
              </a:lnSpc>
              <a:spcBef>
                <a:spcPts val="0"/>
              </a:spcBef>
              <a:spcAft>
                <a:spcPts val="600"/>
              </a:spcAft>
              <a:buSzPts val="1700"/>
              <a:buFont typeface="Arial" panose="020B0604020202020204" pitchFamily="34" charset="0"/>
              <a:buChar char="•"/>
            </a:pPr>
            <a:endParaRPr lang="en-US" sz="7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TotalTime>
  <Words>3058</Words>
  <Application>Microsoft Office PowerPoint</Application>
  <PresentationFormat>Widescreen</PresentationFormat>
  <Paragraphs>128</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Sustainability and net-zero targets in the hotel industry</vt:lpstr>
      <vt:lpstr>Hello!  My name is Jahanara begum  </vt:lpstr>
      <vt:lpstr>Table of Content </vt:lpstr>
      <vt:lpstr>Introduction</vt:lpstr>
      <vt:lpstr>Background &amp; Context</vt:lpstr>
      <vt:lpstr>Theoretical Frameworks and Literature </vt:lpstr>
      <vt:lpstr>  PESTEL Analysis – Macro-Environmental Influences </vt:lpstr>
      <vt:lpstr>Accor Hotels (Accor, 2023):  Net-zero by 2050 (Science-Based Targets initiative aligned) Planet 21 programme focuses on sustainable food, building, and operations Elimination of single-use plastics Investments in renewable energy and eco-construction  Marriott International (Marriott, 2023):  Goal: 50% emissions reduction by 2030 (SBTi-aligned) Green certification for hotels (LEED, BREEAM) Energy optimisation software deployment Waste-to-energy innovations Local sourcing and supply chain sustainability  Cross-Case Insights (WTTC, 2023):  Common strengths: SBTi &amp; SDG alignment, guest education, innovation Common gaps: Scope 3 emissions tracking, supplier consistency, carbon offset credibility </vt:lpstr>
      <vt:lpstr> Critical Evaluation of Net-Zero Efforts in Hospitality </vt:lpstr>
      <vt:lpstr>Recommendations for Sustainable Hotel Practices</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net-zero targets in the hotel industry</dc:title>
  <dc:creator>Khadijah Begum</dc:creator>
  <cp:lastModifiedBy>Khadijah Begum</cp:lastModifiedBy>
  <cp:revision>7</cp:revision>
  <dcterms:modified xsi:type="dcterms:W3CDTF">2025-06-11T22:28:06Z</dcterms:modified>
</cp:coreProperties>
</file>