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6" r:id="rId3"/>
    <p:sldId id="267" r:id="rId4"/>
    <p:sldId id="270" r:id="rId5"/>
    <p:sldId id="257" r:id="rId6"/>
    <p:sldId id="258" r:id="rId7"/>
    <p:sldId id="261" r:id="rId8"/>
    <p:sldId id="264" r:id="rId9"/>
    <p:sldId id="262" r:id="rId10"/>
    <p:sldId id="266" r:id="rId11"/>
    <p:sldId id="268" r:id="rId12"/>
    <p:sldId id="259" r:id="rId13"/>
    <p:sldId id="260" r:id="rId14"/>
    <p:sldId id="265" r:id="rId15"/>
    <p:sldId id="269" r:id="rId16"/>
    <p:sldId id="26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B7A4803-CE7B-45E8-A66E-15B4B378EA5C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8FCFBF9-D95C-4F66-B179-1799CA01F40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imoge\Downloads\Foundation_Safety_and_Rescue_Training_Syllabus_v2-3_Nov18.pdf" TargetMode="External"/><Relationship Id="rId2" Type="http://schemas.openxmlformats.org/officeDocument/2006/relationships/hyperlink" Target="https://www.dofe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wb.gov.wales/storage/7b01cf26-9974-4c3d-bb1f-ee79e111b448/physical-education-inthe-national-curriculum.pdf" TargetMode="External"/><Relationship Id="rId4" Type="http://schemas.openxmlformats.org/officeDocument/2006/relationships/hyperlink" Target="https://www.lopc.co.uk/schools/benefits-of-visiting-lop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65" t="21093" r="17996" b="10422"/>
          <a:stretch/>
        </p:blipFill>
        <p:spPr bwMode="auto">
          <a:xfrm>
            <a:off x="179512" y="188640"/>
            <a:ext cx="8820511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04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Unit of Work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Preparing a key stage 3 class for an upcoming residential visit, whilst hitting the Outdoor Adventure aims of the curriculum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7170" name="Picture 2" descr="Image result for uwtsd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3113304" cy="12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6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7584" y="2060848"/>
            <a:ext cx="7408333" cy="4464496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Improve academic achievement.</a:t>
            </a:r>
          </a:p>
          <a:p>
            <a:r>
              <a:rPr lang="en-US" dirty="0"/>
              <a:t>Provide a bridge to higher order learning.</a:t>
            </a:r>
          </a:p>
          <a:p>
            <a:r>
              <a:rPr lang="en-US" dirty="0"/>
              <a:t>Develop skills and independence in a widening range of environments.</a:t>
            </a:r>
          </a:p>
          <a:p>
            <a:r>
              <a:rPr lang="en-US" dirty="0"/>
              <a:t>Make learning more engaging and relevant to young people.</a:t>
            </a:r>
          </a:p>
          <a:p>
            <a:r>
              <a:rPr lang="en-US" dirty="0"/>
              <a:t>Develop active citizens and stewards of the environment.</a:t>
            </a:r>
          </a:p>
          <a:p>
            <a:r>
              <a:rPr lang="en-US" dirty="0"/>
              <a:t>Nurture creativity.</a:t>
            </a:r>
          </a:p>
          <a:p>
            <a:r>
              <a:rPr lang="en-US" dirty="0"/>
              <a:t>Provide opportunities for informal learning through play.</a:t>
            </a:r>
          </a:p>
          <a:p>
            <a:r>
              <a:rPr lang="en-US" dirty="0"/>
              <a:t>Reduce </a:t>
            </a:r>
            <a:r>
              <a:rPr lang="en-US" dirty="0" smtClean="0"/>
              <a:t>behavior </a:t>
            </a:r>
            <a:r>
              <a:rPr lang="en-US" dirty="0"/>
              <a:t>problems and improve attendance.</a:t>
            </a:r>
          </a:p>
          <a:p>
            <a:r>
              <a:rPr lang="en-US" dirty="0"/>
              <a:t>Stimulate, inspire and improve motivation.</a:t>
            </a:r>
          </a:p>
          <a:p>
            <a:r>
              <a:rPr lang="en-US" dirty="0"/>
              <a:t>Develop the ability to deal with uncertainty.</a:t>
            </a:r>
          </a:p>
          <a:p>
            <a:r>
              <a:rPr lang="en-US" dirty="0"/>
              <a:t>Provide challenge and the opportunity to take acceptable levels of risk.</a:t>
            </a:r>
          </a:p>
          <a:p>
            <a:r>
              <a:rPr lang="en-US" dirty="0"/>
              <a:t>Improve young people’s attitudes to learning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Benefits of schools visiting an outdoor centre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76256" y="6168763"/>
            <a:ext cx="1791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(LOPC,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24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/>
          <p:cNvSpPr txBox="1">
            <a:spLocks/>
          </p:cNvSpPr>
          <p:nvPr/>
        </p:nvSpPr>
        <p:spPr>
          <a:xfrm>
            <a:off x="827584" y="2060848"/>
            <a:ext cx="7408333" cy="4464496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Improve academic achievement.</a:t>
            </a:r>
          </a:p>
          <a:p>
            <a:r>
              <a:rPr lang="en-US" dirty="0" smtClean="0"/>
              <a:t>Provide a bridge to higher order learning.</a:t>
            </a:r>
          </a:p>
          <a:p>
            <a:r>
              <a:rPr lang="en-US" dirty="0" smtClean="0"/>
              <a:t>Develop skills and independence in a widening range of environments.</a:t>
            </a:r>
          </a:p>
          <a:p>
            <a:r>
              <a:rPr lang="en-US" dirty="0" smtClean="0"/>
              <a:t>Make learning more engaging and relevant to young people.</a:t>
            </a:r>
          </a:p>
          <a:p>
            <a:r>
              <a:rPr lang="en-US" dirty="0" smtClean="0"/>
              <a:t>Develop active citizens and stewards of the environment.</a:t>
            </a:r>
          </a:p>
          <a:p>
            <a:r>
              <a:rPr lang="en-US" dirty="0" smtClean="0"/>
              <a:t>Nurture creativity.</a:t>
            </a:r>
          </a:p>
          <a:p>
            <a:r>
              <a:rPr lang="en-US" dirty="0" smtClean="0"/>
              <a:t>Provide opportunities for informal learning through play.</a:t>
            </a:r>
          </a:p>
          <a:p>
            <a:r>
              <a:rPr lang="en-US" dirty="0" smtClean="0"/>
              <a:t>Reduce behavior problems and improve attendance.</a:t>
            </a:r>
          </a:p>
          <a:p>
            <a:r>
              <a:rPr lang="en-US" dirty="0" smtClean="0"/>
              <a:t>Stimulate, inspire and improve motivation.</a:t>
            </a:r>
          </a:p>
          <a:p>
            <a:r>
              <a:rPr lang="en-US" dirty="0" smtClean="0"/>
              <a:t>Develop the ability to deal with uncertainty.</a:t>
            </a:r>
          </a:p>
          <a:p>
            <a:r>
              <a:rPr lang="en-US" dirty="0" smtClean="0"/>
              <a:t>Provide challenge and the opportunity to take acceptable levels of risk.</a:t>
            </a:r>
          </a:p>
          <a:p>
            <a:r>
              <a:rPr lang="en-US" dirty="0" smtClean="0"/>
              <a:t>Improve young people’s attitudes to learning.</a:t>
            </a:r>
            <a:endParaRPr lang="en-US" dirty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Benefits of schools visiting an outdoor centre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76256" y="6168763"/>
            <a:ext cx="1791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(LOPC, no date)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1907704" y="2060848"/>
            <a:ext cx="288032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619672" y="3501008"/>
            <a:ext cx="2304256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827584" y="4437112"/>
            <a:ext cx="3672408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347864" y="5839433"/>
            <a:ext cx="3096344" cy="51399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1043608" y="5301208"/>
            <a:ext cx="2304256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97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Current School Grounds</a:t>
            </a:r>
            <a:endParaRPr lang="en-GB" dirty="0"/>
          </a:p>
        </p:txBody>
      </p:sp>
      <p:pic>
        <p:nvPicPr>
          <p:cNvPr id="4" name="Picture 4" descr="scan000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3" b="2715"/>
          <a:stretch/>
        </p:blipFill>
        <p:spPr bwMode="auto">
          <a:xfrm>
            <a:off x="896888" y="1748016"/>
            <a:ext cx="7452320" cy="509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/>
          <p:cNvGrpSpPr/>
          <p:nvPr/>
        </p:nvGrpSpPr>
        <p:grpSpPr>
          <a:xfrm rot="3670451">
            <a:off x="2811853" y="5063528"/>
            <a:ext cx="1054371" cy="670819"/>
            <a:chOff x="6399326" y="4602879"/>
            <a:chExt cx="1054371" cy="670819"/>
          </a:xfrm>
        </p:grpSpPr>
        <p:sp>
          <p:nvSpPr>
            <p:cNvPr id="6" name="Rectangle 5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  <p:grpSp>
        <p:nvGrpSpPr>
          <p:cNvPr id="8" name="Group 7"/>
          <p:cNvGrpSpPr/>
          <p:nvPr/>
        </p:nvGrpSpPr>
        <p:grpSpPr>
          <a:xfrm rot="3727702">
            <a:off x="2740526" y="5861992"/>
            <a:ext cx="1054371" cy="670819"/>
            <a:chOff x="6399326" y="4602879"/>
            <a:chExt cx="1054371" cy="670819"/>
          </a:xfrm>
        </p:grpSpPr>
        <p:sp>
          <p:nvSpPr>
            <p:cNvPr id="9" name="Rectangle 8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7164288" y="3212976"/>
            <a:ext cx="894725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Cricket Pitch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6399326" y="4602879"/>
            <a:ext cx="1054371" cy="670819"/>
            <a:chOff x="6399326" y="4602879"/>
            <a:chExt cx="1054371" cy="670819"/>
          </a:xfrm>
        </p:grpSpPr>
        <p:sp>
          <p:nvSpPr>
            <p:cNvPr id="16" name="Rectangle 15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4151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Developed School Grounds</a:t>
            </a:r>
            <a:endParaRPr lang="en-GB" dirty="0"/>
          </a:p>
        </p:txBody>
      </p:sp>
      <p:pic>
        <p:nvPicPr>
          <p:cNvPr id="4" name="Picture 4" descr="scan000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3" b="2715"/>
          <a:stretch/>
        </p:blipFill>
        <p:spPr bwMode="auto">
          <a:xfrm>
            <a:off x="896888" y="1748016"/>
            <a:ext cx="7452320" cy="509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7308304" y="3068960"/>
            <a:ext cx="73813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355808" y="3424354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Lake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 rot="1856048">
            <a:off x="3120628" y="4342688"/>
            <a:ext cx="279825" cy="31397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835696" y="328585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Outdoor kitchen / fire pit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807804" y="3793686"/>
            <a:ext cx="452736" cy="7059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6399326" y="4602879"/>
            <a:ext cx="1054371" cy="670819"/>
            <a:chOff x="6399326" y="4602879"/>
            <a:chExt cx="1054371" cy="670819"/>
          </a:xfrm>
        </p:grpSpPr>
        <p:sp>
          <p:nvSpPr>
            <p:cNvPr id="11" name="Rectangle 10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  <p:grpSp>
        <p:nvGrpSpPr>
          <p:cNvPr id="14" name="Group 13"/>
          <p:cNvGrpSpPr/>
          <p:nvPr/>
        </p:nvGrpSpPr>
        <p:grpSpPr>
          <a:xfrm rot="3727702">
            <a:off x="2462160" y="5570932"/>
            <a:ext cx="1054371" cy="670819"/>
            <a:chOff x="6399326" y="4602879"/>
            <a:chExt cx="1054371" cy="670819"/>
          </a:xfrm>
        </p:grpSpPr>
        <p:sp>
          <p:nvSpPr>
            <p:cNvPr id="15" name="Rectangle 14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  <p:grpSp>
        <p:nvGrpSpPr>
          <p:cNvPr id="17" name="Group 16"/>
          <p:cNvGrpSpPr/>
          <p:nvPr/>
        </p:nvGrpSpPr>
        <p:grpSpPr>
          <a:xfrm rot="3670451">
            <a:off x="2828650" y="4939109"/>
            <a:ext cx="1054371" cy="670819"/>
            <a:chOff x="6399326" y="4602879"/>
            <a:chExt cx="1054371" cy="670819"/>
          </a:xfrm>
        </p:grpSpPr>
        <p:sp>
          <p:nvSpPr>
            <p:cNvPr id="18" name="Rectangle 17"/>
            <p:cNvSpPr/>
            <p:nvPr/>
          </p:nvSpPr>
          <p:spPr>
            <a:xfrm rot="19651409">
              <a:off x="6399326" y="4641222"/>
              <a:ext cx="1054371" cy="63247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/>
            <p:cNvSpPr txBox="1"/>
            <p:nvPr/>
          </p:nvSpPr>
          <p:spPr>
            <a:xfrm rot="19569713">
              <a:off x="6477527" y="4602879"/>
              <a:ext cx="8979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Rugby</a:t>
              </a:r>
            </a:p>
            <a:p>
              <a:r>
                <a:rPr lang="en-GB" dirty="0" smtClean="0"/>
                <a:t> Pitch</a:t>
              </a:r>
              <a:endParaRPr lang="en-GB" dirty="0"/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3461251" y="6121072"/>
            <a:ext cx="894725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Cricket Pitch</a:t>
            </a:r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 rot="20512687">
            <a:off x="6075497" y="4314094"/>
            <a:ext cx="98571" cy="1468773"/>
          </a:xfrm>
          <a:prstGeom prst="rect">
            <a:avLst/>
          </a:prstGeom>
          <a:solidFill>
            <a:srgbClr val="FF66FF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532739" y="4059920"/>
            <a:ext cx="1284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Slacklines/hammocks</a:t>
            </a:r>
            <a:endParaRPr lang="en-GB" dirty="0"/>
          </a:p>
        </p:txBody>
      </p:sp>
      <p:cxnSp>
        <p:nvCxnSpPr>
          <p:cNvPr id="25" name="Straight Arrow Connector 24"/>
          <p:cNvCxnSpPr>
            <a:endCxn id="22" idx="1"/>
          </p:cNvCxnSpPr>
          <p:nvPr/>
        </p:nvCxnSpPr>
        <p:spPr>
          <a:xfrm>
            <a:off x="5364088" y="4706251"/>
            <a:ext cx="713854" cy="35756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921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849" y="5760"/>
            <a:ext cx="8229600" cy="1252728"/>
          </a:xfrm>
        </p:spPr>
        <p:txBody>
          <a:bodyPr/>
          <a:lstStyle/>
          <a:p>
            <a:r>
              <a:rPr lang="en-GB" dirty="0" smtClean="0"/>
              <a:t>Current national curriculum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31" t="10839" r="23190" b="6119"/>
          <a:stretch/>
        </p:blipFill>
        <p:spPr bwMode="auto">
          <a:xfrm>
            <a:off x="755576" y="1068210"/>
            <a:ext cx="7630146" cy="5541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9" t="28388" r="47303" b="22452"/>
          <a:stretch/>
        </p:blipFill>
        <p:spPr bwMode="auto">
          <a:xfrm>
            <a:off x="4860031" y="3068960"/>
            <a:ext cx="3161361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162744" y="6205954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Physical Education in the National Curriculum for Wales (2008)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3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455849" y="5760"/>
            <a:ext cx="8229600" cy="1252728"/>
          </a:xfrm>
        </p:spPr>
        <p:txBody>
          <a:bodyPr/>
          <a:lstStyle/>
          <a:p>
            <a:r>
              <a:rPr lang="en-GB" dirty="0" smtClean="0"/>
              <a:t>Current national curriculum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31" t="10839" r="23190" b="6119"/>
          <a:stretch/>
        </p:blipFill>
        <p:spPr bwMode="auto">
          <a:xfrm>
            <a:off x="755576" y="1068210"/>
            <a:ext cx="7630146" cy="5541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9" t="28388" r="47303" b="22452"/>
          <a:stretch/>
        </p:blipFill>
        <p:spPr bwMode="auto">
          <a:xfrm>
            <a:off x="4860031" y="3068960"/>
            <a:ext cx="3161361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62744" y="6205954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Physical Education in the National Curriculum for Wales (2008)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2339752" y="2780928"/>
            <a:ext cx="1872208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403648" y="3221360"/>
            <a:ext cx="1584176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259632" y="3695080"/>
            <a:ext cx="1296144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3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345069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Aim: For all pupils to complete their Bronze Duke of Edinburgh Award in preparation for a residential visit</a:t>
            </a:r>
          </a:p>
          <a:p>
            <a:r>
              <a:rPr lang="en-GB" dirty="0" smtClean="0"/>
              <a:t>Activity: Paddle skills building up to completing the Foundation Safety and Rescue Training </a:t>
            </a:r>
            <a:r>
              <a:rPr lang="en-GB" dirty="0"/>
              <a:t>(British Canoeing, no date</a:t>
            </a:r>
            <a:r>
              <a:rPr lang="en-GB" dirty="0" smtClean="0"/>
              <a:t>) </a:t>
            </a:r>
          </a:p>
          <a:p>
            <a:r>
              <a:rPr lang="en-GB" dirty="0" smtClean="0"/>
              <a:t>Problem Solving: Packing a canoe for a three day/two night expedition, route and equipment planning (</a:t>
            </a:r>
            <a:r>
              <a:rPr lang="en-GB" dirty="0" err="1" smtClean="0"/>
              <a:t>DofE</a:t>
            </a:r>
            <a:r>
              <a:rPr lang="en-GB" dirty="0" smtClean="0"/>
              <a:t> website, no date)</a:t>
            </a:r>
          </a:p>
          <a:p>
            <a:r>
              <a:rPr lang="en-GB" dirty="0" smtClean="0"/>
              <a:t>Journey: Undertaking a 3 day/two night canoe expedition in line with the bronze </a:t>
            </a:r>
            <a:r>
              <a:rPr lang="en-GB" dirty="0" err="1" smtClean="0"/>
              <a:t>DofE</a:t>
            </a:r>
            <a:r>
              <a:rPr lang="en-GB" dirty="0" smtClean="0"/>
              <a:t> award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unit of work for KS3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36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all participating pupils to have the amount of skill and knowledge to complete the FSRT through a British Canoeing provider</a:t>
            </a:r>
          </a:p>
          <a:p>
            <a:r>
              <a:rPr lang="en-GB" dirty="0" smtClean="0"/>
              <a:t>For all participating pupils to have the skill and knowledge to plan and complete a bronze </a:t>
            </a:r>
            <a:r>
              <a:rPr lang="en-GB" dirty="0" err="1" smtClean="0"/>
              <a:t>DofE</a:t>
            </a:r>
            <a:r>
              <a:rPr lang="en-GB" dirty="0" smtClean="0"/>
              <a:t> canoe expedition, with cross curricular learning to support this expedition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pic>
        <p:nvPicPr>
          <p:cNvPr id="2050" name="Picture 2" descr="Image result for dofe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1540679" cy="154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00" y="1231144"/>
            <a:ext cx="2036115" cy="106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32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Pupils with undertake one session a week on a Wednesday afternoon, during enrichment time</a:t>
            </a:r>
          </a:p>
          <a:p>
            <a:r>
              <a:rPr lang="en-GB" dirty="0" smtClean="0"/>
              <a:t>Each session will run for 2 ½ hours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Structure</a:t>
            </a:r>
            <a:endParaRPr lang="en-GB" dirty="0"/>
          </a:p>
        </p:txBody>
      </p:sp>
      <p:pic>
        <p:nvPicPr>
          <p:cNvPr id="6146" name="Picture 2" descr="Image result for uwts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73016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55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910213"/>
              </p:ext>
            </p:extLst>
          </p:nvPr>
        </p:nvGraphicFramePr>
        <p:xfrm>
          <a:off x="251520" y="980728"/>
          <a:ext cx="8640961" cy="54692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800200"/>
                <a:gridCol w="2376264"/>
                <a:gridCol w="1872208"/>
                <a:gridCol w="1656185"/>
              </a:tblGrid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Lesson: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Areas</a:t>
                      </a:r>
                      <a:r>
                        <a:rPr lang="en-GB" baseline="0" dirty="0" smtClean="0"/>
                        <a:t> covered: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Progressions: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Equipment: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Location: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Introduction</a:t>
                      </a:r>
                      <a:r>
                        <a:rPr lang="en-GB" baseline="0" dirty="0" smtClean="0"/>
                        <a:t> to water safety and equipment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Pupils</a:t>
                      </a:r>
                      <a:r>
                        <a:rPr lang="en-GB" baseline="0" dirty="0" smtClean="0"/>
                        <a:t> begin to select appropriate equipment for themselves and others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Wetsuits, various paddles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Land based – sport</a:t>
                      </a:r>
                      <a:r>
                        <a:rPr lang="en-GB" baseline="0" dirty="0" smtClean="0"/>
                        <a:t>s hall or lakeside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Swimming</a:t>
                      </a:r>
                      <a:r>
                        <a:rPr lang="en-GB" baseline="0" dirty="0" smtClean="0"/>
                        <a:t> assessment and general swimmer safety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Competent swimmers begin to look at aiding less competent swimmers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</a:t>
                      </a:r>
                      <a:r>
                        <a:rPr lang="en-GB" baseline="0" dirty="0" smtClean="0"/>
                        <a:t> the lake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Throwline practice,</a:t>
                      </a:r>
                      <a:r>
                        <a:rPr lang="en-GB" baseline="0" dirty="0" smtClean="0"/>
                        <a:t> introduction of CLAP/SRTTG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Swimmer</a:t>
                      </a:r>
                      <a:r>
                        <a:rPr lang="en-GB" baseline="0" dirty="0" smtClean="0"/>
                        <a:t> rescue scenarios with close supervision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Buoyancy aids, Helmets, Wetsuits, throwlines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 the</a:t>
                      </a:r>
                      <a:r>
                        <a:rPr lang="en-GB" baseline="0" dirty="0" smtClean="0"/>
                        <a:t> sports hall then on the lake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Introduction to different water</a:t>
                      </a:r>
                      <a:r>
                        <a:rPr lang="en-GB" baseline="0" dirty="0" smtClean="0"/>
                        <a:t> craft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Competent paddlers begin to trial</a:t>
                      </a:r>
                      <a:r>
                        <a:rPr lang="en-GB" baseline="0" dirty="0" smtClean="0"/>
                        <a:t> different techniques to discover best practice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Wetsuits, kayaks, SOT’s,</a:t>
                      </a:r>
                      <a:r>
                        <a:rPr lang="en-GB" baseline="0" dirty="0" smtClean="0"/>
                        <a:t> canoes, various paddles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</a:t>
                      </a:r>
                      <a:r>
                        <a:rPr lang="en-GB" baseline="0" dirty="0" smtClean="0"/>
                        <a:t> the lake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-2624"/>
            <a:ext cx="8229600" cy="1252728"/>
          </a:xfrm>
        </p:spPr>
        <p:txBody>
          <a:bodyPr/>
          <a:lstStyle/>
          <a:p>
            <a:r>
              <a:rPr lang="en-GB" dirty="0" smtClean="0"/>
              <a:t>Unit of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4871315"/>
              </p:ext>
            </p:extLst>
          </p:nvPr>
        </p:nvGraphicFramePr>
        <p:xfrm>
          <a:off x="251520" y="980728"/>
          <a:ext cx="8640961" cy="5743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800200"/>
                <a:gridCol w="2376264"/>
                <a:gridCol w="1872208"/>
                <a:gridCol w="1656185"/>
              </a:tblGrid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Lesson: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Areas</a:t>
                      </a:r>
                      <a:r>
                        <a:rPr lang="en-GB" baseline="0" dirty="0" smtClean="0"/>
                        <a:t> covered: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Progressions: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Equipment: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Location: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Kayak 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Competent</a:t>
                      </a:r>
                      <a:r>
                        <a:rPr lang="en-GB" baseline="0" dirty="0" smtClean="0"/>
                        <a:t> kayakers can look at more progressive strokes, such as sweeps and rudders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Wetsuits, kayaks and paddles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 the lake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Canoe 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Competent</a:t>
                      </a:r>
                      <a:r>
                        <a:rPr lang="en-GB" baseline="0" dirty="0" smtClean="0"/>
                        <a:t> canoeists can look at weight distribution and trim of boat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Wetsuits, canoes</a:t>
                      </a:r>
                      <a:r>
                        <a:rPr lang="en-GB" baseline="0" dirty="0" smtClean="0"/>
                        <a:t> and paddles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</a:t>
                      </a:r>
                      <a:r>
                        <a:rPr lang="en-GB" baseline="0" dirty="0" smtClean="0"/>
                        <a:t> the lake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Week 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Mixed craft rescue session with swimmers and boats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Advanced</a:t>
                      </a:r>
                      <a:r>
                        <a:rPr lang="en-GB" baseline="0" dirty="0" smtClean="0"/>
                        <a:t> pupils can look at various forms of towing both ‘casualties’ and craft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Buoyancy aids, Helmets, Wetsuits, boats</a:t>
                      </a:r>
                      <a:r>
                        <a:rPr lang="en-GB" baseline="0" dirty="0" smtClean="0"/>
                        <a:t> and paddles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 the lake</a:t>
                      </a:r>
                      <a:endParaRPr lang="en-GB" dirty="0"/>
                    </a:p>
                  </a:txBody>
                  <a:tcPr/>
                </a:tc>
              </a:tr>
              <a:tr h="440006">
                <a:tc>
                  <a:txBody>
                    <a:bodyPr/>
                    <a:lstStyle/>
                    <a:p>
                      <a:r>
                        <a:rPr lang="en-GB" dirty="0" smtClean="0"/>
                        <a:t>FSRT </a:t>
                      </a:r>
                    </a:p>
                    <a:p>
                      <a:r>
                        <a:rPr lang="en-GB" dirty="0" smtClean="0"/>
                        <a:t>(2 day training course)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Foundation</a:t>
                      </a:r>
                      <a:r>
                        <a:rPr lang="en-GB" baseline="0" dirty="0" smtClean="0"/>
                        <a:t> Safety and Rescue Training as provided by British Canoeing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First</a:t>
                      </a:r>
                      <a:r>
                        <a:rPr lang="en-GB" baseline="0" dirty="0" smtClean="0"/>
                        <a:t> official training qualification for working on the water, and being safe on the water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Buoyancy aids, Helmets, Wetsuits, boats,</a:t>
                      </a:r>
                      <a:r>
                        <a:rPr lang="en-GB" baseline="0" dirty="0" smtClean="0"/>
                        <a:t> paddles, throwlines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On</a:t>
                      </a:r>
                      <a:r>
                        <a:rPr lang="en-GB" baseline="0" dirty="0" smtClean="0"/>
                        <a:t> the lake/in a classroom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52728"/>
          </a:xfrm>
        </p:spPr>
        <p:txBody>
          <a:bodyPr/>
          <a:lstStyle/>
          <a:p>
            <a:r>
              <a:rPr lang="en-GB" dirty="0" smtClean="0"/>
              <a:t>Unit of Work (cont.)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52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Cross curricular benefits – Food technology lessons making use of the outdoor kitchen/fire pit to prepare pupils for their </a:t>
            </a:r>
            <a:r>
              <a:rPr lang="en-GB" dirty="0" err="1" smtClean="0"/>
              <a:t>DofE</a:t>
            </a:r>
            <a:r>
              <a:rPr lang="en-GB" dirty="0" smtClean="0"/>
              <a:t> expedition</a:t>
            </a:r>
          </a:p>
          <a:p>
            <a:r>
              <a:rPr lang="en-GB" dirty="0" smtClean="0"/>
              <a:t>Making use of hammocks in free time and practicing putting them up and getting into them in order to camp on the expedition</a:t>
            </a:r>
          </a:p>
          <a:p>
            <a:r>
              <a:rPr lang="en-GB" dirty="0" smtClean="0"/>
              <a:t>Weekly after school session to support the </a:t>
            </a:r>
            <a:r>
              <a:rPr lang="en-GB" dirty="0" err="1" smtClean="0"/>
              <a:t>DofE</a:t>
            </a:r>
            <a:r>
              <a:rPr lang="en-GB" dirty="0" smtClean="0"/>
              <a:t> award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the unit of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20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Team building skills</a:t>
            </a:r>
          </a:p>
          <a:p>
            <a:r>
              <a:rPr lang="en-GB" dirty="0" smtClean="0"/>
              <a:t>Trust exercises</a:t>
            </a:r>
          </a:p>
          <a:p>
            <a:r>
              <a:rPr lang="en-GB" dirty="0" smtClean="0"/>
              <a:t>Refined water safety skills</a:t>
            </a:r>
          </a:p>
          <a:p>
            <a:r>
              <a:rPr lang="en-GB" dirty="0" smtClean="0"/>
              <a:t>Prepares pupils to be in more extreme environments/outdoor environments</a:t>
            </a:r>
          </a:p>
          <a:p>
            <a:r>
              <a:rPr lang="en-GB" dirty="0" smtClean="0"/>
              <a:t>Gain an understanding of the demands of attending a residential centre</a:t>
            </a:r>
          </a:p>
          <a:p>
            <a:r>
              <a:rPr lang="en-GB" dirty="0" smtClean="0"/>
              <a:t>Wider skill set and award through completing the FSRT and the </a:t>
            </a:r>
            <a:r>
              <a:rPr lang="en-GB" dirty="0" err="1" smtClean="0"/>
              <a:t>DofE</a:t>
            </a:r>
            <a:r>
              <a:rPr lang="en-GB" dirty="0" smtClean="0"/>
              <a:t> award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this unit of work</a:t>
            </a:r>
            <a:endParaRPr lang="en-GB" dirty="0"/>
          </a:p>
        </p:txBody>
      </p:sp>
      <p:pic>
        <p:nvPicPr>
          <p:cNvPr id="8194" name="Picture 2" descr="Image result for fs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438525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45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Duke of Edinburgh Award (no date) Available at: </a:t>
            </a:r>
            <a:r>
              <a:rPr lang="en-GB" dirty="0">
                <a:hlinkClick r:id="rId2"/>
              </a:rPr>
              <a:t>https://www.dofe.org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Foundation Safety and Rescue Training Syllabus (no date) Available at: </a:t>
            </a:r>
            <a:r>
              <a:rPr lang="en-GB" dirty="0">
                <a:hlinkClick r:id="rId3" action="ppaction://hlinkfile"/>
              </a:rPr>
              <a:t>file:///C:/</a:t>
            </a:r>
            <a:r>
              <a:rPr lang="en-GB" dirty="0" smtClean="0">
                <a:hlinkClick r:id="rId3" action="ppaction://hlinkfile"/>
              </a:rPr>
              <a:t>Users/imoge/Downloads/Foundation_Safety_and_Rescue_Training_Syllabus_v2-3_Nov18.pdf</a:t>
            </a:r>
            <a:endParaRPr lang="en-GB" dirty="0" smtClean="0"/>
          </a:p>
          <a:p>
            <a:r>
              <a:rPr lang="en-GB" dirty="0" smtClean="0"/>
              <a:t>Leicester Outdoor Pursuits Centre (no date) Available at: </a:t>
            </a:r>
            <a:r>
              <a:rPr lang="en-GB" dirty="0">
                <a:hlinkClick r:id="rId4"/>
              </a:rPr>
              <a:t>https://www.lopc.co.uk/schools/benefits-of-visiting-lopc/</a:t>
            </a:r>
            <a:endParaRPr lang="en-GB" dirty="0" smtClean="0"/>
          </a:p>
          <a:p>
            <a:r>
              <a:rPr lang="en-GB" dirty="0" smtClean="0"/>
              <a:t>Physical Education in the National Curriculum for Wales (2008) 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hwb.gov.wales/storage/7b01cf26-9974-4c3d-bb1f-ee79e111b448/physical-education-inthe-national-curriculum.pdf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Referenced material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69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755</TotalTime>
  <Words>945</Words>
  <Application>Microsoft Office PowerPoint</Application>
  <PresentationFormat>On-screen Show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Waveform</vt:lpstr>
      <vt:lpstr>PowerPoint Presentation</vt:lpstr>
      <vt:lpstr>Unit of Work presentation</vt:lpstr>
      <vt:lpstr>Benefits of schools visiting an outdoor centre</vt:lpstr>
      <vt:lpstr>Benefits of schools visiting an outdoor centre</vt:lpstr>
      <vt:lpstr>The Current School Grounds</vt:lpstr>
      <vt:lpstr>The Developed School Grounds</vt:lpstr>
      <vt:lpstr>Current national curriculum</vt:lpstr>
      <vt:lpstr>Current national curriculum</vt:lpstr>
      <vt:lpstr>Proposed unit of work for KS3</vt:lpstr>
      <vt:lpstr>Aims and Objectives</vt:lpstr>
      <vt:lpstr>Session Structure</vt:lpstr>
      <vt:lpstr>Unit of Work</vt:lpstr>
      <vt:lpstr>Unit of Work (cont.)</vt:lpstr>
      <vt:lpstr>Supporting the unit of work</vt:lpstr>
      <vt:lpstr>Benefits of this unit of work</vt:lpstr>
      <vt:lpstr>Referenced material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Imogen Evans</dc:creator>
  <cp:lastModifiedBy>Imogen Evans</cp:lastModifiedBy>
  <cp:revision>22</cp:revision>
  <dcterms:created xsi:type="dcterms:W3CDTF">2020-01-16T21:51:21Z</dcterms:created>
  <dcterms:modified xsi:type="dcterms:W3CDTF">2020-01-17T10:57:02Z</dcterms:modified>
</cp:coreProperties>
</file>