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6" r:id="rId3"/>
  </p:sldMasterIdLst>
  <p:notesMasterIdLst>
    <p:notesMasterId r:id="rId43"/>
  </p:notesMasterIdLst>
  <p:sldIdLst>
    <p:sldId id="257" r:id="rId4"/>
    <p:sldId id="299" r:id="rId5"/>
    <p:sldId id="296" r:id="rId6"/>
    <p:sldId id="343" r:id="rId7"/>
    <p:sldId id="344" r:id="rId8"/>
    <p:sldId id="306" r:id="rId9"/>
    <p:sldId id="327" r:id="rId10"/>
    <p:sldId id="357" r:id="rId11"/>
    <p:sldId id="325" r:id="rId12"/>
    <p:sldId id="332" r:id="rId13"/>
    <p:sldId id="334" r:id="rId14"/>
    <p:sldId id="336" r:id="rId15"/>
    <p:sldId id="337" r:id="rId16"/>
    <p:sldId id="341" r:id="rId17"/>
    <p:sldId id="358" r:id="rId18"/>
    <p:sldId id="348" r:id="rId19"/>
    <p:sldId id="338" r:id="rId20"/>
    <p:sldId id="342" r:id="rId21"/>
    <p:sldId id="359" r:id="rId22"/>
    <p:sldId id="349" r:id="rId23"/>
    <p:sldId id="339" r:id="rId24"/>
    <p:sldId id="356" r:id="rId25"/>
    <p:sldId id="340" r:id="rId26"/>
    <p:sldId id="361" r:id="rId27"/>
    <p:sldId id="362" r:id="rId28"/>
    <p:sldId id="351" r:id="rId29"/>
    <p:sldId id="353" r:id="rId30"/>
    <p:sldId id="354" r:id="rId31"/>
    <p:sldId id="329" r:id="rId32"/>
    <p:sldId id="363" r:id="rId33"/>
    <p:sldId id="364" r:id="rId34"/>
    <p:sldId id="367" r:id="rId35"/>
    <p:sldId id="365" r:id="rId36"/>
    <p:sldId id="366" r:id="rId37"/>
    <p:sldId id="371" r:id="rId38"/>
    <p:sldId id="368" r:id="rId39"/>
    <p:sldId id="370" r:id="rId40"/>
    <p:sldId id="369" r:id="rId41"/>
    <p:sldId id="372" r:id="rId4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9C9C9"/>
    <a:srgbClr val="66CCFF"/>
    <a:srgbClr val="0099FF"/>
    <a:srgbClr val="FFCCC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059" autoAdjust="0"/>
  </p:normalViewPr>
  <p:slideViewPr>
    <p:cSldViewPr snapToGrid="0">
      <p:cViewPr varScale="1">
        <p:scale>
          <a:sx n="76" d="100"/>
          <a:sy n="76" d="100"/>
        </p:scale>
        <p:origin x="-2296" y="-1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viewProps" Target="viewProps.xml"/><Relationship Id="rId47" Type="http://schemas.openxmlformats.org/officeDocument/2006/relationships/theme" Target="theme/theme1.xml"/><Relationship Id="rId48" Type="http://schemas.openxmlformats.org/officeDocument/2006/relationships/tableStyles" Target="tableStyles.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slide" Target="slides/slide26.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slide" Target="slides/slide2.xml"/><Relationship Id="rId30" Type="http://schemas.openxmlformats.org/officeDocument/2006/relationships/slide" Target="slides/slide27.xml"/><Relationship Id="rId31" Type="http://schemas.openxmlformats.org/officeDocument/2006/relationships/slide" Target="slides/slide28.xml"/><Relationship Id="rId32" Type="http://schemas.openxmlformats.org/officeDocument/2006/relationships/slide" Target="slides/slide29.xml"/><Relationship Id="rId9" Type="http://schemas.openxmlformats.org/officeDocument/2006/relationships/slide" Target="slides/slide6.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33" Type="http://schemas.openxmlformats.org/officeDocument/2006/relationships/slide" Target="slides/slide30.xml"/><Relationship Id="rId34" Type="http://schemas.openxmlformats.org/officeDocument/2006/relationships/slide" Target="slides/slide31.xml"/><Relationship Id="rId35" Type="http://schemas.openxmlformats.org/officeDocument/2006/relationships/slide" Target="slides/slide32.xml"/><Relationship Id="rId36" Type="http://schemas.openxmlformats.org/officeDocument/2006/relationships/slide" Target="slides/slide33.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37" Type="http://schemas.openxmlformats.org/officeDocument/2006/relationships/slide" Target="slides/slide34.xml"/><Relationship Id="rId38" Type="http://schemas.openxmlformats.org/officeDocument/2006/relationships/slide" Target="slides/slide35.xml"/><Relationship Id="rId39" Type="http://schemas.openxmlformats.org/officeDocument/2006/relationships/slide" Target="slides/slide36.xml"/><Relationship Id="rId40" Type="http://schemas.openxmlformats.org/officeDocument/2006/relationships/slide" Target="slides/slide37.xml"/><Relationship Id="rId41" Type="http://schemas.openxmlformats.org/officeDocument/2006/relationships/slide" Target="slides/slide38.xml"/><Relationship Id="rId42" Type="http://schemas.openxmlformats.org/officeDocument/2006/relationships/slide" Target="slides/slide39.xml"/><Relationship Id="rId43" Type="http://schemas.openxmlformats.org/officeDocument/2006/relationships/notesMaster" Target="notesMasters/notesMaster1.xml"/><Relationship Id="rId44" Type="http://schemas.openxmlformats.org/officeDocument/2006/relationships/printerSettings" Target="printerSettings/printerSettings1.bin"/><Relationship Id="rId4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D2EA64-F627-431A-BABD-655F171DD57F}" type="datetimeFigureOut">
              <a:rPr lang="en-GB" smtClean="0"/>
              <a:t>05/11/2017</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FF423E-CDE2-4CDD-B842-8A446CA29333}" type="slidenum">
              <a:rPr lang="en-GB" smtClean="0"/>
              <a:t>‹#›</a:t>
            </a:fld>
            <a:endParaRPr lang="en-GB" dirty="0"/>
          </a:p>
        </p:txBody>
      </p:sp>
    </p:spTree>
    <p:extLst>
      <p:ext uri="{BB962C8B-B14F-4D97-AF65-F5344CB8AC3E}">
        <p14:creationId xmlns:p14="http://schemas.microsoft.com/office/powerpoint/2010/main" val="2314839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Why them</a:t>
            </a:r>
          </a:p>
          <a:p>
            <a:r>
              <a:rPr lang="en-GB" dirty="0"/>
              <a:t>What</a:t>
            </a:r>
            <a:r>
              <a:rPr lang="en-GB" baseline="0" dirty="0"/>
              <a:t> pilot (discounts)</a:t>
            </a:r>
          </a:p>
          <a:p>
            <a:r>
              <a:rPr lang="en-GB" baseline="0" dirty="0"/>
              <a:t>Changes</a:t>
            </a:r>
          </a:p>
          <a:p>
            <a:endParaRPr lang="en-GB" dirty="0"/>
          </a:p>
        </p:txBody>
      </p:sp>
      <p:sp>
        <p:nvSpPr>
          <p:cNvPr id="4" name="Slide Number Placeholder 3"/>
          <p:cNvSpPr>
            <a:spLocks noGrp="1"/>
          </p:cNvSpPr>
          <p:nvPr>
            <p:ph type="sldNum" sz="quarter" idx="10"/>
          </p:nvPr>
        </p:nvSpPr>
        <p:spPr/>
        <p:txBody>
          <a:bodyPr/>
          <a:lstStyle/>
          <a:p>
            <a:fld id="{0AFF423E-CDE2-4CDD-B842-8A446CA29333}" type="slidenum">
              <a:rPr lang="en-GB" smtClean="0"/>
              <a:t>1</a:t>
            </a:fld>
            <a:endParaRPr lang="en-GB" dirty="0"/>
          </a:p>
        </p:txBody>
      </p:sp>
    </p:spTree>
    <p:extLst>
      <p:ext uri="{BB962C8B-B14F-4D97-AF65-F5344CB8AC3E}">
        <p14:creationId xmlns:p14="http://schemas.microsoft.com/office/powerpoint/2010/main" val="20318948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Teaching Obs context</a:t>
            </a:r>
          </a:p>
        </p:txBody>
      </p:sp>
      <p:sp>
        <p:nvSpPr>
          <p:cNvPr id="4" name="Slide Number Placeholder 3"/>
          <p:cNvSpPr>
            <a:spLocks noGrp="1"/>
          </p:cNvSpPr>
          <p:nvPr>
            <p:ph type="sldNum" sz="quarter" idx="10"/>
          </p:nvPr>
        </p:nvSpPr>
        <p:spPr/>
        <p:txBody>
          <a:bodyPr/>
          <a:lstStyle/>
          <a:p>
            <a:fld id="{0AFF423E-CDE2-4CDD-B842-8A446CA29333}" type="slidenum">
              <a:rPr lang="en-GB" smtClean="0"/>
              <a:t>2</a:t>
            </a:fld>
            <a:endParaRPr lang="en-GB" dirty="0"/>
          </a:p>
        </p:txBody>
      </p:sp>
    </p:spTree>
    <p:extLst>
      <p:ext uri="{BB962C8B-B14F-4D97-AF65-F5344CB8AC3E}">
        <p14:creationId xmlns:p14="http://schemas.microsoft.com/office/powerpoint/2010/main" val="19750647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Highlight changes</a:t>
            </a:r>
          </a:p>
          <a:p>
            <a:r>
              <a:rPr lang="en-GB" dirty="0"/>
              <a:t>Pedagogical principles</a:t>
            </a:r>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fld id="{0AFF423E-CDE2-4CDD-B842-8A446CA29333}" type="slidenum">
              <a:rPr kumimoji="0" lang="en-GB" sz="1800" b="0" i="0" u="none" strike="noStrike" kern="0" cap="none" spc="0" normalizeH="0" baseline="0" noProof="0" smtClean="0">
                <a:ln>
                  <a:noFill/>
                </a:ln>
                <a:solidFill>
                  <a:sysClr val="windowText" lastClr="000000"/>
                </a:solidFill>
                <a:effectLst/>
                <a:uLnTx/>
                <a:uFillTx/>
              </a:rPr>
              <a:pPr marL="0" marR="0" lvl="0" indent="0" defTabSz="914400" eaLnBrk="1" fontAlgn="auto" latinLnBrk="0" hangingPunct="1">
                <a:lnSpc>
                  <a:spcPct val="100000"/>
                </a:lnSpc>
                <a:spcBef>
                  <a:spcPts val="0"/>
                </a:spcBef>
                <a:spcAft>
                  <a:spcPts val="0"/>
                </a:spcAft>
                <a:buClrTx/>
                <a:buSzTx/>
                <a:buFontTx/>
                <a:buNone/>
                <a:tabLst/>
                <a:defRPr/>
              </a:pPr>
              <a:t>6</a:t>
            </a:fld>
            <a:endParaRPr kumimoji="0" lang="en-GB" sz="1800" b="0" i="0" u="none" strike="noStrike" kern="0" cap="none" spc="0" normalizeH="0" baseline="0" noProof="0" dirty="0">
              <a:ln>
                <a:noFill/>
              </a:ln>
              <a:solidFill>
                <a:sysClr val="windowText" lastClr="000000"/>
              </a:solidFill>
              <a:effectLst/>
              <a:uLnTx/>
              <a:uFillTx/>
            </a:endParaRPr>
          </a:p>
        </p:txBody>
      </p:sp>
    </p:spTree>
    <p:extLst>
      <p:ext uri="{BB962C8B-B14F-4D97-AF65-F5344CB8AC3E}">
        <p14:creationId xmlns:p14="http://schemas.microsoft.com/office/powerpoint/2010/main" val="29204633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7" name="Date Placeholder 6"/>
          <p:cNvSpPr>
            <a:spLocks noGrp="1"/>
          </p:cNvSpPr>
          <p:nvPr>
            <p:ph type="dt" sz="half" idx="10"/>
          </p:nvPr>
        </p:nvSpPr>
        <p:spPr/>
        <p:txBody>
          <a:bodyPr/>
          <a:lstStyle/>
          <a:p>
            <a:fld id="{C8795554-205C-40A2-9D4D-267AD5F40119}" type="datetime1">
              <a:rPr lang="en-GB" smtClean="0"/>
              <a:t>05/11/2017</a:t>
            </a:fld>
            <a:endParaRPr lang="en-GB" dirty="0"/>
          </a:p>
        </p:txBody>
      </p:sp>
      <p:sp>
        <p:nvSpPr>
          <p:cNvPr id="8" name="Slide Number Placeholder 7"/>
          <p:cNvSpPr>
            <a:spLocks noGrp="1"/>
          </p:cNvSpPr>
          <p:nvPr>
            <p:ph type="sldNum" sz="quarter" idx="11"/>
          </p:nvPr>
        </p:nvSpPr>
        <p:spPr/>
        <p:txBody>
          <a:bodyPr/>
          <a:lstStyle/>
          <a:p>
            <a:fld id="{B748DDBC-A847-4A74-A1F3-EEB7BE459A0E}" type="slidenum">
              <a:rPr lang="en-GB" smtClean="0"/>
              <a:pPr/>
              <a:t>‹#›</a:t>
            </a:fld>
            <a:endParaRPr lang="en-GB" dirty="0"/>
          </a:p>
        </p:txBody>
      </p:sp>
      <p:sp>
        <p:nvSpPr>
          <p:cNvPr id="9" name="Footer Placeholder 8"/>
          <p:cNvSpPr>
            <a:spLocks noGrp="1"/>
          </p:cNvSpPr>
          <p:nvPr>
            <p:ph type="ftr" sz="quarter" idx="12"/>
          </p:nvPr>
        </p:nvSpPr>
        <p:spPr/>
        <p:txBody>
          <a:bodyPr/>
          <a:lstStyle/>
          <a:p>
            <a:r>
              <a:rPr lang="en-GB" dirty="0"/>
              <a:t>©Teaching Continua Ltd.</a:t>
            </a:r>
          </a:p>
        </p:txBody>
      </p:sp>
    </p:spTree>
    <p:extLst>
      <p:ext uri="{BB962C8B-B14F-4D97-AF65-F5344CB8AC3E}">
        <p14:creationId xmlns:p14="http://schemas.microsoft.com/office/powerpoint/2010/main" val="32922267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69B835D-40E4-41CD-BE2A-7C15D51D738A}" type="datetime1">
              <a:rPr lang="en-GB" smtClean="0"/>
              <a:t>05/11/2017</a:t>
            </a:fld>
            <a:endParaRPr lang="en-GB" dirty="0"/>
          </a:p>
        </p:txBody>
      </p:sp>
      <p:sp>
        <p:nvSpPr>
          <p:cNvPr id="5" name="Footer Placeholder 4"/>
          <p:cNvSpPr>
            <a:spLocks noGrp="1"/>
          </p:cNvSpPr>
          <p:nvPr>
            <p:ph type="ftr" sz="quarter" idx="11"/>
          </p:nvPr>
        </p:nvSpPr>
        <p:spPr/>
        <p:txBody>
          <a:bodyPr/>
          <a:lstStyle/>
          <a:p>
            <a:r>
              <a:rPr lang="en-GB" dirty="0"/>
              <a:t>©Teaching Continua Ltd.</a:t>
            </a:r>
          </a:p>
        </p:txBody>
      </p:sp>
      <p:sp>
        <p:nvSpPr>
          <p:cNvPr id="6" name="Slide Number Placeholder 5"/>
          <p:cNvSpPr>
            <a:spLocks noGrp="1"/>
          </p:cNvSpPr>
          <p:nvPr>
            <p:ph type="sldNum" sz="quarter" idx="12"/>
          </p:nvPr>
        </p:nvSpPr>
        <p:spPr/>
        <p:txBody>
          <a:bodyPr/>
          <a:lstStyle/>
          <a:p>
            <a:fld id="{B748DDBC-A847-4A74-A1F3-EEB7BE459A0E}" type="slidenum">
              <a:rPr lang="en-GB" smtClean="0"/>
              <a:pPr/>
              <a:t>‹#›</a:t>
            </a:fld>
            <a:endParaRPr lang="en-GB" dirty="0"/>
          </a:p>
        </p:txBody>
      </p:sp>
    </p:spTree>
    <p:extLst>
      <p:ext uri="{BB962C8B-B14F-4D97-AF65-F5344CB8AC3E}">
        <p14:creationId xmlns:p14="http://schemas.microsoft.com/office/powerpoint/2010/main" val="23074034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C5B6C5-9786-4408-9840-C7F4039C6FA9}" type="datetime1">
              <a:rPr lang="en-GB" smtClean="0"/>
              <a:t>05/11/2017</a:t>
            </a:fld>
            <a:endParaRPr lang="en-GB" dirty="0"/>
          </a:p>
        </p:txBody>
      </p:sp>
      <p:sp>
        <p:nvSpPr>
          <p:cNvPr id="5" name="Footer Placeholder 4"/>
          <p:cNvSpPr>
            <a:spLocks noGrp="1"/>
          </p:cNvSpPr>
          <p:nvPr>
            <p:ph type="ftr" sz="quarter" idx="11"/>
          </p:nvPr>
        </p:nvSpPr>
        <p:spPr/>
        <p:txBody>
          <a:bodyPr/>
          <a:lstStyle/>
          <a:p>
            <a:r>
              <a:rPr lang="en-GB" dirty="0"/>
              <a:t>©Teaching Continua Ltd.</a:t>
            </a:r>
          </a:p>
        </p:txBody>
      </p:sp>
      <p:sp>
        <p:nvSpPr>
          <p:cNvPr id="6" name="Slide Number Placeholder 5"/>
          <p:cNvSpPr>
            <a:spLocks noGrp="1"/>
          </p:cNvSpPr>
          <p:nvPr>
            <p:ph type="sldNum" sz="quarter" idx="12"/>
          </p:nvPr>
        </p:nvSpPr>
        <p:spPr/>
        <p:txBody>
          <a:bodyPr/>
          <a:lstStyle/>
          <a:p>
            <a:fld id="{B748DDBC-A847-4A74-A1F3-EEB7BE459A0E}" type="slidenum">
              <a:rPr lang="en-GB" smtClean="0"/>
              <a:pPr/>
              <a:t>‹#›</a:t>
            </a:fld>
            <a:endParaRPr lang="en-GB" dirty="0"/>
          </a:p>
        </p:txBody>
      </p:sp>
    </p:spTree>
    <p:extLst>
      <p:ext uri="{BB962C8B-B14F-4D97-AF65-F5344CB8AC3E}">
        <p14:creationId xmlns:p14="http://schemas.microsoft.com/office/powerpoint/2010/main" val="1446177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EF22F65-2E94-4EB8-87B1-4084C407EE99}" type="datetime1">
              <a:rPr lang="en-GB" smtClean="0"/>
              <a:t>05/11/2017</a:t>
            </a:fld>
            <a:endParaRPr lang="en-GB" dirty="0"/>
          </a:p>
        </p:txBody>
      </p:sp>
      <p:sp>
        <p:nvSpPr>
          <p:cNvPr id="6" name="Footer Placeholder 5"/>
          <p:cNvSpPr>
            <a:spLocks noGrp="1"/>
          </p:cNvSpPr>
          <p:nvPr>
            <p:ph type="ftr" sz="quarter" idx="11"/>
          </p:nvPr>
        </p:nvSpPr>
        <p:spPr/>
        <p:txBody>
          <a:bodyPr/>
          <a:lstStyle/>
          <a:p>
            <a:r>
              <a:rPr lang="en-GB" dirty="0"/>
              <a:t>©Teaching Continua Ltd.</a:t>
            </a:r>
          </a:p>
        </p:txBody>
      </p:sp>
      <p:sp>
        <p:nvSpPr>
          <p:cNvPr id="7" name="Slide Number Placeholder 6"/>
          <p:cNvSpPr>
            <a:spLocks noGrp="1"/>
          </p:cNvSpPr>
          <p:nvPr>
            <p:ph type="sldNum" sz="quarter" idx="12"/>
          </p:nvPr>
        </p:nvSpPr>
        <p:spPr/>
        <p:txBody>
          <a:bodyPr/>
          <a:lstStyle/>
          <a:p>
            <a:fld id="{B748DDBC-A847-4A74-A1F3-EEB7BE459A0E}" type="slidenum">
              <a:rPr lang="en-GB" smtClean="0"/>
              <a:pPr/>
              <a:t>‹#›</a:t>
            </a:fld>
            <a:endParaRPr lang="en-GB" dirty="0"/>
          </a:p>
        </p:txBody>
      </p:sp>
    </p:spTree>
    <p:extLst>
      <p:ext uri="{BB962C8B-B14F-4D97-AF65-F5344CB8AC3E}">
        <p14:creationId xmlns:p14="http://schemas.microsoft.com/office/powerpoint/2010/main" val="1957934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8A283A6-9304-471F-8746-43BBC372E1D5}" type="datetime1">
              <a:rPr lang="en-GB" smtClean="0"/>
              <a:t>05/11/2017</a:t>
            </a:fld>
            <a:endParaRPr lang="en-GB" dirty="0"/>
          </a:p>
        </p:txBody>
      </p:sp>
      <p:sp>
        <p:nvSpPr>
          <p:cNvPr id="8" name="Footer Placeholder 7"/>
          <p:cNvSpPr>
            <a:spLocks noGrp="1"/>
          </p:cNvSpPr>
          <p:nvPr>
            <p:ph type="ftr" sz="quarter" idx="11"/>
          </p:nvPr>
        </p:nvSpPr>
        <p:spPr/>
        <p:txBody>
          <a:bodyPr/>
          <a:lstStyle/>
          <a:p>
            <a:r>
              <a:rPr lang="en-GB" dirty="0"/>
              <a:t>©Teaching Continua Ltd.</a:t>
            </a:r>
          </a:p>
        </p:txBody>
      </p:sp>
      <p:sp>
        <p:nvSpPr>
          <p:cNvPr id="9" name="Slide Number Placeholder 8"/>
          <p:cNvSpPr>
            <a:spLocks noGrp="1"/>
          </p:cNvSpPr>
          <p:nvPr>
            <p:ph type="sldNum" sz="quarter" idx="12"/>
          </p:nvPr>
        </p:nvSpPr>
        <p:spPr/>
        <p:txBody>
          <a:bodyPr/>
          <a:lstStyle/>
          <a:p>
            <a:fld id="{B748DDBC-A847-4A74-A1F3-EEB7BE459A0E}" type="slidenum">
              <a:rPr lang="en-GB" smtClean="0"/>
              <a:pPr/>
              <a:t>‹#›</a:t>
            </a:fld>
            <a:endParaRPr lang="en-GB" dirty="0"/>
          </a:p>
        </p:txBody>
      </p:sp>
    </p:spTree>
    <p:extLst>
      <p:ext uri="{BB962C8B-B14F-4D97-AF65-F5344CB8AC3E}">
        <p14:creationId xmlns:p14="http://schemas.microsoft.com/office/powerpoint/2010/main" val="2385769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7558B5D-4204-4986-8AAA-9A1FDFC2DD2F}" type="datetime1">
              <a:rPr lang="en-GB" smtClean="0"/>
              <a:t>05/11/2017</a:t>
            </a:fld>
            <a:endParaRPr lang="en-GB" dirty="0"/>
          </a:p>
        </p:txBody>
      </p:sp>
      <p:sp>
        <p:nvSpPr>
          <p:cNvPr id="4" name="Footer Placeholder 3"/>
          <p:cNvSpPr>
            <a:spLocks noGrp="1"/>
          </p:cNvSpPr>
          <p:nvPr>
            <p:ph type="ftr" sz="quarter" idx="11"/>
          </p:nvPr>
        </p:nvSpPr>
        <p:spPr/>
        <p:txBody>
          <a:bodyPr/>
          <a:lstStyle/>
          <a:p>
            <a:r>
              <a:rPr lang="en-GB" dirty="0"/>
              <a:t>©Teaching Continua Ltd.</a:t>
            </a:r>
          </a:p>
        </p:txBody>
      </p:sp>
      <p:sp>
        <p:nvSpPr>
          <p:cNvPr id="5" name="Slide Number Placeholder 4"/>
          <p:cNvSpPr>
            <a:spLocks noGrp="1"/>
          </p:cNvSpPr>
          <p:nvPr>
            <p:ph type="sldNum" sz="quarter" idx="12"/>
          </p:nvPr>
        </p:nvSpPr>
        <p:spPr/>
        <p:txBody>
          <a:bodyPr/>
          <a:lstStyle/>
          <a:p>
            <a:fld id="{B748DDBC-A847-4A74-A1F3-EEB7BE459A0E}" type="slidenum">
              <a:rPr lang="en-GB" smtClean="0"/>
              <a:pPr/>
              <a:t>‹#›</a:t>
            </a:fld>
            <a:endParaRPr lang="en-GB" dirty="0"/>
          </a:p>
        </p:txBody>
      </p:sp>
    </p:spTree>
    <p:extLst>
      <p:ext uri="{BB962C8B-B14F-4D97-AF65-F5344CB8AC3E}">
        <p14:creationId xmlns:p14="http://schemas.microsoft.com/office/powerpoint/2010/main" val="23777894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45A0C0A-B58B-4589-A2DE-C5D7B9D4B73E}" type="datetime1">
              <a:rPr lang="en-GB" smtClean="0"/>
              <a:t>05/11/2017</a:t>
            </a:fld>
            <a:endParaRPr lang="en-GB" dirty="0"/>
          </a:p>
        </p:txBody>
      </p:sp>
      <p:sp>
        <p:nvSpPr>
          <p:cNvPr id="3" name="Footer Placeholder 2"/>
          <p:cNvSpPr>
            <a:spLocks noGrp="1"/>
          </p:cNvSpPr>
          <p:nvPr>
            <p:ph type="ftr" sz="quarter" idx="11"/>
          </p:nvPr>
        </p:nvSpPr>
        <p:spPr/>
        <p:txBody>
          <a:bodyPr/>
          <a:lstStyle/>
          <a:p>
            <a:r>
              <a:rPr lang="en-GB" dirty="0"/>
              <a:t>©Teaching Continua Ltd.</a:t>
            </a:r>
          </a:p>
        </p:txBody>
      </p:sp>
      <p:sp>
        <p:nvSpPr>
          <p:cNvPr id="4" name="Slide Number Placeholder 3"/>
          <p:cNvSpPr>
            <a:spLocks noGrp="1"/>
          </p:cNvSpPr>
          <p:nvPr>
            <p:ph type="sldNum" sz="quarter" idx="12"/>
          </p:nvPr>
        </p:nvSpPr>
        <p:spPr/>
        <p:txBody>
          <a:bodyPr/>
          <a:lstStyle/>
          <a:p>
            <a:fld id="{B748DDBC-A847-4A74-A1F3-EEB7BE459A0E}" type="slidenum">
              <a:rPr lang="en-GB" smtClean="0"/>
              <a:pPr/>
              <a:t>‹#›</a:t>
            </a:fld>
            <a:endParaRPr lang="en-GB" dirty="0"/>
          </a:p>
        </p:txBody>
      </p:sp>
    </p:spTree>
    <p:extLst>
      <p:ext uri="{BB962C8B-B14F-4D97-AF65-F5344CB8AC3E}">
        <p14:creationId xmlns:p14="http://schemas.microsoft.com/office/powerpoint/2010/main" val="1190353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BBE171B-0DD7-48DF-8C85-7BF620383EFD}" type="datetime1">
              <a:rPr lang="en-GB" smtClean="0"/>
              <a:t>05/11/2017</a:t>
            </a:fld>
            <a:endParaRPr lang="en-GB" dirty="0"/>
          </a:p>
        </p:txBody>
      </p:sp>
      <p:sp>
        <p:nvSpPr>
          <p:cNvPr id="6" name="Footer Placeholder 5"/>
          <p:cNvSpPr>
            <a:spLocks noGrp="1"/>
          </p:cNvSpPr>
          <p:nvPr>
            <p:ph type="ftr" sz="quarter" idx="11"/>
          </p:nvPr>
        </p:nvSpPr>
        <p:spPr/>
        <p:txBody>
          <a:bodyPr/>
          <a:lstStyle/>
          <a:p>
            <a:r>
              <a:rPr lang="en-GB" dirty="0"/>
              <a:t>©Teaching Continua Ltd.</a:t>
            </a:r>
          </a:p>
        </p:txBody>
      </p:sp>
      <p:sp>
        <p:nvSpPr>
          <p:cNvPr id="7" name="Slide Number Placeholder 6"/>
          <p:cNvSpPr>
            <a:spLocks noGrp="1"/>
          </p:cNvSpPr>
          <p:nvPr>
            <p:ph type="sldNum" sz="quarter" idx="12"/>
          </p:nvPr>
        </p:nvSpPr>
        <p:spPr/>
        <p:txBody>
          <a:bodyPr/>
          <a:lstStyle/>
          <a:p>
            <a:fld id="{B748DDBC-A847-4A74-A1F3-EEB7BE459A0E}" type="slidenum">
              <a:rPr lang="en-GB" smtClean="0"/>
              <a:pPr/>
              <a:t>‹#›</a:t>
            </a:fld>
            <a:endParaRPr lang="en-GB" dirty="0"/>
          </a:p>
        </p:txBody>
      </p:sp>
    </p:spTree>
    <p:extLst>
      <p:ext uri="{BB962C8B-B14F-4D97-AF65-F5344CB8AC3E}">
        <p14:creationId xmlns:p14="http://schemas.microsoft.com/office/powerpoint/2010/main" val="380488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176BCA-4F0A-4D60-9FA9-25161A1096D5}" type="datetime1">
              <a:rPr lang="en-GB" smtClean="0"/>
              <a:t>05/11/2017</a:t>
            </a:fld>
            <a:endParaRPr lang="en-GB" dirty="0"/>
          </a:p>
        </p:txBody>
      </p:sp>
      <p:sp>
        <p:nvSpPr>
          <p:cNvPr id="6" name="Footer Placeholder 5"/>
          <p:cNvSpPr>
            <a:spLocks noGrp="1"/>
          </p:cNvSpPr>
          <p:nvPr>
            <p:ph type="ftr" sz="quarter" idx="11"/>
          </p:nvPr>
        </p:nvSpPr>
        <p:spPr/>
        <p:txBody>
          <a:bodyPr/>
          <a:lstStyle/>
          <a:p>
            <a:r>
              <a:rPr lang="en-GB" dirty="0"/>
              <a:t>©Teaching Continua Ltd.</a:t>
            </a:r>
          </a:p>
        </p:txBody>
      </p:sp>
      <p:sp>
        <p:nvSpPr>
          <p:cNvPr id="7" name="Slide Number Placeholder 6"/>
          <p:cNvSpPr>
            <a:spLocks noGrp="1"/>
          </p:cNvSpPr>
          <p:nvPr>
            <p:ph type="sldNum" sz="quarter" idx="12"/>
          </p:nvPr>
        </p:nvSpPr>
        <p:spPr/>
        <p:txBody>
          <a:bodyPr/>
          <a:lstStyle/>
          <a:p>
            <a:fld id="{B748DDBC-A847-4A74-A1F3-EEB7BE459A0E}" type="slidenum">
              <a:rPr lang="en-GB" smtClean="0"/>
              <a:pPr/>
              <a:t>‹#›</a:t>
            </a:fld>
            <a:endParaRPr lang="en-GB" dirty="0"/>
          </a:p>
        </p:txBody>
      </p:sp>
    </p:spTree>
    <p:extLst>
      <p:ext uri="{BB962C8B-B14F-4D97-AF65-F5344CB8AC3E}">
        <p14:creationId xmlns:p14="http://schemas.microsoft.com/office/powerpoint/2010/main" val="23535997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BDC45EF-DE0F-4A43-A90B-5BDF6AD1CB4E}" type="datetime1">
              <a:rPr lang="en-GB" smtClean="0"/>
              <a:t>05/11/2017</a:t>
            </a:fld>
            <a:endParaRPr lang="en-GB" dirty="0"/>
          </a:p>
        </p:txBody>
      </p:sp>
      <p:sp>
        <p:nvSpPr>
          <p:cNvPr id="5" name="Footer Placeholder 4"/>
          <p:cNvSpPr>
            <a:spLocks noGrp="1"/>
          </p:cNvSpPr>
          <p:nvPr>
            <p:ph type="ftr" sz="quarter" idx="11"/>
          </p:nvPr>
        </p:nvSpPr>
        <p:spPr/>
        <p:txBody>
          <a:bodyPr/>
          <a:lstStyle/>
          <a:p>
            <a:r>
              <a:rPr lang="en-GB" dirty="0"/>
              <a:t>©Teaching Continua Ltd.</a:t>
            </a:r>
          </a:p>
        </p:txBody>
      </p:sp>
      <p:sp>
        <p:nvSpPr>
          <p:cNvPr id="6" name="Slide Number Placeholder 5"/>
          <p:cNvSpPr>
            <a:spLocks noGrp="1"/>
          </p:cNvSpPr>
          <p:nvPr>
            <p:ph type="sldNum" sz="quarter" idx="12"/>
          </p:nvPr>
        </p:nvSpPr>
        <p:spPr/>
        <p:txBody>
          <a:bodyPr/>
          <a:lstStyle/>
          <a:p>
            <a:fld id="{B748DDBC-A847-4A74-A1F3-EEB7BE459A0E}" type="slidenum">
              <a:rPr lang="en-GB" smtClean="0"/>
              <a:pPr/>
              <a:t>‹#›</a:t>
            </a:fld>
            <a:endParaRPr lang="en-GB" dirty="0"/>
          </a:p>
        </p:txBody>
      </p:sp>
    </p:spTree>
    <p:extLst>
      <p:ext uri="{BB962C8B-B14F-4D97-AF65-F5344CB8AC3E}">
        <p14:creationId xmlns:p14="http://schemas.microsoft.com/office/powerpoint/2010/main" val="3748245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0B190F1-F757-4ECF-8959-90B98CB35F92}" type="datetime1">
              <a:rPr lang="en-GB" smtClean="0"/>
              <a:t>05/11/2017</a:t>
            </a:fld>
            <a:endParaRPr lang="en-GB" dirty="0"/>
          </a:p>
        </p:txBody>
      </p:sp>
      <p:sp>
        <p:nvSpPr>
          <p:cNvPr id="5" name="Footer Placeholder 4"/>
          <p:cNvSpPr>
            <a:spLocks noGrp="1"/>
          </p:cNvSpPr>
          <p:nvPr>
            <p:ph type="ftr" sz="quarter" idx="11"/>
          </p:nvPr>
        </p:nvSpPr>
        <p:spPr/>
        <p:txBody>
          <a:bodyPr/>
          <a:lstStyle/>
          <a:p>
            <a:r>
              <a:rPr lang="en-GB" dirty="0"/>
              <a:t>©Teaching Continua Ltd.</a:t>
            </a:r>
          </a:p>
        </p:txBody>
      </p:sp>
      <p:sp>
        <p:nvSpPr>
          <p:cNvPr id="6" name="Slide Number Placeholder 5"/>
          <p:cNvSpPr>
            <a:spLocks noGrp="1"/>
          </p:cNvSpPr>
          <p:nvPr>
            <p:ph type="sldNum" sz="quarter" idx="12"/>
          </p:nvPr>
        </p:nvSpPr>
        <p:spPr/>
        <p:txBody>
          <a:bodyPr/>
          <a:lstStyle/>
          <a:p>
            <a:fld id="{B748DDBC-A847-4A74-A1F3-EEB7BE459A0E}" type="slidenum">
              <a:rPr lang="en-GB" smtClean="0"/>
              <a:pPr/>
              <a:t>‹#›</a:t>
            </a:fld>
            <a:endParaRPr lang="en-GB" dirty="0"/>
          </a:p>
        </p:txBody>
      </p:sp>
    </p:spTree>
    <p:extLst>
      <p:ext uri="{BB962C8B-B14F-4D97-AF65-F5344CB8AC3E}">
        <p14:creationId xmlns:p14="http://schemas.microsoft.com/office/powerpoint/2010/main" val="32148499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969A6F4-7871-477F-B97A-9565F2FD7D86}" type="datetime1">
              <a:rPr lang="en-GB" smtClean="0">
                <a:solidFill>
                  <a:prstClr val="black">
                    <a:tint val="75000"/>
                  </a:prstClr>
                </a:solidFill>
              </a:rPr>
              <a:t>05/11/2017</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dirty="0">
                <a:solidFill>
                  <a:prstClr val="black">
                    <a:tint val="75000"/>
                  </a:prstClr>
                </a:solidFill>
              </a:rPr>
              <a:t>©Teaching Continua Ltd.</a:t>
            </a:r>
          </a:p>
        </p:txBody>
      </p:sp>
      <p:sp>
        <p:nvSpPr>
          <p:cNvPr id="6" name="Slide Number Placeholder 5"/>
          <p:cNvSpPr>
            <a:spLocks noGrp="1"/>
          </p:cNvSpPr>
          <p:nvPr>
            <p:ph type="sldNum" sz="quarter" idx="12"/>
          </p:nvPr>
        </p:nvSpPr>
        <p:spPr/>
        <p:txBody>
          <a:body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8010372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B251751-B882-4D70-83CC-F17EAFDFB78D}" type="datetime1">
              <a:rPr lang="en-GB" smtClean="0">
                <a:solidFill>
                  <a:prstClr val="black">
                    <a:tint val="75000"/>
                  </a:prstClr>
                </a:solidFill>
              </a:rPr>
              <a:t>05/11/2017</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dirty="0">
                <a:solidFill>
                  <a:prstClr val="black">
                    <a:tint val="75000"/>
                  </a:prstClr>
                </a:solidFill>
              </a:rPr>
              <a:t>©Teaching Continua Ltd.</a:t>
            </a:r>
          </a:p>
        </p:txBody>
      </p:sp>
      <p:sp>
        <p:nvSpPr>
          <p:cNvPr id="6" name="Slide Number Placeholder 5"/>
          <p:cNvSpPr>
            <a:spLocks noGrp="1"/>
          </p:cNvSpPr>
          <p:nvPr>
            <p:ph type="sldNum" sz="quarter" idx="12"/>
          </p:nvPr>
        </p:nvSpPr>
        <p:spPr/>
        <p:txBody>
          <a:body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55587737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E55EB94-626C-4A16-9DEF-2E77936ED689}" type="datetime1">
              <a:rPr lang="en-GB" smtClean="0">
                <a:solidFill>
                  <a:prstClr val="black">
                    <a:tint val="75000"/>
                  </a:prstClr>
                </a:solidFill>
              </a:rPr>
              <a:t>05/11/2017</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dirty="0">
                <a:solidFill>
                  <a:prstClr val="black">
                    <a:tint val="75000"/>
                  </a:prstClr>
                </a:solidFill>
              </a:rPr>
              <a:t>©Teaching Continua Ltd.</a:t>
            </a:r>
          </a:p>
        </p:txBody>
      </p:sp>
      <p:sp>
        <p:nvSpPr>
          <p:cNvPr id="6" name="Slide Number Placeholder 5"/>
          <p:cNvSpPr>
            <a:spLocks noGrp="1"/>
          </p:cNvSpPr>
          <p:nvPr>
            <p:ph type="sldNum" sz="quarter" idx="12"/>
          </p:nvPr>
        </p:nvSpPr>
        <p:spPr/>
        <p:txBody>
          <a:body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3964792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8C123D8-9AE8-4791-9CE8-7D06E877D854}" type="datetime1">
              <a:rPr lang="en-GB" smtClean="0">
                <a:solidFill>
                  <a:prstClr val="black">
                    <a:tint val="75000"/>
                  </a:prstClr>
                </a:solidFill>
              </a:rPr>
              <a:t>05/11/2017</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r>
              <a:rPr lang="en-GB" dirty="0">
                <a:solidFill>
                  <a:prstClr val="black">
                    <a:tint val="75000"/>
                  </a:prstClr>
                </a:solidFill>
              </a:rPr>
              <a:t>©Teaching Continua Ltd.</a:t>
            </a:r>
          </a:p>
        </p:txBody>
      </p:sp>
      <p:sp>
        <p:nvSpPr>
          <p:cNvPr id="7" name="Slide Number Placeholder 6"/>
          <p:cNvSpPr>
            <a:spLocks noGrp="1"/>
          </p:cNvSpPr>
          <p:nvPr>
            <p:ph type="sldNum" sz="quarter" idx="12"/>
          </p:nvPr>
        </p:nvSpPr>
        <p:spPr/>
        <p:txBody>
          <a:body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9214676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C9BC6E3-1706-4D9A-9F9F-41BBD64DD0B0}" type="datetime1">
              <a:rPr lang="en-GB" smtClean="0">
                <a:solidFill>
                  <a:prstClr val="black">
                    <a:tint val="75000"/>
                  </a:prstClr>
                </a:solidFill>
              </a:rPr>
              <a:t>05/11/2017</a:t>
            </a:fld>
            <a:endParaRPr lang="en-GB" dirty="0">
              <a:solidFill>
                <a:prstClr val="black">
                  <a:tint val="75000"/>
                </a:prstClr>
              </a:solidFill>
            </a:endParaRPr>
          </a:p>
        </p:txBody>
      </p:sp>
      <p:sp>
        <p:nvSpPr>
          <p:cNvPr id="8" name="Footer Placeholder 7"/>
          <p:cNvSpPr>
            <a:spLocks noGrp="1"/>
          </p:cNvSpPr>
          <p:nvPr>
            <p:ph type="ftr" sz="quarter" idx="11"/>
          </p:nvPr>
        </p:nvSpPr>
        <p:spPr/>
        <p:txBody>
          <a:bodyPr/>
          <a:lstStyle/>
          <a:p>
            <a:r>
              <a:rPr lang="en-GB" dirty="0">
                <a:solidFill>
                  <a:prstClr val="black">
                    <a:tint val="75000"/>
                  </a:prstClr>
                </a:solidFill>
              </a:rPr>
              <a:t>©Teaching Continua Ltd.</a:t>
            </a:r>
          </a:p>
        </p:txBody>
      </p:sp>
      <p:sp>
        <p:nvSpPr>
          <p:cNvPr id="9" name="Slide Number Placeholder 8"/>
          <p:cNvSpPr>
            <a:spLocks noGrp="1"/>
          </p:cNvSpPr>
          <p:nvPr>
            <p:ph type="sldNum" sz="quarter" idx="12"/>
          </p:nvPr>
        </p:nvSpPr>
        <p:spPr/>
        <p:txBody>
          <a:body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2550493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85D7E6D-AC70-4B45-A2DE-99A56109EBC1}" type="datetime1">
              <a:rPr lang="en-GB" smtClean="0">
                <a:solidFill>
                  <a:prstClr val="black">
                    <a:tint val="75000"/>
                  </a:prstClr>
                </a:solidFill>
              </a:rPr>
              <a:t>05/11/2017</a:t>
            </a:fld>
            <a:endParaRPr lang="en-GB" dirty="0">
              <a:solidFill>
                <a:prstClr val="black">
                  <a:tint val="75000"/>
                </a:prstClr>
              </a:solidFill>
            </a:endParaRPr>
          </a:p>
        </p:txBody>
      </p:sp>
      <p:sp>
        <p:nvSpPr>
          <p:cNvPr id="4" name="Footer Placeholder 3"/>
          <p:cNvSpPr>
            <a:spLocks noGrp="1"/>
          </p:cNvSpPr>
          <p:nvPr>
            <p:ph type="ftr" sz="quarter" idx="11"/>
          </p:nvPr>
        </p:nvSpPr>
        <p:spPr/>
        <p:txBody>
          <a:bodyPr/>
          <a:lstStyle/>
          <a:p>
            <a:r>
              <a:rPr lang="en-GB" dirty="0">
                <a:solidFill>
                  <a:prstClr val="black">
                    <a:tint val="75000"/>
                  </a:prstClr>
                </a:solidFill>
              </a:rPr>
              <a:t>©Teaching Continua Ltd.</a:t>
            </a:r>
          </a:p>
        </p:txBody>
      </p:sp>
      <p:sp>
        <p:nvSpPr>
          <p:cNvPr id="5" name="Slide Number Placeholder 4"/>
          <p:cNvSpPr>
            <a:spLocks noGrp="1"/>
          </p:cNvSpPr>
          <p:nvPr>
            <p:ph type="sldNum" sz="quarter" idx="12"/>
          </p:nvPr>
        </p:nvSpPr>
        <p:spPr/>
        <p:txBody>
          <a:body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6839044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698BBF7-B2CB-4055-A4BA-2610A9177B8C}" type="datetime1">
              <a:rPr lang="en-GB" smtClean="0">
                <a:solidFill>
                  <a:prstClr val="black">
                    <a:tint val="75000"/>
                  </a:prstClr>
                </a:solidFill>
              </a:rPr>
              <a:t>05/11/2017</a:t>
            </a:fld>
            <a:endParaRPr lang="en-GB" dirty="0">
              <a:solidFill>
                <a:prstClr val="black">
                  <a:tint val="75000"/>
                </a:prstClr>
              </a:solidFill>
            </a:endParaRPr>
          </a:p>
        </p:txBody>
      </p:sp>
      <p:sp>
        <p:nvSpPr>
          <p:cNvPr id="3" name="Footer Placeholder 2"/>
          <p:cNvSpPr>
            <a:spLocks noGrp="1"/>
          </p:cNvSpPr>
          <p:nvPr>
            <p:ph type="ftr" sz="quarter" idx="11"/>
          </p:nvPr>
        </p:nvSpPr>
        <p:spPr/>
        <p:txBody>
          <a:bodyPr/>
          <a:lstStyle/>
          <a:p>
            <a:r>
              <a:rPr lang="en-GB" dirty="0">
                <a:solidFill>
                  <a:prstClr val="black">
                    <a:tint val="75000"/>
                  </a:prstClr>
                </a:solidFill>
              </a:rPr>
              <a:t>©Teaching Continua Ltd.</a:t>
            </a:r>
          </a:p>
        </p:txBody>
      </p:sp>
      <p:sp>
        <p:nvSpPr>
          <p:cNvPr id="4" name="Slide Number Placeholder 3"/>
          <p:cNvSpPr>
            <a:spLocks noGrp="1"/>
          </p:cNvSpPr>
          <p:nvPr>
            <p:ph type="sldNum" sz="quarter" idx="12"/>
          </p:nvPr>
        </p:nvSpPr>
        <p:spPr/>
        <p:txBody>
          <a:body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9886262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15BED96-6528-4863-B828-7A699A121555}" type="datetime1">
              <a:rPr lang="en-GB" smtClean="0">
                <a:solidFill>
                  <a:prstClr val="black">
                    <a:tint val="75000"/>
                  </a:prstClr>
                </a:solidFill>
              </a:rPr>
              <a:t>05/11/2017</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r>
              <a:rPr lang="en-GB" dirty="0">
                <a:solidFill>
                  <a:prstClr val="black">
                    <a:tint val="75000"/>
                  </a:prstClr>
                </a:solidFill>
              </a:rPr>
              <a:t>©Teaching Continua Ltd.</a:t>
            </a:r>
          </a:p>
        </p:txBody>
      </p:sp>
      <p:sp>
        <p:nvSpPr>
          <p:cNvPr id="7" name="Slide Number Placeholder 6"/>
          <p:cNvSpPr>
            <a:spLocks noGrp="1"/>
          </p:cNvSpPr>
          <p:nvPr>
            <p:ph type="sldNum" sz="quarter" idx="12"/>
          </p:nvPr>
        </p:nvSpPr>
        <p:spPr/>
        <p:txBody>
          <a:body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5147208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452B06-6465-4E24-8811-E8C07C1A672B}" type="datetime1">
              <a:rPr lang="en-GB" smtClean="0">
                <a:solidFill>
                  <a:prstClr val="black">
                    <a:tint val="75000"/>
                  </a:prstClr>
                </a:solidFill>
              </a:rPr>
              <a:t>05/11/2017</a:t>
            </a:fld>
            <a:endParaRPr lang="en-GB" dirty="0">
              <a:solidFill>
                <a:prstClr val="black">
                  <a:tint val="75000"/>
                </a:prstClr>
              </a:solidFill>
            </a:endParaRPr>
          </a:p>
        </p:txBody>
      </p:sp>
      <p:sp>
        <p:nvSpPr>
          <p:cNvPr id="6" name="Footer Placeholder 5"/>
          <p:cNvSpPr>
            <a:spLocks noGrp="1"/>
          </p:cNvSpPr>
          <p:nvPr>
            <p:ph type="ftr" sz="quarter" idx="11"/>
          </p:nvPr>
        </p:nvSpPr>
        <p:spPr/>
        <p:txBody>
          <a:bodyPr/>
          <a:lstStyle/>
          <a:p>
            <a:r>
              <a:rPr lang="en-GB" dirty="0">
                <a:solidFill>
                  <a:prstClr val="black">
                    <a:tint val="75000"/>
                  </a:prstClr>
                </a:solidFill>
              </a:rPr>
              <a:t>©Teaching Continua Ltd.</a:t>
            </a:r>
          </a:p>
        </p:txBody>
      </p:sp>
      <p:sp>
        <p:nvSpPr>
          <p:cNvPr id="7" name="Slide Number Placeholder 6"/>
          <p:cNvSpPr>
            <a:spLocks noGrp="1"/>
          </p:cNvSpPr>
          <p:nvPr>
            <p:ph type="sldNum" sz="quarter" idx="12"/>
          </p:nvPr>
        </p:nvSpPr>
        <p:spPr/>
        <p:txBody>
          <a:body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32365149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441B85-407E-41A3-9362-A2FFD3061265}" type="datetime1">
              <a:rPr lang="en-GB" smtClean="0">
                <a:solidFill>
                  <a:prstClr val="black">
                    <a:tint val="75000"/>
                  </a:prstClr>
                </a:solidFill>
              </a:rPr>
              <a:t>05/11/2017</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dirty="0">
                <a:solidFill>
                  <a:prstClr val="black">
                    <a:tint val="75000"/>
                  </a:prstClr>
                </a:solidFill>
              </a:rPr>
              <a:t>©Teaching Continua Ltd.</a:t>
            </a:r>
          </a:p>
        </p:txBody>
      </p:sp>
      <p:sp>
        <p:nvSpPr>
          <p:cNvPr id="6" name="Slide Number Placeholder 5"/>
          <p:cNvSpPr>
            <a:spLocks noGrp="1"/>
          </p:cNvSpPr>
          <p:nvPr>
            <p:ph type="sldNum" sz="quarter" idx="12"/>
          </p:nvPr>
        </p:nvSpPr>
        <p:spPr/>
        <p:txBody>
          <a:body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25645704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6C5937C-D16D-45F1-8208-5BE62B412D11}" type="datetime1">
              <a:rPr lang="en-GB" smtClean="0">
                <a:solidFill>
                  <a:prstClr val="black">
                    <a:tint val="75000"/>
                  </a:prstClr>
                </a:solidFill>
              </a:rPr>
              <a:t>05/11/2017</a:t>
            </a:fld>
            <a:endParaRPr lang="en-GB" dirty="0">
              <a:solidFill>
                <a:prstClr val="black">
                  <a:tint val="75000"/>
                </a:prstClr>
              </a:solidFill>
            </a:endParaRPr>
          </a:p>
        </p:txBody>
      </p:sp>
      <p:sp>
        <p:nvSpPr>
          <p:cNvPr id="5" name="Footer Placeholder 4"/>
          <p:cNvSpPr>
            <a:spLocks noGrp="1"/>
          </p:cNvSpPr>
          <p:nvPr>
            <p:ph type="ftr" sz="quarter" idx="11"/>
          </p:nvPr>
        </p:nvSpPr>
        <p:spPr/>
        <p:txBody>
          <a:bodyPr/>
          <a:lstStyle/>
          <a:p>
            <a:r>
              <a:rPr lang="en-GB" dirty="0">
                <a:solidFill>
                  <a:prstClr val="black">
                    <a:tint val="75000"/>
                  </a:prstClr>
                </a:solidFill>
              </a:rPr>
              <a:t>©Teaching Continua Ltd.</a:t>
            </a:r>
          </a:p>
        </p:txBody>
      </p:sp>
      <p:sp>
        <p:nvSpPr>
          <p:cNvPr id="6" name="Slide Number Placeholder 5"/>
          <p:cNvSpPr>
            <a:spLocks noGrp="1"/>
          </p:cNvSpPr>
          <p:nvPr>
            <p:ph type="sldNum" sz="quarter" idx="12"/>
          </p:nvPr>
        </p:nvSpPr>
        <p:spPr/>
        <p:txBody>
          <a:body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1508062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60873D7-3CBF-4CAB-9EED-598B2B8F62B5}" type="datetime1">
              <a:rPr lang="en-GB" smtClean="0"/>
              <a:t>05/11/2017</a:t>
            </a:fld>
            <a:endParaRPr lang="en-GB" dirty="0"/>
          </a:p>
        </p:txBody>
      </p:sp>
      <p:sp>
        <p:nvSpPr>
          <p:cNvPr id="5" name="Footer Placeholder 4"/>
          <p:cNvSpPr>
            <a:spLocks noGrp="1"/>
          </p:cNvSpPr>
          <p:nvPr>
            <p:ph type="ftr" sz="quarter" idx="11"/>
          </p:nvPr>
        </p:nvSpPr>
        <p:spPr/>
        <p:txBody>
          <a:bodyPr/>
          <a:lstStyle/>
          <a:p>
            <a:r>
              <a:rPr lang="en-GB" dirty="0"/>
              <a:t>©Gareth Coombes Consultancy Ltd. </a:t>
            </a:r>
          </a:p>
        </p:txBody>
      </p:sp>
      <p:sp>
        <p:nvSpPr>
          <p:cNvPr id="6" name="Slide Number Placeholder 5"/>
          <p:cNvSpPr>
            <a:spLocks noGrp="1"/>
          </p:cNvSpPr>
          <p:nvPr>
            <p:ph type="sldNum" sz="quarter" idx="12"/>
          </p:nvPr>
        </p:nvSpPr>
        <p:spPr/>
        <p:txBody>
          <a:bodyPr/>
          <a:lstStyle/>
          <a:p>
            <a:fld id="{BC3138A2-48B9-430D-B64F-2A12021326A5}" type="slidenum">
              <a:rPr lang="en-GB" smtClean="0"/>
              <a:t>‹#›</a:t>
            </a:fld>
            <a:endParaRPr lang="en-GB" dirty="0"/>
          </a:p>
        </p:txBody>
      </p:sp>
    </p:spTree>
    <p:extLst>
      <p:ext uri="{BB962C8B-B14F-4D97-AF65-F5344CB8AC3E}">
        <p14:creationId xmlns:p14="http://schemas.microsoft.com/office/powerpoint/2010/main" val="11317390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FA4CBA0-0DBD-41F8-B32B-012EEEDD507E}" type="datetime1">
              <a:rPr lang="en-GB" smtClean="0"/>
              <a:t>05/11/2017</a:t>
            </a:fld>
            <a:endParaRPr lang="en-GB" dirty="0"/>
          </a:p>
        </p:txBody>
      </p:sp>
      <p:sp>
        <p:nvSpPr>
          <p:cNvPr id="5" name="Footer Placeholder 4"/>
          <p:cNvSpPr>
            <a:spLocks noGrp="1"/>
          </p:cNvSpPr>
          <p:nvPr>
            <p:ph type="ftr" sz="quarter" idx="11"/>
          </p:nvPr>
        </p:nvSpPr>
        <p:spPr/>
        <p:txBody>
          <a:bodyPr/>
          <a:lstStyle/>
          <a:p>
            <a:r>
              <a:rPr lang="en-GB" dirty="0"/>
              <a:t>©Gareth Coombes Consultancy Ltd. </a:t>
            </a:r>
          </a:p>
        </p:txBody>
      </p:sp>
      <p:sp>
        <p:nvSpPr>
          <p:cNvPr id="6" name="Slide Number Placeholder 5"/>
          <p:cNvSpPr>
            <a:spLocks noGrp="1"/>
          </p:cNvSpPr>
          <p:nvPr>
            <p:ph type="sldNum" sz="quarter" idx="12"/>
          </p:nvPr>
        </p:nvSpPr>
        <p:spPr/>
        <p:txBody>
          <a:bodyPr/>
          <a:lstStyle/>
          <a:p>
            <a:fld id="{BC3138A2-48B9-430D-B64F-2A12021326A5}" type="slidenum">
              <a:rPr lang="en-GB" smtClean="0"/>
              <a:t>‹#›</a:t>
            </a:fld>
            <a:endParaRPr lang="en-GB" dirty="0"/>
          </a:p>
        </p:txBody>
      </p:sp>
    </p:spTree>
    <p:extLst>
      <p:ext uri="{BB962C8B-B14F-4D97-AF65-F5344CB8AC3E}">
        <p14:creationId xmlns:p14="http://schemas.microsoft.com/office/powerpoint/2010/main" val="411704555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2"/>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462954F-9E12-43E7-8C46-54332F2C1B55}" type="datetime1">
              <a:rPr lang="en-GB" smtClean="0"/>
              <a:t>05/11/2017</a:t>
            </a:fld>
            <a:endParaRPr lang="en-GB" dirty="0"/>
          </a:p>
        </p:txBody>
      </p:sp>
      <p:sp>
        <p:nvSpPr>
          <p:cNvPr id="5" name="Footer Placeholder 4"/>
          <p:cNvSpPr>
            <a:spLocks noGrp="1"/>
          </p:cNvSpPr>
          <p:nvPr>
            <p:ph type="ftr" sz="quarter" idx="11"/>
          </p:nvPr>
        </p:nvSpPr>
        <p:spPr/>
        <p:txBody>
          <a:bodyPr/>
          <a:lstStyle/>
          <a:p>
            <a:r>
              <a:rPr lang="en-GB" dirty="0"/>
              <a:t>©Gareth Coombes Consultancy Ltd. </a:t>
            </a:r>
          </a:p>
        </p:txBody>
      </p:sp>
      <p:sp>
        <p:nvSpPr>
          <p:cNvPr id="6" name="Slide Number Placeholder 5"/>
          <p:cNvSpPr>
            <a:spLocks noGrp="1"/>
          </p:cNvSpPr>
          <p:nvPr>
            <p:ph type="sldNum" sz="quarter" idx="12"/>
          </p:nvPr>
        </p:nvSpPr>
        <p:spPr/>
        <p:txBody>
          <a:bodyPr/>
          <a:lstStyle/>
          <a:p>
            <a:fld id="{BC3138A2-48B9-430D-B64F-2A12021326A5}" type="slidenum">
              <a:rPr lang="en-GB" smtClean="0"/>
              <a:t>‹#›</a:t>
            </a:fld>
            <a:endParaRPr lang="en-GB" dirty="0"/>
          </a:p>
        </p:txBody>
      </p:sp>
    </p:spTree>
    <p:extLst>
      <p:ext uri="{BB962C8B-B14F-4D97-AF65-F5344CB8AC3E}">
        <p14:creationId xmlns:p14="http://schemas.microsoft.com/office/powerpoint/2010/main" val="18460977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C56A709-C8D0-49AE-96E0-ACC41B846613}" type="datetime1">
              <a:rPr lang="en-GB" smtClean="0"/>
              <a:t>05/11/2017</a:t>
            </a:fld>
            <a:endParaRPr lang="en-GB" dirty="0"/>
          </a:p>
        </p:txBody>
      </p:sp>
      <p:sp>
        <p:nvSpPr>
          <p:cNvPr id="6" name="Footer Placeholder 5"/>
          <p:cNvSpPr>
            <a:spLocks noGrp="1"/>
          </p:cNvSpPr>
          <p:nvPr>
            <p:ph type="ftr" sz="quarter" idx="11"/>
          </p:nvPr>
        </p:nvSpPr>
        <p:spPr/>
        <p:txBody>
          <a:bodyPr/>
          <a:lstStyle/>
          <a:p>
            <a:r>
              <a:rPr lang="en-GB" dirty="0"/>
              <a:t>©Gareth Coombes Consultancy Ltd. </a:t>
            </a:r>
          </a:p>
        </p:txBody>
      </p:sp>
      <p:sp>
        <p:nvSpPr>
          <p:cNvPr id="7" name="Slide Number Placeholder 6"/>
          <p:cNvSpPr>
            <a:spLocks noGrp="1"/>
          </p:cNvSpPr>
          <p:nvPr>
            <p:ph type="sldNum" sz="quarter" idx="12"/>
          </p:nvPr>
        </p:nvSpPr>
        <p:spPr/>
        <p:txBody>
          <a:bodyPr/>
          <a:lstStyle/>
          <a:p>
            <a:fld id="{BC3138A2-48B9-430D-B64F-2A12021326A5}" type="slidenum">
              <a:rPr lang="en-GB" smtClean="0"/>
              <a:t>‹#›</a:t>
            </a:fld>
            <a:endParaRPr lang="en-GB" dirty="0"/>
          </a:p>
        </p:txBody>
      </p:sp>
    </p:spTree>
    <p:extLst>
      <p:ext uri="{BB962C8B-B14F-4D97-AF65-F5344CB8AC3E}">
        <p14:creationId xmlns:p14="http://schemas.microsoft.com/office/powerpoint/2010/main" val="25286352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7797881-81C1-49F2-BE01-7923674EAC26}" type="datetime1">
              <a:rPr lang="en-GB" smtClean="0"/>
              <a:t>05/11/2017</a:t>
            </a:fld>
            <a:endParaRPr lang="en-GB" dirty="0"/>
          </a:p>
        </p:txBody>
      </p:sp>
      <p:sp>
        <p:nvSpPr>
          <p:cNvPr id="8" name="Footer Placeholder 7"/>
          <p:cNvSpPr>
            <a:spLocks noGrp="1"/>
          </p:cNvSpPr>
          <p:nvPr>
            <p:ph type="ftr" sz="quarter" idx="11"/>
          </p:nvPr>
        </p:nvSpPr>
        <p:spPr/>
        <p:txBody>
          <a:bodyPr/>
          <a:lstStyle/>
          <a:p>
            <a:r>
              <a:rPr lang="en-GB" dirty="0"/>
              <a:t>©Gareth Coombes Consultancy Ltd. </a:t>
            </a:r>
          </a:p>
        </p:txBody>
      </p:sp>
      <p:sp>
        <p:nvSpPr>
          <p:cNvPr id="9" name="Slide Number Placeholder 8"/>
          <p:cNvSpPr>
            <a:spLocks noGrp="1"/>
          </p:cNvSpPr>
          <p:nvPr>
            <p:ph type="sldNum" sz="quarter" idx="12"/>
          </p:nvPr>
        </p:nvSpPr>
        <p:spPr/>
        <p:txBody>
          <a:bodyPr/>
          <a:lstStyle/>
          <a:p>
            <a:fld id="{BC3138A2-48B9-430D-B64F-2A12021326A5}" type="slidenum">
              <a:rPr lang="en-GB" smtClean="0"/>
              <a:t>‹#›</a:t>
            </a:fld>
            <a:endParaRPr lang="en-GB" dirty="0"/>
          </a:p>
        </p:txBody>
      </p:sp>
    </p:spTree>
    <p:extLst>
      <p:ext uri="{BB962C8B-B14F-4D97-AF65-F5344CB8AC3E}">
        <p14:creationId xmlns:p14="http://schemas.microsoft.com/office/powerpoint/2010/main" val="15803341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80F86D7-1F3D-4DE4-BDB0-24ADAF47BD1F}" type="datetime1">
              <a:rPr lang="en-GB" smtClean="0"/>
              <a:t>05/11/2017</a:t>
            </a:fld>
            <a:endParaRPr lang="en-GB" dirty="0"/>
          </a:p>
        </p:txBody>
      </p:sp>
      <p:sp>
        <p:nvSpPr>
          <p:cNvPr id="4" name="Footer Placeholder 3"/>
          <p:cNvSpPr>
            <a:spLocks noGrp="1"/>
          </p:cNvSpPr>
          <p:nvPr>
            <p:ph type="ftr" sz="quarter" idx="11"/>
          </p:nvPr>
        </p:nvSpPr>
        <p:spPr/>
        <p:txBody>
          <a:bodyPr/>
          <a:lstStyle/>
          <a:p>
            <a:r>
              <a:rPr lang="en-GB" dirty="0"/>
              <a:t>©Gareth Coombes Consultancy Ltd. </a:t>
            </a:r>
          </a:p>
        </p:txBody>
      </p:sp>
      <p:sp>
        <p:nvSpPr>
          <p:cNvPr id="5" name="Slide Number Placeholder 4"/>
          <p:cNvSpPr>
            <a:spLocks noGrp="1"/>
          </p:cNvSpPr>
          <p:nvPr>
            <p:ph type="sldNum" sz="quarter" idx="12"/>
          </p:nvPr>
        </p:nvSpPr>
        <p:spPr/>
        <p:txBody>
          <a:bodyPr/>
          <a:lstStyle/>
          <a:p>
            <a:fld id="{BC3138A2-48B9-430D-B64F-2A12021326A5}" type="slidenum">
              <a:rPr lang="en-GB" smtClean="0"/>
              <a:t>‹#›</a:t>
            </a:fld>
            <a:endParaRPr lang="en-GB" dirty="0"/>
          </a:p>
        </p:txBody>
      </p:sp>
    </p:spTree>
    <p:extLst>
      <p:ext uri="{BB962C8B-B14F-4D97-AF65-F5344CB8AC3E}">
        <p14:creationId xmlns:p14="http://schemas.microsoft.com/office/powerpoint/2010/main" val="29568904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D6D874-1B59-4CA2-B39B-D87BBCC37530}" type="datetime1">
              <a:rPr lang="en-GB" smtClean="0"/>
              <a:t>05/11/2017</a:t>
            </a:fld>
            <a:endParaRPr lang="en-GB" dirty="0"/>
          </a:p>
        </p:txBody>
      </p:sp>
      <p:sp>
        <p:nvSpPr>
          <p:cNvPr id="3" name="Footer Placeholder 2"/>
          <p:cNvSpPr>
            <a:spLocks noGrp="1"/>
          </p:cNvSpPr>
          <p:nvPr>
            <p:ph type="ftr" sz="quarter" idx="11"/>
          </p:nvPr>
        </p:nvSpPr>
        <p:spPr/>
        <p:txBody>
          <a:bodyPr/>
          <a:lstStyle/>
          <a:p>
            <a:r>
              <a:rPr lang="en-GB" dirty="0"/>
              <a:t>©Gareth Coombes Consultancy Ltd. </a:t>
            </a:r>
          </a:p>
        </p:txBody>
      </p:sp>
      <p:sp>
        <p:nvSpPr>
          <p:cNvPr id="4" name="Slide Number Placeholder 3"/>
          <p:cNvSpPr>
            <a:spLocks noGrp="1"/>
          </p:cNvSpPr>
          <p:nvPr>
            <p:ph type="sldNum" sz="quarter" idx="12"/>
          </p:nvPr>
        </p:nvSpPr>
        <p:spPr/>
        <p:txBody>
          <a:bodyPr/>
          <a:lstStyle/>
          <a:p>
            <a:fld id="{BC3138A2-48B9-430D-B64F-2A12021326A5}" type="slidenum">
              <a:rPr lang="en-GB" smtClean="0"/>
              <a:t>‹#›</a:t>
            </a:fld>
            <a:endParaRPr lang="en-GB" dirty="0"/>
          </a:p>
        </p:txBody>
      </p:sp>
    </p:spTree>
    <p:extLst>
      <p:ext uri="{BB962C8B-B14F-4D97-AF65-F5344CB8AC3E}">
        <p14:creationId xmlns:p14="http://schemas.microsoft.com/office/powerpoint/2010/main" val="263322487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85311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691063"/>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F51ECC1A-6518-4E06-A641-39AD1DE33946}" type="datetime1">
              <a:rPr lang="en-GB" smtClean="0"/>
              <a:t>05/11/2017</a:t>
            </a:fld>
            <a:endParaRPr lang="en-GB" dirty="0"/>
          </a:p>
        </p:txBody>
      </p:sp>
      <p:sp>
        <p:nvSpPr>
          <p:cNvPr id="6" name="Footer Placeholder 5"/>
          <p:cNvSpPr>
            <a:spLocks noGrp="1"/>
          </p:cNvSpPr>
          <p:nvPr>
            <p:ph type="ftr" sz="quarter" idx="11"/>
          </p:nvPr>
        </p:nvSpPr>
        <p:spPr/>
        <p:txBody>
          <a:bodyPr/>
          <a:lstStyle/>
          <a:p>
            <a:r>
              <a:rPr lang="en-GB" dirty="0"/>
              <a:t>©Gareth Coombes Consultancy Ltd. </a:t>
            </a:r>
          </a:p>
        </p:txBody>
      </p:sp>
      <p:sp>
        <p:nvSpPr>
          <p:cNvPr id="7" name="Slide Number Placeholder 6"/>
          <p:cNvSpPr>
            <a:spLocks noGrp="1"/>
          </p:cNvSpPr>
          <p:nvPr>
            <p:ph type="sldNum" sz="quarter" idx="12"/>
          </p:nvPr>
        </p:nvSpPr>
        <p:spPr/>
        <p:txBody>
          <a:bodyPr/>
          <a:lstStyle/>
          <a:p>
            <a:fld id="{BC3138A2-48B9-430D-B64F-2A12021326A5}" type="slidenum">
              <a:rPr lang="en-GB" smtClean="0"/>
              <a:t>‹#›</a:t>
            </a:fld>
            <a:endParaRPr lang="en-GB" dirty="0"/>
          </a:p>
        </p:txBody>
      </p:sp>
    </p:spTree>
    <p:extLst>
      <p:ext uri="{BB962C8B-B14F-4D97-AF65-F5344CB8AC3E}">
        <p14:creationId xmlns:p14="http://schemas.microsoft.com/office/powerpoint/2010/main" val="8169680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15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1C070316-C782-494B-B1EE-B00E13C1DDA4}" type="datetime1">
              <a:rPr lang="en-GB" smtClean="0"/>
              <a:t>05/11/2017</a:t>
            </a:fld>
            <a:endParaRPr lang="en-GB" dirty="0"/>
          </a:p>
        </p:txBody>
      </p:sp>
      <p:sp>
        <p:nvSpPr>
          <p:cNvPr id="6" name="Footer Placeholder 5"/>
          <p:cNvSpPr>
            <a:spLocks noGrp="1"/>
          </p:cNvSpPr>
          <p:nvPr>
            <p:ph type="ftr" sz="quarter" idx="11"/>
          </p:nvPr>
        </p:nvSpPr>
        <p:spPr/>
        <p:txBody>
          <a:bodyPr/>
          <a:lstStyle/>
          <a:p>
            <a:r>
              <a:rPr lang="en-GB" dirty="0"/>
              <a:t>©Gareth Coombes Consultancy Ltd. </a:t>
            </a:r>
          </a:p>
        </p:txBody>
      </p:sp>
      <p:sp>
        <p:nvSpPr>
          <p:cNvPr id="7" name="Slide Number Placeholder 6"/>
          <p:cNvSpPr>
            <a:spLocks noGrp="1"/>
          </p:cNvSpPr>
          <p:nvPr>
            <p:ph type="sldNum" sz="quarter" idx="12"/>
          </p:nvPr>
        </p:nvSpPr>
        <p:spPr/>
        <p:txBody>
          <a:bodyPr/>
          <a:lstStyle/>
          <a:p>
            <a:fld id="{BC3138A2-48B9-430D-B64F-2A12021326A5}" type="slidenum">
              <a:rPr lang="en-GB" smtClean="0"/>
              <a:t>‹#›</a:t>
            </a:fld>
            <a:endParaRPr lang="en-GB" dirty="0"/>
          </a:p>
        </p:txBody>
      </p:sp>
    </p:spTree>
    <p:extLst>
      <p:ext uri="{BB962C8B-B14F-4D97-AF65-F5344CB8AC3E}">
        <p14:creationId xmlns:p14="http://schemas.microsoft.com/office/powerpoint/2010/main" val="80912146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7E2866-9EA7-42E3-B0DC-958D246E958D}" type="datetime1">
              <a:rPr lang="en-GB" smtClean="0"/>
              <a:t>05/11/2017</a:t>
            </a:fld>
            <a:endParaRPr lang="en-GB" dirty="0"/>
          </a:p>
        </p:txBody>
      </p:sp>
      <p:sp>
        <p:nvSpPr>
          <p:cNvPr id="5" name="Footer Placeholder 4"/>
          <p:cNvSpPr>
            <a:spLocks noGrp="1"/>
          </p:cNvSpPr>
          <p:nvPr>
            <p:ph type="ftr" sz="quarter" idx="11"/>
          </p:nvPr>
        </p:nvSpPr>
        <p:spPr/>
        <p:txBody>
          <a:bodyPr/>
          <a:lstStyle/>
          <a:p>
            <a:r>
              <a:rPr lang="en-GB" dirty="0"/>
              <a:t>©Gareth Coombes Consultancy Ltd. </a:t>
            </a:r>
          </a:p>
        </p:txBody>
      </p:sp>
      <p:sp>
        <p:nvSpPr>
          <p:cNvPr id="6" name="Slide Number Placeholder 5"/>
          <p:cNvSpPr>
            <a:spLocks noGrp="1"/>
          </p:cNvSpPr>
          <p:nvPr>
            <p:ph type="sldNum" sz="quarter" idx="12"/>
          </p:nvPr>
        </p:nvSpPr>
        <p:spPr/>
        <p:txBody>
          <a:bodyPr/>
          <a:lstStyle/>
          <a:p>
            <a:fld id="{BC3138A2-48B9-430D-B64F-2A12021326A5}" type="slidenum">
              <a:rPr lang="en-GB" smtClean="0"/>
              <a:t>‹#›</a:t>
            </a:fld>
            <a:endParaRPr lang="en-GB" dirty="0"/>
          </a:p>
        </p:txBody>
      </p:sp>
    </p:spTree>
    <p:extLst>
      <p:ext uri="{BB962C8B-B14F-4D97-AF65-F5344CB8AC3E}">
        <p14:creationId xmlns:p14="http://schemas.microsoft.com/office/powerpoint/2010/main" val="317433696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4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08D8FA-2587-4897-8BC8-743D893ACE54}" type="datetime1">
              <a:rPr lang="en-GB" smtClean="0"/>
              <a:t>05/11/2017</a:t>
            </a:fld>
            <a:endParaRPr lang="en-GB" dirty="0"/>
          </a:p>
        </p:txBody>
      </p:sp>
      <p:sp>
        <p:nvSpPr>
          <p:cNvPr id="5" name="Footer Placeholder 4"/>
          <p:cNvSpPr>
            <a:spLocks noGrp="1"/>
          </p:cNvSpPr>
          <p:nvPr>
            <p:ph type="ftr" sz="quarter" idx="11"/>
          </p:nvPr>
        </p:nvSpPr>
        <p:spPr/>
        <p:txBody>
          <a:bodyPr/>
          <a:lstStyle/>
          <a:p>
            <a:r>
              <a:rPr lang="en-GB" dirty="0"/>
              <a:t>©Gareth Coombes Consultancy Ltd. </a:t>
            </a:r>
          </a:p>
        </p:txBody>
      </p:sp>
      <p:sp>
        <p:nvSpPr>
          <p:cNvPr id="6" name="Slide Number Placeholder 5"/>
          <p:cNvSpPr>
            <a:spLocks noGrp="1"/>
          </p:cNvSpPr>
          <p:nvPr>
            <p:ph type="sldNum" sz="quarter" idx="12"/>
          </p:nvPr>
        </p:nvSpPr>
        <p:spPr/>
        <p:txBody>
          <a:bodyPr/>
          <a:lstStyle/>
          <a:p>
            <a:fld id="{BC3138A2-48B9-430D-B64F-2A12021326A5}" type="slidenum">
              <a:rPr lang="en-GB" smtClean="0"/>
              <a:t>‹#›</a:t>
            </a:fld>
            <a:endParaRPr lang="en-GB" dirty="0"/>
          </a:p>
        </p:txBody>
      </p:sp>
    </p:spTree>
    <p:extLst>
      <p:ext uri="{BB962C8B-B14F-4D97-AF65-F5344CB8AC3E}">
        <p14:creationId xmlns:p14="http://schemas.microsoft.com/office/powerpoint/2010/main" val="588100452"/>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3.xml"/><Relationship Id="rId12" Type="http://schemas.openxmlformats.org/officeDocument/2006/relationships/theme" Target="../theme/theme3.xml"/><Relationship Id="rId1" Type="http://schemas.openxmlformats.org/officeDocument/2006/relationships/slideLayout" Target="../slideLayouts/slideLayout23.xml"/><Relationship Id="rId2" Type="http://schemas.openxmlformats.org/officeDocument/2006/relationships/slideLayout" Target="../slideLayouts/slideLayout24.xml"/><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B767F8-B962-4148-8744-9840708CB776}" type="datetime1">
              <a:rPr lang="en-GB" smtClean="0"/>
              <a:t>05/11/2017</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dirty="0"/>
              <a:t>©Teaching Continua Ltd.</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48DDBC-A847-4A74-A1F3-EEB7BE459A0E}" type="slidenum">
              <a:rPr lang="en-GB" smtClean="0"/>
              <a:pPr/>
              <a:t>‹#›</a:t>
            </a:fld>
            <a:endParaRPr lang="en-GB" dirty="0"/>
          </a:p>
        </p:txBody>
      </p:sp>
    </p:spTree>
    <p:extLst>
      <p:ext uri="{BB962C8B-B14F-4D97-AF65-F5344CB8AC3E}">
        <p14:creationId xmlns:p14="http://schemas.microsoft.com/office/powerpoint/2010/main" val="340705431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12677D-131A-4C9B-B30F-2F6F1DA336BF}" type="datetime1">
              <a:rPr lang="en-GB" smtClean="0">
                <a:solidFill>
                  <a:prstClr val="black">
                    <a:tint val="75000"/>
                  </a:prstClr>
                </a:solidFill>
              </a:rPr>
              <a:t>05/11/2017</a:t>
            </a:fld>
            <a:endParaRPr lang="en-GB" dirty="0">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dirty="0">
                <a:solidFill>
                  <a:prstClr val="black">
                    <a:tint val="75000"/>
                  </a:prstClr>
                </a:solidFill>
              </a:rPr>
              <a:t>©Teaching Continua Ltd.</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748DDBC-A847-4A74-A1F3-EEB7BE459A0E}"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84486891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99652C5-6369-4197-8818-BE30366575F7}" type="datetime1">
              <a:rPr lang="en-GB" smtClean="0"/>
              <a:t>05/11/2017</a:t>
            </a:fld>
            <a:endParaRPr lang="en-GB" dirty="0"/>
          </a:p>
        </p:txBody>
      </p:sp>
      <p:sp>
        <p:nvSpPr>
          <p:cNvPr id="5" name="Footer Placeholder 4"/>
          <p:cNvSpPr>
            <a:spLocks noGrp="1"/>
          </p:cNvSpPr>
          <p:nvPr>
            <p:ph type="ftr" sz="quarter" idx="3"/>
          </p:nvPr>
        </p:nvSpPr>
        <p:spPr>
          <a:xfrm>
            <a:off x="3124200" y="6356352"/>
            <a:ext cx="28956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dirty="0"/>
              <a:t>©Gareth Coombes Consultancy Ltd. </a:t>
            </a:r>
          </a:p>
        </p:txBody>
      </p:sp>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C3138A2-48B9-430D-B64F-2A12021326A5}" type="slidenum">
              <a:rPr lang="en-GB" smtClean="0"/>
              <a:t>‹#›</a:t>
            </a:fld>
            <a:endParaRPr lang="en-GB" dirty="0"/>
          </a:p>
        </p:txBody>
      </p:sp>
    </p:spTree>
    <p:extLst>
      <p:ext uri="{BB962C8B-B14F-4D97-AF65-F5344CB8AC3E}">
        <p14:creationId xmlns:p14="http://schemas.microsoft.com/office/powerpoint/2010/main" val="165086342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dt="0"/>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9.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 Id="rId3" Type="http://schemas.openxmlformats.org/officeDocument/2006/relationships/image" Target="../media/image1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image" Target="../media/image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0375" y="5017477"/>
            <a:ext cx="8229600" cy="827331"/>
          </a:xfrm>
        </p:spPr>
        <p:txBody>
          <a:bodyPr>
            <a:normAutofit/>
          </a:bodyPr>
          <a:lstStyle/>
          <a:p>
            <a:pPr algn="ctr">
              <a:buNone/>
            </a:pPr>
            <a:endParaRPr lang="en-GB" sz="3600" dirty="0">
              <a:solidFill>
                <a:srgbClr val="0070C0"/>
              </a:solidFill>
            </a:endParaRPr>
          </a:p>
        </p:txBody>
      </p:sp>
      <p:sp>
        <p:nvSpPr>
          <p:cNvPr id="4" name="Footer Placeholder 3"/>
          <p:cNvSpPr>
            <a:spLocks noGrp="1"/>
          </p:cNvSpPr>
          <p:nvPr>
            <p:ph type="ftr" sz="quarter" idx="11"/>
          </p:nvPr>
        </p:nvSpPr>
        <p:spPr>
          <a:xfrm>
            <a:off x="827584" y="6356350"/>
            <a:ext cx="7560840" cy="365125"/>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b="0" i="0" u="none" strike="noStrike" kern="0" cap="none" spc="0" normalizeH="0" baseline="0" noProof="0" dirty="0">
                <a:ln>
                  <a:noFill/>
                </a:ln>
                <a:solidFill>
                  <a:sysClr val="windowText" lastClr="000000"/>
                </a:solidFill>
                <a:effectLst/>
                <a:uLnTx/>
                <a:uFillTx/>
              </a:rPr>
              <a:t>©Teaching Continua Ltd.</a:t>
            </a:r>
          </a:p>
        </p:txBody>
      </p:sp>
      <p:sp>
        <p:nvSpPr>
          <p:cNvPr id="5" name="AutoShape 2" descr="Displaying tclogo_symbol_big.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endParaRPr>
          </a:p>
        </p:txBody>
      </p:sp>
      <p:pic>
        <p:nvPicPr>
          <p:cNvPr id="1030" name="Picture 6" descr="C:\Users\Wendy Rees\Downloads\tclogo_full_big (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713" y="971757"/>
            <a:ext cx="8460432" cy="18811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205795" y="2132856"/>
            <a:ext cx="4752528" cy="461665"/>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rgbClr val="00B050"/>
                </a:solidFill>
                <a:effectLst/>
                <a:uLnTx/>
                <a:uFillTx/>
              </a:rPr>
              <a:t>Reflect</a:t>
            </a:r>
            <a:r>
              <a:rPr kumimoji="0" lang="en-GB" sz="2400" b="0" i="0" u="none" strike="noStrike" kern="0" cap="none" spc="0" normalizeH="0" baseline="0" noProof="0" dirty="0">
                <a:ln>
                  <a:noFill/>
                </a:ln>
                <a:solidFill>
                  <a:srgbClr val="92D050"/>
                </a:solidFill>
                <a:effectLst/>
                <a:uLnTx/>
                <a:uFillTx/>
              </a:rPr>
              <a:t> – </a:t>
            </a:r>
            <a:r>
              <a:rPr kumimoji="0" lang="en-GB" sz="2400" b="0" i="0" u="none" strike="noStrike" kern="0" cap="none" spc="0" normalizeH="0" baseline="0" noProof="0" dirty="0">
                <a:ln>
                  <a:noFill/>
                </a:ln>
                <a:solidFill>
                  <a:srgbClr val="00B050"/>
                </a:solidFill>
                <a:effectLst/>
                <a:uLnTx/>
                <a:uFillTx/>
              </a:rPr>
              <a:t>Empower</a:t>
            </a:r>
            <a:r>
              <a:rPr kumimoji="0" lang="en-GB" sz="2400" b="0" i="0" u="none" strike="noStrike" kern="0" cap="none" spc="0" normalizeH="0" baseline="0" noProof="0" dirty="0">
                <a:ln>
                  <a:noFill/>
                </a:ln>
                <a:solidFill>
                  <a:srgbClr val="92D050"/>
                </a:solidFill>
                <a:effectLst/>
                <a:uLnTx/>
                <a:uFillTx/>
              </a:rPr>
              <a:t> – </a:t>
            </a:r>
            <a:r>
              <a:rPr kumimoji="0" lang="en-GB" sz="2400" b="0" i="0" u="none" strike="noStrike" kern="0" cap="none" spc="0" normalizeH="0" baseline="0" noProof="0" dirty="0">
                <a:ln>
                  <a:noFill/>
                </a:ln>
                <a:solidFill>
                  <a:srgbClr val="00B050"/>
                </a:solidFill>
                <a:effectLst/>
                <a:uLnTx/>
                <a:uFillTx/>
              </a:rPr>
              <a:t>Improve</a:t>
            </a:r>
          </a:p>
        </p:txBody>
      </p:sp>
    </p:spTree>
    <p:extLst>
      <p:ext uri="{BB962C8B-B14F-4D97-AF65-F5344CB8AC3E}">
        <p14:creationId xmlns:p14="http://schemas.microsoft.com/office/powerpoint/2010/main" val="91234531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756150"/>
          </a:xfrm>
        </p:spPr>
        <p:txBody>
          <a:bodyPr>
            <a:normAutofit fontScale="92500" lnSpcReduction="20000"/>
          </a:bodyPr>
          <a:lstStyle/>
          <a:p>
            <a:pPr marL="0" lvl="0" indent="0" algn="ctr">
              <a:buNone/>
            </a:pPr>
            <a:r>
              <a:rPr lang="en-GB" dirty="0">
                <a:solidFill>
                  <a:srgbClr val="0070C0"/>
                </a:solidFill>
              </a:rPr>
              <a:t>To provide a very detailed resources to  support teachers in evaluating practices.</a:t>
            </a:r>
          </a:p>
          <a:p>
            <a:pPr marL="0" lvl="0" indent="0" algn="ctr">
              <a:buNone/>
            </a:pPr>
            <a:r>
              <a:rPr lang="en-GB" dirty="0">
                <a:solidFill>
                  <a:srgbClr val="00B050"/>
                </a:solidFill>
              </a:rPr>
              <a:t>Reflect </a:t>
            </a:r>
          </a:p>
          <a:p>
            <a:pPr marL="0" lvl="0" indent="0">
              <a:buNone/>
            </a:pPr>
            <a:endParaRPr lang="en-GB" sz="2200" dirty="0">
              <a:solidFill>
                <a:prstClr val="black"/>
              </a:solidFill>
            </a:endParaRPr>
          </a:p>
          <a:p>
            <a:pPr marL="0" lvl="0" indent="0" algn="ctr">
              <a:buNone/>
            </a:pPr>
            <a:r>
              <a:rPr lang="en-GB" dirty="0">
                <a:solidFill>
                  <a:srgbClr val="0070C0"/>
                </a:solidFill>
              </a:rPr>
              <a:t>To support teachers and schools in knowing exactly what to do to improve: together.</a:t>
            </a:r>
          </a:p>
          <a:p>
            <a:pPr marL="0" lvl="0" indent="0" algn="ctr">
              <a:buNone/>
            </a:pPr>
            <a:r>
              <a:rPr lang="en-GB" dirty="0">
                <a:solidFill>
                  <a:srgbClr val="00B050"/>
                </a:solidFill>
              </a:rPr>
              <a:t>Empower</a:t>
            </a:r>
          </a:p>
          <a:p>
            <a:pPr marL="0" lvl="0" indent="0">
              <a:buNone/>
            </a:pPr>
            <a:endParaRPr lang="en-GB" sz="2200" dirty="0">
              <a:solidFill>
                <a:srgbClr val="00B050"/>
              </a:solidFill>
            </a:endParaRPr>
          </a:p>
          <a:p>
            <a:pPr marL="0" lvl="0" indent="0" algn="ctr">
              <a:buNone/>
            </a:pPr>
            <a:r>
              <a:rPr lang="en-GB" dirty="0">
                <a:solidFill>
                  <a:srgbClr val="0070C0"/>
                </a:solidFill>
              </a:rPr>
              <a:t>To provide a means by which progress can be determined, shared and celebrated. </a:t>
            </a:r>
          </a:p>
          <a:p>
            <a:pPr marL="0" lvl="0" indent="0" algn="ctr">
              <a:buNone/>
            </a:pPr>
            <a:r>
              <a:rPr lang="en-GB" dirty="0">
                <a:solidFill>
                  <a:srgbClr val="00B050"/>
                </a:solidFill>
              </a:rPr>
              <a:t>Improve</a:t>
            </a:r>
          </a:p>
          <a:p>
            <a:pPr lvl="0">
              <a:buFont typeface="Wingdings" pitchFamily="2" charset="2"/>
              <a:buChar char="Ø"/>
            </a:pPr>
            <a:endParaRPr lang="en-GB" dirty="0">
              <a:solidFill>
                <a:srgbClr val="00B050"/>
              </a:solidFill>
            </a:endParaRPr>
          </a:p>
          <a:p>
            <a:pPr lvl="0">
              <a:buFont typeface="Wingdings" pitchFamily="2" charset="2"/>
              <a:buChar char="Ø"/>
            </a:pPr>
            <a:endParaRPr lang="en-GB" dirty="0">
              <a:solidFill>
                <a:srgbClr val="00B050"/>
              </a:solidFill>
            </a:endParaRPr>
          </a:p>
          <a:p>
            <a:endParaRPr lang="en-GB" dirty="0"/>
          </a:p>
        </p:txBody>
      </p:sp>
      <p:sp>
        <p:nvSpPr>
          <p:cNvPr id="4" name="Footer Placeholder 3"/>
          <p:cNvSpPr>
            <a:spLocks noGrp="1"/>
          </p:cNvSpPr>
          <p:nvPr>
            <p:ph type="ftr" sz="quarter" idx="11"/>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b="0" i="0" u="none" strike="noStrike" kern="0" cap="none" spc="0" normalizeH="0" baseline="0" noProof="0" dirty="0">
                <a:ln>
                  <a:noFill/>
                </a:ln>
                <a:solidFill>
                  <a:sysClr val="windowText" lastClr="000000"/>
                </a:solidFill>
                <a:effectLst/>
                <a:uLnTx/>
                <a:uFillTx/>
              </a:rPr>
              <a:t>©Teaching Continua Ltd.</a:t>
            </a:r>
          </a:p>
        </p:txBody>
      </p:sp>
      <p:sp>
        <p:nvSpPr>
          <p:cNvPr id="5" name="Title 1"/>
          <p:cNvSpPr>
            <a:spLocks noGrp="1"/>
          </p:cNvSpPr>
          <p:nvPr>
            <p:ph type="title"/>
          </p:nvPr>
        </p:nvSpPr>
        <p:spPr>
          <a:xfrm>
            <a:off x="457200" y="274638"/>
            <a:ext cx="8229600" cy="960437"/>
          </a:xfrm>
        </p:spPr>
        <p:style>
          <a:lnRef idx="1">
            <a:schemeClr val="accent3"/>
          </a:lnRef>
          <a:fillRef idx="2">
            <a:schemeClr val="accent3"/>
          </a:fillRef>
          <a:effectRef idx="1">
            <a:schemeClr val="accent3"/>
          </a:effectRef>
          <a:fontRef idx="minor">
            <a:schemeClr val="dk1"/>
          </a:fontRef>
        </p:style>
        <p:txBody>
          <a:bodyPr>
            <a:normAutofit/>
          </a:bodyPr>
          <a:lstStyle/>
          <a:p>
            <a:r>
              <a:rPr lang="en-GB" sz="3600" dirty="0">
                <a:solidFill>
                  <a:srgbClr val="0070C0"/>
                </a:solidFill>
              </a:rPr>
              <a:t>Our Core Principles</a:t>
            </a:r>
            <a:endParaRPr lang="en-GB" sz="4000" b="1" dirty="0"/>
          </a:p>
        </p:txBody>
      </p:sp>
      <p:pic>
        <p:nvPicPr>
          <p:cNvPr id="6" name="Picture 2" descr="C:\Users\Wendy Rees\Downloads\tclogo_symbol_small (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805725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additive="base">
                                        <p:cTn id="2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6" end="6"/>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 calcmode="lin" valueType="num">
                                      <p:cBhvr additive="base">
                                        <p:cTn id="2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70C0"/>
                </a:solidFill>
              </a:rPr>
              <a:t>What’s new</a:t>
            </a:r>
          </a:p>
        </p:txBody>
      </p:sp>
      <p:sp>
        <p:nvSpPr>
          <p:cNvPr id="3" name="Content Placeholder 2"/>
          <p:cNvSpPr>
            <a:spLocks noGrp="1"/>
          </p:cNvSpPr>
          <p:nvPr>
            <p:ph idx="1"/>
          </p:nvPr>
        </p:nvSpPr>
        <p:spPr>
          <a:xfrm>
            <a:off x="457200" y="1790162"/>
            <a:ext cx="8478982" cy="4566187"/>
          </a:xfrm>
        </p:spPr>
        <p:txBody>
          <a:bodyPr>
            <a:normAutofit/>
          </a:bodyPr>
          <a:lstStyle/>
          <a:p>
            <a:pPr marL="0" indent="0">
              <a:buNone/>
            </a:pPr>
            <a:r>
              <a:rPr lang="en-GB" dirty="0"/>
              <a:t>There is a bespoke </a:t>
            </a:r>
            <a:r>
              <a:rPr lang="en-GB" dirty="0">
                <a:solidFill>
                  <a:srgbClr val="0070C0"/>
                </a:solidFill>
              </a:rPr>
              <a:t>Teaching </a:t>
            </a:r>
            <a:r>
              <a:rPr lang="en-GB" b="1" dirty="0">
                <a:solidFill>
                  <a:srgbClr val="0070C0"/>
                </a:solidFill>
              </a:rPr>
              <a:t>Continua</a:t>
            </a:r>
            <a:r>
              <a:rPr lang="en-GB" dirty="0">
                <a:solidFill>
                  <a:srgbClr val="0070C0"/>
                </a:solidFill>
              </a:rPr>
              <a:t> </a:t>
            </a:r>
            <a:r>
              <a:rPr lang="en-GB" dirty="0"/>
              <a:t>product</a:t>
            </a:r>
            <a:r>
              <a:rPr lang="en-GB" dirty="0">
                <a:solidFill>
                  <a:srgbClr val="0070C0"/>
                </a:solidFill>
              </a:rPr>
              <a:t> </a:t>
            </a:r>
          </a:p>
          <a:p>
            <a:pPr marL="0" indent="0">
              <a:buNone/>
            </a:pPr>
            <a:r>
              <a:rPr lang="en-GB" dirty="0"/>
              <a:t>for:</a:t>
            </a:r>
          </a:p>
          <a:p>
            <a:pPr lvl="1">
              <a:buFont typeface="Wingdings" panose="05000000000000000000" pitchFamily="2" charset="2"/>
              <a:buChar char="Ø"/>
            </a:pPr>
            <a:r>
              <a:rPr lang="en-GB" sz="3200" dirty="0"/>
              <a:t>Foundation Phase</a:t>
            </a:r>
          </a:p>
          <a:p>
            <a:pPr lvl="1">
              <a:buFont typeface="Wingdings" panose="05000000000000000000" pitchFamily="2" charset="2"/>
              <a:buChar char="Ø"/>
            </a:pPr>
            <a:r>
              <a:rPr lang="en-GB" sz="3200" dirty="0"/>
              <a:t>Junior/Key Stage 2</a:t>
            </a:r>
          </a:p>
          <a:p>
            <a:pPr lvl="1">
              <a:buFont typeface="Wingdings" panose="05000000000000000000" pitchFamily="2" charset="2"/>
              <a:buChar char="Ø"/>
            </a:pPr>
            <a:r>
              <a:rPr lang="en-GB" sz="3200" dirty="0"/>
              <a:t>Secondary</a:t>
            </a:r>
          </a:p>
          <a:p>
            <a:pPr lvl="1">
              <a:buFont typeface="Wingdings" panose="05000000000000000000" pitchFamily="2" charset="2"/>
              <a:buChar char="Ø"/>
            </a:pPr>
            <a:r>
              <a:rPr lang="en-GB" sz="3200" dirty="0"/>
              <a:t>Special Settings</a:t>
            </a:r>
          </a:p>
          <a:p>
            <a:pPr marL="0" indent="0">
              <a:buNone/>
            </a:pPr>
            <a:endParaRPr lang="en-GB" dirty="0"/>
          </a:p>
        </p:txBody>
      </p:sp>
      <p:sp>
        <p:nvSpPr>
          <p:cNvPr id="4" name="Footer Placeholder 3"/>
          <p:cNvSpPr>
            <a:spLocks noGrp="1"/>
          </p:cNvSpPr>
          <p:nvPr>
            <p:ph type="ftr" sz="quarter" idx="11"/>
          </p:nvPr>
        </p:nvSpPr>
        <p:spPr/>
        <p:txBody>
          <a:bodyPr/>
          <a:lstStyle/>
          <a:p>
            <a:r>
              <a:rPr lang="en-GB" dirty="0"/>
              <a:t>©Teaching Continua Ltd.</a:t>
            </a:r>
          </a:p>
        </p:txBody>
      </p:sp>
      <p:sp>
        <p:nvSpPr>
          <p:cNvPr id="5" name="Title 1"/>
          <p:cNvSpPr txBox="1">
            <a:spLocks/>
          </p:cNvSpPr>
          <p:nvPr/>
        </p:nvSpPr>
        <p:spPr>
          <a:xfrm>
            <a:off x="307570" y="294754"/>
            <a:ext cx="8229600" cy="968781"/>
          </a:xfrm>
          <a:prstGeom prst="rect">
            <a:avLst/>
          </a:prstGeom>
        </p:spPr>
        <p:style>
          <a:lnRef idx="1">
            <a:schemeClr val="accent3"/>
          </a:lnRef>
          <a:fillRef idx="2">
            <a:schemeClr val="accent3"/>
          </a:fillRef>
          <a:effectRef idx="1">
            <a:schemeClr val="accent3"/>
          </a:effectRef>
          <a:fontRef idx="minor">
            <a:schemeClr val="dk1"/>
          </a:fontRef>
        </p:style>
        <p:txBody>
          <a:bodyPr vert="horz" lIns="91440" tIns="45720" rIns="91440" bIns="45720" rtlCol="0" anchor="ctr">
            <a:normAutofit fontScale="25000" lnSpcReduction="20000"/>
          </a:bodyPr>
          <a:lstStyle>
            <a:lvl1pPr algn="ctr" defTabSz="914400" rtl="0" eaLnBrk="1" latinLnBrk="0" hangingPunct="1">
              <a:spcBef>
                <a:spcPct val="0"/>
              </a:spcBef>
              <a:buNone/>
              <a:defRPr sz="4400" kern="1200">
                <a:solidFill>
                  <a:schemeClr val="dk1"/>
                </a:solidFill>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r>
              <a:rPr lang="en-GB" sz="3200" dirty="0">
                <a:solidFill>
                  <a:srgbClr val="0070C0"/>
                </a:solidFill>
              </a:rPr>
              <a:t/>
            </a:r>
            <a:br>
              <a:rPr lang="en-GB" sz="3200" dirty="0">
                <a:solidFill>
                  <a:srgbClr val="0070C0"/>
                </a:solidFill>
              </a:rPr>
            </a:br>
            <a:endParaRPr lang="en-GB" sz="3200" dirty="0">
              <a:solidFill>
                <a:srgbClr val="0070C0"/>
              </a:solidFill>
            </a:endParaRPr>
          </a:p>
          <a:p>
            <a:r>
              <a:rPr lang="en-GB" sz="14400" dirty="0">
                <a:solidFill>
                  <a:srgbClr val="0070C0"/>
                </a:solidFill>
              </a:rPr>
              <a:t>Bespoke Product for Special Settings</a:t>
            </a:r>
            <a:br>
              <a:rPr lang="en-GB" sz="14400" dirty="0">
                <a:solidFill>
                  <a:srgbClr val="0070C0"/>
                </a:solidFill>
              </a:rPr>
            </a:br>
            <a:endParaRPr lang="en-GB" sz="8000" b="1" dirty="0"/>
          </a:p>
        </p:txBody>
      </p:sp>
      <p:pic>
        <p:nvPicPr>
          <p:cNvPr id="6"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956965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otched Right Arrow 4"/>
          <p:cNvSpPr/>
          <p:nvPr/>
        </p:nvSpPr>
        <p:spPr>
          <a:xfrm>
            <a:off x="0" y="836712"/>
            <a:ext cx="5724128" cy="3549880"/>
          </a:xfrm>
          <a:prstGeom prst="notchedRightArrow">
            <a:avLst/>
          </a:prstGeom>
          <a:solidFill>
            <a:srgbClr val="FFFF00"/>
          </a:solidFill>
        </p:spPr>
        <p:style>
          <a:lnRef idx="2">
            <a:schemeClr val="accent6"/>
          </a:lnRef>
          <a:fillRef idx="1">
            <a:schemeClr val="lt1"/>
          </a:fillRef>
          <a:effectRef idx="0">
            <a:schemeClr val="accent6"/>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2400" b="1" dirty="0">
                <a:solidFill>
                  <a:srgbClr val="0070C0"/>
                </a:solidFill>
                <a:ea typeface="Calibri"/>
                <a:cs typeface="Times New Roman"/>
              </a:rPr>
              <a:t>Teaching Continua </a:t>
            </a:r>
            <a:r>
              <a:rPr lang="en-GB" sz="2400" b="1" dirty="0">
                <a:solidFill>
                  <a:prstClr val="black"/>
                </a:solidFill>
                <a:ea typeface="Calibri"/>
                <a:cs typeface="Times New Roman"/>
              </a:rPr>
              <a:t>is based on key components of effective teaching as identified by Hay McBer:</a:t>
            </a:r>
            <a:endParaRPr lang="en-GB" sz="2400" dirty="0">
              <a:solidFill>
                <a:prstClr val="black"/>
              </a:solidFill>
              <a:latin typeface="Times New Roman"/>
              <a:ea typeface="Times New Roman"/>
            </a:endParaRPr>
          </a:p>
          <a:p>
            <a:pPr algn="ctr"/>
            <a:r>
              <a:rPr lang="en-GB" dirty="0">
                <a:solidFill>
                  <a:prstClr val="black"/>
                </a:solidFill>
                <a:latin typeface="Times New Roman"/>
                <a:ea typeface="Times New Roman"/>
              </a:rPr>
              <a:t> </a:t>
            </a:r>
          </a:p>
        </p:txBody>
      </p:sp>
      <p:sp>
        <p:nvSpPr>
          <p:cNvPr id="6" name="TextBox 5"/>
          <p:cNvSpPr txBox="1"/>
          <p:nvPr/>
        </p:nvSpPr>
        <p:spPr>
          <a:xfrm>
            <a:off x="5724128" y="1196752"/>
            <a:ext cx="2520280" cy="3477875"/>
          </a:xfrm>
          <a:prstGeom prst="rect">
            <a:avLst/>
          </a:prstGeom>
          <a:noFill/>
        </p:spPr>
        <p:txBody>
          <a:bodyPr wrap="square" rtlCol="0">
            <a:spAutoFit/>
          </a:bodyPr>
          <a:lstStyle/>
          <a:p>
            <a:pPr marL="342900" indent="-342900">
              <a:buFont typeface="+mj-lt"/>
              <a:buAutoNum type="arabicPeriod"/>
            </a:pPr>
            <a:r>
              <a:rPr lang="en-GB" sz="2000" b="1" dirty="0">
                <a:solidFill>
                  <a:prstClr val="black"/>
                </a:solidFill>
                <a:ea typeface="Calibri"/>
                <a:cs typeface="Times New Roman"/>
              </a:rPr>
              <a:t>High Expectations and planning  </a:t>
            </a:r>
            <a:endParaRPr lang="en-GB" sz="2000" dirty="0">
              <a:solidFill>
                <a:prstClr val="black"/>
              </a:solidFill>
              <a:latin typeface="Times New Roman"/>
              <a:ea typeface="Times New Roman"/>
            </a:endParaRPr>
          </a:p>
          <a:p>
            <a:pPr marL="342900" indent="-342900">
              <a:buFont typeface="+mj-lt"/>
              <a:buAutoNum type="arabicPeriod"/>
            </a:pPr>
            <a:r>
              <a:rPr lang="en-GB" sz="2000" b="1" dirty="0">
                <a:solidFill>
                  <a:prstClr val="black"/>
                </a:solidFill>
                <a:ea typeface="Calibri"/>
                <a:cs typeface="Times New Roman"/>
              </a:rPr>
              <a:t>Methods and strategies</a:t>
            </a:r>
            <a:endParaRPr lang="en-GB" sz="2000" dirty="0">
              <a:solidFill>
                <a:prstClr val="black"/>
              </a:solidFill>
              <a:latin typeface="Times New Roman"/>
              <a:ea typeface="Times New Roman"/>
            </a:endParaRPr>
          </a:p>
          <a:p>
            <a:pPr marL="342900" indent="-342900">
              <a:buFont typeface="+mj-lt"/>
              <a:buAutoNum type="arabicPeriod"/>
            </a:pPr>
            <a:r>
              <a:rPr lang="en-GB" sz="2000" b="1" dirty="0">
                <a:solidFill>
                  <a:prstClr val="black"/>
                </a:solidFill>
                <a:ea typeface="Calibri"/>
                <a:cs typeface="Times New Roman"/>
              </a:rPr>
              <a:t>Class and pupil management</a:t>
            </a:r>
            <a:endParaRPr lang="en-GB" sz="2000" dirty="0">
              <a:solidFill>
                <a:prstClr val="black"/>
              </a:solidFill>
              <a:latin typeface="Times New Roman"/>
              <a:ea typeface="Times New Roman"/>
            </a:endParaRPr>
          </a:p>
          <a:p>
            <a:pPr marL="342900" indent="-342900">
              <a:buFont typeface="+mj-lt"/>
              <a:buAutoNum type="arabicPeriod"/>
            </a:pPr>
            <a:r>
              <a:rPr lang="en-GB" sz="2000" b="1" dirty="0">
                <a:solidFill>
                  <a:prstClr val="black"/>
                </a:solidFill>
                <a:ea typeface="Calibri"/>
                <a:cs typeface="Times New Roman"/>
              </a:rPr>
              <a:t>Time and resource management</a:t>
            </a:r>
            <a:endParaRPr lang="en-GB" sz="2000" dirty="0">
              <a:solidFill>
                <a:prstClr val="black"/>
              </a:solidFill>
              <a:latin typeface="Times New Roman"/>
              <a:ea typeface="Times New Roman"/>
            </a:endParaRPr>
          </a:p>
          <a:p>
            <a:pPr marL="342900" indent="-342900">
              <a:buFont typeface="+mj-lt"/>
              <a:buAutoNum type="arabicPeriod"/>
            </a:pPr>
            <a:r>
              <a:rPr lang="en-GB" sz="2000" b="1" dirty="0">
                <a:solidFill>
                  <a:prstClr val="black"/>
                </a:solidFill>
                <a:ea typeface="Calibri"/>
                <a:cs typeface="Times New Roman"/>
              </a:rPr>
              <a:t>Assessment strategies</a:t>
            </a:r>
            <a:endParaRPr lang="en-GB" sz="2000" dirty="0">
              <a:solidFill>
                <a:prstClr val="black"/>
              </a:solidFill>
              <a:latin typeface="Times New Roman"/>
              <a:ea typeface="Times New Roman"/>
            </a:endParaRPr>
          </a:p>
          <a:p>
            <a:pPr marL="342900" indent="-342900">
              <a:buFont typeface="+mj-lt"/>
              <a:buAutoNum type="arabicPeriod"/>
            </a:pPr>
            <a:r>
              <a:rPr lang="en-GB" sz="2000" b="1" dirty="0">
                <a:solidFill>
                  <a:prstClr val="black"/>
                </a:solidFill>
                <a:ea typeface="Calibri"/>
                <a:cs typeface="Times New Roman"/>
              </a:rPr>
              <a:t>Home learning</a:t>
            </a:r>
          </a:p>
        </p:txBody>
      </p:sp>
      <p:sp>
        <p:nvSpPr>
          <p:cNvPr id="2" name="Footer Placeholder 1"/>
          <p:cNvSpPr>
            <a:spLocks noGrp="1"/>
          </p:cNvSpPr>
          <p:nvPr>
            <p:ph type="ftr" sz="quarter" idx="11"/>
          </p:nvPr>
        </p:nvSpPr>
        <p:spPr>
          <a:xfrm>
            <a:off x="1259632" y="6356350"/>
            <a:ext cx="6480720" cy="365125"/>
          </a:xfrm>
        </p:spPr>
        <p:txBody>
          <a:bodyPr/>
          <a:lstStyle/>
          <a:p>
            <a:r>
              <a:rPr lang="en-GB" dirty="0">
                <a:solidFill>
                  <a:prstClr val="black">
                    <a:tint val="75000"/>
                  </a:prstClr>
                </a:solidFill>
              </a:rPr>
              <a:t>©Teaching Continua Ltd.</a:t>
            </a: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59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 calcmode="lin" valueType="num">
                                      <p:cBhvr additive="base">
                                        <p:cTn id="1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 calcmode="lin" valueType="num">
                                      <p:cBhvr additive="base">
                                        <p:cTn id="23"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6">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anim calcmode="lin" valueType="num">
                                      <p:cBhvr additive="base">
                                        <p:cTn id="27"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1213" y="404664"/>
            <a:ext cx="8639259" cy="1077218"/>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GB" sz="3200" dirty="0">
                <a:solidFill>
                  <a:prstClr val="black"/>
                </a:solidFill>
              </a:rPr>
              <a:t>Each of the six main sections are broken down </a:t>
            </a:r>
          </a:p>
          <a:p>
            <a:pPr algn="ctr"/>
            <a:r>
              <a:rPr lang="en-GB" sz="3200" dirty="0">
                <a:solidFill>
                  <a:prstClr val="black"/>
                </a:solidFill>
              </a:rPr>
              <a:t>into sub-sections. </a:t>
            </a:r>
            <a:endParaRPr lang="en-GB" sz="3200" b="1" dirty="0">
              <a:solidFill>
                <a:srgbClr val="FF0000"/>
              </a:solidFill>
            </a:endParaRPr>
          </a:p>
        </p:txBody>
      </p:sp>
      <p:sp>
        <p:nvSpPr>
          <p:cNvPr id="3" name="TextBox 2"/>
          <p:cNvSpPr txBox="1"/>
          <p:nvPr/>
        </p:nvSpPr>
        <p:spPr>
          <a:xfrm>
            <a:off x="395536" y="2276872"/>
            <a:ext cx="8208912" cy="4154984"/>
          </a:xfrm>
          <a:prstGeom prst="rect">
            <a:avLst/>
          </a:prstGeom>
          <a:noFill/>
        </p:spPr>
        <p:txBody>
          <a:bodyPr wrap="square" rtlCol="0">
            <a:spAutoFit/>
          </a:bodyPr>
          <a:lstStyle/>
          <a:p>
            <a:r>
              <a:rPr lang="en-GB" sz="2400" b="1" dirty="0">
                <a:solidFill>
                  <a:prstClr val="black"/>
                </a:solidFill>
              </a:rPr>
              <a:t>Section 5: Assessment Strategies</a:t>
            </a:r>
            <a:endParaRPr lang="en-GB" sz="2400" dirty="0">
              <a:solidFill>
                <a:prstClr val="black"/>
              </a:solidFill>
            </a:endParaRPr>
          </a:p>
          <a:p>
            <a:r>
              <a:rPr lang="en-GB" sz="2400" dirty="0">
                <a:solidFill>
                  <a:prstClr val="black"/>
                </a:solidFill>
              </a:rPr>
              <a:t>  5.1    Awareness of prior performance</a:t>
            </a:r>
          </a:p>
          <a:p>
            <a:r>
              <a:rPr lang="en-GB" sz="2400" dirty="0">
                <a:solidFill>
                  <a:prstClr val="black"/>
                </a:solidFill>
              </a:rPr>
              <a:t>  5.2    Sharing and using objectives </a:t>
            </a:r>
          </a:p>
          <a:p>
            <a:r>
              <a:rPr lang="en-GB" sz="2400" dirty="0">
                <a:solidFill>
                  <a:prstClr val="black"/>
                </a:solidFill>
              </a:rPr>
              <a:t>  5.3    Sharing and using success criteria</a:t>
            </a:r>
          </a:p>
          <a:p>
            <a:r>
              <a:rPr lang="en-GB" sz="2400" dirty="0">
                <a:solidFill>
                  <a:prstClr val="black"/>
                </a:solidFill>
              </a:rPr>
              <a:t>  5.4    Pupils and their targets</a:t>
            </a:r>
          </a:p>
          <a:p>
            <a:r>
              <a:rPr lang="en-GB" sz="2400" dirty="0">
                <a:solidFill>
                  <a:prstClr val="black"/>
                </a:solidFill>
              </a:rPr>
              <a:t>  5.5    Questioning</a:t>
            </a:r>
          </a:p>
          <a:p>
            <a:r>
              <a:rPr lang="en-GB" sz="2400" dirty="0">
                <a:solidFill>
                  <a:prstClr val="black"/>
                </a:solidFill>
              </a:rPr>
              <a:t>  5.6    Pupils response systems</a:t>
            </a:r>
          </a:p>
          <a:p>
            <a:r>
              <a:rPr lang="en-GB" sz="2400" dirty="0">
                <a:solidFill>
                  <a:prstClr val="black"/>
                </a:solidFill>
              </a:rPr>
              <a:t>  5.7    Teacher’s verbal feedback</a:t>
            </a:r>
          </a:p>
          <a:p>
            <a:r>
              <a:rPr lang="en-GB" sz="2400" dirty="0">
                <a:solidFill>
                  <a:prstClr val="black"/>
                </a:solidFill>
              </a:rPr>
              <a:t>  5.8    Teacher’s written feedback</a:t>
            </a:r>
          </a:p>
          <a:p>
            <a:r>
              <a:rPr lang="en-GB" sz="2400" dirty="0">
                <a:solidFill>
                  <a:prstClr val="black"/>
                </a:solidFill>
              </a:rPr>
              <a:t>  5.9    Self and peer assessment</a:t>
            </a:r>
          </a:p>
          <a:p>
            <a:r>
              <a:rPr lang="en-GB" sz="2400" dirty="0">
                <a:solidFill>
                  <a:prstClr val="black"/>
                </a:solidFill>
              </a:rPr>
              <a:t>  5.10  Use of assessment of learning information</a:t>
            </a:r>
          </a:p>
        </p:txBody>
      </p:sp>
      <p:sp>
        <p:nvSpPr>
          <p:cNvPr id="4" name="TextBox 3"/>
          <p:cNvSpPr txBox="1"/>
          <p:nvPr/>
        </p:nvSpPr>
        <p:spPr>
          <a:xfrm>
            <a:off x="246511" y="1642638"/>
            <a:ext cx="8568952" cy="523220"/>
          </a:xfrm>
          <a:prstGeom prst="rect">
            <a:avLst/>
          </a:prstGeom>
          <a:noFill/>
        </p:spPr>
        <p:txBody>
          <a:bodyPr wrap="square" rtlCol="0">
            <a:spAutoFit/>
          </a:bodyPr>
          <a:lstStyle/>
          <a:p>
            <a:r>
              <a:rPr lang="en-GB" sz="2800" dirty="0">
                <a:solidFill>
                  <a:srgbClr val="FF0000"/>
                </a:solidFill>
              </a:rPr>
              <a:t>Example: ‘Assessment Strategies’ and related sub-sections</a:t>
            </a:r>
            <a:endParaRPr lang="en-GB" sz="2800" i="1" dirty="0">
              <a:solidFill>
                <a:srgbClr val="FF0000"/>
              </a:solidFill>
            </a:endParaRPr>
          </a:p>
        </p:txBody>
      </p:sp>
      <p:sp>
        <p:nvSpPr>
          <p:cNvPr id="5" name="Footer Placeholder 4"/>
          <p:cNvSpPr>
            <a:spLocks noGrp="1"/>
          </p:cNvSpPr>
          <p:nvPr>
            <p:ph type="ftr" sz="quarter" idx="11"/>
          </p:nvPr>
        </p:nvSpPr>
        <p:spPr>
          <a:xfrm>
            <a:off x="1043608" y="6356350"/>
            <a:ext cx="6840760" cy="365125"/>
          </a:xfrm>
        </p:spPr>
        <p:txBody>
          <a:bodyPr/>
          <a:lstStyle/>
          <a:p>
            <a:r>
              <a:rPr lang="en-GB" dirty="0">
                <a:solidFill>
                  <a:prstClr val="black">
                    <a:tint val="75000"/>
                  </a:prstClr>
                </a:solidFill>
              </a:rPr>
              <a:t>©Teaching Continua Ltd.</a:t>
            </a:r>
          </a:p>
        </p:txBody>
      </p:sp>
      <p:pic>
        <p:nvPicPr>
          <p:cNvPr id="6"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1108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xfrm>
            <a:off x="-108520" y="6549481"/>
            <a:ext cx="7848872" cy="365125"/>
          </a:xfrm>
        </p:spPr>
        <p:txBody>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b="0" i="0" u="none" strike="noStrike" kern="0" cap="none" spc="0" normalizeH="0" baseline="0" noProof="0" dirty="0">
                <a:ln>
                  <a:noFill/>
                </a:ln>
                <a:solidFill>
                  <a:prstClr val="black">
                    <a:tint val="75000"/>
                  </a:prstClr>
                </a:solidFill>
                <a:effectLst/>
                <a:uLnTx/>
                <a:uFillTx/>
              </a:rPr>
              <a:t>             ©Teaching Continua Ltd.</a:t>
            </a:r>
          </a:p>
        </p:txBody>
      </p:sp>
      <p:graphicFrame>
        <p:nvGraphicFramePr>
          <p:cNvPr id="6" name="Table 5"/>
          <p:cNvGraphicFramePr>
            <a:graphicFrameLocks noGrp="1"/>
          </p:cNvGraphicFramePr>
          <p:nvPr>
            <p:extLst>
              <p:ext uri="{D42A27DB-BD31-4B8C-83A1-F6EECF244321}">
                <p14:modId xmlns:p14="http://schemas.microsoft.com/office/powerpoint/2010/main" val="3983455197"/>
              </p:ext>
            </p:extLst>
          </p:nvPr>
        </p:nvGraphicFramePr>
        <p:xfrm>
          <a:off x="311655" y="1176854"/>
          <a:ext cx="4098203" cy="5341258"/>
        </p:xfrm>
        <a:graphic>
          <a:graphicData uri="http://schemas.openxmlformats.org/drawingml/2006/table">
            <a:tbl>
              <a:tblPr firstRow="1" firstCol="1" bandRow="1"/>
              <a:tblGrid>
                <a:gridCol w="3968304">
                  <a:extLst>
                    <a:ext uri="{9D8B030D-6E8A-4147-A177-3AD203B41FA5}">
                      <a16:colId xmlns="" xmlns:a16="http://schemas.microsoft.com/office/drawing/2014/main" val="20000"/>
                    </a:ext>
                  </a:extLst>
                </a:gridCol>
                <a:gridCol w="129899">
                  <a:extLst>
                    <a:ext uri="{9D8B030D-6E8A-4147-A177-3AD203B41FA5}">
                      <a16:colId xmlns="" xmlns:a16="http://schemas.microsoft.com/office/drawing/2014/main" val="20001"/>
                    </a:ext>
                  </a:extLst>
                </a:gridCol>
              </a:tblGrid>
              <a:tr h="108858">
                <a:tc gridSpan="2">
                  <a:txBody>
                    <a:bodyPr/>
                    <a:lstStyle/>
                    <a:p>
                      <a:pPr algn="ctr">
                        <a:lnSpc>
                          <a:spcPct val="115000"/>
                        </a:lnSpc>
                        <a:spcAft>
                          <a:spcPts val="0"/>
                        </a:spcAft>
                      </a:pPr>
                      <a:r>
                        <a:rPr lang="en-GB" sz="1200" b="1" dirty="0">
                          <a:effectLst/>
                          <a:latin typeface="Calibri"/>
                          <a:ea typeface="Calibri"/>
                          <a:cs typeface="Times New Roman"/>
                        </a:rPr>
                        <a:t>1. High Expectations and planning</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 xmlns:a16="http://schemas.microsoft.com/office/drawing/2014/main" val="10000"/>
                  </a:ext>
                </a:extLst>
              </a:tr>
              <a:tr h="293770">
                <a:tc>
                  <a:txBody>
                    <a:bodyPr/>
                    <a:lstStyle/>
                    <a:p>
                      <a:pPr algn="l">
                        <a:lnSpc>
                          <a:spcPct val="115000"/>
                        </a:lnSpc>
                        <a:spcAft>
                          <a:spcPts val="0"/>
                        </a:spcAft>
                      </a:pPr>
                      <a:r>
                        <a:rPr lang="en-GB" sz="1200" b="1" dirty="0">
                          <a:effectLst/>
                          <a:latin typeface="Calibri"/>
                          <a:ea typeface="Calibri"/>
                          <a:cs typeface="Times New Roman"/>
                        </a:rPr>
                        <a:t>1.1 Teacher Expectations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7">
                  <a:txBody>
                    <a:bodyPr/>
                    <a:lstStyle/>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10001"/>
                  </a:ext>
                </a:extLst>
              </a:tr>
              <a:tr h="0">
                <a:tc>
                  <a:txBody>
                    <a:bodyPr/>
                    <a:lstStyle/>
                    <a:p>
                      <a:pPr algn="l">
                        <a:lnSpc>
                          <a:spcPct val="115000"/>
                        </a:lnSpc>
                        <a:spcAft>
                          <a:spcPts val="0"/>
                        </a:spcAft>
                      </a:pPr>
                      <a:r>
                        <a:rPr lang="en-GB" sz="1200" b="1" dirty="0">
                          <a:effectLst/>
                          <a:latin typeface="Calibri"/>
                          <a:ea typeface="Calibri"/>
                          <a:cs typeface="Times New Roman"/>
                        </a:rPr>
                        <a:t>1.2 Teacher knowledge for subject or theme</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US"/>
                    </a:p>
                  </a:txBody>
                  <a:tcPr/>
                </a:tc>
              </a:tr>
              <a:tr h="144016">
                <a:tc>
                  <a:txBody>
                    <a:bodyPr/>
                    <a:lstStyle/>
                    <a:p>
                      <a:pPr algn="l">
                        <a:lnSpc>
                          <a:spcPct val="115000"/>
                        </a:lnSpc>
                        <a:spcAft>
                          <a:spcPts val="0"/>
                        </a:spcAft>
                      </a:pPr>
                      <a:r>
                        <a:rPr lang="en-GB" sz="1200" b="1" dirty="0">
                          <a:effectLst/>
                          <a:latin typeface="Calibri"/>
                          <a:ea typeface="Calibri"/>
                          <a:cs typeface="Times New Roman"/>
                        </a:rPr>
                        <a:t>1.3 Short term planning based on evaluation</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03"/>
                  </a:ext>
                </a:extLst>
              </a:tr>
              <a:tr h="101084">
                <a:tc>
                  <a:txBody>
                    <a:bodyPr/>
                    <a:lstStyle/>
                    <a:p>
                      <a:pPr algn="l">
                        <a:lnSpc>
                          <a:spcPct val="115000"/>
                        </a:lnSpc>
                        <a:spcAft>
                          <a:spcPts val="0"/>
                        </a:spcAft>
                      </a:pPr>
                      <a:r>
                        <a:rPr lang="en-GB" sz="1200" b="1" dirty="0">
                          <a:effectLst/>
                          <a:latin typeface="Calibri"/>
                          <a:ea typeface="Calibri"/>
                          <a:cs typeface="Times New Roman"/>
                        </a:rPr>
                        <a:t>1.4 Planning objectives </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vMerge="1">
                  <a:txBody>
                    <a:bodyPr/>
                    <a:lstStyle/>
                    <a:p>
                      <a:endParaRPr lang="en-GB"/>
                    </a:p>
                  </a:txBody>
                  <a:tcPr/>
                </a:tc>
                <a:extLst>
                  <a:ext uri="{0D108BD9-81ED-4DB2-BD59-A6C34878D82A}">
                    <a16:rowId xmlns="" xmlns:a16="http://schemas.microsoft.com/office/drawing/2014/main" val="10005"/>
                  </a:ext>
                </a:extLst>
              </a:tr>
              <a:tr h="101084">
                <a:tc>
                  <a:txBody>
                    <a:bodyPr/>
                    <a:lstStyle/>
                    <a:p>
                      <a:pPr algn="l">
                        <a:lnSpc>
                          <a:spcPct val="115000"/>
                        </a:lnSpc>
                        <a:spcAft>
                          <a:spcPts val="0"/>
                        </a:spcAft>
                      </a:pPr>
                      <a:r>
                        <a:rPr lang="en-GB" sz="1200" b="1" dirty="0">
                          <a:effectLst/>
                          <a:latin typeface="Calibri"/>
                          <a:ea typeface="Calibri"/>
                          <a:cs typeface="Times New Roman"/>
                        </a:rPr>
                        <a:t>1.5 Planning success criteria</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vMerge="1">
                  <a:txBody>
                    <a:bodyPr/>
                    <a:lstStyle/>
                    <a:p>
                      <a:endParaRPr lang="en-GB"/>
                    </a:p>
                  </a:txBody>
                  <a:tcPr/>
                </a:tc>
                <a:extLst>
                  <a:ext uri="{0D108BD9-81ED-4DB2-BD59-A6C34878D82A}">
                    <a16:rowId xmlns="" xmlns:a16="http://schemas.microsoft.com/office/drawing/2014/main" val="10006"/>
                  </a:ext>
                </a:extLst>
              </a:tr>
              <a:tr h="101084">
                <a:tc>
                  <a:txBody>
                    <a:bodyPr/>
                    <a:lstStyle/>
                    <a:p>
                      <a:pPr algn="l">
                        <a:lnSpc>
                          <a:spcPct val="115000"/>
                        </a:lnSpc>
                        <a:spcAft>
                          <a:spcPts val="0"/>
                        </a:spcAft>
                      </a:pPr>
                      <a:r>
                        <a:rPr lang="en-GB" sz="1200" b="1" dirty="0">
                          <a:effectLst/>
                          <a:latin typeface="Calibri"/>
                          <a:ea typeface="Calibri"/>
                          <a:cs typeface="Times New Roman"/>
                        </a:rPr>
                        <a:t>1.6 Planning for literacy</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vMerge="1">
                  <a:txBody>
                    <a:bodyPr/>
                    <a:lstStyle/>
                    <a:p>
                      <a:endParaRPr lang="en-GB"/>
                    </a:p>
                  </a:txBody>
                  <a:tcPr/>
                </a:tc>
                <a:extLst>
                  <a:ext uri="{0D108BD9-81ED-4DB2-BD59-A6C34878D82A}">
                    <a16:rowId xmlns="" xmlns:a16="http://schemas.microsoft.com/office/drawing/2014/main" val="10007"/>
                  </a:ext>
                </a:extLst>
              </a:tr>
              <a:tr h="108858">
                <a:tc>
                  <a:txBody>
                    <a:bodyPr/>
                    <a:lstStyle/>
                    <a:p>
                      <a:pPr algn="l">
                        <a:lnSpc>
                          <a:spcPct val="115000"/>
                        </a:lnSpc>
                        <a:spcAft>
                          <a:spcPts val="0"/>
                        </a:spcAft>
                      </a:pPr>
                      <a:r>
                        <a:rPr lang="en-GB" sz="1200" b="1" dirty="0">
                          <a:effectLst/>
                          <a:latin typeface="Calibri"/>
                          <a:ea typeface="Calibri"/>
                          <a:cs typeface="Times New Roman"/>
                        </a:rPr>
                        <a:t>1.7</a:t>
                      </a:r>
                      <a:r>
                        <a:rPr lang="en-GB" sz="1200" b="1" baseline="0" dirty="0">
                          <a:effectLst/>
                          <a:latin typeface="Calibri"/>
                          <a:ea typeface="Calibri"/>
                          <a:cs typeface="Times New Roman"/>
                        </a:rPr>
                        <a:t> Planning for numeracy</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vMerge="1">
                  <a:txBody>
                    <a:bodyPr/>
                    <a:lstStyle/>
                    <a:p>
                      <a:endParaRPr lang="en-GB"/>
                    </a:p>
                  </a:txBody>
                  <a:tcPr/>
                </a:tc>
                <a:extLst>
                  <a:ext uri="{0D108BD9-81ED-4DB2-BD59-A6C34878D82A}">
                    <a16:rowId xmlns="" xmlns:a16="http://schemas.microsoft.com/office/drawing/2014/main" val="10008"/>
                  </a:ext>
                </a:extLst>
              </a:tr>
              <a:tr h="108858">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200" b="1" dirty="0">
                          <a:effectLst/>
                          <a:latin typeface="+mn-lt"/>
                          <a:ea typeface="Calibri"/>
                          <a:cs typeface="Times New Roman"/>
                        </a:rPr>
                        <a:t>1.8 Sequential and developmental planning</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l">
                        <a:lnSpc>
                          <a:spcPct val="115000"/>
                        </a:lnSpc>
                        <a:spcAft>
                          <a:spcPts val="0"/>
                        </a:spcAft>
                      </a:pPr>
                      <a:endParaRPr lang="en-GB" sz="10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1663755755"/>
                  </a:ext>
                </a:extLst>
              </a:tr>
              <a:tr h="110292">
                <a:tc gridSpan="2">
                  <a:txBody>
                    <a:bodyPr/>
                    <a:lstStyle/>
                    <a:p>
                      <a:pPr algn="ctr">
                        <a:lnSpc>
                          <a:spcPct val="115000"/>
                        </a:lnSpc>
                        <a:spcAft>
                          <a:spcPts val="0"/>
                        </a:spcAft>
                      </a:pPr>
                      <a:r>
                        <a:rPr lang="en-GB" sz="1200" b="1" dirty="0">
                          <a:effectLst/>
                          <a:latin typeface="Calibri"/>
                          <a:ea typeface="Calibri"/>
                          <a:cs typeface="Times New Roman"/>
                        </a:rPr>
                        <a:t>2. Methods and strategies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 xmlns:a16="http://schemas.microsoft.com/office/drawing/2014/main" val="10009"/>
                  </a:ext>
                </a:extLst>
              </a:tr>
              <a:tr h="124960">
                <a:tc>
                  <a:txBody>
                    <a:bodyPr/>
                    <a:lstStyle/>
                    <a:p>
                      <a:pPr algn="l">
                        <a:lnSpc>
                          <a:spcPct val="115000"/>
                        </a:lnSpc>
                        <a:spcAft>
                          <a:spcPts val="0"/>
                        </a:spcAft>
                      </a:pPr>
                      <a:r>
                        <a:rPr lang="en-GB" sz="1200" b="1" dirty="0">
                          <a:effectLst/>
                          <a:latin typeface="Calibri"/>
                          <a:ea typeface="Calibri"/>
                          <a:cs typeface="Times New Roman"/>
                        </a:rPr>
                        <a:t>2.1 Connecting</a:t>
                      </a:r>
                      <a:r>
                        <a:rPr lang="en-GB" sz="1200" b="1" baseline="0" dirty="0">
                          <a:effectLst/>
                          <a:latin typeface="Calibri"/>
                          <a:ea typeface="Calibri"/>
                          <a:cs typeface="Times New Roman"/>
                        </a:rPr>
                        <a:t> the learning</a:t>
                      </a:r>
                      <a:endParaRPr lang="en-GB" sz="12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rowSpan="14">
                  <a:txBody>
                    <a:bodyPr/>
                    <a:lstStyle/>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10010"/>
                  </a:ext>
                </a:extLst>
              </a:tr>
              <a:tr h="108858">
                <a:tc>
                  <a:txBody>
                    <a:bodyPr/>
                    <a:lstStyle/>
                    <a:p>
                      <a:pPr algn="l">
                        <a:lnSpc>
                          <a:spcPct val="115000"/>
                        </a:lnSpc>
                        <a:spcAft>
                          <a:spcPts val="0"/>
                        </a:spcAft>
                      </a:pPr>
                      <a:r>
                        <a:rPr lang="en-GB" sz="1200" b="1" dirty="0">
                          <a:effectLst/>
                          <a:latin typeface="Calibri"/>
                          <a:ea typeface="Calibri"/>
                          <a:cs typeface="Times New Roman"/>
                        </a:rPr>
                        <a:t>2.2 </a:t>
                      </a:r>
                      <a:r>
                        <a:rPr lang="en-GB" sz="1200" b="1" baseline="0" dirty="0">
                          <a:effectLst/>
                          <a:latin typeface="Calibri"/>
                          <a:ea typeface="Calibri"/>
                          <a:cs typeface="Times New Roman"/>
                        </a:rPr>
                        <a:t> Appropriate balance of approaches</a:t>
                      </a:r>
                      <a:endParaRPr lang="en-GB" sz="12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1"/>
                  </a:ext>
                </a:extLst>
              </a:tr>
              <a:tr h="108858">
                <a:tc>
                  <a:txBody>
                    <a:bodyPr/>
                    <a:lstStyle/>
                    <a:p>
                      <a:pPr algn="l">
                        <a:lnSpc>
                          <a:spcPct val="115000"/>
                        </a:lnSpc>
                        <a:spcAft>
                          <a:spcPts val="0"/>
                        </a:spcAft>
                      </a:pPr>
                      <a:r>
                        <a:rPr lang="en-GB" sz="1200" b="1" dirty="0">
                          <a:effectLst/>
                          <a:latin typeface="Calibri"/>
                          <a:ea typeface="Calibri"/>
                          <a:cs typeface="Times New Roman"/>
                        </a:rPr>
                        <a:t>2.3 Whole class teaching</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2"/>
                  </a:ext>
                </a:extLst>
              </a:tr>
              <a:tr h="133628">
                <a:tc>
                  <a:txBody>
                    <a:bodyPr/>
                    <a:lstStyle/>
                    <a:p>
                      <a:pPr algn="l">
                        <a:lnSpc>
                          <a:spcPct val="115000"/>
                        </a:lnSpc>
                        <a:spcAft>
                          <a:spcPts val="0"/>
                        </a:spcAft>
                      </a:pPr>
                      <a:r>
                        <a:rPr lang="en-GB" sz="1200" b="1" dirty="0">
                          <a:effectLst/>
                          <a:latin typeface="Calibri"/>
                          <a:ea typeface="Calibri"/>
                          <a:cs typeface="Times New Roman"/>
                        </a:rPr>
                        <a:t>2.4</a:t>
                      </a:r>
                      <a:r>
                        <a:rPr lang="en-GB" sz="1200" b="1" baseline="0" dirty="0">
                          <a:effectLst/>
                          <a:latin typeface="Calibri"/>
                          <a:ea typeface="Calibri"/>
                          <a:cs typeface="Times New Roman"/>
                        </a:rPr>
                        <a:t> </a:t>
                      </a:r>
                      <a:r>
                        <a:rPr lang="en-GB" sz="1200" b="1" dirty="0">
                          <a:effectLst/>
                          <a:latin typeface="Calibri"/>
                          <a:ea typeface="Calibri"/>
                          <a:cs typeface="Times New Roman"/>
                        </a:rPr>
                        <a:t> Group and individual work</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3"/>
                  </a:ext>
                </a:extLst>
              </a:tr>
              <a:tr h="108858">
                <a:tc>
                  <a:txBody>
                    <a:bodyPr/>
                    <a:lstStyle/>
                    <a:p>
                      <a:pPr algn="l">
                        <a:lnSpc>
                          <a:spcPct val="115000"/>
                        </a:lnSpc>
                        <a:spcAft>
                          <a:spcPts val="0"/>
                        </a:spcAft>
                      </a:pPr>
                      <a:r>
                        <a:rPr lang="en-GB" sz="1200" b="1" dirty="0">
                          <a:effectLst/>
                          <a:latin typeface="Calibri"/>
                          <a:ea typeface="Calibri"/>
                          <a:cs typeface="Times New Roman"/>
                        </a:rPr>
                        <a:t>2.5 </a:t>
                      </a:r>
                      <a:r>
                        <a:rPr lang="en-GB" sz="1200" b="1" baseline="0" dirty="0">
                          <a:effectLst/>
                          <a:latin typeface="Calibri"/>
                          <a:ea typeface="Calibri"/>
                          <a:cs typeface="Times New Roman"/>
                        </a:rPr>
                        <a:t> W</a:t>
                      </a:r>
                      <a:r>
                        <a:rPr lang="en-GB" sz="1200" b="1" dirty="0">
                          <a:effectLst/>
                          <a:latin typeface="Calibri"/>
                          <a:ea typeface="Calibri"/>
                          <a:cs typeface="Times New Roman"/>
                        </a:rPr>
                        <a:t>orking</a:t>
                      </a:r>
                      <a:r>
                        <a:rPr lang="en-GB" sz="1200" b="1" baseline="0" dirty="0">
                          <a:effectLst/>
                          <a:latin typeface="Calibri"/>
                          <a:ea typeface="Calibri"/>
                          <a:cs typeface="Times New Roman"/>
                        </a:rPr>
                        <a:t> together</a:t>
                      </a:r>
                      <a:endParaRPr lang="en-GB" sz="12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4"/>
                  </a:ext>
                </a:extLst>
              </a:tr>
              <a:tr h="108858">
                <a:tc>
                  <a:txBody>
                    <a:bodyPr/>
                    <a:lstStyle/>
                    <a:p>
                      <a:pPr algn="l">
                        <a:lnSpc>
                          <a:spcPct val="115000"/>
                        </a:lnSpc>
                        <a:spcAft>
                          <a:spcPts val="0"/>
                        </a:spcAft>
                      </a:pPr>
                      <a:r>
                        <a:rPr lang="en-GB" sz="1200" b="1" dirty="0">
                          <a:effectLst/>
                          <a:latin typeface="Calibri"/>
                          <a:ea typeface="Calibri"/>
                          <a:cs typeface="Times New Roman"/>
                        </a:rPr>
                        <a:t>2.6</a:t>
                      </a:r>
                      <a:r>
                        <a:rPr lang="en-GB" sz="1200" b="1" baseline="0" dirty="0">
                          <a:effectLst/>
                          <a:latin typeface="Calibri"/>
                          <a:ea typeface="Calibri"/>
                          <a:cs typeface="Times New Roman"/>
                        </a:rPr>
                        <a:t> </a:t>
                      </a:r>
                      <a:r>
                        <a:rPr lang="en-GB" sz="1200" b="1" dirty="0">
                          <a:effectLst/>
                          <a:latin typeface="Calibri"/>
                          <a:ea typeface="Calibri"/>
                          <a:cs typeface="Times New Roman"/>
                        </a:rPr>
                        <a:t>Pupil independence</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5"/>
                  </a:ext>
                </a:extLst>
              </a:tr>
              <a:tr h="108858">
                <a:tc>
                  <a:txBody>
                    <a:bodyPr/>
                    <a:lstStyle/>
                    <a:p>
                      <a:pPr algn="l">
                        <a:lnSpc>
                          <a:spcPct val="115000"/>
                        </a:lnSpc>
                        <a:spcAft>
                          <a:spcPts val="0"/>
                        </a:spcAft>
                      </a:pPr>
                      <a:r>
                        <a:rPr lang="en-GB" sz="1200" b="1" dirty="0">
                          <a:effectLst/>
                          <a:latin typeface="Calibri"/>
                          <a:ea typeface="Calibri"/>
                          <a:cs typeface="Times New Roman"/>
                        </a:rPr>
                        <a:t>2.7</a:t>
                      </a:r>
                      <a:r>
                        <a:rPr lang="en-GB" sz="1200" b="1" baseline="0" dirty="0">
                          <a:effectLst/>
                          <a:latin typeface="Calibri"/>
                          <a:ea typeface="Calibri"/>
                          <a:cs typeface="Times New Roman"/>
                        </a:rPr>
                        <a:t> </a:t>
                      </a:r>
                      <a:r>
                        <a:rPr lang="en-GB" sz="1200" b="1" dirty="0">
                          <a:effectLst/>
                          <a:latin typeface="Calibri"/>
                          <a:ea typeface="Calibri"/>
                          <a:cs typeface="Times New Roman"/>
                        </a:rPr>
                        <a:t>Modelling</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6"/>
                  </a:ext>
                </a:extLst>
              </a:tr>
              <a:tr h="108858">
                <a:tc>
                  <a:txBody>
                    <a:bodyPr/>
                    <a:lstStyle/>
                    <a:p>
                      <a:pPr algn="l">
                        <a:lnSpc>
                          <a:spcPct val="115000"/>
                        </a:lnSpc>
                        <a:spcAft>
                          <a:spcPts val="0"/>
                        </a:spcAft>
                      </a:pPr>
                      <a:r>
                        <a:rPr lang="en-GB" sz="1200" b="1" dirty="0">
                          <a:effectLst/>
                          <a:latin typeface="Calibri"/>
                          <a:ea typeface="Calibri"/>
                          <a:cs typeface="Times New Roman"/>
                        </a:rPr>
                        <a:t>2.8</a:t>
                      </a:r>
                      <a:r>
                        <a:rPr lang="en-GB" sz="1200" b="1" baseline="0" dirty="0">
                          <a:effectLst/>
                          <a:latin typeface="Calibri"/>
                          <a:ea typeface="Calibri"/>
                          <a:cs typeface="Times New Roman"/>
                        </a:rPr>
                        <a:t> </a:t>
                      </a:r>
                      <a:r>
                        <a:rPr lang="en-GB" sz="1200" b="1" dirty="0">
                          <a:effectLst/>
                          <a:latin typeface="Calibri"/>
                          <a:ea typeface="Calibri"/>
                          <a:cs typeface="Times New Roman"/>
                        </a:rPr>
                        <a:t>Differentiation</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7"/>
                  </a:ext>
                </a:extLst>
              </a:tr>
              <a:tr h="108858">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200" b="1" dirty="0">
                          <a:effectLst/>
                          <a:latin typeface="Calibri"/>
                          <a:ea typeface="Calibri"/>
                          <a:cs typeface="Times New Roman"/>
                        </a:rPr>
                        <a:t>2.9</a:t>
                      </a:r>
                      <a:r>
                        <a:rPr lang="en-GB" sz="1200" b="1" baseline="0" dirty="0">
                          <a:effectLst/>
                          <a:latin typeface="Calibri"/>
                          <a:ea typeface="Calibri"/>
                          <a:cs typeface="Times New Roman"/>
                        </a:rPr>
                        <a:t> </a:t>
                      </a:r>
                      <a:r>
                        <a:rPr lang="en-GB" sz="1200" b="1" dirty="0">
                          <a:effectLst/>
                          <a:latin typeface="+mn-lt"/>
                          <a:ea typeface="Calibri"/>
                          <a:cs typeface="Times New Roman"/>
                        </a:rPr>
                        <a:t>Supporting learning to learn</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vMerge="1">
                  <a:txBody>
                    <a:bodyPr/>
                    <a:lstStyle/>
                    <a:p>
                      <a:endParaRPr lang="en-GB"/>
                    </a:p>
                  </a:txBody>
                  <a:tcPr/>
                </a:tc>
                <a:extLst>
                  <a:ext uri="{0D108BD9-81ED-4DB2-BD59-A6C34878D82A}">
                    <a16:rowId xmlns="" xmlns:a16="http://schemas.microsoft.com/office/drawing/2014/main" val="10018"/>
                  </a:ext>
                </a:extLst>
              </a:tr>
              <a:tr h="108858">
                <a:tc>
                  <a:txBody>
                    <a:bodyPr/>
                    <a:lstStyle/>
                    <a:p>
                      <a:pPr algn="l">
                        <a:lnSpc>
                          <a:spcPct val="115000"/>
                        </a:lnSpc>
                        <a:spcAft>
                          <a:spcPts val="0"/>
                        </a:spcAft>
                      </a:pPr>
                      <a:r>
                        <a:rPr lang="en-GB" sz="1200" b="1" dirty="0">
                          <a:effectLst/>
                          <a:latin typeface="Calibri"/>
                          <a:ea typeface="Calibri"/>
                          <a:cs typeface="Times New Roman"/>
                        </a:rPr>
                        <a:t>2.10 </a:t>
                      </a:r>
                      <a:r>
                        <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Supporting learners with assessment </a:t>
                      </a:r>
                      <a:r>
                        <a:rPr lang="en-GB" sz="1200" b="1" i="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of </a:t>
                      </a:r>
                      <a:r>
                        <a:rPr lang="en-GB" sz="12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learning</a:t>
                      </a:r>
                      <a:endParaRPr lang="en-GB" sz="1200" b="1" dirty="0">
                        <a:solidFill>
                          <a:schemeClr val="tx1"/>
                        </a:solidFill>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vMerge="1">
                  <a:txBody>
                    <a:bodyPr/>
                    <a:lstStyle/>
                    <a:p>
                      <a:endParaRPr lang="en-GB"/>
                    </a:p>
                  </a:txBody>
                  <a:tcPr/>
                </a:tc>
                <a:extLst>
                  <a:ext uri="{0D108BD9-81ED-4DB2-BD59-A6C34878D82A}">
                    <a16:rowId xmlns="" xmlns:a16="http://schemas.microsoft.com/office/drawing/2014/main" val="10019"/>
                  </a:ext>
                </a:extLst>
              </a:tr>
              <a:tr h="108858">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200" b="1" dirty="0">
                          <a:effectLst/>
                          <a:latin typeface="Calibri"/>
                          <a:ea typeface="Calibri"/>
                          <a:cs typeface="Times New Roman"/>
                        </a:rPr>
                        <a:t>2.11</a:t>
                      </a:r>
                      <a:r>
                        <a:rPr lang="en-GB" sz="1200" b="1" baseline="0" dirty="0">
                          <a:effectLst/>
                          <a:latin typeface="Calibri"/>
                          <a:ea typeface="Calibri"/>
                          <a:cs typeface="Times New Roman"/>
                        </a:rPr>
                        <a:t> </a:t>
                      </a:r>
                      <a:r>
                        <a:rPr lang="en-GB" sz="1200" b="1" dirty="0">
                          <a:effectLst/>
                          <a:latin typeface="+mn-lt"/>
                          <a:ea typeface="Calibri"/>
                          <a:cs typeface="Times New Roman"/>
                        </a:rPr>
                        <a:t>Engaging the learners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vMerge="1">
                  <a:txBody>
                    <a:bodyPr/>
                    <a:lstStyle/>
                    <a:p>
                      <a:endParaRPr lang="en-GB"/>
                    </a:p>
                  </a:txBody>
                  <a:tcPr/>
                </a:tc>
                <a:extLst>
                  <a:ext uri="{0D108BD9-81ED-4DB2-BD59-A6C34878D82A}">
                    <a16:rowId xmlns="" xmlns:a16="http://schemas.microsoft.com/office/drawing/2014/main" val="10020"/>
                  </a:ext>
                </a:extLst>
              </a:tr>
              <a:tr h="108858">
                <a:tc>
                  <a:txBody>
                    <a:bodyPr/>
                    <a:lstStyle/>
                    <a:p>
                      <a:pPr algn="l">
                        <a:lnSpc>
                          <a:spcPct val="115000"/>
                        </a:lnSpc>
                        <a:spcAft>
                          <a:spcPts val="0"/>
                        </a:spcAft>
                      </a:pPr>
                      <a:r>
                        <a:rPr lang="en-GB" sz="1200" b="1" dirty="0">
                          <a:effectLst/>
                          <a:latin typeface="Calibri"/>
                          <a:ea typeface="Calibri"/>
                          <a:cs typeface="Times New Roman"/>
                        </a:rPr>
                        <a:t>2.12 ICT</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21"/>
                  </a:ext>
                </a:extLst>
              </a:tr>
              <a:tr h="108858">
                <a:tc>
                  <a:txBody>
                    <a:bodyPr/>
                    <a:lstStyle/>
                    <a:p>
                      <a:pPr algn="l">
                        <a:lnSpc>
                          <a:spcPct val="115000"/>
                        </a:lnSpc>
                        <a:spcAft>
                          <a:spcPts val="0"/>
                        </a:spcAft>
                      </a:pPr>
                      <a:r>
                        <a:rPr lang="en-GB" sz="1200" b="1" dirty="0">
                          <a:effectLst/>
                          <a:latin typeface="Calibri"/>
                          <a:ea typeface="Calibri"/>
                          <a:cs typeface="Times New Roman"/>
                        </a:rPr>
                        <a:t>2.13</a:t>
                      </a:r>
                      <a:r>
                        <a:rPr lang="en-GB" sz="1200" b="1" baseline="0" dirty="0">
                          <a:effectLst/>
                          <a:latin typeface="Calibri"/>
                          <a:ea typeface="Calibri"/>
                          <a:cs typeface="Times New Roman"/>
                        </a:rPr>
                        <a:t> Risk taking</a:t>
                      </a:r>
                      <a:endParaRPr lang="en-GB" sz="12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vMerge="1">
                  <a:txBody>
                    <a:bodyPr/>
                    <a:lstStyle/>
                    <a:p>
                      <a:endParaRPr lang="en-GB"/>
                    </a:p>
                  </a:txBody>
                  <a:tcPr/>
                </a:tc>
                <a:extLst>
                  <a:ext uri="{0D108BD9-81ED-4DB2-BD59-A6C34878D82A}">
                    <a16:rowId xmlns="" xmlns:a16="http://schemas.microsoft.com/office/drawing/2014/main" val="10022"/>
                  </a:ext>
                </a:extLst>
              </a:tr>
              <a:tr h="108858">
                <a:tc>
                  <a:txBody>
                    <a:bodyPr/>
                    <a:lstStyle/>
                    <a:p>
                      <a:pPr marL="0" marR="0" indent="0" algn="l" defTabSz="914400" rtl="0" eaLnBrk="1" fontAlgn="auto" latinLnBrk="0" hangingPunct="1">
                        <a:lnSpc>
                          <a:spcPct val="115000"/>
                        </a:lnSpc>
                        <a:spcBef>
                          <a:spcPts val="0"/>
                        </a:spcBef>
                        <a:spcAft>
                          <a:spcPts val="0"/>
                        </a:spcAft>
                        <a:buClrTx/>
                        <a:buSzTx/>
                        <a:buFontTx/>
                        <a:buNone/>
                        <a:tabLst/>
                        <a:defRPr/>
                      </a:pPr>
                      <a:r>
                        <a:rPr lang="en-GB" sz="1200" b="1" dirty="0">
                          <a:effectLst/>
                          <a:latin typeface="Calibri"/>
                          <a:ea typeface="Calibri"/>
                          <a:cs typeface="Times New Roman"/>
                        </a:rPr>
                        <a:t>2.14 </a:t>
                      </a:r>
                      <a:r>
                        <a:rPr lang="en-GB" sz="1200" b="1" dirty="0">
                          <a:effectLst/>
                          <a:latin typeface="+mn-lt"/>
                          <a:ea typeface="Calibri"/>
                          <a:cs typeface="Times New Roman"/>
                        </a:rPr>
                        <a:t>Use of outdoors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23"/>
                  </a:ext>
                </a:extLst>
              </a:tr>
              <a:tr h="108858">
                <a:tc>
                  <a:txBody>
                    <a:bodyPr/>
                    <a:lstStyle/>
                    <a:p>
                      <a:pPr algn="l">
                        <a:lnSpc>
                          <a:spcPct val="115000"/>
                        </a:lnSpc>
                        <a:spcAft>
                          <a:spcPts val="0"/>
                        </a:spcAft>
                      </a:pPr>
                      <a:r>
                        <a:rPr lang="en-GB" sz="1200" b="1" dirty="0">
                          <a:effectLst/>
                          <a:latin typeface="Calibri"/>
                          <a:ea typeface="Calibri"/>
                          <a:cs typeface="Times New Roman"/>
                        </a:rPr>
                        <a:t>2.15 Bilingualism</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10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521755543"/>
                  </a:ext>
                </a:extLst>
              </a:tr>
            </a:tbl>
          </a:graphicData>
        </a:graphic>
      </p:graphicFrame>
      <p:graphicFrame>
        <p:nvGraphicFramePr>
          <p:cNvPr id="2" name="Table 1"/>
          <p:cNvGraphicFramePr>
            <a:graphicFrameLocks noGrp="1"/>
          </p:cNvGraphicFramePr>
          <p:nvPr>
            <p:extLst>
              <p:ext uri="{D42A27DB-BD31-4B8C-83A1-F6EECF244321}">
                <p14:modId xmlns:p14="http://schemas.microsoft.com/office/powerpoint/2010/main" val="1283310202"/>
              </p:ext>
            </p:extLst>
          </p:nvPr>
        </p:nvGraphicFramePr>
        <p:xfrm>
          <a:off x="5965112" y="2105179"/>
          <a:ext cx="2906727" cy="4626864"/>
        </p:xfrm>
        <a:graphic>
          <a:graphicData uri="http://schemas.openxmlformats.org/drawingml/2006/table">
            <a:tbl>
              <a:tblPr firstRow="1" firstCol="1" bandRow="1"/>
              <a:tblGrid>
                <a:gridCol w="2786301">
                  <a:extLst>
                    <a:ext uri="{9D8B030D-6E8A-4147-A177-3AD203B41FA5}">
                      <a16:colId xmlns="" xmlns:a16="http://schemas.microsoft.com/office/drawing/2014/main" val="20000"/>
                    </a:ext>
                  </a:extLst>
                </a:gridCol>
                <a:gridCol w="120426">
                  <a:extLst>
                    <a:ext uri="{9D8B030D-6E8A-4147-A177-3AD203B41FA5}">
                      <a16:colId xmlns="" xmlns:a16="http://schemas.microsoft.com/office/drawing/2014/main" val="20001"/>
                    </a:ext>
                  </a:extLst>
                </a:gridCol>
              </a:tblGrid>
              <a:tr h="174092">
                <a:tc gridSpan="2">
                  <a:txBody>
                    <a:bodyPr/>
                    <a:lstStyle/>
                    <a:p>
                      <a:pPr algn="ctr">
                        <a:lnSpc>
                          <a:spcPct val="115000"/>
                        </a:lnSpc>
                        <a:spcAft>
                          <a:spcPts val="0"/>
                        </a:spcAft>
                      </a:pPr>
                      <a:r>
                        <a:rPr lang="en-GB" sz="1200" b="1" dirty="0">
                          <a:effectLst/>
                          <a:latin typeface="Calibri"/>
                          <a:ea typeface="Calibri"/>
                          <a:cs typeface="Times New Roman"/>
                        </a:rPr>
                        <a:t>4. Time and resource management</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 xmlns:a16="http://schemas.microsoft.com/office/drawing/2014/main" val="10008"/>
                  </a:ext>
                </a:extLst>
              </a:tr>
              <a:tr h="174092">
                <a:tc>
                  <a:txBody>
                    <a:bodyPr/>
                    <a:lstStyle/>
                    <a:p>
                      <a:pPr algn="l">
                        <a:lnSpc>
                          <a:spcPct val="115000"/>
                        </a:lnSpc>
                        <a:spcAft>
                          <a:spcPts val="0"/>
                        </a:spcAft>
                      </a:pPr>
                      <a:r>
                        <a:rPr lang="en-GB" sz="1200" b="1" dirty="0">
                          <a:effectLst/>
                          <a:latin typeface="Calibri"/>
                          <a:ea typeface="Calibri"/>
                          <a:cs typeface="Times New Roman"/>
                        </a:rPr>
                        <a:t>4.1 Lesson beginnings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7">
                  <a:txBody>
                    <a:bodyPr/>
                    <a:lstStyle/>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10009"/>
                  </a:ext>
                </a:extLst>
              </a:tr>
              <a:tr h="174092">
                <a:tc>
                  <a:txBody>
                    <a:bodyPr/>
                    <a:lstStyle/>
                    <a:p>
                      <a:pPr algn="l">
                        <a:lnSpc>
                          <a:spcPct val="115000"/>
                        </a:lnSpc>
                        <a:spcAft>
                          <a:spcPts val="0"/>
                        </a:spcAft>
                      </a:pPr>
                      <a:r>
                        <a:rPr lang="en-GB" sz="1200" b="1" dirty="0">
                          <a:effectLst/>
                          <a:latin typeface="Calibri"/>
                          <a:ea typeface="Calibri"/>
                          <a:cs typeface="Times New Roman"/>
                        </a:rPr>
                        <a:t>4.2 Lesson development and coherence</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0"/>
                  </a:ext>
                </a:extLst>
              </a:tr>
              <a:tr h="174092">
                <a:tc>
                  <a:txBody>
                    <a:bodyPr/>
                    <a:lstStyle/>
                    <a:p>
                      <a:pPr algn="l">
                        <a:lnSpc>
                          <a:spcPct val="115000"/>
                        </a:lnSpc>
                        <a:spcAft>
                          <a:spcPts val="0"/>
                        </a:spcAft>
                      </a:pPr>
                      <a:r>
                        <a:rPr lang="en-GB" sz="1200" b="1" dirty="0">
                          <a:effectLst/>
                          <a:latin typeface="Calibri"/>
                          <a:ea typeface="Calibri"/>
                          <a:cs typeface="Times New Roman"/>
                        </a:rPr>
                        <a:t>4.3 Lesson plenaries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1"/>
                  </a:ext>
                </a:extLst>
              </a:tr>
              <a:tr h="174092">
                <a:tc>
                  <a:txBody>
                    <a:bodyPr/>
                    <a:lstStyle/>
                    <a:p>
                      <a:pPr algn="l">
                        <a:lnSpc>
                          <a:spcPct val="115000"/>
                        </a:lnSpc>
                        <a:spcAft>
                          <a:spcPts val="0"/>
                        </a:spcAft>
                      </a:pPr>
                      <a:r>
                        <a:rPr lang="en-GB" sz="1200" b="1" dirty="0">
                          <a:effectLst/>
                          <a:latin typeface="Calibri"/>
                          <a:ea typeface="Calibri"/>
                          <a:cs typeface="Times New Roman"/>
                        </a:rPr>
                        <a:t>4.4 Lesson pace</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2"/>
                  </a:ext>
                </a:extLst>
              </a:tr>
              <a:tr h="174092">
                <a:tc>
                  <a:txBody>
                    <a:bodyPr/>
                    <a:lstStyle/>
                    <a:p>
                      <a:pPr algn="l">
                        <a:lnSpc>
                          <a:spcPct val="115000"/>
                        </a:lnSpc>
                        <a:spcAft>
                          <a:spcPts val="0"/>
                        </a:spcAft>
                      </a:pPr>
                      <a:r>
                        <a:rPr lang="en-GB" sz="1200" b="1" dirty="0">
                          <a:effectLst/>
                          <a:latin typeface="Calibri"/>
                          <a:ea typeface="Calibri"/>
                          <a:cs typeface="Times New Roman"/>
                        </a:rPr>
                        <a:t>4.5 Learning environment</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3"/>
                  </a:ext>
                </a:extLst>
              </a:tr>
              <a:tr h="174092">
                <a:tc>
                  <a:txBody>
                    <a:bodyPr/>
                    <a:lstStyle/>
                    <a:p>
                      <a:pPr algn="l">
                        <a:lnSpc>
                          <a:spcPct val="115000"/>
                        </a:lnSpc>
                        <a:spcAft>
                          <a:spcPts val="0"/>
                        </a:spcAft>
                      </a:pPr>
                      <a:r>
                        <a:rPr lang="en-GB" sz="1200" b="1" dirty="0">
                          <a:effectLst/>
                          <a:latin typeface="Calibri"/>
                          <a:ea typeface="Calibri"/>
                          <a:cs typeface="Times New Roman"/>
                        </a:rPr>
                        <a:t>4.6 Scaffolds to support learning</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4"/>
                  </a:ext>
                </a:extLst>
              </a:tr>
              <a:tr h="174092">
                <a:tc>
                  <a:txBody>
                    <a:bodyPr/>
                    <a:lstStyle/>
                    <a:p>
                      <a:pPr algn="l">
                        <a:lnSpc>
                          <a:spcPct val="115000"/>
                        </a:lnSpc>
                        <a:spcAft>
                          <a:spcPts val="0"/>
                        </a:spcAft>
                      </a:pPr>
                      <a:r>
                        <a:rPr lang="en-GB" sz="1200" b="1" dirty="0">
                          <a:effectLst/>
                          <a:latin typeface="Calibri"/>
                          <a:ea typeface="Calibri"/>
                          <a:cs typeface="Times New Roman"/>
                        </a:rPr>
                        <a:t>4.7 Management of</a:t>
                      </a:r>
                      <a:r>
                        <a:rPr lang="en-GB" sz="1200" b="1" baseline="0" dirty="0">
                          <a:effectLst/>
                          <a:latin typeface="Calibri"/>
                          <a:ea typeface="Calibri"/>
                          <a:cs typeface="Times New Roman"/>
                        </a:rPr>
                        <a:t> support staff</a:t>
                      </a:r>
                      <a:endParaRPr lang="en-GB" sz="12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5"/>
                  </a:ext>
                </a:extLst>
              </a:tr>
              <a:tr h="174092">
                <a:tc gridSpan="2">
                  <a:txBody>
                    <a:bodyPr/>
                    <a:lstStyle/>
                    <a:p>
                      <a:pPr algn="ctr">
                        <a:lnSpc>
                          <a:spcPct val="115000"/>
                        </a:lnSpc>
                        <a:spcAft>
                          <a:spcPts val="0"/>
                        </a:spcAft>
                      </a:pPr>
                      <a:r>
                        <a:rPr lang="en-GB" sz="1200" b="1" dirty="0">
                          <a:effectLst/>
                          <a:latin typeface="Calibri"/>
                          <a:ea typeface="Calibri"/>
                          <a:cs typeface="Times New Roman"/>
                        </a:rPr>
                        <a:t>5.Assessment Strategies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 xmlns:a16="http://schemas.microsoft.com/office/drawing/2014/main" val="10016"/>
                  </a:ext>
                </a:extLst>
              </a:tr>
              <a:tr h="174092">
                <a:tc>
                  <a:txBody>
                    <a:bodyPr/>
                    <a:lstStyle/>
                    <a:p>
                      <a:pPr algn="l">
                        <a:lnSpc>
                          <a:spcPct val="115000"/>
                        </a:lnSpc>
                        <a:spcAft>
                          <a:spcPts val="0"/>
                        </a:spcAft>
                      </a:pPr>
                      <a:r>
                        <a:rPr lang="en-GB" sz="1200" b="1" dirty="0">
                          <a:effectLst/>
                          <a:latin typeface="Calibri"/>
                          <a:ea typeface="Calibri"/>
                          <a:cs typeface="Times New Roman"/>
                        </a:rPr>
                        <a:t>5.1 Awareness of prior performance</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10">
                  <a:txBody>
                    <a:bodyPr/>
                    <a:lstStyle/>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p>
                      <a:pPr algn="l">
                        <a:lnSpc>
                          <a:spcPct val="115000"/>
                        </a:lnSpc>
                        <a:spcAft>
                          <a:spcPts val="0"/>
                        </a:spcAft>
                      </a:pPr>
                      <a:r>
                        <a:rPr lang="en-GB" sz="1000" b="1" dirty="0">
                          <a:effectLst/>
                          <a:latin typeface="Calibri"/>
                          <a:ea typeface="Calibri"/>
                          <a:cs typeface="Times New Roman"/>
                        </a:rPr>
                        <a:t> </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10017"/>
                  </a:ext>
                </a:extLst>
              </a:tr>
              <a:tr h="174092">
                <a:tc>
                  <a:txBody>
                    <a:bodyPr/>
                    <a:lstStyle/>
                    <a:p>
                      <a:pPr algn="l">
                        <a:lnSpc>
                          <a:spcPct val="115000"/>
                        </a:lnSpc>
                        <a:spcAft>
                          <a:spcPts val="0"/>
                        </a:spcAft>
                      </a:pPr>
                      <a:r>
                        <a:rPr lang="en-GB" sz="1200" b="1" dirty="0">
                          <a:effectLst/>
                          <a:latin typeface="Calibri"/>
                          <a:ea typeface="Calibri"/>
                          <a:cs typeface="Times New Roman"/>
                        </a:rPr>
                        <a:t>5.2 Sharing and using objectives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8"/>
                  </a:ext>
                </a:extLst>
              </a:tr>
              <a:tr h="174092">
                <a:tc>
                  <a:txBody>
                    <a:bodyPr/>
                    <a:lstStyle/>
                    <a:p>
                      <a:pPr algn="l">
                        <a:lnSpc>
                          <a:spcPct val="115000"/>
                        </a:lnSpc>
                        <a:spcAft>
                          <a:spcPts val="0"/>
                        </a:spcAft>
                      </a:pPr>
                      <a:r>
                        <a:rPr lang="en-GB" sz="1200" b="1" dirty="0">
                          <a:effectLst/>
                          <a:latin typeface="Calibri"/>
                          <a:ea typeface="Calibri"/>
                          <a:cs typeface="Times New Roman"/>
                        </a:rPr>
                        <a:t>5.3 Sharing and using success criteria</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19"/>
                  </a:ext>
                </a:extLst>
              </a:tr>
              <a:tr h="174092">
                <a:tc>
                  <a:txBody>
                    <a:bodyPr/>
                    <a:lstStyle/>
                    <a:p>
                      <a:pPr algn="l">
                        <a:lnSpc>
                          <a:spcPct val="115000"/>
                        </a:lnSpc>
                        <a:spcAft>
                          <a:spcPts val="0"/>
                        </a:spcAft>
                      </a:pPr>
                      <a:r>
                        <a:rPr lang="en-GB" sz="1200" b="1" dirty="0">
                          <a:effectLst/>
                          <a:latin typeface="Calibri"/>
                          <a:ea typeface="Calibri"/>
                          <a:cs typeface="Times New Roman"/>
                        </a:rPr>
                        <a:t>5.4 Pupils and their targets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20"/>
                  </a:ext>
                </a:extLst>
              </a:tr>
              <a:tr h="174092">
                <a:tc>
                  <a:txBody>
                    <a:bodyPr/>
                    <a:lstStyle/>
                    <a:p>
                      <a:pPr algn="l">
                        <a:lnSpc>
                          <a:spcPct val="115000"/>
                        </a:lnSpc>
                        <a:spcAft>
                          <a:spcPts val="0"/>
                        </a:spcAft>
                      </a:pPr>
                      <a:r>
                        <a:rPr lang="en-GB" sz="1200" b="1" dirty="0">
                          <a:effectLst/>
                          <a:latin typeface="Calibri"/>
                          <a:ea typeface="Calibri"/>
                          <a:cs typeface="Times New Roman"/>
                        </a:rPr>
                        <a:t>5.5 Teacher questioning</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21"/>
                  </a:ext>
                </a:extLst>
              </a:tr>
              <a:tr h="174092">
                <a:tc>
                  <a:txBody>
                    <a:bodyPr/>
                    <a:lstStyle/>
                    <a:p>
                      <a:pPr algn="l">
                        <a:lnSpc>
                          <a:spcPct val="115000"/>
                        </a:lnSpc>
                        <a:spcAft>
                          <a:spcPts val="0"/>
                        </a:spcAft>
                      </a:pPr>
                      <a:r>
                        <a:rPr lang="en-GB" sz="1200" b="1" dirty="0">
                          <a:effectLst/>
                          <a:latin typeface="Calibri"/>
                          <a:ea typeface="Calibri"/>
                          <a:cs typeface="Times New Roman"/>
                        </a:rPr>
                        <a:t>5.6 Pupil response systems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22"/>
                  </a:ext>
                </a:extLst>
              </a:tr>
              <a:tr h="174092">
                <a:tc>
                  <a:txBody>
                    <a:bodyPr/>
                    <a:lstStyle/>
                    <a:p>
                      <a:pPr algn="l">
                        <a:lnSpc>
                          <a:spcPct val="115000"/>
                        </a:lnSpc>
                        <a:spcAft>
                          <a:spcPts val="0"/>
                        </a:spcAft>
                      </a:pPr>
                      <a:r>
                        <a:rPr lang="en-GB" sz="1200" b="1" dirty="0">
                          <a:effectLst/>
                          <a:latin typeface="Calibri"/>
                          <a:ea typeface="Calibri"/>
                          <a:cs typeface="Times New Roman"/>
                        </a:rPr>
                        <a:t>5.7 Teacher’s verbal feedback</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23"/>
                  </a:ext>
                </a:extLst>
              </a:tr>
              <a:tr h="174092">
                <a:tc>
                  <a:txBody>
                    <a:bodyPr/>
                    <a:lstStyle/>
                    <a:p>
                      <a:pPr algn="l">
                        <a:lnSpc>
                          <a:spcPct val="115000"/>
                        </a:lnSpc>
                        <a:spcAft>
                          <a:spcPts val="0"/>
                        </a:spcAft>
                      </a:pPr>
                      <a:r>
                        <a:rPr lang="en-GB" sz="1200" b="1" dirty="0">
                          <a:effectLst/>
                          <a:latin typeface="Calibri"/>
                          <a:ea typeface="Calibri"/>
                          <a:cs typeface="Times New Roman"/>
                        </a:rPr>
                        <a:t>5.8 Teacher’s written feedback</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24"/>
                  </a:ext>
                </a:extLst>
              </a:tr>
              <a:tr h="174092">
                <a:tc>
                  <a:txBody>
                    <a:bodyPr/>
                    <a:lstStyle/>
                    <a:p>
                      <a:pPr algn="l">
                        <a:lnSpc>
                          <a:spcPct val="115000"/>
                        </a:lnSpc>
                        <a:spcAft>
                          <a:spcPts val="0"/>
                        </a:spcAft>
                      </a:pPr>
                      <a:r>
                        <a:rPr lang="en-GB" sz="1200" b="1" dirty="0">
                          <a:effectLst/>
                          <a:latin typeface="Calibri"/>
                          <a:ea typeface="Calibri"/>
                          <a:cs typeface="Times New Roman"/>
                        </a:rPr>
                        <a:t>5.9 Use of self and peer assessment</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 xmlns:a16="http://schemas.microsoft.com/office/drawing/2014/main" val="10025"/>
                  </a:ext>
                </a:extLst>
              </a:tr>
              <a:tr h="174092">
                <a:tc>
                  <a:txBody>
                    <a:bodyPr/>
                    <a:lstStyle/>
                    <a:p>
                      <a:pPr algn="l">
                        <a:lnSpc>
                          <a:spcPct val="115000"/>
                        </a:lnSpc>
                        <a:spcAft>
                          <a:spcPts val="0"/>
                        </a:spcAft>
                      </a:pPr>
                      <a:r>
                        <a:rPr lang="en-GB" sz="1200" b="1" dirty="0">
                          <a:effectLst/>
                          <a:latin typeface="Calibri"/>
                          <a:ea typeface="Calibri"/>
                          <a:cs typeface="Times New Roman"/>
                        </a:rPr>
                        <a:t>5.10  Use of assessment of learning</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vMerge="1">
                  <a:txBody>
                    <a:bodyPr/>
                    <a:lstStyle/>
                    <a:p>
                      <a:endParaRPr lang="en-GB"/>
                    </a:p>
                  </a:txBody>
                  <a:tcPr/>
                </a:tc>
                <a:extLst>
                  <a:ext uri="{0D108BD9-81ED-4DB2-BD59-A6C34878D82A}">
                    <a16:rowId xmlns="" xmlns:a16="http://schemas.microsoft.com/office/drawing/2014/main" val="10026"/>
                  </a:ext>
                </a:extLst>
              </a:tr>
              <a:tr h="174092">
                <a:tc>
                  <a:txBody>
                    <a:bodyPr/>
                    <a:lstStyle/>
                    <a:p>
                      <a:pPr algn="ctr">
                        <a:lnSpc>
                          <a:spcPct val="115000"/>
                        </a:lnSpc>
                        <a:spcAft>
                          <a:spcPts val="0"/>
                        </a:spcAft>
                      </a:pPr>
                      <a:r>
                        <a:rPr lang="en-GB" sz="1200" b="1" dirty="0">
                          <a:effectLst/>
                          <a:latin typeface="Calibri"/>
                          <a:ea typeface="Calibri"/>
                          <a:cs typeface="Times New Roman"/>
                        </a:rPr>
                        <a:t>6. Home learning</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a:lnSpc>
                          <a:spcPct val="115000"/>
                        </a:lnSpc>
                        <a:spcAft>
                          <a:spcPts val="0"/>
                        </a:spcAft>
                      </a:pPr>
                      <a:endParaRPr lang="en-GB" sz="10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1714828284"/>
                  </a:ext>
                </a:extLst>
              </a:tr>
              <a:tr h="174092">
                <a:tc>
                  <a:txBody>
                    <a:bodyPr/>
                    <a:lstStyle/>
                    <a:p>
                      <a:pPr algn="l">
                        <a:lnSpc>
                          <a:spcPct val="115000"/>
                        </a:lnSpc>
                        <a:spcAft>
                          <a:spcPts val="0"/>
                        </a:spcAft>
                      </a:pPr>
                      <a:r>
                        <a:rPr lang="en-GB" sz="1200" b="1" dirty="0">
                          <a:effectLst/>
                          <a:latin typeface="Calibri"/>
                          <a:ea typeface="Calibri"/>
                          <a:cs typeface="Times New Roman"/>
                        </a:rPr>
                        <a:t>6.1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Relevance and quality</a:t>
                      </a:r>
                      <a:endParaRPr lang="en-GB" sz="12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10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3095339537"/>
                  </a:ext>
                </a:extLst>
              </a:tr>
              <a:tr h="174092">
                <a:tc>
                  <a:txBody>
                    <a:bodyPr/>
                    <a:lstStyle/>
                    <a:p>
                      <a:pPr algn="l">
                        <a:lnSpc>
                          <a:spcPct val="115000"/>
                        </a:lnSpc>
                        <a:spcAft>
                          <a:spcPts val="0"/>
                        </a:spcAft>
                      </a:pPr>
                      <a:r>
                        <a:rPr lang="en-GB" sz="1200" b="1" dirty="0">
                          <a:effectLst/>
                          <a:latin typeface="Calibri"/>
                          <a:ea typeface="Calibri"/>
                          <a:cs typeface="Times New Roman"/>
                        </a:rPr>
                        <a:t>6.2 Feedback</a:t>
                      </a:r>
                      <a:r>
                        <a:rPr lang="en-GB" sz="1200" b="1" baseline="0" dirty="0">
                          <a:effectLst/>
                          <a:latin typeface="Calibri"/>
                          <a:ea typeface="Calibri"/>
                          <a:cs typeface="Times New Roman"/>
                        </a:rPr>
                        <a:t> and follow-up</a:t>
                      </a:r>
                      <a:endParaRPr lang="en-GB" sz="12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GB" sz="1000" b="1" dirty="0">
                        <a:effectLst/>
                        <a:latin typeface="Calibri"/>
                        <a:ea typeface="Calibri"/>
                        <a:cs typeface="Times New Roman"/>
                      </a:endParaRP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1814120381"/>
                  </a:ext>
                </a:extLst>
              </a:tr>
            </a:tbl>
          </a:graphicData>
        </a:graphic>
      </p:graphicFrame>
      <p:sp>
        <p:nvSpPr>
          <p:cNvPr id="3" name="TextBox 2"/>
          <p:cNvSpPr txBox="1"/>
          <p:nvPr/>
        </p:nvSpPr>
        <p:spPr>
          <a:xfrm>
            <a:off x="83763" y="0"/>
            <a:ext cx="455789" cy="45719"/>
          </a:xfrm>
          <a:prstGeom prst="rect">
            <a:avLst/>
          </a:prstGeom>
          <a:solidFill>
            <a:schemeClr val="bg1"/>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2600" b="0" i="0" u="none" strike="noStrike" kern="0" cap="none" spc="0" normalizeH="0" baseline="0" noProof="0" dirty="0">
              <a:ln>
                <a:noFill/>
              </a:ln>
              <a:solidFill>
                <a:prstClr val="black"/>
              </a:solidFill>
              <a:effectLst/>
              <a:uLnTx/>
              <a:uFillTx/>
            </a:endParaRPr>
          </a:p>
        </p:txBody>
      </p:sp>
      <p:graphicFrame>
        <p:nvGraphicFramePr>
          <p:cNvPr id="5" name="Table 4"/>
          <p:cNvGraphicFramePr>
            <a:graphicFrameLocks noGrp="1"/>
          </p:cNvGraphicFramePr>
          <p:nvPr>
            <p:extLst/>
          </p:nvPr>
        </p:nvGraphicFramePr>
        <p:xfrm>
          <a:off x="5008612" y="422683"/>
          <a:ext cx="3863228" cy="1682496"/>
        </p:xfrm>
        <a:graphic>
          <a:graphicData uri="http://schemas.openxmlformats.org/drawingml/2006/table">
            <a:tbl>
              <a:tblPr firstRow="1" firstCol="1" bandRow="1"/>
              <a:tblGrid>
                <a:gridCol w="3740777">
                  <a:extLst>
                    <a:ext uri="{9D8B030D-6E8A-4147-A177-3AD203B41FA5}">
                      <a16:colId xmlns="" xmlns:a16="http://schemas.microsoft.com/office/drawing/2014/main" val="1526731841"/>
                    </a:ext>
                  </a:extLst>
                </a:gridCol>
                <a:gridCol w="122451">
                  <a:extLst>
                    <a:ext uri="{9D8B030D-6E8A-4147-A177-3AD203B41FA5}">
                      <a16:colId xmlns="" xmlns:a16="http://schemas.microsoft.com/office/drawing/2014/main" val="4192702607"/>
                    </a:ext>
                  </a:extLst>
                </a:gridCol>
              </a:tblGrid>
              <a:tr h="108858">
                <a:tc gridSpan="2">
                  <a:txBody>
                    <a:bodyPr/>
                    <a:lstStyle/>
                    <a:p>
                      <a:pPr algn="ctr">
                        <a:lnSpc>
                          <a:spcPct val="115000"/>
                        </a:lnSpc>
                        <a:spcAft>
                          <a:spcPts val="0"/>
                        </a:spcAft>
                      </a:pPr>
                      <a:r>
                        <a:rPr lang="en-GB" sz="1200" b="1" dirty="0">
                          <a:effectLst/>
                          <a:latin typeface="Calibri"/>
                          <a:ea typeface="Calibri"/>
                          <a:cs typeface="Times New Roman"/>
                        </a:rPr>
                        <a:t>3. Class and pupil management</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 xmlns:a16="http://schemas.microsoft.com/office/drawing/2014/main" val="2773977268"/>
                  </a:ext>
                </a:extLst>
              </a:tr>
              <a:tr h="108858">
                <a:tc>
                  <a:txBody>
                    <a:bodyPr/>
                    <a:lstStyle/>
                    <a:p>
                      <a:pPr algn="l">
                        <a:lnSpc>
                          <a:spcPct val="115000"/>
                        </a:lnSpc>
                        <a:spcAft>
                          <a:spcPts val="0"/>
                        </a:spcAft>
                      </a:pPr>
                      <a:r>
                        <a:rPr lang="en-GB" sz="1200" b="1" dirty="0">
                          <a:effectLst/>
                          <a:latin typeface="Calibri"/>
                          <a:ea typeface="Calibri"/>
                          <a:cs typeface="Times New Roman"/>
                        </a:rPr>
                        <a:t>3.1 Understanding pupils’ contexts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7">
                  <a:txBody>
                    <a:bodyPr/>
                    <a:lstStyle/>
                    <a:p>
                      <a:endParaRPr lang="en-GB" dirty="0"/>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2353583860"/>
                  </a:ext>
                </a:extLst>
              </a:tr>
              <a:tr h="108858">
                <a:tc>
                  <a:txBody>
                    <a:bodyPr/>
                    <a:lstStyle/>
                    <a:p>
                      <a:pPr algn="l">
                        <a:lnSpc>
                          <a:spcPct val="115000"/>
                        </a:lnSpc>
                        <a:spcAft>
                          <a:spcPts val="0"/>
                        </a:spcAft>
                      </a:pPr>
                      <a:r>
                        <a:rPr lang="en-GB" sz="1200" b="1" dirty="0">
                          <a:effectLst/>
                          <a:latin typeface="Calibri"/>
                          <a:ea typeface="Calibri"/>
                          <a:cs typeface="Times New Roman"/>
                        </a:rPr>
                        <a:t>3.2 Supporting learner confidence</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264309451"/>
                  </a:ext>
                </a:extLst>
              </a:tr>
              <a:tr h="108858">
                <a:tc>
                  <a:txBody>
                    <a:bodyPr/>
                    <a:lstStyle/>
                    <a:p>
                      <a:pPr algn="l">
                        <a:lnSpc>
                          <a:spcPct val="115000"/>
                        </a:lnSpc>
                        <a:spcAft>
                          <a:spcPts val="0"/>
                        </a:spcAft>
                      </a:pPr>
                      <a:r>
                        <a:rPr lang="en-GB" sz="1200" b="1" dirty="0">
                          <a:effectLst/>
                          <a:latin typeface="Calibri"/>
                          <a:ea typeface="Calibri"/>
                          <a:cs typeface="Times New Roman"/>
                        </a:rPr>
                        <a:t>3.3 Teacher listening skills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vMerge="1">
                  <a:txBody>
                    <a:bodyPr/>
                    <a:lstStyle/>
                    <a:p>
                      <a:endParaRPr lang="en-GB"/>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3970823180"/>
                  </a:ext>
                </a:extLst>
              </a:tr>
              <a:tr h="108858">
                <a:tc>
                  <a:txBody>
                    <a:bodyPr/>
                    <a:lstStyle/>
                    <a:p>
                      <a:pPr algn="l">
                        <a:lnSpc>
                          <a:spcPct val="115000"/>
                        </a:lnSpc>
                        <a:spcAft>
                          <a:spcPts val="0"/>
                        </a:spcAft>
                      </a:pPr>
                      <a:r>
                        <a:rPr lang="en-GB" sz="1200" b="1" dirty="0">
                          <a:effectLst/>
                          <a:latin typeface="Calibri"/>
                          <a:ea typeface="Calibri"/>
                          <a:cs typeface="Times New Roman"/>
                        </a:rPr>
                        <a:t>3.4</a:t>
                      </a:r>
                      <a:r>
                        <a:rPr lang="en-GB" sz="1200" b="1" baseline="0" dirty="0">
                          <a:effectLst/>
                          <a:latin typeface="Calibri"/>
                          <a:ea typeface="Calibri"/>
                          <a:cs typeface="Times New Roman"/>
                        </a:rPr>
                        <a:t> Effective relationships including rapport/humour</a:t>
                      </a:r>
                      <a:r>
                        <a:rPr lang="en-GB" sz="1200" b="1" dirty="0">
                          <a:effectLst/>
                          <a:latin typeface="Calibri"/>
                          <a:ea typeface="Calibri"/>
                          <a:cs typeface="Times New Roman"/>
                        </a:rPr>
                        <a:t> </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810269601"/>
                  </a:ext>
                </a:extLst>
              </a:tr>
              <a:tr h="108858">
                <a:tc>
                  <a:txBody>
                    <a:bodyPr/>
                    <a:lstStyle/>
                    <a:p>
                      <a:pPr algn="l">
                        <a:lnSpc>
                          <a:spcPct val="115000"/>
                        </a:lnSpc>
                        <a:spcAft>
                          <a:spcPts val="0"/>
                        </a:spcAft>
                      </a:pPr>
                      <a:r>
                        <a:rPr lang="en-GB" sz="1200" b="1" dirty="0">
                          <a:effectLst/>
                          <a:latin typeface="Calibri"/>
                          <a:ea typeface="Calibri"/>
                          <a:cs typeface="Times New Roman"/>
                        </a:rPr>
                        <a:t>3.5 Developing pupil motivation</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vMerge="1">
                  <a:txBody>
                    <a:bodyPr/>
                    <a:lstStyle/>
                    <a:p>
                      <a:endParaRPr lang="en-GB"/>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4126551969"/>
                  </a:ext>
                </a:extLst>
              </a:tr>
              <a:tr h="108858">
                <a:tc>
                  <a:txBody>
                    <a:bodyPr/>
                    <a:lstStyle/>
                    <a:p>
                      <a:pPr algn="l">
                        <a:lnSpc>
                          <a:spcPct val="115000"/>
                        </a:lnSpc>
                        <a:spcAft>
                          <a:spcPts val="0"/>
                        </a:spcAft>
                      </a:pPr>
                      <a:r>
                        <a:rPr lang="en-GB" sz="1200" b="1" dirty="0">
                          <a:effectLst/>
                          <a:latin typeface="Calibri"/>
                          <a:ea typeface="Calibri"/>
                          <a:cs typeface="Times New Roman"/>
                        </a:rPr>
                        <a:t>3.6 Behaviour management</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3380111574"/>
                  </a:ext>
                </a:extLst>
              </a:tr>
              <a:tr h="108858">
                <a:tc>
                  <a:txBody>
                    <a:bodyPr/>
                    <a:lstStyle/>
                    <a:p>
                      <a:pPr algn="l">
                        <a:lnSpc>
                          <a:spcPct val="115000"/>
                        </a:lnSpc>
                        <a:spcAft>
                          <a:spcPts val="0"/>
                        </a:spcAft>
                      </a:pPr>
                      <a:r>
                        <a:rPr lang="en-GB" sz="1200" b="1" dirty="0">
                          <a:effectLst/>
                          <a:latin typeface="Calibri"/>
                          <a:ea typeface="Calibri"/>
                          <a:cs typeface="Times New Roman"/>
                        </a:rPr>
                        <a:t>3.7</a:t>
                      </a:r>
                      <a:r>
                        <a:rPr lang="en-GB" sz="1200" b="1" baseline="0" dirty="0">
                          <a:effectLst/>
                          <a:latin typeface="Calibri"/>
                          <a:ea typeface="Calibri"/>
                          <a:cs typeface="Times New Roman"/>
                        </a:rPr>
                        <a:t> Classroom </a:t>
                      </a:r>
                      <a:r>
                        <a:rPr lang="en-GB" sz="1200" b="1" dirty="0">
                          <a:effectLst/>
                          <a:latin typeface="Calibri"/>
                          <a:ea typeface="Calibri"/>
                          <a:cs typeface="Times New Roman"/>
                        </a:rPr>
                        <a:t>routines</a:t>
                      </a:r>
                    </a:p>
                  </a:txBody>
                  <a:tcPr marL="35139" marR="3513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bg1"/>
                    </a:solidFill>
                  </a:tcPr>
                </a:tc>
                <a:extLst>
                  <a:ext uri="{0D108BD9-81ED-4DB2-BD59-A6C34878D82A}">
                    <a16:rowId xmlns="" xmlns:a16="http://schemas.microsoft.com/office/drawing/2014/main" val="3026070246"/>
                  </a:ext>
                </a:extLst>
              </a:tr>
            </a:tbl>
          </a:graphicData>
        </a:graphic>
      </p:graphicFrame>
      <p:sp>
        <p:nvSpPr>
          <p:cNvPr id="7" name="TextBox 6"/>
          <p:cNvSpPr txBox="1"/>
          <p:nvPr/>
        </p:nvSpPr>
        <p:spPr>
          <a:xfrm>
            <a:off x="389600" y="692696"/>
            <a:ext cx="3942316"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i</a:t>
            </a:r>
          </a:p>
        </p:txBody>
      </p:sp>
      <p:pic>
        <p:nvPicPr>
          <p:cNvPr id="8" name="Picture 7" descr="C:\Users\Wendy Rees\Downloads\tclogo_full_big (1).png"/>
          <p:cNvPicPr/>
          <p:nvPr/>
        </p:nvPicPr>
        <p:blipFill>
          <a:blip r:embed="rId3">
            <a:extLst>
              <a:ext uri="{28A0092B-C50C-407E-A947-70E740481C1C}">
                <a14:useLocalDpi xmlns:a14="http://schemas.microsoft.com/office/drawing/2010/main" val="0"/>
              </a:ext>
            </a:extLst>
          </a:blip>
          <a:srcRect/>
          <a:stretch>
            <a:fillRect/>
          </a:stretch>
        </p:blipFill>
        <p:spPr bwMode="auto">
          <a:xfrm>
            <a:off x="311655" y="45719"/>
            <a:ext cx="4098203" cy="811453"/>
          </a:xfrm>
          <a:prstGeom prst="rect">
            <a:avLst/>
          </a:prstGeom>
          <a:noFill/>
          <a:extLst/>
        </p:spPr>
      </p:pic>
      <p:sp>
        <p:nvSpPr>
          <p:cNvPr id="9" name="TextBox 8"/>
          <p:cNvSpPr txBox="1"/>
          <p:nvPr/>
        </p:nvSpPr>
        <p:spPr>
          <a:xfrm>
            <a:off x="1590221" y="834109"/>
            <a:ext cx="272562" cy="221889"/>
          </a:xfrm>
          <a:prstGeom prst="rect">
            <a:avLst/>
          </a:prstGeom>
          <a:solidFill>
            <a:srgbClr val="92D050"/>
          </a:solid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endParaRPr>
          </a:p>
        </p:txBody>
      </p:sp>
      <p:sp>
        <p:nvSpPr>
          <p:cNvPr id="10" name="TextBox 9"/>
          <p:cNvSpPr txBox="1"/>
          <p:nvPr/>
        </p:nvSpPr>
        <p:spPr>
          <a:xfrm>
            <a:off x="1862783" y="750109"/>
            <a:ext cx="2392694"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 New sub-sections</a:t>
            </a:r>
          </a:p>
        </p:txBody>
      </p:sp>
    </p:spTree>
    <p:extLst>
      <p:ext uri="{BB962C8B-B14F-4D97-AF65-F5344CB8AC3E}">
        <p14:creationId xmlns:p14="http://schemas.microsoft.com/office/powerpoint/2010/main" val="1327024485"/>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2109"/>
          </a:xfrm>
        </p:spPr>
        <p:style>
          <a:lnRef idx="1">
            <a:schemeClr val="accent3"/>
          </a:lnRef>
          <a:fillRef idx="2">
            <a:schemeClr val="accent3"/>
          </a:fillRef>
          <a:effectRef idx="1">
            <a:schemeClr val="accent3"/>
          </a:effectRef>
          <a:fontRef idx="minor">
            <a:schemeClr val="dk1"/>
          </a:fontRef>
        </p:style>
        <p:txBody>
          <a:bodyPr/>
          <a:lstStyle/>
          <a:p>
            <a:r>
              <a:rPr lang="en-GB" dirty="0">
                <a:solidFill>
                  <a:schemeClr val="accent1"/>
                </a:solidFill>
              </a:rPr>
              <a:t>Teaching </a:t>
            </a:r>
            <a:r>
              <a:rPr lang="en-GB" b="1" dirty="0">
                <a:solidFill>
                  <a:schemeClr val="accent1"/>
                </a:solidFill>
              </a:rPr>
              <a:t>Continua</a:t>
            </a:r>
            <a:r>
              <a:rPr lang="en-GB" dirty="0">
                <a:solidFill>
                  <a:schemeClr val="accent1"/>
                </a:solidFill>
              </a:rPr>
              <a:t> </a:t>
            </a:r>
            <a:r>
              <a:rPr lang="en-GB" dirty="0"/>
              <a:t>process</a:t>
            </a:r>
          </a:p>
        </p:txBody>
      </p:sp>
      <p:sp>
        <p:nvSpPr>
          <p:cNvPr id="3" name="Content Placeholder 2"/>
          <p:cNvSpPr>
            <a:spLocks noGrp="1"/>
          </p:cNvSpPr>
          <p:nvPr>
            <p:ph idx="1"/>
          </p:nvPr>
        </p:nvSpPr>
        <p:spPr>
          <a:xfrm>
            <a:off x="457199" y="1250302"/>
            <a:ext cx="8360229" cy="5091504"/>
          </a:xfrm>
        </p:spPr>
        <p:txBody>
          <a:bodyPr>
            <a:normAutofit fontScale="70000" lnSpcReduction="20000"/>
          </a:bodyPr>
          <a:lstStyle/>
          <a:p>
            <a:pPr marL="0" indent="0">
              <a:buNone/>
            </a:pPr>
            <a:r>
              <a:rPr lang="en-GB" sz="3400" b="1" dirty="0"/>
              <a:t>Phase 1: Self-evaluation</a:t>
            </a:r>
          </a:p>
          <a:p>
            <a:r>
              <a:rPr lang="en-GB" b="1" dirty="0">
                <a:solidFill>
                  <a:srgbClr val="FF0000"/>
                </a:solidFill>
              </a:rPr>
              <a:t>Teachers:</a:t>
            </a:r>
            <a:r>
              <a:rPr lang="en-GB" dirty="0">
                <a:solidFill>
                  <a:srgbClr val="FF0000"/>
                </a:solidFill>
              </a:rPr>
              <a:t> </a:t>
            </a:r>
            <a:r>
              <a:rPr lang="en-GB" dirty="0"/>
              <a:t>Complete their online self-evaluation</a:t>
            </a:r>
          </a:p>
          <a:p>
            <a:r>
              <a:rPr lang="en-GB" b="1" dirty="0">
                <a:solidFill>
                  <a:srgbClr val="0070C0"/>
                </a:solidFill>
              </a:rPr>
              <a:t>Team Leaders: </a:t>
            </a:r>
            <a:r>
              <a:rPr lang="en-GB" dirty="0"/>
              <a:t>Hold a ‘Confirm, Clarify, Challenge meeting. </a:t>
            </a:r>
          </a:p>
          <a:p>
            <a:pPr marL="0" indent="0">
              <a:buNone/>
            </a:pPr>
            <a:r>
              <a:rPr lang="en-GB" sz="3400" b="1" dirty="0"/>
              <a:t>Phase 2: Establishing clarity</a:t>
            </a:r>
          </a:p>
          <a:p>
            <a:r>
              <a:rPr lang="en-GB" b="1" dirty="0">
                <a:solidFill>
                  <a:srgbClr val="0070C0"/>
                </a:solidFill>
              </a:rPr>
              <a:t>SLT or Team Leaders: </a:t>
            </a:r>
            <a:r>
              <a:rPr lang="en-GB" dirty="0"/>
              <a:t>Select the Areas of Focus using Team Status.</a:t>
            </a:r>
          </a:p>
          <a:p>
            <a:r>
              <a:rPr lang="en-GB" b="1" dirty="0"/>
              <a:t>Team Leaders: </a:t>
            </a:r>
            <a:r>
              <a:rPr lang="en-GB" dirty="0"/>
              <a:t>Hold team meeting to agree success criteria.</a:t>
            </a:r>
          </a:p>
          <a:p>
            <a:pPr marL="0" indent="0">
              <a:buNone/>
            </a:pPr>
            <a:r>
              <a:rPr lang="en-GB" sz="3400" b="1" dirty="0"/>
              <a:t>Phase 3: Rehearsing</a:t>
            </a:r>
          </a:p>
          <a:p>
            <a:r>
              <a:rPr lang="en-GB" b="1" dirty="0">
                <a:solidFill>
                  <a:srgbClr val="FF0000"/>
                </a:solidFill>
              </a:rPr>
              <a:t>Teachers:</a:t>
            </a:r>
            <a:r>
              <a:rPr lang="en-GB" dirty="0">
                <a:solidFill>
                  <a:srgbClr val="FF0000"/>
                </a:solidFill>
              </a:rPr>
              <a:t> </a:t>
            </a:r>
            <a:r>
              <a:rPr lang="en-GB" dirty="0"/>
              <a:t>Build a portfolio of evidence for each of the sub-sections of Teaching Continua and choose to share via the News Feed</a:t>
            </a:r>
          </a:p>
          <a:p>
            <a:r>
              <a:rPr lang="en-GB" b="1" dirty="0">
                <a:solidFill>
                  <a:srgbClr val="0070C0"/>
                </a:solidFill>
              </a:rPr>
              <a:t>Team Leaders: </a:t>
            </a:r>
            <a:r>
              <a:rPr lang="en-GB" dirty="0"/>
              <a:t>Use News Feed as part of team meetings.</a:t>
            </a:r>
          </a:p>
          <a:p>
            <a:pPr marL="0" indent="0">
              <a:buNone/>
            </a:pPr>
            <a:r>
              <a:rPr lang="en-GB" sz="3400" b="1" dirty="0"/>
              <a:t>Phase 4: Reviewing Progress</a:t>
            </a:r>
          </a:p>
          <a:p>
            <a:r>
              <a:rPr lang="en-GB" b="1" dirty="0">
                <a:solidFill>
                  <a:srgbClr val="FF0000"/>
                </a:solidFill>
              </a:rPr>
              <a:t>Teachers: </a:t>
            </a:r>
            <a:r>
              <a:rPr lang="en-GB" dirty="0"/>
              <a:t>Indicate online if their colours have improved.</a:t>
            </a:r>
          </a:p>
          <a:p>
            <a:r>
              <a:rPr lang="en-GB" b="1" dirty="0">
                <a:solidFill>
                  <a:srgbClr val="0070C0"/>
                </a:solidFill>
              </a:rPr>
              <a:t>Team Leaders: </a:t>
            </a:r>
            <a:r>
              <a:rPr lang="en-GB" dirty="0"/>
              <a:t>Carry out a focused learning evaluation and hold a Feed-Forward meeting.</a:t>
            </a:r>
          </a:p>
          <a:p>
            <a:pPr marL="0" indent="0" algn="ctr">
              <a:buNone/>
            </a:pPr>
            <a:r>
              <a:rPr lang="en-GB" b="1" dirty="0"/>
              <a:t>Start again at Phase 1 or 2</a:t>
            </a:r>
            <a:endParaRPr lang="en-GB" dirty="0"/>
          </a:p>
        </p:txBody>
      </p:sp>
      <p:sp>
        <p:nvSpPr>
          <p:cNvPr id="6" name="Footer Placeholder 3"/>
          <p:cNvSpPr>
            <a:spLocks noGrp="1"/>
          </p:cNvSpPr>
          <p:nvPr>
            <p:ph type="ftr" sz="quarter" idx="11"/>
          </p:nvPr>
        </p:nvSpPr>
        <p:spPr>
          <a:xfrm>
            <a:off x="899592" y="6414732"/>
            <a:ext cx="6984776" cy="306743"/>
          </a:xfrm>
        </p:spPr>
        <p:txBody>
          <a:bodyPr/>
          <a:lstStyle/>
          <a:p>
            <a:pPr defTabSz="914400">
              <a:defRPr/>
            </a:pPr>
            <a:r>
              <a:rPr lang="en-GB" dirty="0"/>
              <a:t>©Teaching Continua Ltd.</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dirty="0">
              <a:ln>
                <a:noFill/>
              </a:ln>
              <a:solidFill>
                <a:sysClr val="windowText" lastClr="000000"/>
              </a:solidFill>
              <a:effectLst/>
              <a:uLnTx/>
              <a:uFillTx/>
            </a:endParaRP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379143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2109"/>
          </a:xfrm>
        </p:spPr>
        <p:style>
          <a:lnRef idx="1">
            <a:schemeClr val="accent3"/>
          </a:lnRef>
          <a:fillRef idx="2">
            <a:schemeClr val="accent3"/>
          </a:fillRef>
          <a:effectRef idx="1">
            <a:schemeClr val="accent3"/>
          </a:effectRef>
          <a:fontRef idx="minor">
            <a:schemeClr val="dk1"/>
          </a:fontRef>
        </p:style>
        <p:txBody>
          <a:bodyPr/>
          <a:lstStyle/>
          <a:p>
            <a:r>
              <a:rPr lang="en-GB" dirty="0">
                <a:solidFill>
                  <a:schemeClr val="accent1"/>
                </a:solidFill>
              </a:rPr>
              <a:t>Teaching </a:t>
            </a:r>
            <a:r>
              <a:rPr lang="en-GB" b="1" dirty="0">
                <a:solidFill>
                  <a:schemeClr val="accent1"/>
                </a:solidFill>
              </a:rPr>
              <a:t>Continua</a:t>
            </a:r>
            <a:r>
              <a:rPr lang="en-GB" dirty="0">
                <a:solidFill>
                  <a:schemeClr val="accent1"/>
                </a:solidFill>
              </a:rPr>
              <a:t> </a:t>
            </a:r>
            <a:r>
              <a:rPr lang="en-GB" dirty="0"/>
              <a:t>process</a:t>
            </a:r>
          </a:p>
        </p:txBody>
      </p:sp>
      <p:sp>
        <p:nvSpPr>
          <p:cNvPr id="3" name="Content Placeholder 2"/>
          <p:cNvSpPr>
            <a:spLocks noGrp="1"/>
          </p:cNvSpPr>
          <p:nvPr>
            <p:ph idx="1"/>
          </p:nvPr>
        </p:nvSpPr>
        <p:spPr>
          <a:xfrm>
            <a:off x="457199" y="1250302"/>
            <a:ext cx="8360229" cy="5091504"/>
          </a:xfrm>
        </p:spPr>
        <p:txBody>
          <a:bodyPr>
            <a:normAutofit fontScale="70000" lnSpcReduction="20000"/>
          </a:bodyPr>
          <a:lstStyle/>
          <a:p>
            <a:pPr marL="0" indent="0">
              <a:buNone/>
            </a:pPr>
            <a:r>
              <a:rPr lang="en-GB" sz="3400" b="1" dirty="0"/>
              <a:t>Phase 1: Self-evaluation</a:t>
            </a:r>
          </a:p>
          <a:p>
            <a:r>
              <a:rPr lang="en-GB" b="1" dirty="0">
                <a:solidFill>
                  <a:srgbClr val="FF0000"/>
                </a:solidFill>
              </a:rPr>
              <a:t>Teachers:</a:t>
            </a:r>
            <a:r>
              <a:rPr lang="en-GB" dirty="0">
                <a:solidFill>
                  <a:srgbClr val="FF0000"/>
                </a:solidFill>
              </a:rPr>
              <a:t> </a:t>
            </a:r>
            <a:r>
              <a:rPr lang="en-GB" dirty="0"/>
              <a:t>Complete their online self-evaluation</a:t>
            </a:r>
          </a:p>
          <a:p>
            <a:r>
              <a:rPr lang="en-GB" b="1" dirty="0">
                <a:solidFill>
                  <a:srgbClr val="0070C0"/>
                </a:solidFill>
              </a:rPr>
              <a:t>Team Leaders: </a:t>
            </a:r>
            <a:r>
              <a:rPr lang="en-GB" dirty="0"/>
              <a:t>Hold a ‘Confirm, Clarify, Challenge meeting. </a:t>
            </a:r>
          </a:p>
          <a:p>
            <a:pPr marL="0" indent="0">
              <a:buNone/>
            </a:pPr>
            <a:r>
              <a:rPr lang="en-GB" sz="3400" b="1" dirty="0">
                <a:solidFill>
                  <a:srgbClr val="C9C9C9"/>
                </a:solidFill>
              </a:rPr>
              <a:t>Phase 2: Establishing clarity</a:t>
            </a:r>
          </a:p>
          <a:p>
            <a:r>
              <a:rPr lang="en-GB" b="1" dirty="0">
                <a:solidFill>
                  <a:srgbClr val="C9C9C9"/>
                </a:solidFill>
              </a:rPr>
              <a:t>SLT or Team Leaders: </a:t>
            </a:r>
            <a:r>
              <a:rPr lang="en-GB" dirty="0">
                <a:solidFill>
                  <a:srgbClr val="C9C9C9"/>
                </a:solidFill>
              </a:rPr>
              <a:t>Select the Areas of Focus using Team Status.</a:t>
            </a:r>
          </a:p>
          <a:p>
            <a:r>
              <a:rPr lang="en-GB" b="1" dirty="0">
                <a:solidFill>
                  <a:srgbClr val="C9C9C9"/>
                </a:solidFill>
              </a:rPr>
              <a:t>Team Leaders: </a:t>
            </a:r>
            <a:r>
              <a:rPr lang="en-GB" dirty="0">
                <a:solidFill>
                  <a:srgbClr val="C9C9C9"/>
                </a:solidFill>
              </a:rPr>
              <a:t>Hold team meeting to agree success criteria.</a:t>
            </a:r>
          </a:p>
          <a:p>
            <a:pPr marL="0" indent="0">
              <a:buNone/>
            </a:pPr>
            <a:r>
              <a:rPr lang="en-GB" sz="3400" b="1" dirty="0">
                <a:solidFill>
                  <a:srgbClr val="C9C9C9"/>
                </a:solidFill>
              </a:rPr>
              <a:t>Phase 3: Rehearsing</a:t>
            </a:r>
          </a:p>
          <a:p>
            <a:r>
              <a:rPr lang="en-GB" b="1" dirty="0">
                <a:solidFill>
                  <a:srgbClr val="C9C9C9"/>
                </a:solidFill>
              </a:rPr>
              <a:t>Teachers:</a:t>
            </a:r>
            <a:r>
              <a:rPr lang="en-GB" dirty="0">
                <a:solidFill>
                  <a:srgbClr val="C9C9C9"/>
                </a:solidFill>
              </a:rPr>
              <a:t> Build a portfolio of evidence for each of the sub-sections of Teaching Continua and choose to share via the News Feed</a:t>
            </a:r>
          </a:p>
          <a:p>
            <a:r>
              <a:rPr lang="en-GB" b="1" dirty="0">
                <a:solidFill>
                  <a:srgbClr val="C9C9C9"/>
                </a:solidFill>
              </a:rPr>
              <a:t>Team Leaders: </a:t>
            </a:r>
            <a:r>
              <a:rPr lang="en-GB" dirty="0">
                <a:solidFill>
                  <a:srgbClr val="C9C9C9"/>
                </a:solidFill>
              </a:rPr>
              <a:t>Use News Feed as part of team meetings.</a:t>
            </a:r>
          </a:p>
          <a:p>
            <a:pPr marL="0" indent="0">
              <a:buNone/>
            </a:pPr>
            <a:r>
              <a:rPr lang="en-GB" sz="3400" b="1" dirty="0">
                <a:solidFill>
                  <a:srgbClr val="C9C9C9"/>
                </a:solidFill>
              </a:rPr>
              <a:t>Phase 4: Reviewing Progress</a:t>
            </a:r>
          </a:p>
          <a:p>
            <a:r>
              <a:rPr lang="en-GB" b="1" dirty="0">
                <a:solidFill>
                  <a:srgbClr val="C9C9C9"/>
                </a:solidFill>
              </a:rPr>
              <a:t>Teachers: </a:t>
            </a:r>
            <a:r>
              <a:rPr lang="en-GB" dirty="0">
                <a:solidFill>
                  <a:srgbClr val="C9C9C9"/>
                </a:solidFill>
              </a:rPr>
              <a:t>Indicate online if their colours have improved.</a:t>
            </a:r>
          </a:p>
          <a:p>
            <a:r>
              <a:rPr lang="en-GB" b="1" dirty="0">
                <a:solidFill>
                  <a:srgbClr val="C9C9C9"/>
                </a:solidFill>
              </a:rPr>
              <a:t>Team Leaders: </a:t>
            </a:r>
            <a:r>
              <a:rPr lang="en-GB" dirty="0">
                <a:solidFill>
                  <a:srgbClr val="C9C9C9"/>
                </a:solidFill>
              </a:rPr>
              <a:t>Carry out a focused learning evaluation and hold a Feed-Forward meeting.</a:t>
            </a:r>
          </a:p>
          <a:p>
            <a:pPr marL="0" indent="0" algn="ctr">
              <a:buNone/>
            </a:pPr>
            <a:r>
              <a:rPr lang="en-GB" b="1" dirty="0">
                <a:solidFill>
                  <a:srgbClr val="C9C9C9"/>
                </a:solidFill>
              </a:rPr>
              <a:t>Start again at Phase 1 or 2</a:t>
            </a:r>
            <a:endParaRPr lang="en-GB" dirty="0">
              <a:solidFill>
                <a:srgbClr val="C9C9C9"/>
              </a:solidFill>
            </a:endParaRPr>
          </a:p>
        </p:txBody>
      </p:sp>
      <p:sp>
        <p:nvSpPr>
          <p:cNvPr id="6" name="Footer Placeholder 3"/>
          <p:cNvSpPr>
            <a:spLocks noGrp="1"/>
          </p:cNvSpPr>
          <p:nvPr>
            <p:ph type="ftr" sz="quarter" idx="11"/>
          </p:nvPr>
        </p:nvSpPr>
        <p:spPr>
          <a:xfrm>
            <a:off x="899592" y="6414732"/>
            <a:ext cx="6984776" cy="306743"/>
          </a:xfrm>
        </p:spPr>
        <p:txBody>
          <a:bodyPr/>
          <a:lstStyle/>
          <a:p>
            <a:pPr defTabSz="914400">
              <a:defRPr/>
            </a:pPr>
            <a:r>
              <a:rPr lang="en-GB" dirty="0"/>
              <a:t>©Teaching Continua Ltd.</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dirty="0">
              <a:ln>
                <a:noFill/>
              </a:ln>
              <a:solidFill>
                <a:sysClr val="windowText" lastClr="000000"/>
              </a:solidFill>
              <a:effectLst/>
              <a:uLnTx/>
              <a:uFillTx/>
            </a:endParaRP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817232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8117" y="264760"/>
            <a:ext cx="7711752" cy="951723"/>
          </a:xfrm>
        </p:spPr>
        <p:style>
          <a:lnRef idx="1">
            <a:schemeClr val="accent3"/>
          </a:lnRef>
          <a:fillRef idx="2">
            <a:schemeClr val="accent3"/>
          </a:fillRef>
          <a:effectRef idx="1">
            <a:schemeClr val="accent3"/>
          </a:effectRef>
          <a:fontRef idx="minor">
            <a:schemeClr val="dk1"/>
          </a:fontRef>
        </p:style>
        <p:txBody>
          <a:bodyPr>
            <a:normAutofit fontScale="90000"/>
          </a:bodyPr>
          <a:lstStyle/>
          <a:p>
            <a:r>
              <a:rPr lang="en-GB" sz="3200" b="1" dirty="0"/>
              <a:t>Everyone has a unique User Name and Password</a:t>
            </a:r>
          </a:p>
        </p:txBody>
      </p:sp>
      <p:sp>
        <p:nvSpPr>
          <p:cNvPr id="4" name="Footer Placeholder 3"/>
          <p:cNvSpPr>
            <a:spLocks noGrp="1"/>
          </p:cNvSpPr>
          <p:nvPr>
            <p:ph type="ftr" sz="quarter" idx="11"/>
          </p:nvPr>
        </p:nvSpPr>
        <p:spPr/>
        <p:txBody>
          <a:bodyPr/>
          <a:lstStyle/>
          <a:p>
            <a:r>
              <a:rPr lang="en-GB" dirty="0">
                <a:solidFill>
                  <a:prstClr val="black">
                    <a:tint val="75000"/>
                  </a:prstClr>
                </a:solidFill>
              </a:rPr>
              <a:t>©Teaching Continua Ltd.</a:t>
            </a:r>
          </a:p>
        </p:txBody>
      </p:sp>
      <p:pic>
        <p:nvPicPr>
          <p:cNvPr id="3" name="Picture 2"/>
          <p:cNvPicPr>
            <a:picLocks noChangeAspect="1"/>
          </p:cNvPicPr>
          <p:nvPr/>
        </p:nvPicPr>
        <p:blipFill rotWithShape="1">
          <a:blip r:embed="rId2"/>
          <a:srcRect t="3631" b="5889"/>
          <a:stretch/>
        </p:blipFill>
        <p:spPr>
          <a:xfrm>
            <a:off x="0" y="1579032"/>
            <a:ext cx="9144000" cy="4653817"/>
          </a:xfrm>
          <a:prstGeom prst="rect">
            <a:avLst/>
          </a:prstGeom>
          <a:ln>
            <a:solidFill>
              <a:schemeClr val="bg1">
                <a:lumMod val="65000"/>
              </a:schemeClr>
            </a:solidFill>
          </a:ln>
        </p:spPr>
      </p:pic>
      <p:pic>
        <p:nvPicPr>
          <p:cNvPr id="7" name="Picture 2" descr="C:\Users\Wendy Rees\Downloads\tclogo_symbol_small (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017" y="318992"/>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7650677"/>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448272" y="6576754"/>
            <a:ext cx="4572000" cy="276999"/>
          </a:xfrm>
          <a:prstGeom prst="rect">
            <a:avLst/>
          </a:prstGeom>
        </p:spPr>
        <p:txBody>
          <a:bodyPr>
            <a:spAutoFit/>
          </a:bodyPr>
          <a:lstStyle/>
          <a:p>
            <a:pPr lvl="0" algn="ctr"/>
            <a:r>
              <a:rPr lang="en-GB" sz="1200" dirty="0">
                <a:solidFill>
                  <a:prstClr val="black">
                    <a:tint val="75000"/>
                  </a:prstClr>
                </a:solidFill>
              </a:rPr>
              <a:t>©Teaching Continua Ltd.</a:t>
            </a:r>
          </a:p>
        </p:txBody>
      </p:sp>
      <p:sp>
        <p:nvSpPr>
          <p:cNvPr id="2" name="Rectangle 1"/>
          <p:cNvSpPr/>
          <p:nvPr/>
        </p:nvSpPr>
        <p:spPr>
          <a:xfrm>
            <a:off x="1716833" y="318992"/>
            <a:ext cx="6466114" cy="89255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GB" sz="2800" b="1" dirty="0"/>
              <a:t>Phase 1: Self-evaluation</a:t>
            </a:r>
          </a:p>
          <a:p>
            <a:r>
              <a:rPr lang="en-GB" sz="2400" dirty="0"/>
              <a:t>All teachers complete their online self-evaluation</a:t>
            </a:r>
          </a:p>
        </p:txBody>
      </p:sp>
      <p:pic>
        <p:nvPicPr>
          <p:cNvPr id="8"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017" y="318992"/>
            <a:ext cx="850794" cy="85079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3"/>
          <a:srcRect t="4062" b="5235"/>
          <a:stretch/>
        </p:blipFill>
        <p:spPr>
          <a:xfrm>
            <a:off x="0" y="1642188"/>
            <a:ext cx="9144000" cy="4665306"/>
          </a:xfrm>
          <a:prstGeom prst="rect">
            <a:avLst/>
          </a:prstGeom>
          <a:ln>
            <a:solidFill>
              <a:schemeClr val="bg1">
                <a:lumMod val="65000"/>
              </a:schemeClr>
            </a:solidFill>
          </a:ln>
        </p:spPr>
      </p:pic>
    </p:spTree>
    <p:extLst>
      <p:ext uri="{BB962C8B-B14F-4D97-AF65-F5344CB8AC3E}">
        <p14:creationId xmlns:p14="http://schemas.microsoft.com/office/powerpoint/2010/main" val="3006680566"/>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434045" y="6565031"/>
            <a:ext cx="4572000" cy="276999"/>
          </a:xfrm>
          <a:prstGeom prst="rect">
            <a:avLst/>
          </a:prstGeom>
        </p:spPr>
        <p:txBody>
          <a:bodyPr>
            <a:spAutoFit/>
          </a:bodyPr>
          <a:lstStyle/>
          <a:p>
            <a:pPr lvl="0" algn="ctr"/>
            <a:r>
              <a:rPr lang="en-GB" sz="1200" dirty="0">
                <a:solidFill>
                  <a:prstClr val="black">
                    <a:tint val="75000"/>
                  </a:prstClr>
                </a:solidFill>
              </a:rPr>
              <a:t>©Teaching Continua Ltd.</a:t>
            </a:r>
          </a:p>
        </p:txBody>
      </p:sp>
      <p:sp>
        <p:nvSpPr>
          <p:cNvPr id="8" name="Rectangle 7"/>
          <p:cNvSpPr/>
          <p:nvPr/>
        </p:nvSpPr>
        <p:spPr>
          <a:xfrm>
            <a:off x="1631612" y="303898"/>
            <a:ext cx="6896568" cy="89255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GB" sz="2800" b="1" dirty="0"/>
              <a:t>Phase 1: Self-evaluation</a:t>
            </a:r>
          </a:p>
          <a:p>
            <a:r>
              <a:rPr lang="en-GB" sz="2400" dirty="0"/>
              <a:t>This completes a fully interactive Colour Wheel Profile</a:t>
            </a:r>
          </a:p>
        </p:txBody>
      </p:sp>
      <p:pic>
        <p:nvPicPr>
          <p:cNvPr id="9"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340" y="303898"/>
            <a:ext cx="850794" cy="85079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p:nvPr/>
        </p:nvPicPr>
        <p:blipFill rotWithShape="1">
          <a:blip r:embed="rId3"/>
          <a:srcRect t="4372" b="4994"/>
          <a:stretch/>
        </p:blipFill>
        <p:spPr>
          <a:xfrm>
            <a:off x="0" y="1698172"/>
            <a:ext cx="9144000" cy="4674637"/>
          </a:xfrm>
          <a:prstGeom prst="rect">
            <a:avLst/>
          </a:prstGeom>
          <a:ln>
            <a:solidFill>
              <a:schemeClr val="bg1">
                <a:lumMod val="65000"/>
              </a:schemeClr>
            </a:solidFill>
          </a:ln>
        </p:spPr>
      </p:pic>
    </p:spTree>
    <p:extLst>
      <p:ext uri="{BB962C8B-B14F-4D97-AF65-F5344CB8AC3E}">
        <p14:creationId xmlns:p14="http://schemas.microsoft.com/office/powerpoint/2010/main" val="1587233076"/>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434045" y="6553308"/>
            <a:ext cx="4572000" cy="276999"/>
          </a:xfrm>
          <a:prstGeom prst="rect">
            <a:avLst/>
          </a:prstGeom>
        </p:spPr>
        <p:txBody>
          <a:bodyPr>
            <a:spAutoFit/>
          </a:bodyPr>
          <a:lstStyle/>
          <a:p>
            <a:pPr lvl="0" algn="ctr"/>
            <a:r>
              <a:rPr lang="en-GB" sz="1200" dirty="0">
                <a:solidFill>
                  <a:prstClr val="black">
                    <a:tint val="75000"/>
                  </a:prstClr>
                </a:solidFill>
              </a:rPr>
              <a:t>©Teaching Continua Ltd.</a:t>
            </a: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340" y="303898"/>
            <a:ext cx="850794" cy="85079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1362269" y="303898"/>
            <a:ext cx="7483151" cy="126188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GB" sz="2800" b="1" dirty="0"/>
              <a:t>Phase 1: Self-evaluation</a:t>
            </a:r>
          </a:p>
          <a:p>
            <a:pPr algn="ctr"/>
            <a:r>
              <a:rPr lang="en-GB" sz="2400" dirty="0">
                <a:solidFill>
                  <a:schemeClr val="tx1"/>
                </a:solidFill>
              </a:rPr>
              <a:t>Team Leaders can track the progress of their teams in completing their self-evaluations</a:t>
            </a:r>
            <a:r>
              <a:rPr lang="en-GB" sz="2400" dirty="0"/>
              <a:t>. </a:t>
            </a:r>
          </a:p>
        </p:txBody>
      </p:sp>
      <p:pic>
        <p:nvPicPr>
          <p:cNvPr id="2" name="Picture 1"/>
          <p:cNvPicPr>
            <a:picLocks noChangeAspect="1"/>
          </p:cNvPicPr>
          <p:nvPr/>
        </p:nvPicPr>
        <p:blipFill rotWithShape="1">
          <a:blip r:embed="rId3"/>
          <a:srcRect t="4518" b="5324"/>
          <a:stretch/>
        </p:blipFill>
        <p:spPr>
          <a:xfrm>
            <a:off x="0" y="1828800"/>
            <a:ext cx="9144000" cy="4637314"/>
          </a:xfrm>
          <a:prstGeom prst="rect">
            <a:avLst/>
          </a:prstGeom>
          <a:ln>
            <a:solidFill>
              <a:schemeClr val="bg1">
                <a:lumMod val="65000"/>
              </a:schemeClr>
            </a:solidFill>
          </a:ln>
        </p:spPr>
      </p:pic>
    </p:spTree>
    <p:extLst>
      <p:ext uri="{BB962C8B-B14F-4D97-AF65-F5344CB8AC3E}">
        <p14:creationId xmlns:p14="http://schemas.microsoft.com/office/powerpoint/2010/main" val="2652379193"/>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434045" y="6581001"/>
            <a:ext cx="4572000" cy="276999"/>
          </a:xfrm>
          <a:prstGeom prst="rect">
            <a:avLst/>
          </a:prstGeom>
        </p:spPr>
        <p:txBody>
          <a:bodyPr>
            <a:spAutoFit/>
          </a:bodyPr>
          <a:lstStyle/>
          <a:p>
            <a:pPr lvl="0" algn="ctr"/>
            <a:r>
              <a:rPr lang="en-GB" sz="1200" dirty="0">
                <a:solidFill>
                  <a:prstClr val="black">
                    <a:tint val="75000"/>
                  </a:prstClr>
                </a:solidFill>
              </a:rPr>
              <a:t>©Teaching Continua Ltd.</a:t>
            </a: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340" y="303898"/>
            <a:ext cx="850794" cy="850794"/>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1362269" y="303898"/>
            <a:ext cx="7483151" cy="126188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GB" sz="2800" b="1" dirty="0"/>
              <a:t>Phase 1: Self-evaluation</a:t>
            </a:r>
          </a:p>
          <a:p>
            <a:pPr algn="ctr"/>
            <a:r>
              <a:rPr lang="en-GB" sz="2400" dirty="0">
                <a:solidFill>
                  <a:schemeClr val="tx1"/>
                </a:solidFill>
              </a:rPr>
              <a:t>Team Leaders hold </a:t>
            </a:r>
            <a:r>
              <a:rPr lang="en-GB" sz="2400" dirty="0"/>
              <a:t>a meeting with each teacher before confirming the teachers self-evaluation. </a:t>
            </a:r>
          </a:p>
        </p:txBody>
      </p:sp>
      <p:pic>
        <p:nvPicPr>
          <p:cNvPr id="2" name="Picture 1"/>
          <p:cNvPicPr>
            <a:picLocks noChangeAspect="1"/>
          </p:cNvPicPr>
          <p:nvPr/>
        </p:nvPicPr>
        <p:blipFill rotWithShape="1">
          <a:blip r:embed="rId3"/>
          <a:srcRect t="4343" b="5498"/>
          <a:stretch/>
        </p:blipFill>
        <p:spPr>
          <a:xfrm>
            <a:off x="0" y="1754734"/>
            <a:ext cx="9144000" cy="4637314"/>
          </a:xfrm>
          <a:prstGeom prst="rect">
            <a:avLst/>
          </a:prstGeom>
          <a:ln>
            <a:solidFill>
              <a:schemeClr val="bg1">
                <a:lumMod val="65000"/>
              </a:schemeClr>
            </a:solidFill>
          </a:ln>
        </p:spPr>
      </p:pic>
    </p:spTree>
    <p:extLst>
      <p:ext uri="{BB962C8B-B14F-4D97-AF65-F5344CB8AC3E}">
        <p14:creationId xmlns:p14="http://schemas.microsoft.com/office/powerpoint/2010/main" val="51289200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2109"/>
          </a:xfrm>
        </p:spPr>
        <p:style>
          <a:lnRef idx="1">
            <a:schemeClr val="accent3"/>
          </a:lnRef>
          <a:fillRef idx="2">
            <a:schemeClr val="accent3"/>
          </a:fillRef>
          <a:effectRef idx="1">
            <a:schemeClr val="accent3"/>
          </a:effectRef>
          <a:fontRef idx="minor">
            <a:schemeClr val="dk1"/>
          </a:fontRef>
        </p:style>
        <p:txBody>
          <a:bodyPr/>
          <a:lstStyle/>
          <a:p>
            <a:r>
              <a:rPr lang="en-GB" dirty="0">
                <a:solidFill>
                  <a:schemeClr val="accent1"/>
                </a:solidFill>
              </a:rPr>
              <a:t>Teaching </a:t>
            </a:r>
            <a:r>
              <a:rPr lang="en-GB" b="1" dirty="0">
                <a:solidFill>
                  <a:schemeClr val="accent1"/>
                </a:solidFill>
              </a:rPr>
              <a:t>Continua</a:t>
            </a:r>
            <a:r>
              <a:rPr lang="en-GB" dirty="0">
                <a:solidFill>
                  <a:schemeClr val="accent1"/>
                </a:solidFill>
              </a:rPr>
              <a:t> </a:t>
            </a:r>
            <a:r>
              <a:rPr lang="en-GB" dirty="0"/>
              <a:t>process</a:t>
            </a:r>
          </a:p>
        </p:txBody>
      </p:sp>
      <p:sp>
        <p:nvSpPr>
          <p:cNvPr id="3" name="Content Placeholder 2"/>
          <p:cNvSpPr>
            <a:spLocks noGrp="1"/>
          </p:cNvSpPr>
          <p:nvPr>
            <p:ph idx="1"/>
          </p:nvPr>
        </p:nvSpPr>
        <p:spPr>
          <a:xfrm>
            <a:off x="457199" y="1250302"/>
            <a:ext cx="8360229" cy="5091504"/>
          </a:xfrm>
        </p:spPr>
        <p:txBody>
          <a:bodyPr>
            <a:normAutofit fontScale="70000" lnSpcReduction="20000"/>
          </a:bodyPr>
          <a:lstStyle/>
          <a:p>
            <a:pPr marL="0" indent="0">
              <a:buNone/>
            </a:pPr>
            <a:r>
              <a:rPr lang="en-GB" sz="3400" b="1" dirty="0"/>
              <a:t>Phase 1: Self-evaluation</a:t>
            </a:r>
          </a:p>
          <a:p>
            <a:r>
              <a:rPr lang="en-GB" b="1" dirty="0">
                <a:solidFill>
                  <a:srgbClr val="FF0000"/>
                </a:solidFill>
              </a:rPr>
              <a:t>Teachers:</a:t>
            </a:r>
            <a:r>
              <a:rPr lang="en-GB" dirty="0">
                <a:solidFill>
                  <a:srgbClr val="FF0000"/>
                </a:solidFill>
              </a:rPr>
              <a:t> </a:t>
            </a:r>
            <a:r>
              <a:rPr lang="en-GB" dirty="0"/>
              <a:t>Complete their online self-evaluation</a:t>
            </a:r>
          </a:p>
          <a:p>
            <a:r>
              <a:rPr lang="en-GB" b="1" dirty="0">
                <a:solidFill>
                  <a:srgbClr val="0070C0"/>
                </a:solidFill>
              </a:rPr>
              <a:t>Team Leaders: </a:t>
            </a:r>
            <a:r>
              <a:rPr lang="en-GB" dirty="0"/>
              <a:t>Hold a ‘Confirm, Clarify, Challenge meeting. </a:t>
            </a:r>
          </a:p>
          <a:p>
            <a:pPr marL="0" indent="0">
              <a:buNone/>
            </a:pPr>
            <a:r>
              <a:rPr lang="en-GB" sz="3400" b="1" dirty="0"/>
              <a:t>Phase 2: Establishing clarity</a:t>
            </a:r>
          </a:p>
          <a:p>
            <a:r>
              <a:rPr lang="en-GB" b="1" dirty="0">
                <a:solidFill>
                  <a:srgbClr val="0070C0"/>
                </a:solidFill>
              </a:rPr>
              <a:t>SLT or Team Leaders: </a:t>
            </a:r>
            <a:r>
              <a:rPr lang="en-GB" dirty="0"/>
              <a:t>Select the Areas of Focus using Team Status.</a:t>
            </a:r>
          </a:p>
          <a:p>
            <a:r>
              <a:rPr lang="en-GB" b="1" dirty="0"/>
              <a:t>Team Leaders: </a:t>
            </a:r>
            <a:r>
              <a:rPr lang="en-GB" dirty="0"/>
              <a:t>Hold team meeting to agree success criteria.</a:t>
            </a:r>
          </a:p>
          <a:p>
            <a:pPr marL="0" indent="0">
              <a:buNone/>
            </a:pPr>
            <a:r>
              <a:rPr lang="en-GB" sz="3400" b="1" dirty="0"/>
              <a:t>Phase 3: Rehearsing</a:t>
            </a:r>
          </a:p>
          <a:p>
            <a:r>
              <a:rPr lang="en-GB" b="1" dirty="0">
                <a:solidFill>
                  <a:srgbClr val="FF0000"/>
                </a:solidFill>
              </a:rPr>
              <a:t>Teachers:</a:t>
            </a:r>
            <a:r>
              <a:rPr lang="en-GB" dirty="0">
                <a:solidFill>
                  <a:srgbClr val="FF0000"/>
                </a:solidFill>
              </a:rPr>
              <a:t> </a:t>
            </a:r>
            <a:r>
              <a:rPr lang="en-GB" dirty="0"/>
              <a:t>Build a portfolio of evidence for each of the sub-sections of Teaching Continua and choose to share via the News Feed</a:t>
            </a:r>
          </a:p>
          <a:p>
            <a:r>
              <a:rPr lang="en-GB" b="1" dirty="0">
                <a:solidFill>
                  <a:srgbClr val="0070C0"/>
                </a:solidFill>
              </a:rPr>
              <a:t>Team Leaders: </a:t>
            </a:r>
            <a:r>
              <a:rPr lang="en-GB" dirty="0"/>
              <a:t>Use News Feed as part of team meetings.</a:t>
            </a:r>
          </a:p>
          <a:p>
            <a:pPr marL="0" indent="0">
              <a:buNone/>
            </a:pPr>
            <a:r>
              <a:rPr lang="en-GB" sz="3400" b="1" dirty="0"/>
              <a:t>Phase 4: Reviewing Progress</a:t>
            </a:r>
          </a:p>
          <a:p>
            <a:r>
              <a:rPr lang="en-GB" b="1" dirty="0">
                <a:solidFill>
                  <a:srgbClr val="FF0000"/>
                </a:solidFill>
              </a:rPr>
              <a:t>Teachers: </a:t>
            </a:r>
            <a:r>
              <a:rPr lang="en-GB" dirty="0"/>
              <a:t>Indicate online if their colours have improved.</a:t>
            </a:r>
          </a:p>
          <a:p>
            <a:r>
              <a:rPr lang="en-GB" b="1" dirty="0">
                <a:solidFill>
                  <a:srgbClr val="0070C0"/>
                </a:solidFill>
              </a:rPr>
              <a:t>Team Leaders: </a:t>
            </a:r>
            <a:r>
              <a:rPr lang="en-GB" dirty="0"/>
              <a:t>Carry out a focused learning evaluation and hold a Feed-Forward meeting.</a:t>
            </a:r>
          </a:p>
          <a:p>
            <a:pPr marL="0" indent="0" algn="ctr">
              <a:buNone/>
            </a:pPr>
            <a:r>
              <a:rPr lang="en-GB" b="1" dirty="0"/>
              <a:t>Start again at Phase 1 or 2</a:t>
            </a:r>
            <a:endParaRPr lang="en-GB" dirty="0"/>
          </a:p>
        </p:txBody>
      </p:sp>
      <p:sp>
        <p:nvSpPr>
          <p:cNvPr id="6" name="Footer Placeholder 3"/>
          <p:cNvSpPr>
            <a:spLocks noGrp="1"/>
          </p:cNvSpPr>
          <p:nvPr>
            <p:ph type="ftr" sz="quarter" idx="11"/>
          </p:nvPr>
        </p:nvSpPr>
        <p:spPr>
          <a:xfrm>
            <a:off x="899592" y="6414732"/>
            <a:ext cx="6984776" cy="306743"/>
          </a:xfrm>
        </p:spPr>
        <p:txBody>
          <a:bodyPr/>
          <a:lstStyle/>
          <a:p>
            <a:pPr defTabSz="914400">
              <a:defRPr/>
            </a:pPr>
            <a:r>
              <a:rPr lang="en-GB" dirty="0"/>
              <a:t>©Teaching Continua Ltd.</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dirty="0">
              <a:ln>
                <a:noFill/>
              </a:ln>
              <a:solidFill>
                <a:sysClr val="windowText" lastClr="000000"/>
              </a:solidFill>
              <a:effectLst/>
              <a:uLnTx/>
              <a:uFillTx/>
            </a:endParaRP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400470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2109"/>
          </a:xfrm>
        </p:spPr>
        <p:style>
          <a:lnRef idx="1">
            <a:schemeClr val="accent3"/>
          </a:lnRef>
          <a:fillRef idx="2">
            <a:schemeClr val="accent3"/>
          </a:fillRef>
          <a:effectRef idx="1">
            <a:schemeClr val="accent3"/>
          </a:effectRef>
          <a:fontRef idx="minor">
            <a:schemeClr val="dk1"/>
          </a:fontRef>
        </p:style>
        <p:txBody>
          <a:bodyPr/>
          <a:lstStyle/>
          <a:p>
            <a:r>
              <a:rPr lang="en-GB" dirty="0">
                <a:solidFill>
                  <a:schemeClr val="accent1"/>
                </a:solidFill>
              </a:rPr>
              <a:t>Teaching </a:t>
            </a:r>
            <a:r>
              <a:rPr lang="en-GB" b="1" dirty="0">
                <a:solidFill>
                  <a:schemeClr val="accent1"/>
                </a:solidFill>
              </a:rPr>
              <a:t>Continua</a:t>
            </a:r>
            <a:r>
              <a:rPr lang="en-GB" dirty="0">
                <a:solidFill>
                  <a:schemeClr val="accent1"/>
                </a:solidFill>
              </a:rPr>
              <a:t> </a:t>
            </a:r>
            <a:r>
              <a:rPr lang="en-GB" dirty="0"/>
              <a:t>process</a:t>
            </a:r>
          </a:p>
        </p:txBody>
      </p:sp>
      <p:sp>
        <p:nvSpPr>
          <p:cNvPr id="3" name="Content Placeholder 2"/>
          <p:cNvSpPr>
            <a:spLocks noGrp="1"/>
          </p:cNvSpPr>
          <p:nvPr>
            <p:ph idx="1"/>
          </p:nvPr>
        </p:nvSpPr>
        <p:spPr>
          <a:xfrm>
            <a:off x="457199" y="1250302"/>
            <a:ext cx="8360229" cy="5091504"/>
          </a:xfrm>
        </p:spPr>
        <p:txBody>
          <a:bodyPr>
            <a:normAutofit fontScale="70000" lnSpcReduction="20000"/>
          </a:bodyPr>
          <a:lstStyle/>
          <a:p>
            <a:pPr marL="0" indent="0">
              <a:buNone/>
            </a:pPr>
            <a:r>
              <a:rPr lang="en-GB" sz="3400" b="1" dirty="0">
                <a:solidFill>
                  <a:srgbClr val="C9C9C9"/>
                </a:solidFill>
              </a:rPr>
              <a:t>Phase 1: Self-evaluation</a:t>
            </a:r>
          </a:p>
          <a:p>
            <a:r>
              <a:rPr lang="en-GB" b="1" dirty="0">
                <a:solidFill>
                  <a:srgbClr val="C9C9C9"/>
                </a:solidFill>
              </a:rPr>
              <a:t>Teachers:</a:t>
            </a:r>
            <a:r>
              <a:rPr lang="en-GB" dirty="0">
                <a:solidFill>
                  <a:srgbClr val="C9C9C9"/>
                </a:solidFill>
              </a:rPr>
              <a:t> Complete their online self-evaluation</a:t>
            </a:r>
          </a:p>
          <a:p>
            <a:r>
              <a:rPr lang="en-GB" b="1" dirty="0">
                <a:solidFill>
                  <a:srgbClr val="C9C9C9"/>
                </a:solidFill>
              </a:rPr>
              <a:t>Team Leaders: </a:t>
            </a:r>
            <a:r>
              <a:rPr lang="en-GB" dirty="0">
                <a:solidFill>
                  <a:srgbClr val="C9C9C9"/>
                </a:solidFill>
              </a:rPr>
              <a:t>Hold a ‘Confirm, Clarify, Challenge meeting. </a:t>
            </a:r>
          </a:p>
          <a:p>
            <a:pPr marL="0" indent="0">
              <a:buNone/>
            </a:pPr>
            <a:r>
              <a:rPr lang="en-GB" sz="3400" b="1" dirty="0"/>
              <a:t>Phase 2: Establishing clarity</a:t>
            </a:r>
          </a:p>
          <a:p>
            <a:r>
              <a:rPr lang="en-GB" b="1" dirty="0">
                <a:solidFill>
                  <a:srgbClr val="0070C0"/>
                </a:solidFill>
              </a:rPr>
              <a:t>SLT or Team Leaders: </a:t>
            </a:r>
            <a:r>
              <a:rPr lang="en-GB" dirty="0"/>
              <a:t>Select the Areas of Focus using Team Status.</a:t>
            </a:r>
          </a:p>
          <a:p>
            <a:r>
              <a:rPr lang="en-GB" b="1" dirty="0"/>
              <a:t>Team Leaders: </a:t>
            </a:r>
            <a:r>
              <a:rPr lang="en-GB" dirty="0"/>
              <a:t>Hold team meeting to agree success criteria.</a:t>
            </a:r>
          </a:p>
          <a:p>
            <a:pPr marL="0" indent="0">
              <a:buNone/>
            </a:pPr>
            <a:r>
              <a:rPr lang="en-GB" sz="3400" b="1" dirty="0">
                <a:solidFill>
                  <a:srgbClr val="C9C9C9"/>
                </a:solidFill>
              </a:rPr>
              <a:t>Phase 3: Rehearsing</a:t>
            </a:r>
          </a:p>
          <a:p>
            <a:r>
              <a:rPr lang="en-GB" b="1" dirty="0">
                <a:solidFill>
                  <a:srgbClr val="C9C9C9"/>
                </a:solidFill>
              </a:rPr>
              <a:t>Teachers:</a:t>
            </a:r>
            <a:r>
              <a:rPr lang="en-GB" dirty="0">
                <a:solidFill>
                  <a:srgbClr val="C9C9C9"/>
                </a:solidFill>
              </a:rPr>
              <a:t> Build a portfolio of evidence for each of the sub-sections of Teaching Continua and choose to share via the News Feed</a:t>
            </a:r>
          </a:p>
          <a:p>
            <a:r>
              <a:rPr lang="en-GB" b="1" dirty="0">
                <a:solidFill>
                  <a:srgbClr val="C9C9C9"/>
                </a:solidFill>
              </a:rPr>
              <a:t>Team Leaders: </a:t>
            </a:r>
            <a:r>
              <a:rPr lang="en-GB" dirty="0">
                <a:solidFill>
                  <a:srgbClr val="C9C9C9"/>
                </a:solidFill>
              </a:rPr>
              <a:t>Use News Feed as part of team meetings.</a:t>
            </a:r>
          </a:p>
          <a:p>
            <a:pPr marL="0" indent="0">
              <a:buNone/>
            </a:pPr>
            <a:r>
              <a:rPr lang="en-GB" sz="3400" b="1" dirty="0">
                <a:solidFill>
                  <a:srgbClr val="C9C9C9"/>
                </a:solidFill>
              </a:rPr>
              <a:t>Phase 4: Reviewing Progress</a:t>
            </a:r>
          </a:p>
          <a:p>
            <a:r>
              <a:rPr lang="en-GB" b="1" dirty="0">
                <a:solidFill>
                  <a:srgbClr val="C9C9C9"/>
                </a:solidFill>
              </a:rPr>
              <a:t>Teachers: </a:t>
            </a:r>
            <a:r>
              <a:rPr lang="en-GB" dirty="0">
                <a:solidFill>
                  <a:srgbClr val="C9C9C9"/>
                </a:solidFill>
              </a:rPr>
              <a:t>Indicate online if their colours have improved.</a:t>
            </a:r>
          </a:p>
          <a:p>
            <a:r>
              <a:rPr lang="en-GB" b="1" dirty="0">
                <a:solidFill>
                  <a:srgbClr val="C9C9C9"/>
                </a:solidFill>
              </a:rPr>
              <a:t>Team Leaders: </a:t>
            </a:r>
            <a:r>
              <a:rPr lang="en-GB" dirty="0">
                <a:solidFill>
                  <a:srgbClr val="C9C9C9"/>
                </a:solidFill>
              </a:rPr>
              <a:t>Carry out a focused learning evaluation and hold a Feed-Forward meeting.</a:t>
            </a:r>
          </a:p>
          <a:p>
            <a:pPr marL="0" indent="0" algn="ctr">
              <a:buNone/>
            </a:pPr>
            <a:r>
              <a:rPr lang="en-GB" b="1" dirty="0">
                <a:solidFill>
                  <a:srgbClr val="C9C9C9"/>
                </a:solidFill>
              </a:rPr>
              <a:t>Start again at Phase 1 or 2</a:t>
            </a:r>
            <a:endParaRPr lang="en-GB" dirty="0">
              <a:solidFill>
                <a:srgbClr val="C9C9C9"/>
              </a:solidFill>
            </a:endParaRPr>
          </a:p>
        </p:txBody>
      </p:sp>
      <p:sp>
        <p:nvSpPr>
          <p:cNvPr id="6" name="Footer Placeholder 3"/>
          <p:cNvSpPr>
            <a:spLocks noGrp="1"/>
          </p:cNvSpPr>
          <p:nvPr>
            <p:ph type="ftr" sz="quarter" idx="11"/>
          </p:nvPr>
        </p:nvSpPr>
        <p:spPr>
          <a:xfrm>
            <a:off x="899592" y="6414732"/>
            <a:ext cx="6984776" cy="306743"/>
          </a:xfrm>
        </p:spPr>
        <p:txBody>
          <a:bodyPr/>
          <a:lstStyle/>
          <a:p>
            <a:pPr defTabSz="914400">
              <a:defRPr/>
            </a:pPr>
            <a:r>
              <a:rPr lang="en-GB" dirty="0"/>
              <a:t>©Teaching Continua Ltd.</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dirty="0">
              <a:ln>
                <a:noFill/>
              </a:ln>
              <a:solidFill>
                <a:sysClr val="windowText" lastClr="000000"/>
              </a:solidFill>
              <a:effectLst/>
              <a:uLnTx/>
              <a:uFillTx/>
            </a:endParaRP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68180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normAutofit/>
          </a:bodyPr>
          <a:lstStyle/>
          <a:p>
            <a:r>
              <a:rPr lang="en-GB" sz="3600" b="1" dirty="0">
                <a:solidFill>
                  <a:srgbClr val="0070C0"/>
                </a:solidFill>
              </a:rPr>
              <a:t>Phase 2:</a:t>
            </a:r>
            <a:r>
              <a:rPr lang="en-GB" sz="3600" dirty="0">
                <a:solidFill>
                  <a:srgbClr val="0070C0"/>
                </a:solidFill>
              </a:rPr>
              <a:t> Establishing clarity </a:t>
            </a:r>
          </a:p>
        </p:txBody>
      </p:sp>
      <p:sp>
        <p:nvSpPr>
          <p:cNvPr id="3" name="Content Placeholder 2"/>
          <p:cNvSpPr>
            <a:spLocks noGrp="1"/>
          </p:cNvSpPr>
          <p:nvPr>
            <p:ph idx="1"/>
          </p:nvPr>
        </p:nvSpPr>
        <p:spPr>
          <a:xfrm>
            <a:off x="539552" y="1772816"/>
            <a:ext cx="8229600" cy="4320480"/>
          </a:xfrm>
        </p:spPr>
        <p:txBody>
          <a:bodyPr>
            <a:normAutofit lnSpcReduction="10000"/>
          </a:bodyPr>
          <a:lstStyle/>
          <a:p>
            <a:pPr marL="0" lvl="0" indent="0">
              <a:spcBef>
                <a:spcPts val="0"/>
              </a:spcBef>
              <a:buNone/>
            </a:pPr>
            <a:r>
              <a:rPr lang="en-GB" sz="2800" b="1" dirty="0">
                <a:solidFill>
                  <a:prstClr val="black"/>
                </a:solidFill>
              </a:rPr>
              <a:t>Areas of Focus: </a:t>
            </a:r>
            <a:r>
              <a:rPr lang="en-GB" sz="2800" dirty="0">
                <a:solidFill>
                  <a:prstClr val="black"/>
                </a:solidFill>
              </a:rPr>
              <a:t>When all the self-evaluations have been confirmed the school and/or team selects the sub-sections to focus on.</a:t>
            </a:r>
          </a:p>
          <a:p>
            <a:pPr marL="0" lvl="0" indent="0">
              <a:spcBef>
                <a:spcPts val="0"/>
              </a:spcBef>
              <a:buNone/>
            </a:pPr>
            <a:endParaRPr lang="en-GB" sz="2800" b="1" dirty="0">
              <a:solidFill>
                <a:prstClr val="black"/>
              </a:solidFill>
            </a:endParaRPr>
          </a:p>
          <a:p>
            <a:pPr marL="0" lvl="0" indent="0">
              <a:spcBef>
                <a:spcPts val="0"/>
              </a:spcBef>
              <a:buNone/>
            </a:pPr>
            <a:r>
              <a:rPr lang="en-GB" sz="2800" b="1" dirty="0">
                <a:solidFill>
                  <a:prstClr val="black"/>
                </a:solidFill>
              </a:rPr>
              <a:t>WILLWIGs and WILLWIEs: </a:t>
            </a:r>
            <a:r>
              <a:rPr lang="en-GB" sz="2800" dirty="0">
                <a:solidFill>
                  <a:prstClr val="black"/>
                </a:solidFill>
              </a:rPr>
              <a:t>Team meetings takes place where teachers together agree the specific success criteria and monitoring evidences for each of the agreed sub-sections:</a:t>
            </a:r>
          </a:p>
          <a:p>
            <a:pPr marL="0" lvl="0" indent="0">
              <a:spcBef>
                <a:spcPts val="0"/>
              </a:spcBef>
              <a:buNone/>
            </a:pPr>
            <a:endParaRPr lang="en-GB" sz="2800" dirty="0">
              <a:solidFill>
                <a:prstClr val="black"/>
              </a:solidFill>
            </a:endParaRPr>
          </a:p>
          <a:p>
            <a:pPr marL="0" indent="0">
              <a:spcBef>
                <a:spcPts val="0"/>
              </a:spcBef>
              <a:buNone/>
            </a:pPr>
            <a:r>
              <a:rPr lang="en-GB" sz="2800" dirty="0">
                <a:solidFill>
                  <a:prstClr val="black"/>
                </a:solidFill>
              </a:rPr>
              <a:t>Following the meeting Team Leaders can…………….</a:t>
            </a:r>
          </a:p>
          <a:p>
            <a:pPr marL="0" indent="0">
              <a:spcBef>
                <a:spcPts val="0"/>
              </a:spcBef>
              <a:buNone/>
            </a:pPr>
            <a:endParaRPr lang="en-GB" sz="2800" b="1" dirty="0">
              <a:solidFill>
                <a:prstClr val="black"/>
              </a:solidFill>
            </a:endParaRPr>
          </a:p>
          <a:p>
            <a:pPr marL="0" indent="0">
              <a:spcBef>
                <a:spcPts val="0"/>
              </a:spcBef>
              <a:buNone/>
            </a:pPr>
            <a:endParaRPr lang="en-GB" sz="2800" b="1" dirty="0">
              <a:solidFill>
                <a:prstClr val="black"/>
              </a:solidFill>
            </a:endParaRPr>
          </a:p>
          <a:p>
            <a:pPr marL="0" lvl="0" indent="0">
              <a:spcBef>
                <a:spcPts val="0"/>
              </a:spcBef>
              <a:buNone/>
            </a:pPr>
            <a:endParaRPr lang="en-GB" sz="2800" dirty="0">
              <a:solidFill>
                <a:srgbClr val="FF0000"/>
              </a:solidFill>
            </a:endParaRPr>
          </a:p>
          <a:p>
            <a:endParaRPr lang="en-GB" dirty="0"/>
          </a:p>
        </p:txBody>
      </p:sp>
      <p:sp>
        <p:nvSpPr>
          <p:cNvPr id="4" name="Footer Placeholder 3"/>
          <p:cNvSpPr>
            <a:spLocks noGrp="1"/>
          </p:cNvSpPr>
          <p:nvPr>
            <p:ph type="ftr" sz="quarter" idx="11"/>
          </p:nvPr>
        </p:nvSpPr>
        <p:spPr>
          <a:xfrm>
            <a:off x="1043608" y="6356350"/>
            <a:ext cx="6768752" cy="365125"/>
          </a:xfrm>
        </p:spPr>
        <p:txBody>
          <a:bodyPr/>
          <a:lstStyle/>
          <a:p>
            <a:r>
              <a:rPr lang="en-GB" dirty="0">
                <a:solidFill>
                  <a:prstClr val="black">
                    <a:tint val="75000"/>
                  </a:prstClr>
                </a:solidFill>
              </a:rPr>
              <a:t>©Teaching Continua Ltd.</a:t>
            </a:r>
          </a:p>
        </p:txBody>
      </p:sp>
      <p:pic>
        <p:nvPicPr>
          <p:cNvPr id="6"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902985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177988" y="6581001"/>
            <a:ext cx="4572000" cy="276999"/>
          </a:xfrm>
          <a:prstGeom prst="rect">
            <a:avLst/>
          </a:prstGeom>
        </p:spPr>
        <p:txBody>
          <a:bodyPr>
            <a:spAutoFit/>
          </a:bodyPr>
          <a:lstStyle/>
          <a:p>
            <a:pPr lvl="0" algn="ctr"/>
            <a:r>
              <a:rPr lang="en-GB" sz="1200" dirty="0">
                <a:solidFill>
                  <a:prstClr val="black">
                    <a:tint val="75000"/>
                  </a:prstClr>
                </a:solidFill>
              </a:rPr>
              <a:t>©Teaching Continua Ltd.</a:t>
            </a:r>
          </a:p>
        </p:txBody>
      </p:sp>
      <p:sp>
        <p:nvSpPr>
          <p:cNvPr id="7" name="Rectangle 6"/>
          <p:cNvSpPr/>
          <p:nvPr/>
        </p:nvSpPr>
        <p:spPr>
          <a:xfrm>
            <a:off x="1362269" y="303898"/>
            <a:ext cx="7483151" cy="126188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GB" sz="2800" b="1" dirty="0"/>
              <a:t>Phase 2: Establishing Clarity</a:t>
            </a:r>
          </a:p>
          <a:p>
            <a:pPr algn="ctr"/>
            <a:r>
              <a:rPr lang="en-GB" sz="2400" dirty="0">
                <a:solidFill>
                  <a:schemeClr val="tx1"/>
                </a:solidFill>
              </a:rPr>
              <a:t>Team Leaders can edit the success criteria to bespoke it for their team/school.</a:t>
            </a:r>
            <a:endParaRPr lang="en-GB" sz="2400" dirty="0"/>
          </a:p>
        </p:txBody>
      </p:sp>
      <p:pic>
        <p:nvPicPr>
          <p:cNvPr id="8"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340" y="303898"/>
            <a:ext cx="850794" cy="85079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t="4161" b="5136"/>
          <a:stretch/>
        </p:blipFill>
        <p:spPr>
          <a:xfrm>
            <a:off x="0" y="1735493"/>
            <a:ext cx="9144000" cy="4665307"/>
          </a:xfrm>
          <a:prstGeom prst="rect">
            <a:avLst/>
          </a:prstGeom>
          <a:ln>
            <a:solidFill>
              <a:schemeClr val="bg1">
                <a:lumMod val="65000"/>
              </a:schemeClr>
            </a:solidFill>
          </a:ln>
        </p:spPr>
      </p:pic>
    </p:spTree>
    <p:extLst>
      <p:ext uri="{BB962C8B-B14F-4D97-AF65-F5344CB8AC3E}">
        <p14:creationId xmlns:p14="http://schemas.microsoft.com/office/powerpoint/2010/main" val="417680711"/>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2109"/>
          </a:xfrm>
        </p:spPr>
        <p:style>
          <a:lnRef idx="1">
            <a:schemeClr val="accent3"/>
          </a:lnRef>
          <a:fillRef idx="2">
            <a:schemeClr val="accent3"/>
          </a:fillRef>
          <a:effectRef idx="1">
            <a:schemeClr val="accent3"/>
          </a:effectRef>
          <a:fontRef idx="minor">
            <a:schemeClr val="dk1"/>
          </a:fontRef>
        </p:style>
        <p:txBody>
          <a:bodyPr/>
          <a:lstStyle/>
          <a:p>
            <a:r>
              <a:rPr lang="en-GB" dirty="0">
                <a:solidFill>
                  <a:schemeClr val="accent1"/>
                </a:solidFill>
              </a:rPr>
              <a:t>Teaching </a:t>
            </a:r>
            <a:r>
              <a:rPr lang="en-GB" b="1" dirty="0">
                <a:solidFill>
                  <a:schemeClr val="accent1"/>
                </a:solidFill>
              </a:rPr>
              <a:t>Continua</a:t>
            </a:r>
            <a:r>
              <a:rPr lang="en-GB" dirty="0">
                <a:solidFill>
                  <a:schemeClr val="accent1"/>
                </a:solidFill>
              </a:rPr>
              <a:t> </a:t>
            </a:r>
            <a:r>
              <a:rPr lang="en-GB" dirty="0"/>
              <a:t>process</a:t>
            </a:r>
          </a:p>
        </p:txBody>
      </p:sp>
      <p:sp>
        <p:nvSpPr>
          <p:cNvPr id="3" name="Content Placeholder 2"/>
          <p:cNvSpPr>
            <a:spLocks noGrp="1"/>
          </p:cNvSpPr>
          <p:nvPr>
            <p:ph idx="1"/>
          </p:nvPr>
        </p:nvSpPr>
        <p:spPr>
          <a:xfrm>
            <a:off x="457199" y="1250302"/>
            <a:ext cx="8360229" cy="5091504"/>
          </a:xfrm>
        </p:spPr>
        <p:txBody>
          <a:bodyPr>
            <a:normAutofit fontScale="70000" lnSpcReduction="20000"/>
          </a:bodyPr>
          <a:lstStyle/>
          <a:p>
            <a:pPr marL="0" indent="0">
              <a:buNone/>
            </a:pPr>
            <a:r>
              <a:rPr lang="en-GB" sz="3400" b="1" dirty="0"/>
              <a:t>Phase 1: Self-evaluation</a:t>
            </a:r>
          </a:p>
          <a:p>
            <a:r>
              <a:rPr lang="en-GB" b="1" dirty="0">
                <a:solidFill>
                  <a:srgbClr val="FF0000"/>
                </a:solidFill>
              </a:rPr>
              <a:t>Teachers:</a:t>
            </a:r>
            <a:r>
              <a:rPr lang="en-GB" dirty="0">
                <a:solidFill>
                  <a:srgbClr val="FF0000"/>
                </a:solidFill>
              </a:rPr>
              <a:t> </a:t>
            </a:r>
            <a:r>
              <a:rPr lang="en-GB" dirty="0"/>
              <a:t>Complete their online self-evaluation</a:t>
            </a:r>
          </a:p>
          <a:p>
            <a:r>
              <a:rPr lang="en-GB" b="1" dirty="0">
                <a:solidFill>
                  <a:srgbClr val="0070C0"/>
                </a:solidFill>
              </a:rPr>
              <a:t>Team Leaders: </a:t>
            </a:r>
            <a:r>
              <a:rPr lang="en-GB" dirty="0"/>
              <a:t>Hold a ‘Confirm, Clarify, Challenge meeting. </a:t>
            </a:r>
          </a:p>
          <a:p>
            <a:pPr marL="0" indent="0">
              <a:buNone/>
            </a:pPr>
            <a:r>
              <a:rPr lang="en-GB" sz="3400" b="1" dirty="0"/>
              <a:t>Phase 2: Establishing clarity</a:t>
            </a:r>
          </a:p>
          <a:p>
            <a:r>
              <a:rPr lang="en-GB" b="1" dirty="0">
                <a:solidFill>
                  <a:srgbClr val="0070C0"/>
                </a:solidFill>
              </a:rPr>
              <a:t>SLT or Team Leaders: </a:t>
            </a:r>
            <a:r>
              <a:rPr lang="en-GB" dirty="0"/>
              <a:t>Select the Areas of Focus using Team Status.</a:t>
            </a:r>
          </a:p>
          <a:p>
            <a:r>
              <a:rPr lang="en-GB" b="1" dirty="0"/>
              <a:t>Team Leaders: </a:t>
            </a:r>
            <a:r>
              <a:rPr lang="en-GB" dirty="0"/>
              <a:t>Hold team meeting to agree success criteria.</a:t>
            </a:r>
          </a:p>
          <a:p>
            <a:pPr marL="0" indent="0">
              <a:buNone/>
            </a:pPr>
            <a:r>
              <a:rPr lang="en-GB" sz="3400" b="1" dirty="0"/>
              <a:t>Phase 3: Rehearsing</a:t>
            </a:r>
          </a:p>
          <a:p>
            <a:r>
              <a:rPr lang="en-GB" b="1" dirty="0">
                <a:solidFill>
                  <a:srgbClr val="FF0000"/>
                </a:solidFill>
              </a:rPr>
              <a:t>Teachers:</a:t>
            </a:r>
            <a:r>
              <a:rPr lang="en-GB" dirty="0">
                <a:solidFill>
                  <a:srgbClr val="FF0000"/>
                </a:solidFill>
              </a:rPr>
              <a:t> </a:t>
            </a:r>
            <a:r>
              <a:rPr lang="en-GB" dirty="0"/>
              <a:t>Build a portfolio of evidence for each of the sub-sections of Teaching Continua and choose to share via the News Feed</a:t>
            </a:r>
          </a:p>
          <a:p>
            <a:r>
              <a:rPr lang="en-GB" b="1" dirty="0">
                <a:solidFill>
                  <a:srgbClr val="0070C0"/>
                </a:solidFill>
              </a:rPr>
              <a:t>Team Leaders: </a:t>
            </a:r>
            <a:r>
              <a:rPr lang="en-GB" dirty="0"/>
              <a:t>Use News Feed as part of team meetings.</a:t>
            </a:r>
          </a:p>
          <a:p>
            <a:pPr marL="0" indent="0">
              <a:buNone/>
            </a:pPr>
            <a:r>
              <a:rPr lang="en-GB" sz="3400" b="1" dirty="0"/>
              <a:t>Phase 4: Reviewing Progress</a:t>
            </a:r>
          </a:p>
          <a:p>
            <a:r>
              <a:rPr lang="en-GB" b="1" dirty="0">
                <a:solidFill>
                  <a:srgbClr val="FF0000"/>
                </a:solidFill>
              </a:rPr>
              <a:t>Teachers: </a:t>
            </a:r>
            <a:r>
              <a:rPr lang="en-GB" dirty="0"/>
              <a:t>Indicate online if their colours have improved.</a:t>
            </a:r>
          </a:p>
          <a:p>
            <a:r>
              <a:rPr lang="en-GB" b="1" dirty="0">
                <a:solidFill>
                  <a:srgbClr val="0070C0"/>
                </a:solidFill>
              </a:rPr>
              <a:t>Team Leaders: </a:t>
            </a:r>
            <a:r>
              <a:rPr lang="en-GB" dirty="0"/>
              <a:t>Carry out a focused learning evaluation and hold a Feed-Forward meeting.</a:t>
            </a:r>
          </a:p>
          <a:p>
            <a:pPr marL="0" indent="0" algn="ctr">
              <a:buNone/>
            </a:pPr>
            <a:r>
              <a:rPr lang="en-GB" b="1" dirty="0"/>
              <a:t>Start again at Phase 1 or 2</a:t>
            </a:r>
            <a:endParaRPr lang="en-GB" dirty="0"/>
          </a:p>
        </p:txBody>
      </p:sp>
      <p:sp>
        <p:nvSpPr>
          <p:cNvPr id="6" name="Footer Placeholder 3"/>
          <p:cNvSpPr>
            <a:spLocks noGrp="1"/>
          </p:cNvSpPr>
          <p:nvPr>
            <p:ph type="ftr" sz="quarter" idx="11"/>
          </p:nvPr>
        </p:nvSpPr>
        <p:spPr>
          <a:xfrm>
            <a:off x="899592" y="6414732"/>
            <a:ext cx="6984776" cy="306743"/>
          </a:xfrm>
        </p:spPr>
        <p:txBody>
          <a:bodyPr/>
          <a:lstStyle/>
          <a:p>
            <a:pPr defTabSz="914400">
              <a:defRPr/>
            </a:pPr>
            <a:r>
              <a:rPr lang="en-GB" sz="1000" dirty="0"/>
              <a:t>©Teaching Continua Ltd.</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dirty="0">
              <a:ln>
                <a:noFill/>
              </a:ln>
              <a:solidFill>
                <a:sysClr val="windowText" lastClr="000000"/>
              </a:solidFill>
              <a:effectLst/>
              <a:uLnTx/>
              <a:uFillTx/>
            </a:endParaRP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365627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2109"/>
          </a:xfrm>
        </p:spPr>
        <p:style>
          <a:lnRef idx="1">
            <a:schemeClr val="accent3"/>
          </a:lnRef>
          <a:fillRef idx="2">
            <a:schemeClr val="accent3"/>
          </a:fillRef>
          <a:effectRef idx="1">
            <a:schemeClr val="accent3"/>
          </a:effectRef>
          <a:fontRef idx="minor">
            <a:schemeClr val="dk1"/>
          </a:fontRef>
        </p:style>
        <p:txBody>
          <a:bodyPr/>
          <a:lstStyle/>
          <a:p>
            <a:r>
              <a:rPr lang="en-GB" dirty="0">
                <a:solidFill>
                  <a:schemeClr val="accent1"/>
                </a:solidFill>
              </a:rPr>
              <a:t>Teaching </a:t>
            </a:r>
            <a:r>
              <a:rPr lang="en-GB" b="1" dirty="0">
                <a:solidFill>
                  <a:schemeClr val="accent1"/>
                </a:solidFill>
              </a:rPr>
              <a:t>Continua</a:t>
            </a:r>
            <a:r>
              <a:rPr lang="en-GB" dirty="0">
                <a:solidFill>
                  <a:schemeClr val="accent1"/>
                </a:solidFill>
              </a:rPr>
              <a:t> </a:t>
            </a:r>
            <a:r>
              <a:rPr lang="en-GB" dirty="0"/>
              <a:t>process</a:t>
            </a:r>
          </a:p>
        </p:txBody>
      </p:sp>
      <p:sp>
        <p:nvSpPr>
          <p:cNvPr id="3" name="Content Placeholder 2"/>
          <p:cNvSpPr>
            <a:spLocks noGrp="1"/>
          </p:cNvSpPr>
          <p:nvPr>
            <p:ph idx="1"/>
          </p:nvPr>
        </p:nvSpPr>
        <p:spPr>
          <a:xfrm>
            <a:off x="457199" y="1250302"/>
            <a:ext cx="8360229" cy="5091504"/>
          </a:xfrm>
        </p:spPr>
        <p:txBody>
          <a:bodyPr>
            <a:normAutofit fontScale="70000" lnSpcReduction="20000"/>
          </a:bodyPr>
          <a:lstStyle/>
          <a:p>
            <a:pPr marL="0" indent="0">
              <a:buNone/>
            </a:pPr>
            <a:r>
              <a:rPr lang="en-GB" sz="3400" b="1" dirty="0">
                <a:solidFill>
                  <a:srgbClr val="C9C9C9"/>
                </a:solidFill>
              </a:rPr>
              <a:t>Phase 1: Self-evaluation</a:t>
            </a:r>
          </a:p>
          <a:p>
            <a:r>
              <a:rPr lang="en-GB" b="1" dirty="0">
                <a:solidFill>
                  <a:srgbClr val="C9C9C9"/>
                </a:solidFill>
              </a:rPr>
              <a:t>Teachers:</a:t>
            </a:r>
            <a:r>
              <a:rPr lang="en-GB" dirty="0">
                <a:solidFill>
                  <a:srgbClr val="C9C9C9"/>
                </a:solidFill>
              </a:rPr>
              <a:t> Complete their online self-evaluation</a:t>
            </a:r>
          </a:p>
          <a:p>
            <a:r>
              <a:rPr lang="en-GB" b="1" dirty="0">
                <a:solidFill>
                  <a:srgbClr val="C9C9C9"/>
                </a:solidFill>
              </a:rPr>
              <a:t>Team Leaders: </a:t>
            </a:r>
            <a:r>
              <a:rPr lang="en-GB" dirty="0">
                <a:solidFill>
                  <a:srgbClr val="C9C9C9"/>
                </a:solidFill>
              </a:rPr>
              <a:t>Hold a ‘Confirm, Clarify, Challenge meeting. </a:t>
            </a:r>
          </a:p>
          <a:p>
            <a:pPr marL="0" indent="0">
              <a:buNone/>
            </a:pPr>
            <a:r>
              <a:rPr lang="en-GB" sz="3400" b="1" dirty="0">
                <a:solidFill>
                  <a:srgbClr val="C9C9C9"/>
                </a:solidFill>
              </a:rPr>
              <a:t>Phase 2: Establishing clarity</a:t>
            </a:r>
          </a:p>
          <a:p>
            <a:r>
              <a:rPr lang="en-GB" b="1" dirty="0">
                <a:solidFill>
                  <a:srgbClr val="C9C9C9"/>
                </a:solidFill>
              </a:rPr>
              <a:t>SLT or Team Leaders: </a:t>
            </a:r>
            <a:r>
              <a:rPr lang="en-GB" dirty="0">
                <a:solidFill>
                  <a:srgbClr val="C9C9C9"/>
                </a:solidFill>
              </a:rPr>
              <a:t>Select the Areas of Focus using Team Status.</a:t>
            </a:r>
          </a:p>
          <a:p>
            <a:r>
              <a:rPr lang="en-GB" b="1" dirty="0">
                <a:solidFill>
                  <a:srgbClr val="C9C9C9"/>
                </a:solidFill>
              </a:rPr>
              <a:t>Team Leaders: </a:t>
            </a:r>
            <a:r>
              <a:rPr lang="en-GB" dirty="0">
                <a:solidFill>
                  <a:srgbClr val="C9C9C9"/>
                </a:solidFill>
              </a:rPr>
              <a:t>Hold team meeting to agree success criteria.</a:t>
            </a:r>
          </a:p>
          <a:p>
            <a:pPr marL="0" indent="0">
              <a:buNone/>
            </a:pPr>
            <a:r>
              <a:rPr lang="en-GB" sz="3400" b="1" dirty="0"/>
              <a:t>Phase 3: Rehearsing</a:t>
            </a:r>
          </a:p>
          <a:p>
            <a:r>
              <a:rPr lang="en-GB" b="1" dirty="0">
                <a:solidFill>
                  <a:srgbClr val="FF0000"/>
                </a:solidFill>
              </a:rPr>
              <a:t>Teachers:</a:t>
            </a:r>
            <a:r>
              <a:rPr lang="en-GB" dirty="0">
                <a:solidFill>
                  <a:srgbClr val="FF0000"/>
                </a:solidFill>
              </a:rPr>
              <a:t> </a:t>
            </a:r>
            <a:r>
              <a:rPr lang="en-GB" dirty="0"/>
              <a:t>Build a portfolio of evidence for each of the sub-sections of Teaching Continua and choose to share via the News Feed</a:t>
            </a:r>
          </a:p>
          <a:p>
            <a:r>
              <a:rPr lang="en-GB" b="1" dirty="0">
                <a:solidFill>
                  <a:srgbClr val="0070C0"/>
                </a:solidFill>
              </a:rPr>
              <a:t>Team Leaders: </a:t>
            </a:r>
            <a:r>
              <a:rPr lang="en-GB" dirty="0"/>
              <a:t>Use News Feed as part of team meetings.</a:t>
            </a:r>
          </a:p>
          <a:p>
            <a:pPr marL="0" indent="0">
              <a:buNone/>
            </a:pPr>
            <a:r>
              <a:rPr lang="en-GB" sz="3400" b="1" dirty="0">
                <a:solidFill>
                  <a:srgbClr val="C9C9C9"/>
                </a:solidFill>
              </a:rPr>
              <a:t>Phase 4: Reviewing Progress</a:t>
            </a:r>
          </a:p>
          <a:p>
            <a:r>
              <a:rPr lang="en-GB" b="1" dirty="0">
                <a:solidFill>
                  <a:srgbClr val="C9C9C9"/>
                </a:solidFill>
              </a:rPr>
              <a:t>Teachers: </a:t>
            </a:r>
            <a:r>
              <a:rPr lang="en-GB" dirty="0">
                <a:solidFill>
                  <a:srgbClr val="C9C9C9"/>
                </a:solidFill>
              </a:rPr>
              <a:t>Indicate online if their colours have improved.</a:t>
            </a:r>
          </a:p>
          <a:p>
            <a:r>
              <a:rPr lang="en-GB" b="1" dirty="0">
                <a:solidFill>
                  <a:srgbClr val="C9C9C9"/>
                </a:solidFill>
              </a:rPr>
              <a:t>Team Leaders: </a:t>
            </a:r>
            <a:r>
              <a:rPr lang="en-GB" dirty="0">
                <a:solidFill>
                  <a:srgbClr val="C9C9C9"/>
                </a:solidFill>
              </a:rPr>
              <a:t>Carry out a focused learning evaluation and hold a Feed-Forward meeting.</a:t>
            </a:r>
          </a:p>
          <a:p>
            <a:pPr marL="0" indent="0" algn="ctr">
              <a:buNone/>
            </a:pPr>
            <a:r>
              <a:rPr lang="en-GB" b="1" dirty="0">
                <a:solidFill>
                  <a:srgbClr val="C9C9C9"/>
                </a:solidFill>
              </a:rPr>
              <a:t>Start again at Phase 1 or 2</a:t>
            </a:r>
            <a:endParaRPr lang="en-GB" dirty="0">
              <a:solidFill>
                <a:srgbClr val="C9C9C9"/>
              </a:solidFill>
            </a:endParaRPr>
          </a:p>
        </p:txBody>
      </p:sp>
      <p:sp>
        <p:nvSpPr>
          <p:cNvPr id="6" name="Footer Placeholder 3"/>
          <p:cNvSpPr>
            <a:spLocks noGrp="1"/>
          </p:cNvSpPr>
          <p:nvPr>
            <p:ph type="ftr" sz="quarter" idx="11"/>
          </p:nvPr>
        </p:nvSpPr>
        <p:spPr>
          <a:xfrm>
            <a:off x="899592" y="6414732"/>
            <a:ext cx="6984776" cy="306743"/>
          </a:xfrm>
        </p:spPr>
        <p:txBody>
          <a:bodyPr/>
          <a:lstStyle/>
          <a:p>
            <a:pPr defTabSz="914400">
              <a:defRPr/>
            </a:pPr>
            <a:r>
              <a:rPr lang="en-GB" dirty="0"/>
              <a:t>©Teaching Continua Ltd.</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dirty="0">
              <a:ln>
                <a:noFill/>
              </a:ln>
              <a:solidFill>
                <a:sysClr val="windowText" lastClr="000000"/>
              </a:solidFill>
              <a:effectLst/>
              <a:uLnTx/>
              <a:uFillTx/>
            </a:endParaRP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837898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style>
          <a:lnRef idx="1">
            <a:schemeClr val="accent3"/>
          </a:lnRef>
          <a:fillRef idx="2">
            <a:schemeClr val="accent3"/>
          </a:fillRef>
          <a:effectRef idx="1">
            <a:schemeClr val="accent3"/>
          </a:effectRef>
          <a:fontRef idx="minor">
            <a:schemeClr val="dk1"/>
          </a:fontRef>
        </p:style>
        <p:txBody>
          <a:bodyPr>
            <a:normAutofit/>
          </a:bodyPr>
          <a:lstStyle/>
          <a:p>
            <a:r>
              <a:rPr lang="en-GB" sz="3600" b="1" dirty="0">
                <a:solidFill>
                  <a:srgbClr val="0070C0"/>
                </a:solidFill>
              </a:rPr>
              <a:t>Phase 3:</a:t>
            </a:r>
            <a:r>
              <a:rPr lang="en-GB" sz="3600" dirty="0">
                <a:solidFill>
                  <a:srgbClr val="0070C0"/>
                </a:solidFill>
              </a:rPr>
              <a:t> Rehearsing</a:t>
            </a:r>
          </a:p>
        </p:txBody>
      </p:sp>
      <p:sp>
        <p:nvSpPr>
          <p:cNvPr id="3" name="Content Placeholder 2"/>
          <p:cNvSpPr>
            <a:spLocks noGrp="1"/>
          </p:cNvSpPr>
          <p:nvPr>
            <p:ph idx="1"/>
          </p:nvPr>
        </p:nvSpPr>
        <p:spPr>
          <a:xfrm>
            <a:off x="430152" y="1340768"/>
            <a:ext cx="8136904" cy="4817884"/>
          </a:xfrm>
        </p:spPr>
        <p:txBody>
          <a:bodyPr>
            <a:normAutofit/>
          </a:bodyPr>
          <a:lstStyle/>
          <a:p>
            <a:pPr marL="0" indent="0" algn="just">
              <a:buNone/>
            </a:pPr>
            <a:r>
              <a:rPr lang="en-GB" sz="2800" dirty="0">
                <a:solidFill>
                  <a:prstClr val="black"/>
                </a:solidFill>
              </a:rPr>
              <a:t>Teachers  have the opportunity to: </a:t>
            </a:r>
          </a:p>
          <a:p>
            <a:pPr algn="just"/>
            <a:r>
              <a:rPr lang="en-GB" sz="2800" dirty="0">
                <a:solidFill>
                  <a:prstClr val="black"/>
                </a:solidFill>
              </a:rPr>
              <a:t>Rehearse the sub-section in focus.</a:t>
            </a:r>
          </a:p>
          <a:p>
            <a:pPr algn="just"/>
            <a:r>
              <a:rPr lang="en-GB" sz="2800" dirty="0">
                <a:solidFill>
                  <a:prstClr val="black"/>
                </a:solidFill>
              </a:rPr>
              <a:t>‘Show and tell’ staff meetings may be used to disseminate good practices. </a:t>
            </a:r>
          </a:p>
          <a:p>
            <a:pPr algn="just"/>
            <a:r>
              <a:rPr lang="en-GB" sz="2800" dirty="0">
                <a:solidFill>
                  <a:prstClr val="black"/>
                </a:solidFill>
              </a:rPr>
              <a:t>‘Clinics’ could be provided for staff</a:t>
            </a:r>
            <a:r>
              <a:rPr lang="en-GB" sz="2800" b="1" dirty="0">
                <a:solidFill>
                  <a:prstClr val="black"/>
                </a:solidFill>
              </a:rPr>
              <a:t> </a:t>
            </a:r>
            <a:r>
              <a:rPr lang="en-GB" sz="2800" dirty="0">
                <a:solidFill>
                  <a:prstClr val="black"/>
                </a:solidFill>
              </a:rPr>
              <a:t>who want additional support. </a:t>
            </a:r>
          </a:p>
          <a:p>
            <a:pPr algn="just"/>
            <a:r>
              <a:rPr lang="en-GB" sz="2800" dirty="0">
                <a:solidFill>
                  <a:prstClr val="black"/>
                </a:solidFill>
              </a:rPr>
              <a:t>Teachers can upload evidence to their </a:t>
            </a:r>
            <a:r>
              <a:rPr lang="en-GB" sz="2800" b="1" dirty="0">
                <a:solidFill>
                  <a:prstClr val="black"/>
                </a:solidFill>
              </a:rPr>
              <a:t>P</a:t>
            </a:r>
            <a:r>
              <a:rPr lang="en-GB" b="1" dirty="0">
                <a:solidFill>
                  <a:prstClr val="black"/>
                </a:solidFill>
              </a:rPr>
              <a:t>ortfolio</a:t>
            </a:r>
            <a:r>
              <a:rPr lang="en-GB" sz="2800" dirty="0">
                <a:solidFill>
                  <a:prstClr val="black"/>
                </a:solidFill>
              </a:rPr>
              <a:t> and the </a:t>
            </a:r>
            <a:r>
              <a:rPr lang="en-GB" b="1" dirty="0">
                <a:solidFill>
                  <a:prstClr val="black"/>
                </a:solidFill>
              </a:rPr>
              <a:t>News Feed</a:t>
            </a:r>
            <a:r>
              <a:rPr lang="en-GB" sz="2800" dirty="0">
                <a:solidFill>
                  <a:prstClr val="black"/>
                </a:solidFill>
              </a:rPr>
              <a:t>.</a:t>
            </a:r>
          </a:p>
          <a:p>
            <a:pPr marL="0" lvl="0" indent="0" algn="just">
              <a:buNone/>
            </a:pPr>
            <a:endParaRPr lang="en-GB" sz="2600" dirty="0">
              <a:solidFill>
                <a:prstClr val="black"/>
              </a:solidFill>
            </a:endParaRPr>
          </a:p>
          <a:p>
            <a:pPr marL="0" lvl="0" indent="0" algn="just">
              <a:buNone/>
            </a:pPr>
            <a:endParaRPr lang="en-GB" sz="2600" b="1" dirty="0">
              <a:solidFill>
                <a:prstClr val="black"/>
              </a:solidFill>
            </a:endParaRPr>
          </a:p>
          <a:p>
            <a:endParaRPr lang="en-GB" dirty="0"/>
          </a:p>
        </p:txBody>
      </p:sp>
      <p:sp>
        <p:nvSpPr>
          <p:cNvPr id="4" name="Footer Placeholder 3"/>
          <p:cNvSpPr>
            <a:spLocks noGrp="1"/>
          </p:cNvSpPr>
          <p:nvPr>
            <p:ph type="ftr" sz="quarter" idx="11"/>
          </p:nvPr>
        </p:nvSpPr>
        <p:spPr>
          <a:xfrm>
            <a:off x="899592" y="6356350"/>
            <a:ext cx="6984776" cy="365125"/>
          </a:xfrm>
        </p:spPr>
        <p:txBody>
          <a:bodyPr/>
          <a:lstStyle/>
          <a:p>
            <a:r>
              <a:rPr lang="en-GB" dirty="0">
                <a:solidFill>
                  <a:prstClr val="black">
                    <a:tint val="75000"/>
                  </a:prstClr>
                </a:solidFill>
              </a:rPr>
              <a:t>©Teaching Continua Ltd.</a:t>
            </a:r>
          </a:p>
        </p:txBody>
      </p:sp>
      <p:pic>
        <p:nvPicPr>
          <p:cNvPr id="9"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754329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434045" y="6565031"/>
            <a:ext cx="4572000" cy="276999"/>
          </a:xfrm>
          <a:prstGeom prst="rect">
            <a:avLst/>
          </a:prstGeom>
        </p:spPr>
        <p:txBody>
          <a:bodyPr>
            <a:spAutoFit/>
          </a:bodyPr>
          <a:lstStyle/>
          <a:p>
            <a:pPr lvl="0" algn="ctr"/>
            <a:r>
              <a:rPr lang="en-GB" sz="1200" dirty="0">
                <a:solidFill>
                  <a:prstClr val="black">
                    <a:tint val="75000"/>
                  </a:prstClr>
                </a:solidFill>
              </a:rPr>
              <a:t>©Teaching Continua Ltd.</a:t>
            </a:r>
          </a:p>
        </p:txBody>
      </p:sp>
      <p:sp>
        <p:nvSpPr>
          <p:cNvPr id="6" name="Rectangle 5"/>
          <p:cNvSpPr/>
          <p:nvPr/>
        </p:nvSpPr>
        <p:spPr>
          <a:xfrm>
            <a:off x="1362269" y="303898"/>
            <a:ext cx="7483151" cy="126188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GB" sz="2800" b="1" dirty="0"/>
              <a:t>Phase 3: Rehearsing</a:t>
            </a:r>
          </a:p>
          <a:p>
            <a:r>
              <a:rPr lang="en-GB" sz="2400" b="1" dirty="0">
                <a:solidFill>
                  <a:schemeClr val="tx1"/>
                </a:solidFill>
              </a:rPr>
              <a:t>Portfolio:</a:t>
            </a:r>
            <a:r>
              <a:rPr lang="en-GB" sz="2400" dirty="0">
                <a:solidFill>
                  <a:schemeClr val="tx1"/>
                </a:solidFill>
              </a:rPr>
              <a:t> All teachers can upload evidence to Key Areas of Focus and Linked Areas or………………………</a:t>
            </a: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340" y="303898"/>
            <a:ext cx="850794" cy="85079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t="3746" b="5369"/>
          <a:stretch/>
        </p:blipFill>
        <p:spPr>
          <a:xfrm>
            <a:off x="0" y="1728087"/>
            <a:ext cx="9144000" cy="4674638"/>
          </a:xfrm>
          <a:prstGeom prst="rect">
            <a:avLst/>
          </a:prstGeom>
          <a:ln>
            <a:solidFill>
              <a:schemeClr val="bg1">
                <a:lumMod val="65000"/>
              </a:schemeClr>
            </a:solidFill>
          </a:ln>
        </p:spPr>
      </p:pic>
    </p:spTree>
    <p:extLst>
      <p:ext uri="{BB962C8B-B14F-4D97-AF65-F5344CB8AC3E}">
        <p14:creationId xmlns:p14="http://schemas.microsoft.com/office/powerpoint/2010/main" val="4146307344"/>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434045" y="6565031"/>
            <a:ext cx="4572000" cy="276999"/>
          </a:xfrm>
          <a:prstGeom prst="rect">
            <a:avLst/>
          </a:prstGeom>
        </p:spPr>
        <p:txBody>
          <a:bodyPr>
            <a:spAutoFit/>
          </a:bodyPr>
          <a:lstStyle/>
          <a:p>
            <a:pPr lvl="0" algn="ctr"/>
            <a:r>
              <a:rPr lang="en-GB" sz="1200" dirty="0">
                <a:solidFill>
                  <a:prstClr val="black">
                    <a:tint val="75000"/>
                  </a:prstClr>
                </a:solidFill>
              </a:rPr>
              <a:t>©Teaching Continua Ltd.</a:t>
            </a:r>
          </a:p>
        </p:txBody>
      </p:sp>
      <p:sp>
        <p:nvSpPr>
          <p:cNvPr id="7" name="Rectangle 6"/>
          <p:cNvSpPr/>
          <p:nvPr/>
        </p:nvSpPr>
        <p:spPr>
          <a:xfrm>
            <a:off x="1362269" y="303898"/>
            <a:ext cx="7483151" cy="1261884"/>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GB" sz="2800" b="1" dirty="0"/>
              <a:t>Phase 3: Rehearsing</a:t>
            </a:r>
          </a:p>
          <a:p>
            <a:pPr algn="ctr"/>
            <a:r>
              <a:rPr lang="en-GB" sz="2400" b="1" dirty="0">
                <a:solidFill>
                  <a:schemeClr val="tx1"/>
                </a:solidFill>
              </a:rPr>
              <a:t>Portfolio:</a:t>
            </a:r>
            <a:r>
              <a:rPr lang="en-GB" sz="2400" dirty="0">
                <a:solidFill>
                  <a:schemeClr val="tx1"/>
                </a:solidFill>
              </a:rPr>
              <a:t> Teachers can upload evidence to any sub-section of Teaching Continua. </a:t>
            </a:r>
          </a:p>
        </p:txBody>
      </p:sp>
      <p:pic>
        <p:nvPicPr>
          <p:cNvPr id="8"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340" y="303898"/>
            <a:ext cx="850794" cy="85079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t="4108" b="5007"/>
          <a:stretch/>
        </p:blipFill>
        <p:spPr>
          <a:xfrm>
            <a:off x="0" y="1810139"/>
            <a:ext cx="9144000" cy="4674637"/>
          </a:xfrm>
          <a:prstGeom prst="rect">
            <a:avLst/>
          </a:prstGeom>
          <a:ln>
            <a:solidFill>
              <a:schemeClr val="bg1">
                <a:lumMod val="65000"/>
              </a:schemeClr>
            </a:solidFill>
          </a:ln>
        </p:spPr>
      </p:pic>
    </p:spTree>
    <p:extLst>
      <p:ext uri="{BB962C8B-B14F-4D97-AF65-F5344CB8AC3E}">
        <p14:creationId xmlns:p14="http://schemas.microsoft.com/office/powerpoint/2010/main" val="2663399612"/>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434045" y="6565031"/>
            <a:ext cx="4572000" cy="276999"/>
          </a:xfrm>
          <a:prstGeom prst="rect">
            <a:avLst/>
          </a:prstGeom>
        </p:spPr>
        <p:txBody>
          <a:bodyPr>
            <a:spAutoFit/>
          </a:bodyPr>
          <a:lstStyle/>
          <a:p>
            <a:pPr lvl="0" algn="ctr"/>
            <a:r>
              <a:rPr lang="en-GB" sz="1200" dirty="0">
                <a:solidFill>
                  <a:prstClr val="black">
                    <a:tint val="75000"/>
                  </a:prstClr>
                </a:solidFill>
              </a:rPr>
              <a:t>©Teaching Continua Ltd.</a:t>
            </a:r>
          </a:p>
        </p:txBody>
      </p:sp>
      <p:sp>
        <p:nvSpPr>
          <p:cNvPr id="7" name="Rectangle 6"/>
          <p:cNvSpPr/>
          <p:nvPr/>
        </p:nvSpPr>
        <p:spPr>
          <a:xfrm>
            <a:off x="1362269" y="303898"/>
            <a:ext cx="7483151" cy="89255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en-GB" sz="2800" b="1" dirty="0"/>
              <a:t>Phase 3: Rehearsing</a:t>
            </a:r>
          </a:p>
          <a:p>
            <a:pPr algn="ctr"/>
            <a:r>
              <a:rPr lang="en-GB" sz="2400" dirty="0">
                <a:solidFill>
                  <a:schemeClr val="tx1"/>
                </a:solidFill>
              </a:rPr>
              <a:t>Evidence can be shared using the school </a:t>
            </a:r>
            <a:r>
              <a:rPr lang="en-GB" sz="2400" b="1" dirty="0">
                <a:solidFill>
                  <a:schemeClr val="tx1"/>
                </a:solidFill>
              </a:rPr>
              <a:t>News Feed</a:t>
            </a:r>
            <a:r>
              <a:rPr lang="en-GB" sz="2400" dirty="0">
                <a:solidFill>
                  <a:schemeClr val="tx1"/>
                </a:solidFill>
              </a:rPr>
              <a:t>. </a:t>
            </a:r>
          </a:p>
        </p:txBody>
      </p:sp>
      <p:pic>
        <p:nvPicPr>
          <p:cNvPr id="8"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340" y="303898"/>
            <a:ext cx="850794" cy="85079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rotWithShape="1">
          <a:blip r:embed="rId3"/>
          <a:srcRect t="4108" b="5007"/>
          <a:stretch/>
        </p:blipFill>
        <p:spPr>
          <a:xfrm>
            <a:off x="0" y="1782147"/>
            <a:ext cx="9144000" cy="4674637"/>
          </a:xfrm>
          <a:prstGeom prst="rect">
            <a:avLst/>
          </a:prstGeom>
          <a:ln>
            <a:solidFill>
              <a:schemeClr val="bg1">
                <a:lumMod val="65000"/>
              </a:schemeClr>
            </a:solidFill>
          </a:ln>
        </p:spPr>
      </p:pic>
    </p:spTree>
    <p:extLst>
      <p:ext uri="{BB962C8B-B14F-4D97-AF65-F5344CB8AC3E}">
        <p14:creationId xmlns:p14="http://schemas.microsoft.com/office/powerpoint/2010/main" val="4002615688"/>
      </p:ext>
    </p:extLst>
  </p:cSld>
  <p:clrMapOvr>
    <a:masterClrMapping/>
  </p:clrMapOvr>
  <p:timing>
    <p:tnLst>
      <p:par>
        <p:cTn xmlns:p14="http://schemas.microsoft.com/office/powerpoint/2010/mai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2109"/>
          </a:xfrm>
        </p:spPr>
        <p:style>
          <a:lnRef idx="1">
            <a:schemeClr val="accent3"/>
          </a:lnRef>
          <a:fillRef idx="2">
            <a:schemeClr val="accent3"/>
          </a:fillRef>
          <a:effectRef idx="1">
            <a:schemeClr val="accent3"/>
          </a:effectRef>
          <a:fontRef idx="minor">
            <a:schemeClr val="dk1"/>
          </a:fontRef>
        </p:style>
        <p:txBody>
          <a:bodyPr/>
          <a:lstStyle/>
          <a:p>
            <a:r>
              <a:rPr lang="en-GB" dirty="0">
                <a:solidFill>
                  <a:schemeClr val="accent1"/>
                </a:solidFill>
              </a:rPr>
              <a:t>Teaching </a:t>
            </a:r>
            <a:r>
              <a:rPr lang="en-GB" b="1" dirty="0">
                <a:solidFill>
                  <a:schemeClr val="accent1"/>
                </a:solidFill>
              </a:rPr>
              <a:t>Continua</a:t>
            </a:r>
            <a:r>
              <a:rPr lang="en-GB" dirty="0">
                <a:solidFill>
                  <a:schemeClr val="accent1"/>
                </a:solidFill>
              </a:rPr>
              <a:t> </a:t>
            </a:r>
            <a:r>
              <a:rPr lang="en-GB" dirty="0"/>
              <a:t>process</a:t>
            </a:r>
          </a:p>
        </p:txBody>
      </p:sp>
      <p:sp>
        <p:nvSpPr>
          <p:cNvPr id="3" name="Content Placeholder 2"/>
          <p:cNvSpPr>
            <a:spLocks noGrp="1"/>
          </p:cNvSpPr>
          <p:nvPr>
            <p:ph idx="1"/>
          </p:nvPr>
        </p:nvSpPr>
        <p:spPr>
          <a:xfrm>
            <a:off x="457199" y="1250302"/>
            <a:ext cx="8360229" cy="5091504"/>
          </a:xfrm>
        </p:spPr>
        <p:txBody>
          <a:bodyPr>
            <a:normAutofit fontScale="70000" lnSpcReduction="20000"/>
          </a:bodyPr>
          <a:lstStyle/>
          <a:p>
            <a:pPr marL="0" indent="0">
              <a:buNone/>
            </a:pPr>
            <a:r>
              <a:rPr lang="en-GB" sz="3400" b="1" dirty="0"/>
              <a:t>Phase 1: Self-evaluation</a:t>
            </a:r>
          </a:p>
          <a:p>
            <a:r>
              <a:rPr lang="en-GB" b="1" dirty="0">
                <a:solidFill>
                  <a:srgbClr val="FF0000"/>
                </a:solidFill>
              </a:rPr>
              <a:t>Teachers:</a:t>
            </a:r>
            <a:r>
              <a:rPr lang="en-GB" dirty="0">
                <a:solidFill>
                  <a:srgbClr val="FF0000"/>
                </a:solidFill>
              </a:rPr>
              <a:t> </a:t>
            </a:r>
            <a:r>
              <a:rPr lang="en-GB" dirty="0"/>
              <a:t>Complete their online self-evaluation</a:t>
            </a:r>
          </a:p>
          <a:p>
            <a:r>
              <a:rPr lang="en-GB" b="1" dirty="0">
                <a:solidFill>
                  <a:srgbClr val="0070C0"/>
                </a:solidFill>
              </a:rPr>
              <a:t>Team Leaders: </a:t>
            </a:r>
            <a:r>
              <a:rPr lang="en-GB" dirty="0"/>
              <a:t>Hold a ‘Confirm, Clarify, Challenge meeting. </a:t>
            </a:r>
          </a:p>
          <a:p>
            <a:pPr marL="0" indent="0">
              <a:buNone/>
            </a:pPr>
            <a:r>
              <a:rPr lang="en-GB" sz="3400" b="1" dirty="0"/>
              <a:t>Phase 2: Establishing clarity</a:t>
            </a:r>
          </a:p>
          <a:p>
            <a:r>
              <a:rPr lang="en-GB" b="1" dirty="0">
                <a:solidFill>
                  <a:srgbClr val="0070C0"/>
                </a:solidFill>
              </a:rPr>
              <a:t>SLT or Team Leaders: </a:t>
            </a:r>
            <a:r>
              <a:rPr lang="en-GB" dirty="0"/>
              <a:t>Select the Areas of Focus using Team Status.</a:t>
            </a:r>
          </a:p>
          <a:p>
            <a:r>
              <a:rPr lang="en-GB" b="1" dirty="0"/>
              <a:t>Team Leaders: </a:t>
            </a:r>
            <a:r>
              <a:rPr lang="en-GB" dirty="0"/>
              <a:t>Hold team meeting to agree success criteria.</a:t>
            </a:r>
          </a:p>
          <a:p>
            <a:pPr marL="0" indent="0">
              <a:buNone/>
            </a:pPr>
            <a:r>
              <a:rPr lang="en-GB" sz="3400" b="1" dirty="0"/>
              <a:t>Phase 3: Rehearsing</a:t>
            </a:r>
          </a:p>
          <a:p>
            <a:r>
              <a:rPr lang="en-GB" b="1" dirty="0">
                <a:solidFill>
                  <a:srgbClr val="FF0000"/>
                </a:solidFill>
              </a:rPr>
              <a:t>Teachers:</a:t>
            </a:r>
            <a:r>
              <a:rPr lang="en-GB" dirty="0">
                <a:solidFill>
                  <a:srgbClr val="FF0000"/>
                </a:solidFill>
              </a:rPr>
              <a:t> </a:t>
            </a:r>
            <a:r>
              <a:rPr lang="en-GB" dirty="0"/>
              <a:t>Build a portfolio of evidence for each of the sub-sections of Teaching Continua and choose to share via the News Feed</a:t>
            </a:r>
          </a:p>
          <a:p>
            <a:r>
              <a:rPr lang="en-GB" b="1" dirty="0">
                <a:solidFill>
                  <a:srgbClr val="0070C0"/>
                </a:solidFill>
              </a:rPr>
              <a:t>Team Leaders: </a:t>
            </a:r>
            <a:r>
              <a:rPr lang="en-GB" dirty="0"/>
              <a:t>Use News Feed as part of team meetings.</a:t>
            </a:r>
          </a:p>
          <a:p>
            <a:pPr marL="0" indent="0">
              <a:buNone/>
            </a:pPr>
            <a:r>
              <a:rPr lang="en-GB" sz="3400" b="1" dirty="0"/>
              <a:t>Phase 4: Reviewing Progress</a:t>
            </a:r>
          </a:p>
          <a:p>
            <a:r>
              <a:rPr lang="en-GB" b="1" dirty="0">
                <a:solidFill>
                  <a:srgbClr val="FF0000"/>
                </a:solidFill>
              </a:rPr>
              <a:t>Teachers: </a:t>
            </a:r>
            <a:r>
              <a:rPr lang="en-GB" dirty="0"/>
              <a:t>Indicate online if their colours have improved.</a:t>
            </a:r>
          </a:p>
          <a:p>
            <a:r>
              <a:rPr lang="en-GB" b="1" dirty="0">
                <a:solidFill>
                  <a:srgbClr val="0070C0"/>
                </a:solidFill>
              </a:rPr>
              <a:t>Team Leaders: </a:t>
            </a:r>
            <a:r>
              <a:rPr lang="en-GB" dirty="0"/>
              <a:t>Carry out a focused learning evaluation and hold a Feed-Forward meeting.</a:t>
            </a:r>
          </a:p>
          <a:p>
            <a:pPr marL="0" indent="0" algn="ctr">
              <a:buNone/>
            </a:pPr>
            <a:r>
              <a:rPr lang="en-GB" b="1" dirty="0"/>
              <a:t>Start again at Phase 1 or 2</a:t>
            </a:r>
            <a:endParaRPr lang="en-GB" dirty="0"/>
          </a:p>
        </p:txBody>
      </p:sp>
      <p:sp>
        <p:nvSpPr>
          <p:cNvPr id="6" name="Footer Placeholder 3"/>
          <p:cNvSpPr>
            <a:spLocks noGrp="1"/>
          </p:cNvSpPr>
          <p:nvPr>
            <p:ph type="ftr" sz="quarter" idx="11"/>
          </p:nvPr>
        </p:nvSpPr>
        <p:spPr>
          <a:xfrm>
            <a:off x="899592" y="6414732"/>
            <a:ext cx="6984776" cy="306743"/>
          </a:xfrm>
        </p:spPr>
        <p:txBody>
          <a:bodyPr/>
          <a:lstStyle/>
          <a:p>
            <a:pPr defTabSz="914400">
              <a:defRPr/>
            </a:pPr>
            <a:r>
              <a:rPr lang="en-GB" dirty="0"/>
              <a:t>©Teaching Continua Ltd.</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dirty="0">
              <a:ln>
                <a:noFill/>
              </a:ln>
              <a:solidFill>
                <a:sysClr val="windowText" lastClr="000000"/>
              </a:solidFill>
              <a:effectLst/>
              <a:uLnTx/>
              <a:uFillTx/>
            </a:endParaRP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600453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2109"/>
          </a:xfrm>
        </p:spPr>
        <p:style>
          <a:lnRef idx="1">
            <a:schemeClr val="accent3"/>
          </a:lnRef>
          <a:fillRef idx="2">
            <a:schemeClr val="accent3"/>
          </a:fillRef>
          <a:effectRef idx="1">
            <a:schemeClr val="accent3"/>
          </a:effectRef>
          <a:fontRef idx="minor">
            <a:schemeClr val="dk1"/>
          </a:fontRef>
        </p:style>
        <p:txBody>
          <a:bodyPr/>
          <a:lstStyle/>
          <a:p>
            <a:r>
              <a:rPr lang="en-GB" dirty="0">
                <a:solidFill>
                  <a:schemeClr val="accent1"/>
                </a:solidFill>
              </a:rPr>
              <a:t>Teaching </a:t>
            </a:r>
            <a:r>
              <a:rPr lang="en-GB" b="1" dirty="0">
                <a:solidFill>
                  <a:schemeClr val="accent1"/>
                </a:solidFill>
              </a:rPr>
              <a:t>Continua</a:t>
            </a:r>
            <a:r>
              <a:rPr lang="en-GB" dirty="0">
                <a:solidFill>
                  <a:schemeClr val="accent1"/>
                </a:solidFill>
              </a:rPr>
              <a:t> </a:t>
            </a:r>
            <a:r>
              <a:rPr lang="en-GB" dirty="0"/>
              <a:t>process</a:t>
            </a:r>
          </a:p>
        </p:txBody>
      </p:sp>
      <p:sp>
        <p:nvSpPr>
          <p:cNvPr id="3" name="Content Placeholder 2"/>
          <p:cNvSpPr>
            <a:spLocks noGrp="1"/>
          </p:cNvSpPr>
          <p:nvPr>
            <p:ph idx="1"/>
          </p:nvPr>
        </p:nvSpPr>
        <p:spPr>
          <a:xfrm>
            <a:off x="457199" y="1250302"/>
            <a:ext cx="8360229" cy="5091504"/>
          </a:xfrm>
        </p:spPr>
        <p:txBody>
          <a:bodyPr>
            <a:normAutofit fontScale="70000" lnSpcReduction="20000"/>
          </a:bodyPr>
          <a:lstStyle/>
          <a:p>
            <a:pPr marL="0" indent="0">
              <a:buNone/>
            </a:pPr>
            <a:r>
              <a:rPr lang="en-GB" sz="3400" b="1" dirty="0">
                <a:solidFill>
                  <a:srgbClr val="C9C9C9"/>
                </a:solidFill>
              </a:rPr>
              <a:t>Phase 1: Self-evaluation</a:t>
            </a:r>
          </a:p>
          <a:p>
            <a:r>
              <a:rPr lang="en-GB" b="1" dirty="0">
                <a:solidFill>
                  <a:srgbClr val="C9C9C9"/>
                </a:solidFill>
              </a:rPr>
              <a:t>Teachers:</a:t>
            </a:r>
            <a:r>
              <a:rPr lang="en-GB" dirty="0">
                <a:solidFill>
                  <a:srgbClr val="C9C9C9"/>
                </a:solidFill>
              </a:rPr>
              <a:t> Complete their online self-evaluation</a:t>
            </a:r>
          </a:p>
          <a:p>
            <a:r>
              <a:rPr lang="en-GB" b="1" dirty="0">
                <a:solidFill>
                  <a:srgbClr val="C9C9C9"/>
                </a:solidFill>
              </a:rPr>
              <a:t>Team Leaders: </a:t>
            </a:r>
            <a:r>
              <a:rPr lang="en-GB" dirty="0">
                <a:solidFill>
                  <a:srgbClr val="C9C9C9"/>
                </a:solidFill>
              </a:rPr>
              <a:t>Hold a ‘Confirm, Clarify, Challenge meeting. </a:t>
            </a:r>
          </a:p>
          <a:p>
            <a:pPr marL="0" indent="0">
              <a:buNone/>
            </a:pPr>
            <a:r>
              <a:rPr lang="en-GB" sz="3400" b="1" dirty="0">
                <a:solidFill>
                  <a:srgbClr val="C9C9C9"/>
                </a:solidFill>
              </a:rPr>
              <a:t>Phase 2: Establishing clarity</a:t>
            </a:r>
          </a:p>
          <a:p>
            <a:r>
              <a:rPr lang="en-GB" b="1" dirty="0">
                <a:solidFill>
                  <a:srgbClr val="C9C9C9"/>
                </a:solidFill>
              </a:rPr>
              <a:t>SLT or Team Leaders: </a:t>
            </a:r>
            <a:r>
              <a:rPr lang="en-GB" dirty="0">
                <a:solidFill>
                  <a:srgbClr val="C9C9C9"/>
                </a:solidFill>
              </a:rPr>
              <a:t>Select the Areas of Focus using Team Status.</a:t>
            </a:r>
          </a:p>
          <a:p>
            <a:r>
              <a:rPr lang="en-GB" b="1" dirty="0">
                <a:solidFill>
                  <a:srgbClr val="C9C9C9"/>
                </a:solidFill>
              </a:rPr>
              <a:t>Team Leaders: </a:t>
            </a:r>
            <a:r>
              <a:rPr lang="en-GB" dirty="0">
                <a:solidFill>
                  <a:srgbClr val="C9C9C9"/>
                </a:solidFill>
              </a:rPr>
              <a:t>Hold team meeting to agree success criteria.</a:t>
            </a:r>
          </a:p>
          <a:p>
            <a:pPr marL="0" indent="0">
              <a:buNone/>
            </a:pPr>
            <a:r>
              <a:rPr lang="en-GB" sz="3400" b="1" dirty="0">
                <a:solidFill>
                  <a:srgbClr val="C9C9C9"/>
                </a:solidFill>
              </a:rPr>
              <a:t>Phase 3: Rehearsing</a:t>
            </a:r>
          </a:p>
          <a:p>
            <a:r>
              <a:rPr lang="en-GB" b="1" dirty="0">
                <a:solidFill>
                  <a:srgbClr val="C9C9C9"/>
                </a:solidFill>
              </a:rPr>
              <a:t>Teachers:</a:t>
            </a:r>
            <a:r>
              <a:rPr lang="en-GB" dirty="0">
                <a:solidFill>
                  <a:srgbClr val="C9C9C9"/>
                </a:solidFill>
              </a:rPr>
              <a:t> Build a portfolio of evidence for each of the sub-sections of Teaching Continua and choose to share via the News Feed</a:t>
            </a:r>
          </a:p>
          <a:p>
            <a:r>
              <a:rPr lang="en-GB" b="1" dirty="0">
                <a:solidFill>
                  <a:srgbClr val="C9C9C9"/>
                </a:solidFill>
              </a:rPr>
              <a:t>Team Leaders: </a:t>
            </a:r>
            <a:r>
              <a:rPr lang="en-GB" dirty="0">
                <a:solidFill>
                  <a:srgbClr val="C9C9C9"/>
                </a:solidFill>
              </a:rPr>
              <a:t>Use News Feed as part of team meetings.</a:t>
            </a:r>
          </a:p>
          <a:p>
            <a:pPr marL="0" indent="0">
              <a:buNone/>
            </a:pPr>
            <a:r>
              <a:rPr lang="en-GB" sz="3400" b="1" dirty="0"/>
              <a:t>Phase 4: Reviewing Progress</a:t>
            </a:r>
          </a:p>
          <a:p>
            <a:r>
              <a:rPr lang="en-GB" b="1" dirty="0">
                <a:solidFill>
                  <a:srgbClr val="FF0000"/>
                </a:solidFill>
              </a:rPr>
              <a:t>Teachers: </a:t>
            </a:r>
            <a:r>
              <a:rPr lang="en-GB" dirty="0"/>
              <a:t>Indicate online if their colours have improved.</a:t>
            </a:r>
          </a:p>
          <a:p>
            <a:r>
              <a:rPr lang="en-GB" b="1" dirty="0">
                <a:solidFill>
                  <a:srgbClr val="0070C0"/>
                </a:solidFill>
              </a:rPr>
              <a:t>Team Leaders: </a:t>
            </a:r>
            <a:r>
              <a:rPr lang="en-GB" dirty="0"/>
              <a:t>Carry out a focused learning evaluation and hold a Feed-Forward meeting.</a:t>
            </a:r>
          </a:p>
          <a:p>
            <a:pPr marL="0" indent="0" algn="ctr">
              <a:buNone/>
            </a:pPr>
            <a:r>
              <a:rPr lang="en-GB" b="1" dirty="0"/>
              <a:t>Start again at Phase 1 or 2</a:t>
            </a:r>
            <a:endParaRPr lang="en-GB" dirty="0"/>
          </a:p>
        </p:txBody>
      </p:sp>
      <p:sp>
        <p:nvSpPr>
          <p:cNvPr id="6" name="Footer Placeholder 3"/>
          <p:cNvSpPr>
            <a:spLocks noGrp="1"/>
          </p:cNvSpPr>
          <p:nvPr>
            <p:ph type="ftr" sz="quarter" idx="11"/>
          </p:nvPr>
        </p:nvSpPr>
        <p:spPr>
          <a:xfrm>
            <a:off x="899592" y="6414732"/>
            <a:ext cx="6984776" cy="306743"/>
          </a:xfrm>
        </p:spPr>
        <p:txBody>
          <a:bodyPr/>
          <a:lstStyle/>
          <a:p>
            <a:pPr defTabSz="914400">
              <a:defRPr/>
            </a:pPr>
            <a:r>
              <a:rPr lang="en-GB" dirty="0"/>
              <a:t>©Teaching Continua Ltd.</a:t>
            </a:r>
          </a:p>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dirty="0">
              <a:ln>
                <a:noFill/>
              </a:ln>
              <a:solidFill>
                <a:sysClr val="windowText" lastClr="000000"/>
              </a:solidFill>
              <a:effectLst/>
              <a:uLnTx/>
              <a:uFillTx/>
            </a:endParaRP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61368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94122"/>
          </a:xfrm>
        </p:spPr>
        <p:style>
          <a:lnRef idx="1">
            <a:schemeClr val="accent3"/>
          </a:lnRef>
          <a:fillRef idx="2">
            <a:schemeClr val="accent3"/>
          </a:fillRef>
          <a:effectRef idx="1">
            <a:schemeClr val="accent3"/>
          </a:effectRef>
          <a:fontRef idx="minor">
            <a:schemeClr val="dk1"/>
          </a:fontRef>
        </p:style>
        <p:txBody>
          <a:bodyPr/>
          <a:lstStyle/>
          <a:p>
            <a:r>
              <a:rPr lang="en-GB" sz="3600" b="1" dirty="0">
                <a:solidFill>
                  <a:srgbClr val="0070C0"/>
                </a:solidFill>
              </a:rPr>
              <a:t>Phase 4: ‘Reviewing Progress’</a:t>
            </a:r>
            <a:endParaRPr lang="en-GB" b="1" dirty="0">
              <a:solidFill>
                <a:srgbClr val="0070C0"/>
              </a:solidFill>
            </a:endParaRPr>
          </a:p>
        </p:txBody>
      </p:sp>
      <p:sp>
        <p:nvSpPr>
          <p:cNvPr id="3" name="Content Placeholder 2"/>
          <p:cNvSpPr>
            <a:spLocks noGrp="1"/>
          </p:cNvSpPr>
          <p:nvPr>
            <p:ph idx="1"/>
          </p:nvPr>
        </p:nvSpPr>
        <p:spPr>
          <a:xfrm>
            <a:off x="179512" y="1628800"/>
            <a:ext cx="8712968" cy="4497363"/>
          </a:xfrm>
        </p:spPr>
        <p:txBody>
          <a:bodyPr>
            <a:normAutofit/>
          </a:bodyPr>
          <a:lstStyle/>
          <a:p>
            <a:pPr marL="0" indent="0" algn="just">
              <a:buNone/>
            </a:pPr>
            <a:r>
              <a:rPr lang="en-GB" sz="2800" dirty="0">
                <a:solidFill>
                  <a:prstClr val="black"/>
                </a:solidFill>
              </a:rPr>
              <a:t>At an agreed time after the launch:</a:t>
            </a:r>
          </a:p>
          <a:p>
            <a:pPr algn="just"/>
            <a:r>
              <a:rPr lang="en-GB" sz="2800" dirty="0">
                <a:solidFill>
                  <a:prstClr val="black"/>
                </a:solidFill>
              </a:rPr>
              <a:t>The teacher provides their own evaluation of progress against the focused sub-sections. </a:t>
            </a:r>
          </a:p>
          <a:p>
            <a:pPr algn="just"/>
            <a:r>
              <a:rPr lang="en-GB" sz="2800" dirty="0">
                <a:solidFill>
                  <a:prstClr val="black"/>
                </a:solidFill>
              </a:rPr>
              <a:t>Then there is a </a:t>
            </a:r>
            <a:r>
              <a:rPr lang="en-GB" sz="2800" b="1" dirty="0">
                <a:solidFill>
                  <a:prstClr val="black"/>
                </a:solidFill>
              </a:rPr>
              <a:t>focussed</a:t>
            </a:r>
            <a:r>
              <a:rPr lang="en-GB" sz="2800" dirty="0">
                <a:solidFill>
                  <a:prstClr val="black"/>
                </a:solidFill>
              </a:rPr>
              <a:t> </a:t>
            </a:r>
            <a:r>
              <a:rPr lang="en-GB" sz="2800" b="1" dirty="0">
                <a:solidFill>
                  <a:prstClr val="black"/>
                </a:solidFill>
              </a:rPr>
              <a:t>learning evaluation </a:t>
            </a:r>
            <a:r>
              <a:rPr lang="en-GB" sz="2800" dirty="0">
                <a:solidFill>
                  <a:prstClr val="black"/>
                </a:solidFill>
              </a:rPr>
              <a:t>that gathers evidence from the agreed sources.</a:t>
            </a:r>
          </a:p>
          <a:p>
            <a:pPr algn="just"/>
            <a:r>
              <a:rPr lang="en-GB" sz="2800" dirty="0">
                <a:solidFill>
                  <a:prstClr val="black"/>
                </a:solidFill>
              </a:rPr>
              <a:t>There is a </a:t>
            </a:r>
            <a:r>
              <a:rPr lang="en-GB" sz="2800" b="1" dirty="0">
                <a:solidFill>
                  <a:prstClr val="black"/>
                </a:solidFill>
              </a:rPr>
              <a:t>Feed Forward Meeting </a:t>
            </a:r>
            <a:r>
              <a:rPr lang="en-GB" sz="2800" dirty="0">
                <a:solidFill>
                  <a:prstClr val="black"/>
                </a:solidFill>
              </a:rPr>
              <a:t>between the Team Leader and teacher to confirm progress against the focused sub-sections.</a:t>
            </a:r>
          </a:p>
          <a:p>
            <a:pPr marL="0" indent="0" algn="just">
              <a:buNone/>
            </a:pPr>
            <a:r>
              <a:rPr lang="en-GB" sz="2800" dirty="0">
                <a:solidFill>
                  <a:prstClr val="black"/>
                </a:solidFill>
              </a:rPr>
              <a:t>   (Progress in Linked areas of focus is also captured)</a:t>
            </a:r>
          </a:p>
          <a:p>
            <a:pPr marL="0" lvl="0" indent="0">
              <a:buNone/>
            </a:pPr>
            <a:endParaRPr lang="en-GB" sz="2400" b="1" dirty="0"/>
          </a:p>
          <a:p>
            <a:pPr marL="0" lvl="0" indent="0">
              <a:buNone/>
            </a:pPr>
            <a:endParaRPr lang="en-GB" sz="2400" dirty="0">
              <a:solidFill>
                <a:srgbClr val="FF0000"/>
              </a:solidFill>
            </a:endParaRPr>
          </a:p>
          <a:p>
            <a:pPr marL="0" indent="0">
              <a:buNone/>
            </a:pPr>
            <a:endParaRPr lang="en-GB" sz="2400" dirty="0"/>
          </a:p>
          <a:p>
            <a:pPr marL="0" lvl="0" indent="0">
              <a:buNone/>
            </a:pPr>
            <a:endParaRPr lang="en-GB" b="1" dirty="0">
              <a:solidFill>
                <a:prstClr val="black"/>
              </a:solidFill>
            </a:endParaRPr>
          </a:p>
          <a:p>
            <a:endParaRPr lang="en-GB" dirty="0"/>
          </a:p>
        </p:txBody>
      </p:sp>
      <p:sp>
        <p:nvSpPr>
          <p:cNvPr id="4" name="Footer Placeholder 3"/>
          <p:cNvSpPr>
            <a:spLocks noGrp="1"/>
          </p:cNvSpPr>
          <p:nvPr>
            <p:ph type="ftr" sz="quarter" idx="11"/>
          </p:nvPr>
        </p:nvSpPr>
        <p:spPr>
          <a:xfrm>
            <a:off x="1043608" y="6356350"/>
            <a:ext cx="6912768" cy="365125"/>
          </a:xfrm>
        </p:spPr>
        <p:txBody>
          <a:bodyPr/>
          <a:lstStyle/>
          <a:p>
            <a:r>
              <a:rPr lang="en-GB" sz="1200" dirty="0">
                <a:solidFill>
                  <a:prstClr val="black">
                    <a:tint val="75000"/>
                  </a:prstClr>
                </a:solidFill>
              </a:rPr>
              <a:t>©Teaching Continua Ltd.</a:t>
            </a:r>
          </a:p>
        </p:txBody>
      </p:sp>
      <p:pic>
        <p:nvPicPr>
          <p:cNvPr id="5"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845681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1">
            <a:schemeClr val="accent3"/>
          </a:lnRef>
          <a:fillRef idx="2">
            <a:schemeClr val="accent3"/>
          </a:fillRef>
          <a:effectRef idx="1">
            <a:schemeClr val="accent3"/>
          </a:effectRef>
          <a:fontRef idx="minor">
            <a:schemeClr val="dk1"/>
          </a:fontRef>
        </p:style>
        <p:txBody>
          <a:bodyPr/>
          <a:lstStyle/>
          <a:p>
            <a:r>
              <a:rPr lang="en-GB" dirty="0">
                <a:solidFill>
                  <a:schemeClr val="accent1"/>
                </a:solidFill>
              </a:rPr>
              <a:t>Teaching </a:t>
            </a:r>
            <a:r>
              <a:rPr lang="en-GB" b="1" dirty="0">
                <a:solidFill>
                  <a:schemeClr val="accent1"/>
                </a:solidFill>
              </a:rPr>
              <a:t>Continua</a:t>
            </a:r>
            <a:r>
              <a:rPr lang="en-GB" dirty="0">
                <a:solidFill>
                  <a:schemeClr val="accent1"/>
                </a:solidFill>
              </a:rPr>
              <a:t> </a:t>
            </a:r>
            <a:r>
              <a:rPr lang="en-GB" dirty="0"/>
              <a:t>process</a:t>
            </a:r>
          </a:p>
        </p:txBody>
      </p:sp>
      <p:sp>
        <p:nvSpPr>
          <p:cNvPr id="3" name="Content Placeholder 2"/>
          <p:cNvSpPr>
            <a:spLocks noGrp="1"/>
          </p:cNvSpPr>
          <p:nvPr>
            <p:ph idx="1"/>
          </p:nvPr>
        </p:nvSpPr>
        <p:spPr>
          <a:xfrm>
            <a:off x="457200" y="1600200"/>
            <a:ext cx="8229600" cy="4781128"/>
          </a:xfrm>
        </p:spPr>
        <p:txBody>
          <a:bodyPr>
            <a:normAutofit/>
          </a:bodyPr>
          <a:lstStyle/>
          <a:p>
            <a:r>
              <a:rPr lang="en-GB" b="1" dirty="0">
                <a:solidFill>
                  <a:srgbClr val="0070C0"/>
                </a:solidFill>
              </a:rPr>
              <a:t>Phase 1: Self-evaluation</a:t>
            </a:r>
          </a:p>
          <a:p>
            <a:r>
              <a:rPr lang="en-GB" b="1" dirty="0">
                <a:solidFill>
                  <a:srgbClr val="0070C0"/>
                </a:solidFill>
              </a:rPr>
              <a:t>Phase 2: Establishing clarity </a:t>
            </a:r>
          </a:p>
          <a:p>
            <a:r>
              <a:rPr lang="en-GB" b="1" dirty="0">
                <a:solidFill>
                  <a:srgbClr val="0070C0"/>
                </a:solidFill>
              </a:rPr>
              <a:t>Phase 3: Rehearsing</a:t>
            </a:r>
          </a:p>
          <a:p>
            <a:r>
              <a:rPr lang="en-GB" b="1" dirty="0">
                <a:solidFill>
                  <a:srgbClr val="0070C0"/>
                </a:solidFill>
              </a:rPr>
              <a:t>Phase 4: Reviewing Progress:</a:t>
            </a:r>
          </a:p>
          <a:p>
            <a:pPr marL="0" indent="0" algn="ctr">
              <a:buNone/>
            </a:pPr>
            <a:r>
              <a:rPr lang="en-GB" b="1" dirty="0">
                <a:solidFill>
                  <a:srgbClr val="0070C0"/>
                </a:solidFill>
              </a:rPr>
              <a:t>Feed-Forward meeting</a:t>
            </a:r>
          </a:p>
          <a:p>
            <a:pPr marL="0" indent="0" algn="ctr">
              <a:buNone/>
            </a:pPr>
            <a:endParaRPr lang="en-GB" b="1" dirty="0">
              <a:solidFill>
                <a:srgbClr val="0070C0"/>
              </a:solidFill>
            </a:endParaRPr>
          </a:p>
          <a:p>
            <a:pPr marL="0" indent="0" algn="ctr">
              <a:buNone/>
            </a:pPr>
            <a:r>
              <a:rPr lang="en-GB" b="1" dirty="0">
                <a:solidFill>
                  <a:srgbClr val="0070C0"/>
                </a:solidFill>
              </a:rPr>
              <a:t>Start again</a:t>
            </a:r>
          </a:p>
          <a:p>
            <a:pPr marL="0" indent="0" algn="ctr">
              <a:buNone/>
            </a:pPr>
            <a:endParaRPr lang="en-GB" dirty="0">
              <a:solidFill>
                <a:srgbClr val="00B050"/>
              </a:solidFill>
            </a:endParaRPr>
          </a:p>
          <a:p>
            <a:pPr marL="0" indent="0" algn="ctr">
              <a:buNone/>
            </a:pPr>
            <a:endParaRPr lang="en-GB" dirty="0">
              <a:solidFill>
                <a:srgbClr val="00B050"/>
              </a:solidFill>
            </a:endParaRPr>
          </a:p>
          <a:p>
            <a:pPr marL="0" indent="0" algn="ctr">
              <a:buNone/>
            </a:pPr>
            <a:endParaRPr lang="en-GB" dirty="0"/>
          </a:p>
        </p:txBody>
      </p:sp>
      <p:sp>
        <p:nvSpPr>
          <p:cNvPr id="4" name="Down Arrow 3"/>
          <p:cNvSpPr/>
          <p:nvPr/>
        </p:nvSpPr>
        <p:spPr>
          <a:xfrm>
            <a:off x="4319972" y="4837863"/>
            <a:ext cx="504056" cy="50405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3"/>
          <p:cNvSpPr>
            <a:spLocks noGrp="1"/>
          </p:cNvSpPr>
          <p:nvPr>
            <p:ph type="ftr" sz="quarter" idx="11"/>
          </p:nvPr>
        </p:nvSpPr>
        <p:spPr>
          <a:xfrm>
            <a:off x="899592" y="6356350"/>
            <a:ext cx="6984776" cy="365125"/>
          </a:xfrm>
        </p:spPr>
        <p:txBody>
          <a:bodyPr/>
          <a:lstStyle/>
          <a:p>
            <a:pPr algn="ctr"/>
            <a:r>
              <a:rPr lang="en-GB" sz="1200" dirty="0"/>
              <a:t>©Teaching Continua Ltd.</a:t>
            </a:r>
          </a:p>
        </p:txBody>
      </p:sp>
      <p:pic>
        <p:nvPicPr>
          <p:cNvPr id="7"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68957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210146"/>
          </a:xfrm>
        </p:spPr>
        <p:style>
          <a:lnRef idx="1">
            <a:schemeClr val="accent3"/>
          </a:lnRef>
          <a:fillRef idx="2">
            <a:schemeClr val="accent3"/>
          </a:fillRef>
          <a:effectRef idx="1">
            <a:schemeClr val="accent3"/>
          </a:effectRef>
          <a:fontRef idx="minor">
            <a:schemeClr val="dk1"/>
          </a:fontRef>
        </p:style>
        <p:txBody>
          <a:bodyPr>
            <a:normAutofit/>
          </a:bodyPr>
          <a:lstStyle/>
          <a:p>
            <a:r>
              <a:rPr lang="en-GB" sz="4000" dirty="0">
                <a:solidFill>
                  <a:srgbClr val="0070C0"/>
                </a:solidFill>
              </a:rPr>
              <a:t>ASK me about Michael </a:t>
            </a:r>
            <a:r>
              <a:rPr lang="en-GB" sz="4000" dirty="0" err="1">
                <a:solidFill>
                  <a:srgbClr val="0070C0"/>
                </a:solidFill>
              </a:rPr>
              <a:t>Fullen</a:t>
            </a:r>
            <a:r>
              <a:rPr lang="en-GB" sz="4000" dirty="0">
                <a:solidFill>
                  <a:srgbClr val="0070C0"/>
                </a:solidFill>
              </a:rPr>
              <a:t>…</a:t>
            </a:r>
          </a:p>
        </p:txBody>
      </p:sp>
      <p:sp>
        <p:nvSpPr>
          <p:cNvPr id="3" name="Content Placeholder 2"/>
          <p:cNvSpPr>
            <a:spLocks noGrp="1"/>
          </p:cNvSpPr>
          <p:nvPr>
            <p:ph idx="1"/>
          </p:nvPr>
        </p:nvSpPr>
        <p:spPr>
          <a:xfrm>
            <a:off x="457200" y="1844824"/>
            <a:ext cx="8229600" cy="4752528"/>
          </a:xfrm>
        </p:spPr>
        <p:txBody>
          <a:bodyPr>
            <a:normAutofit/>
          </a:bodyPr>
          <a:lstStyle/>
          <a:p>
            <a:pPr marL="0" indent="0">
              <a:buNone/>
            </a:pPr>
            <a:r>
              <a:rPr lang="en-GB" dirty="0"/>
              <a:t>Future learning evaluations will then focuses on </a:t>
            </a:r>
            <a:r>
              <a:rPr lang="en-GB" b="1" dirty="0"/>
              <a:t>both areas </a:t>
            </a:r>
            <a:r>
              <a:rPr lang="en-GB" dirty="0"/>
              <a:t>(previous and current).                                      </a:t>
            </a:r>
          </a:p>
          <a:p>
            <a:pPr marL="0" indent="0" algn="ctr">
              <a:buNone/>
            </a:pPr>
            <a:endParaRPr lang="en-GB" b="1" i="1" dirty="0"/>
          </a:p>
          <a:p>
            <a:pPr marL="0" indent="0" algn="ctr">
              <a:buNone/>
            </a:pPr>
            <a:r>
              <a:rPr lang="en-GB" b="1" i="1" dirty="0"/>
              <a:t>Because… </a:t>
            </a:r>
          </a:p>
          <a:p>
            <a:pPr marL="0" indent="0" algn="ctr">
              <a:buNone/>
            </a:pPr>
            <a:r>
              <a:rPr lang="en-GB" i="1" dirty="0"/>
              <a:t>“ Change is not hard, stopping changing back is!” </a:t>
            </a:r>
          </a:p>
          <a:p>
            <a:pPr marL="0" indent="0" algn="r">
              <a:buNone/>
            </a:pPr>
            <a:r>
              <a:rPr lang="en-GB" i="1" dirty="0"/>
              <a:t>Michael Fullen</a:t>
            </a:r>
          </a:p>
        </p:txBody>
      </p:sp>
      <p:sp>
        <p:nvSpPr>
          <p:cNvPr id="5" name="Footer Placeholder 3"/>
          <p:cNvSpPr>
            <a:spLocks noGrp="1"/>
          </p:cNvSpPr>
          <p:nvPr>
            <p:ph type="ftr" sz="quarter" idx="12"/>
          </p:nvPr>
        </p:nvSpPr>
        <p:spPr>
          <a:xfrm>
            <a:off x="899592" y="6356350"/>
            <a:ext cx="6984776" cy="365125"/>
          </a:xfrm>
        </p:spPr>
        <p:txBody>
          <a:bodyPr/>
          <a:lstStyle/>
          <a:p>
            <a:pPr algn="ctr"/>
            <a:r>
              <a:rPr lang="en-GB" sz="1200" dirty="0"/>
              <a:t>©Teaching Continua Ltd.</a:t>
            </a:r>
          </a:p>
        </p:txBody>
      </p:sp>
      <p:pic>
        <p:nvPicPr>
          <p:cNvPr id="6"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368876"/>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 calcmode="lin" valueType="num">
                                      <p:cBhvr additive="base">
                                        <p:cTn id="2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57399"/>
            <a:ext cx="8229600" cy="1143000"/>
          </a:xfrm>
        </p:spPr>
        <p:style>
          <a:lnRef idx="1">
            <a:schemeClr val="accent3"/>
          </a:lnRef>
          <a:fillRef idx="2">
            <a:schemeClr val="accent3"/>
          </a:fillRef>
          <a:effectRef idx="1">
            <a:schemeClr val="accent3"/>
          </a:effectRef>
          <a:fontRef idx="minor">
            <a:schemeClr val="dk1"/>
          </a:fontRef>
        </p:style>
        <p:txBody>
          <a:bodyPr/>
          <a:lstStyle/>
          <a:p>
            <a:r>
              <a:rPr lang="en-GB" dirty="0"/>
              <a:t>Any Questions?</a:t>
            </a:r>
          </a:p>
        </p:txBody>
      </p:sp>
      <p:sp>
        <p:nvSpPr>
          <p:cNvPr id="4" name="Footer Placeholder 3"/>
          <p:cNvSpPr>
            <a:spLocks noGrp="1"/>
          </p:cNvSpPr>
          <p:nvPr>
            <p:ph type="ftr" sz="quarter" idx="11"/>
          </p:nvPr>
        </p:nvSpPr>
        <p:spPr/>
        <p:txBody>
          <a:bodyPr/>
          <a:lstStyle/>
          <a:p>
            <a:pPr lvl="0" defTabSz="914400">
              <a:defRPr/>
            </a:pPr>
            <a:r>
              <a:rPr lang="en-GB" sz="1200" kern="0" dirty="0">
                <a:solidFill>
                  <a:schemeClr val="tx1"/>
                </a:solidFill>
              </a:rPr>
              <a:t>©Teaching Continua Ltd.</a:t>
            </a:r>
          </a:p>
        </p:txBody>
      </p:sp>
      <p:pic>
        <p:nvPicPr>
          <p:cNvPr id="5" name="Picture 2" descr="C:\Users\Wendy Rees\Downloads\tclogo_symbol_small (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72400" y="5818566"/>
            <a:ext cx="850794" cy="850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6101761"/>
      </p:ext>
    </p:extLst>
  </p:cSld>
  <p:clrMapOvr>
    <a:masterClrMapping/>
  </p:clrMapOvr>
  <p:timing>
    <p:tnLst>
      <p:par>
        <p:cTn xmlns:p14="http://schemas.microsoft.com/office/powerpoint/2010/mai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So what happened? </a:t>
            </a:r>
            <a:br>
              <a:rPr lang="en-US" dirty="0" smtClean="0"/>
            </a:br>
            <a:endParaRPr lang="en-US" dirty="0"/>
          </a:p>
        </p:txBody>
      </p:sp>
      <p:sp>
        <p:nvSpPr>
          <p:cNvPr id="3" name="Content Placeholder 2"/>
          <p:cNvSpPr>
            <a:spLocks noGrp="1"/>
          </p:cNvSpPr>
          <p:nvPr>
            <p:ph idx="1"/>
          </p:nvPr>
        </p:nvSpPr>
        <p:spPr/>
        <p:txBody>
          <a:bodyPr/>
          <a:lstStyle/>
          <a:p>
            <a:r>
              <a:rPr lang="en-GB" dirty="0"/>
              <a:t>3 Special schools and 2 PRUS in RCT </a:t>
            </a:r>
          </a:p>
          <a:p>
            <a:r>
              <a:rPr lang="en-GB" dirty="0"/>
              <a:t>2 Special schools in Bridgend </a:t>
            </a:r>
          </a:p>
          <a:p>
            <a:r>
              <a:rPr lang="en-GB" dirty="0"/>
              <a:t>1 Special school in the Vale of Glamorgan </a:t>
            </a:r>
          </a:p>
          <a:p>
            <a:r>
              <a:rPr lang="en-GB" dirty="0"/>
              <a:t>1 Special School in Merthyr </a:t>
            </a:r>
          </a:p>
          <a:p>
            <a:r>
              <a:rPr lang="en-GB" dirty="0"/>
              <a:t>4 Special schools and 1 PRU in Cardiff  </a:t>
            </a:r>
          </a:p>
          <a:p>
            <a:pPr marL="0" indent="0">
              <a:buNone/>
            </a:pPr>
            <a:endParaRPr lang="en-US" dirty="0"/>
          </a:p>
        </p:txBody>
      </p:sp>
      <p:sp>
        <p:nvSpPr>
          <p:cNvPr id="4" name="Footer Placeholder 3"/>
          <p:cNvSpPr>
            <a:spLocks noGrp="1"/>
          </p:cNvSpPr>
          <p:nvPr>
            <p:ph type="ftr" sz="quarter" idx="11"/>
          </p:nvPr>
        </p:nvSpPr>
        <p:spPr/>
        <p:txBody>
          <a:bodyPr/>
          <a:lstStyle/>
          <a:p>
            <a:r>
              <a:rPr lang="en-GB" smtClean="0"/>
              <a:t>©Gareth Coombes Consultancy Ltd. </a:t>
            </a:r>
            <a:endParaRPr lang="en-GB" dirty="0"/>
          </a:p>
        </p:txBody>
      </p:sp>
    </p:spTree>
    <p:extLst>
      <p:ext uri="{BB962C8B-B14F-4D97-AF65-F5344CB8AC3E}">
        <p14:creationId xmlns:p14="http://schemas.microsoft.com/office/powerpoint/2010/main" val="865027943"/>
      </p:ext>
    </p:extLst>
  </p:cSld>
  <p:clrMapOvr>
    <a:masterClrMapping/>
  </p:clrMapOvr>
  <p:timing>
    <p:tnLst>
      <p:par>
        <p:cTn xmlns:p14="http://schemas.microsoft.com/office/powerpoint/2010/mai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GB" b="1" dirty="0"/>
              <a:t> </a:t>
            </a:r>
            <a:endParaRPr lang="en-GB" dirty="0"/>
          </a:p>
          <a:p>
            <a:pPr marL="0" indent="0">
              <a:buNone/>
            </a:pPr>
            <a:r>
              <a:rPr lang="en-GB" b="1" dirty="0"/>
              <a:t>1.6</a:t>
            </a:r>
            <a:r>
              <a:rPr lang="en-GB" b="1" u="sng" dirty="0"/>
              <a:t> </a:t>
            </a:r>
            <a:r>
              <a:rPr lang="en-GB" b="1" dirty="0"/>
              <a:t>Planning for literacy  </a:t>
            </a:r>
          </a:p>
          <a:p>
            <a:pPr marL="0" indent="0">
              <a:buNone/>
            </a:pPr>
            <a:r>
              <a:rPr lang="en-GB" dirty="0"/>
              <a:t> </a:t>
            </a:r>
            <a:r>
              <a:rPr lang="en-GB" dirty="0" smtClean="0"/>
              <a:t>1 </a:t>
            </a:r>
            <a:r>
              <a:rPr lang="en-GB" dirty="0"/>
              <a:t>school </a:t>
            </a:r>
            <a:endParaRPr lang="en-GB" dirty="0" smtClean="0"/>
          </a:p>
          <a:p>
            <a:pPr marL="0" indent="0">
              <a:buNone/>
            </a:pPr>
            <a:endParaRPr lang="en-GB" dirty="0"/>
          </a:p>
          <a:p>
            <a:pPr marL="0" indent="0">
              <a:buNone/>
            </a:pPr>
            <a:r>
              <a:rPr lang="en-GB" b="1" dirty="0"/>
              <a:t>2.5 Working together </a:t>
            </a:r>
            <a:r>
              <a:rPr lang="en-GB" b="1" dirty="0" smtClean="0"/>
              <a:t> </a:t>
            </a:r>
            <a:endParaRPr lang="en-GB" b="1" dirty="0"/>
          </a:p>
          <a:p>
            <a:pPr marL="0" indent="0">
              <a:buNone/>
            </a:pPr>
            <a:r>
              <a:rPr lang="en-GB" dirty="0"/>
              <a:t>2 schools </a:t>
            </a:r>
          </a:p>
          <a:p>
            <a:pPr marL="0" indent="0">
              <a:buNone/>
            </a:pPr>
            <a:r>
              <a:rPr lang="en-GB" b="1" dirty="0"/>
              <a:t> </a:t>
            </a:r>
            <a:endParaRPr lang="en-GB" b="1" dirty="0" smtClean="0"/>
          </a:p>
          <a:p>
            <a:pPr marL="0" indent="0">
              <a:buNone/>
            </a:pPr>
            <a:r>
              <a:rPr lang="en-GB" b="1" dirty="0"/>
              <a:t>4.6 Scaffolding for learning </a:t>
            </a:r>
            <a:r>
              <a:rPr lang="en-GB" dirty="0"/>
              <a:t> </a:t>
            </a:r>
          </a:p>
          <a:p>
            <a:pPr marL="0" indent="0">
              <a:buNone/>
            </a:pPr>
            <a:r>
              <a:rPr lang="en-GB" dirty="0"/>
              <a:t>1 school </a:t>
            </a:r>
          </a:p>
          <a:p>
            <a:pPr marL="0" indent="0">
              <a:buNone/>
            </a:pPr>
            <a:endParaRPr lang="en-GB" dirty="0"/>
          </a:p>
        </p:txBody>
      </p:sp>
      <p:sp>
        <p:nvSpPr>
          <p:cNvPr id="4" name="Footer Placeholder 3"/>
          <p:cNvSpPr>
            <a:spLocks noGrp="1"/>
          </p:cNvSpPr>
          <p:nvPr>
            <p:ph type="ftr" sz="quarter" idx="11"/>
          </p:nvPr>
        </p:nvSpPr>
        <p:spPr/>
        <p:txBody>
          <a:bodyPr/>
          <a:lstStyle/>
          <a:p>
            <a:r>
              <a:rPr lang="en-GB" smtClean="0"/>
              <a:t>©Gareth Coombes Consultancy Ltd. </a:t>
            </a:r>
            <a:endParaRPr lang="en-GB" dirty="0"/>
          </a:p>
        </p:txBody>
      </p:sp>
    </p:spTree>
    <p:extLst>
      <p:ext uri="{BB962C8B-B14F-4D97-AF65-F5344CB8AC3E}">
        <p14:creationId xmlns:p14="http://schemas.microsoft.com/office/powerpoint/2010/main" val="1609639366"/>
      </p:ext>
    </p:extLst>
  </p:cSld>
  <p:clrMapOvr>
    <a:masterClrMapping/>
  </p:clrMapOvr>
  <p:timing>
    <p:tnLst>
      <p:par>
        <p:cTn xmlns:p14="http://schemas.microsoft.com/office/powerpoint/2010/mai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GB" b="1" dirty="0"/>
              <a:t> </a:t>
            </a:r>
            <a:endParaRPr lang="en-GB" dirty="0"/>
          </a:p>
          <a:p>
            <a:pPr marL="0" indent="0">
              <a:buNone/>
            </a:pPr>
            <a:r>
              <a:rPr lang="en-GB" b="1" dirty="0"/>
              <a:t>5.3 Sharing and using success criteria</a:t>
            </a:r>
            <a:r>
              <a:rPr lang="en-GB" dirty="0"/>
              <a:t>  </a:t>
            </a:r>
          </a:p>
          <a:p>
            <a:pPr marL="0" indent="0">
              <a:buNone/>
            </a:pPr>
            <a:r>
              <a:rPr lang="en-GB" dirty="0"/>
              <a:t> 2 schools  </a:t>
            </a:r>
          </a:p>
          <a:p>
            <a:pPr marL="0" indent="0">
              <a:buNone/>
            </a:pPr>
            <a:endParaRPr lang="en-GB" dirty="0"/>
          </a:p>
          <a:p>
            <a:pPr marL="0" indent="0">
              <a:buNone/>
            </a:pPr>
            <a:r>
              <a:rPr lang="en-GB" b="1" dirty="0"/>
              <a:t>2.8 </a:t>
            </a:r>
            <a:r>
              <a:rPr lang="en-GB" b="1" dirty="0" smtClean="0"/>
              <a:t>Differentiation </a:t>
            </a:r>
            <a:endParaRPr lang="en-GB" b="1" dirty="0"/>
          </a:p>
          <a:p>
            <a:pPr marL="0" indent="0">
              <a:buNone/>
            </a:pPr>
            <a:r>
              <a:rPr lang="en-GB" dirty="0"/>
              <a:t>2 schools</a:t>
            </a:r>
            <a:r>
              <a:rPr lang="en-GB" b="1" dirty="0"/>
              <a:t>  </a:t>
            </a:r>
            <a:endParaRPr lang="en-GB" b="1" dirty="0" smtClean="0"/>
          </a:p>
          <a:p>
            <a:pPr marL="0" indent="0">
              <a:buNone/>
            </a:pPr>
            <a:endParaRPr lang="en-GB" dirty="0"/>
          </a:p>
          <a:p>
            <a:pPr marL="0" indent="0">
              <a:buNone/>
            </a:pPr>
            <a:r>
              <a:rPr lang="en-GB" b="1" dirty="0"/>
              <a:t>4.7 </a:t>
            </a:r>
            <a:r>
              <a:rPr lang="en-GB" b="1" dirty="0" smtClean="0"/>
              <a:t>Management </a:t>
            </a:r>
            <a:r>
              <a:rPr lang="en-GB" b="1" dirty="0"/>
              <a:t>of support </a:t>
            </a:r>
            <a:r>
              <a:rPr lang="en-GB" b="1" dirty="0" smtClean="0"/>
              <a:t>staff </a:t>
            </a:r>
          </a:p>
          <a:p>
            <a:pPr marL="0" indent="0">
              <a:buNone/>
            </a:pPr>
            <a:r>
              <a:rPr lang="en-GB" dirty="0" smtClean="0"/>
              <a:t>1 School </a:t>
            </a:r>
            <a:endParaRPr lang="en-US" dirty="0"/>
          </a:p>
        </p:txBody>
      </p:sp>
      <p:sp>
        <p:nvSpPr>
          <p:cNvPr id="4" name="Footer Placeholder 3"/>
          <p:cNvSpPr>
            <a:spLocks noGrp="1"/>
          </p:cNvSpPr>
          <p:nvPr>
            <p:ph type="ftr" sz="quarter" idx="11"/>
          </p:nvPr>
        </p:nvSpPr>
        <p:spPr/>
        <p:txBody>
          <a:bodyPr/>
          <a:lstStyle/>
          <a:p>
            <a:r>
              <a:rPr lang="en-GB" smtClean="0"/>
              <a:t>©Gareth Coombes Consultancy Ltd. </a:t>
            </a:r>
            <a:endParaRPr lang="en-GB" dirty="0"/>
          </a:p>
        </p:txBody>
      </p:sp>
    </p:spTree>
    <p:extLst>
      <p:ext uri="{BB962C8B-B14F-4D97-AF65-F5344CB8AC3E}">
        <p14:creationId xmlns:p14="http://schemas.microsoft.com/office/powerpoint/2010/main" val="743709710"/>
      </p:ext>
    </p:extLst>
  </p:cSld>
  <p:clrMapOvr>
    <a:masterClrMapping/>
  </p:clrMapOvr>
  <p:timing>
    <p:tnLst>
      <p:par>
        <p:cTn xmlns:p14="http://schemas.microsoft.com/office/powerpoint/2010/mai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indent="0">
              <a:buNone/>
            </a:pPr>
            <a:r>
              <a:rPr lang="en-GB" dirty="0"/>
              <a:t>   </a:t>
            </a:r>
          </a:p>
          <a:p>
            <a:pPr marL="0" indent="0">
              <a:buNone/>
            </a:pPr>
            <a:r>
              <a:rPr lang="en-GB" b="1" dirty="0"/>
              <a:t>5.7  </a:t>
            </a:r>
            <a:r>
              <a:rPr lang="en-GB" b="1" dirty="0" smtClean="0"/>
              <a:t>Teacher </a:t>
            </a:r>
            <a:r>
              <a:rPr lang="en-GB" b="1" dirty="0"/>
              <a:t>and verbal feedback</a:t>
            </a:r>
            <a:r>
              <a:rPr lang="en-GB" dirty="0"/>
              <a:t>   </a:t>
            </a:r>
          </a:p>
          <a:p>
            <a:pPr marL="0" indent="0">
              <a:buNone/>
            </a:pPr>
            <a:r>
              <a:rPr lang="en-GB" dirty="0"/>
              <a:t>1 school </a:t>
            </a:r>
            <a:endParaRPr lang="en-GB" dirty="0" smtClean="0"/>
          </a:p>
          <a:p>
            <a:endParaRPr lang="en-GB" dirty="0"/>
          </a:p>
          <a:p>
            <a:pPr marL="0" indent="0">
              <a:buNone/>
            </a:pPr>
            <a:r>
              <a:rPr lang="en-GB" b="1" dirty="0" smtClean="0"/>
              <a:t>2.13  </a:t>
            </a:r>
            <a:r>
              <a:rPr lang="en-GB" b="1" dirty="0"/>
              <a:t>Risk taking and the use of the outdoors </a:t>
            </a:r>
            <a:r>
              <a:rPr lang="en-GB" dirty="0"/>
              <a:t> </a:t>
            </a:r>
          </a:p>
          <a:p>
            <a:pPr marL="0" indent="0">
              <a:buNone/>
            </a:pPr>
            <a:r>
              <a:rPr lang="en-GB" dirty="0"/>
              <a:t>1 school </a:t>
            </a:r>
            <a:endParaRPr lang="en-GB" dirty="0" smtClean="0"/>
          </a:p>
          <a:p>
            <a:pPr marL="0" indent="0">
              <a:buNone/>
            </a:pPr>
            <a:r>
              <a:rPr lang="en-GB" dirty="0"/>
              <a:t> </a:t>
            </a:r>
          </a:p>
          <a:p>
            <a:pPr marL="0" indent="0">
              <a:buNone/>
            </a:pPr>
            <a:r>
              <a:rPr lang="en-GB" b="1" dirty="0"/>
              <a:t>2.15 </a:t>
            </a:r>
            <a:r>
              <a:rPr lang="en-GB" b="1" dirty="0" err="1"/>
              <a:t>Billingualism</a:t>
            </a:r>
            <a:r>
              <a:rPr lang="en-GB" b="1" dirty="0"/>
              <a:t> </a:t>
            </a:r>
          </a:p>
          <a:p>
            <a:pPr marL="0" indent="0">
              <a:buNone/>
            </a:pPr>
            <a:r>
              <a:rPr lang="en-GB" dirty="0"/>
              <a:t> </a:t>
            </a:r>
            <a:r>
              <a:rPr lang="en-GB" dirty="0" smtClean="0"/>
              <a:t>1 </a:t>
            </a:r>
            <a:r>
              <a:rPr lang="en-GB" dirty="0"/>
              <a:t>school </a:t>
            </a:r>
          </a:p>
          <a:p>
            <a:endParaRPr lang="en-US" dirty="0"/>
          </a:p>
        </p:txBody>
      </p:sp>
      <p:sp>
        <p:nvSpPr>
          <p:cNvPr id="4" name="Footer Placeholder 3"/>
          <p:cNvSpPr>
            <a:spLocks noGrp="1"/>
          </p:cNvSpPr>
          <p:nvPr>
            <p:ph type="ftr" sz="quarter" idx="11"/>
          </p:nvPr>
        </p:nvSpPr>
        <p:spPr/>
        <p:txBody>
          <a:bodyPr/>
          <a:lstStyle/>
          <a:p>
            <a:r>
              <a:rPr lang="en-GB" smtClean="0"/>
              <a:t>©Gareth Coombes Consultancy Ltd. </a:t>
            </a:r>
            <a:endParaRPr lang="en-GB" dirty="0"/>
          </a:p>
        </p:txBody>
      </p:sp>
    </p:spTree>
    <p:extLst>
      <p:ext uri="{BB962C8B-B14F-4D97-AF65-F5344CB8AC3E}">
        <p14:creationId xmlns:p14="http://schemas.microsoft.com/office/powerpoint/2010/main" val="3691096006"/>
      </p:ext>
    </p:extLst>
  </p:cSld>
  <p:clrMapOvr>
    <a:masterClrMapping/>
  </p:clrMapOvr>
  <p:timing>
    <p:tnLst>
      <p:par>
        <p:cTn xmlns:p14="http://schemas.microsoft.com/office/powerpoint/2010/mai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Interim Results </a:t>
            </a:r>
            <a:endParaRPr lang="en-US" b="1" dirty="0"/>
          </a:p>
        </p:txBody>
      </p:sp>
      <p:sp>
        <p:nvSpPr>
          <p:cNvPr id="3" name="Content Placeholder 2"/>
          <p:cNvSpPr>
            <a:spLocks noGrp="1"/>
          </p:cNvSpPr>
          <p:nvPr>
            <p:ph idx="1"/>
          </p:nvPr>
        </p:nvSpPr>
        <p:spPr/>
        <p:txBody>
          <a:bodyPr>
            <a:normAutofit/>
          </a:bodyPr>
          <a:lstStyle/>
          <a:p>
            <a:pPr marL="0" indent="0">
              <a:buNone/>
            </a:pPr>
            <a:r>
              <a:rPr lang="en-GB" dirty="0" smtClean="0"/>
              <a:t> </a:t>
            </a:r>
            <a:endParaRPr lang="en-GB" dirty="0"/>
          </a:p>
          <a:p>
            <a:pPr marL="0" indent="0">
              <a:buNone/>
            </a:pPr>
            <a:r>
              <a:rPr lang="en-GB" dirty="0" smtClean="0"/>
              <a:t>Due to the tight time-scales there was </a:t>
            </a:r>
            <a:r>
              <a:rPr lang="en-GB" dirty="0"/>
              <a:t>limited evidence of the impact of </a:t>
            </a:r>
            <a:r>
              <a:rPr lang="en-GB" dirty="0" smtClean="0"/>
              <a:t>Teaching</a:t>
            </a:r>
            <a:r>
              <a:rPr lang="en-GB" dirty="0"/>
              <a:t> </a:t>
            </a:r>
            <a:r>
              <a:rPr lang="en-GB" dirty="0" smtClean="0"/>
              <a:t>Continua </a:t>
            </a:r>
            <a:r>
              <a:rPr lang="en-GB" dirty="0"/>
              <a:t>on raising standards of Literacy across the </a:t>
            </a:r>
            <a:r>
              <a:rPr lang="en-GB" dirty="0" smtClean="0"/>
              <a:t>region </a:t>
            </a:r>
          </a:p>
          <a:p>
            <a:pPr marL="0" indent="0">
              <a:buNone/>
            </a:pPr>
            <a:endParaRPr lang="en-GB" dirty="0"/>
          </a:p>
          <a:p>
            <a:pPr marL="0" indent="0">
              <a:buNone/>
            </a:pPr>
            <a:endParaRPr lang="en-GB" dirty="0" smtClean="0"/>
          </a:p>
          <a:p>
            <a:pPr marL="0" indent="0">
              <a:buNone/>
            </a:pPr>
            <a:r>
              <a:rPr lang="en-GB" dirty="0" smtClean="0"/>
              <a:t>However some key features have emerged</a:t>
            </a:r>
          </a:p>
          <a:p>
            <a:pPr marL="0" indent="0">
              <a:buNone/>
            </a:pPr>
            <a:endParaRPr lang="en-GB" dirty="0" smtClean="0"/>
          </a:p>
          <a:p>
            <a:pPr marL="0" indent="0">
              <a:buNone/>
            </a:pPr>
            <a:r>
              <a:rPr lang="en-GB" dirty="0"/>
              <a:t> </a:t>
            </a:r>
            <a:r>
              <a:rPr lang="en-GB" dirty="0" smtClean="0"/>
              <a:t>.</a:t>
            </a:r>
          </a:p>
          <a:p>
            <a:pPr marL="0" indent="0">
              <a:buNone/>
            </a:pPr>
            <a:r>
              <a:rPr lang="en-GB" dirty="0" smtClean="0"/>
              <a:t> </a:t>
            </a:r>
            <a:endParaRPr lang="en-US" dirty="0"/>
          </a:p>
        </p:txBody>
      </p:sp>
      <p:sp>
        <p:nvSpPr>
          <p:cNvPr id="4" name="Footer Placeholder 3"/>
          <p:cNvSpPr>
            <a:spLocks noGrp="1"/>
          </p:cNvSpPr>
          <p:nvPr>
            <p:ph type="ftr" sz="quarter" idx="11"/>
          </p:nvPr>
        </p:nvSpPr>
        <p:spPr/>
        <p:txBody>
          <a:bodyPr/>
          <a:lstStyle/>
          <a:p>
            <a:r>
              <a:rPr lang="en-GB" smtClean="0"/>
              <a:t>©Gareth Coombes Consultancy Ltd. </a:t>
            </a:r>
            <a:endParaRPr lang="en-GB" dirty="0"/>
          </a:p>
        </p:txBody>
      </p:sp>
    </p:spTree>
    <p:extLst>
      <p:ext uri="{BB962C8B-B14F-4D97-AF65-F5344CB8AC3E}">
        <p14:creationId xmlns:p14="http://schemas.microsoft.com/office/powerpoint/2010/main" val="1078097005"/>
      </p:ext>
    </p:extLst>
  </p:cSld>
  <p:clrMapOvr>
    <a:masterClrMapping/>
  </p:clrMapOvr>
  <p:timing>
    <p:tnLst>
      <p:par>
        <p:cTn xmlns:p14="http://schemas.microsoft.com/office/powerpoint/2010/mai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90618" y="1800741"/>
            <a:ext cx="8229600" cy="4525963"/>
          </a:xfrm>
        </p:spPr>
        <p:txBody>
          <a:bodyPr>
            <a:normAutofit/>
          </a:bodyPr>
          <a:lstStyle/>
          <a:p>
            <a:pPr marL="0" indent="0">
              <a:buNone/>
            </a:pPr>
            <a:endParaRPr lang="en-GB" dirty="0"/>
          </a:p>
          <a:p>
            <a:pPr marL="0" indent="0">
              <a:buNone/>
            </a:pPr>
            <a:r>
              <a:rPr lang="en-GB" dirty="0"/>
              <a:t>A significant number of schools embraced Teaching  Continua and viewed its introduction </a:t>
            </a:r>
            <a:r>
              <a:rPr lang="en-GB" dirty="0" smtClean="0"/>
              <a:t>positively</a:t>
            </a:r>
          </a:p>
          <a:p>
            <a:pPr marL="0" indent="0">
              <a:buNone/>
            </a:pPr>
            <a:endParaRPr lang="en-GB" dirty="0"/>
          </a:p>
          <a:p>
            <a:pPr marL="0" indent="0">
              <a:buNone/>
            </a:pPr>
            <a:endParaRPr lang="en-GB" dirty="0" smtClean="0"/>
          </a:p>
          <a:p>
            <a:pPr marL="0" indent="0">
              <a:buNone/>
            </a:pPr>
            <a:r>
              <a:rPr lang="en-GB" dirty="0" smtClean="0"/>
              <a:t>Strong</a:t>
            </a:r>
            <a:r>
              <a:rPr lang="en-GB" dirty="0"/>
              <a:t> foundations are in place in order to see more impact in </a:t>
            </a:r>
            <a:r>
              <a:rPr lang="en-GB" dirty="0" smtClean="0"/>
              <a:t>the Summer </a:t>
            </a:r>
            <a:r>
              <a:rPr lang="en-GB" dirty="0"/>
              <a:t>term. </a:t>
            </a:r>
            <a:endParaRPr lang="en-GB" dirty="0" smtClean="0"/>
          </a:p>
          <a:p>
            <a:pPr marL="0" indent="0">
              <a:buNone/>
            </a:pPr>
            <a:endParaRPr lang="en-GB" dirty="0"/>
          </a:p>
          <a:p>
            <a:pPr marL="0" indent="0">
              <a:buNone/>
            </a:pPr>
            <a:r>
              <a:rPr lang="en-GB" dirty="0"/>
              <a:t> </a:t>
            </a:r>
          </a:p>
          <a:p>
            <a:pPr marL="0" indent="0">
              <a:buNone/>
            </a:pPr>
            <a:endParaRPr lang="en-GB" dirty="0"/>
          </a:p>
          <a:p>
            <a:endParaRPr lang="en-US" dirty="0"/>
          </a:p>
        </p:txBody>
      </p:sp>
      <p:sp>
        <p:nvSpPr>
          <p:cNvPr id="4" name="Footer Placeholder 3"/>
          <p:cNvSpPr>
            <a:spLocks noGrp="1"/>
          </p:cNvSpPr>
          <p:nvPr>
            <p:ph type="ftr" sz="quarter" idx="11"/>
          </p:nvPr>
        </p:nvSpPr>
        <p:spPr/>
        <p:txBody>
          <a:bodyPr/>
          <a:lstStyle/>
          <a:p>
            <a:r>
              <a:rPr lang="en-GB" smtClean="0"/>
              <a:t>©Gareth Coombes Consultancy Ltd. </a:t>
            </a:r>
            <a:endParaRPr lang="en-GB" dirty="0"/>
          </a:p>
        </p:txBody>
      </p:sp>
    </p:spTree>
    <p:extLst>
      <p:ext uri="{BB962C8B-B14F-4D97-AF65-F5344CB8AC3E}">
        <p14:creationId xmlns:p14="http://schemas.microsoft.com/office/powerpoint/2010/main" val="457694514"/>
      </p:ext>
    </p:extLst>
  </p:cSld>
  <p:clrMapOvr>
    <a:masterClrMapping/>
  </p:clrMapOvr>
  <p:timing>
    <p:tnLst>
      <p:par>
        <p:cTn xmlns:p14="http://schemas.microsoft.com/office/powerpoint/2010/mai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GB" dirty="0"/>
              <a:t> </a:t>
            </a:r>
            <a:r>
              <a:rPr lang="en-GB" dirty="0" smtClean="0"/>
              <a:t> </a:t>
            </a:r>
          </a:p>
          <a:p>
            <a:pPr marL="0" indent="0">
              <a:buNone/>
            </a:pPr>
            <a:endParaRPr lang="en-GB" dirty="0" smtClean="0"/>
          </a:p>
          <a:p>
            <a:pPr marL="0" indent="0">
              <a:buNone/>
            </a:pPr>
            <a:r>
              <a:rPr lang="en-GB" dirty="0"/>
              <a:t>A number of schools recognised that they will see the fuller  impact of Teaching Continua as a self –evaluation tool when teachers self assess in the Summer term 2017 </a:t>
            </a:r>
          </a:p>
          <a:p>
            <a:pPr marL="0" indent="0">
              <a:buNone/>
            </a:pPr>
            <a:endParaRPr lang="en-GB" dirty="0"/>
          </a:p>
          <a:p>
            <a:pPr marL="0" indent="0">
              <a:buNone/>
            </a:pPr>
            <a:r>
              <a:rPr lang="en-GB" dirty="0" smtClean="0"/>
              <a:t>Many </a:t>
            </a:r>
            <a:r>
              <a:rPr lang="en-GB" dirty="0"/>
              <a:t>saw the massive benefits of whole school data being </a:t>
            </a:r>
            <a:r>
              <a:rPr lang="en-GB" dirty="0" smtClean="0"/>
              <a:t>generated </a:t>
            </a:r>
            <a:r>
              <a:rPr lang="en-GB" dirty="0"/>
              <a:t>for the improvement of teaching and learning from </a:t>
            </a:r>
            <a:r>
              <a:rPr lang="en-GB" dirty="0" smtClean="0"/>
              <a:t>the </a:t>
            </a:r>
            <a:r>
              <a:rPr lang="en-GB" dirty="0"/>
              <a:t>teacher’s own self-assessment. A bottom up self</a:t>
            </a:r>
            <a:r>
              <a:rPr lang="en-GB" dirty="0" smtClean="0"/>
              <a:t>-evaluation </a:t>
            </a:r>
            <a:r>
              <a:rPr lang="en-GB" dirty="0"/>
              <a:t>approach in comparison to the traditional </a:t>
            </a:r>
            <a:r>
              <a:rPr lang="en-GB" dirty="0" smtClean="0"/>
              <a:t>to</a:t>
            </a:r>
            <a:r>
              <a:rPr lang="en-GB" dirty="0"/>
              <a:t> </a:t>
            </a:r>
            <a:r>
              <a:rPr lang="en-GB" dirty="0" smtClean="0"/>
              <a:t> </a:t>
            </a:r>
            <a:r>
              <a:rPr lang="en-GB" dirty="0"/>
              <a:t>down model.</a:t>
            </a:r>
          </a:p>
          <a:p>
            <a:endParaRPr lang="en-US" dirty="0"/>
          </a:p>
        </p:txBody>
      </p:sp>
      <p:sp>
        <p:nvSpPr>
          <p:cNvPr id="4" name="Footer Placeholder 3"/>
          <p:cNvSpPr>
            <a:spLocks noGrp="1"/>
          </p:cNvSpPr>
          <p:nvPr>
            <p:ph type="ftr" sz="quarter" idx="11"/>
          </p:nvPr>
        </p:nvSpPr>
        <p:spPr/>
        <p:txBody>
          <a:bodyPr/>
          <a:lstStyle/>
          <a:p>
            <a:r>
              <a:rPr lang="en-GB" smtClean="0"/>
              <a:t>©Gareth Coombes Consultancy Ltd. </a:t>
            </a:r>
            <a:endParaRPr lang="en-GB" dirty="0"/>
          </a:p>
        </p:txBody>
      </p:sp>
    </p:spTree>
    <p:extLst>
      <p:ext uri="{BB962C8B-B14F-4D97-AF65-F5344CB8AC3E}">
        <p14:creationId xmlns:p14="http://schemas.microsoft.com/office/powerpoint/2010/main" val="3932389390"/>
      </p:ext>
    </p:extLst>
  </p:cSld>
  <p:clrMapOvr>
    <a:masterClrMapping/>
  </p:clrMapOvr>
  <p:timing>
    <p:tnLst>
      <p:par>
        <p:cTn xmlns:p14="http://schemas.microsoft.com/office/powerpoint/2010/mai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normAutofit/>
          </a:bodyPr>
          <a:lstStyle/>
          <a:p>
            <a:pPr marL="0" lvl="0" indent="0">
              <a:buNone/>
            </a:pPr>
            <a:r>
              <a:rPr lang="en-GB" dirty="0"/>
              <a:t>Many schools suggested teacher self-assessment 3 times a  </a:t>
            </a:r>
          </a:p>
          <a:p>
            <a:pPr marL="0" indent="0">
              <a:buNone/>
            </a:pPr>
            <a:r>
              <a:rPr lang="en-GB" dirty="0"/>
              <a:t>year to fit into the existing school development cycle.  </a:t>
            </a:r>
          </a:p>
          <a:p>
            <a:pPr marL="0" indent="0">
              <a:buNone/>
            </a:pPr>
            <a:endParaRPr lang="en-GB" dirty="0"/>
          </a:p>
          <a:p>
            <a:pPr marL="0" lvl="0" indent="0">
              <a:buNone/>
            </a:pPr>
            <a:r>
              <a:rPr lang="en-GB" dirty="0"/>
              <a:t>From the evidence provided by the schools some sections of </a:t>
            </a:r>
          </a:p>
          <a:p>
            <a:pPr marL="0" indent="0">
              <a:buNone/>
            </a:pPr>
            <a:r>
              <a:rPr lang="en-GB" dirty="0"/>
              <a:t>Teaching Continua needed refinement in order for it to be of  </a:t>
            </a:r>
          </a:p>
          <a:p>
            <a:pPr marL="0" indent="0">
              <a:buNone/>
            </a:pPr>
            <a:r>
              <a:rPr lang="en-GB" dirty="0"/>
              <a:t>most benefit to the sector. </a:t>
            </a:r>
            <a:r>
              <a:rPr lang="en-GB" dirty="0" err="1"/>
              <a:t>e.g</a:t>
            </a:r>
            <a:r>
              <a:rPr lang="en-GB" dirty="0"/>
              <a:t> Home learning </a:t>
            </a:r>
          </a:p>
          <a:p>
            <a:pPr marL="0" indent="0">
              <a:buNone/>
            </a:pPr>
            <a:r>
              <a:rPr lang="en-GB" dirty="0"/>
              <a:t> </a:t>
            </a:r>
          </a:p>
          <a:p>
            <a:pPr marL="0" lvl="0" indent="0">
              <a:buNone/>
            </a:pPr>
            <a:r>
              <a:rPr lang="en-GB" dirty="0"/>
              <a:t>Many schools involved in the project are categorised Green  </a:t>
            </a:r>
          </a:p>
          <a:p>
            <a:pPr marL="0" indent="0">
              <a:buNone/>
            </a:pPr>
            <a:r>
              <a:rPr lang="en-GB" dirty="0"/>
              <a:t>or Yellow schools with recognised strong cultures of self- </a:t>
            </a:r>
          </a:p>
          <a:p>
            <a:pPr marL="0" indent="0">
              <a:buNone/>
            </a:pPr>
            <a:r>
              <a:rPr lang="en-GB" dirty="0"/>
              <a:t>evaluation.   </a:t>
            </a:r>
          </a:p>
          <a:p>
            <a:endParaRPr lang="en-US" dirty="0" smtClean="0"/>
          </a:p>
          <a:p>
            <a:endParaRPr lang="en-GB" dirty="0"/>
          </a:p>
        </p:txBody>
      </p:sp>
      <p:sp>
        <p:nvSpPr>
          <p:cNvPr id="4" name="Footer Placeholder 3"/>
          <p:cNvSpPr>
            <a:spLocks noGrp="1"/>
          </p:cNvSpPr>
          <p:nvPr>
            <p:ph type="ftr" sz="quarter" idx="11"/>
          </p:nvPr>
        </p:nvSpPr>
        <p:spPr/>
        <p:txBody>
          <a:bodyPr/>
          <a:lstStyle/>
          <a:p>
            <a:r>
              <a:rPr lang="en-GB" smtClean="0"/>
              <a:t>©Gareth Coombes Consultancy Ltd. </a:t>
            </a:r>
            <a:endParaRPr lang="en-GB" dirty="0"/>
          </a:p>
        </p:txBody>
      </p:sp>
    </p:spTree>
    <p:extLst>
      <p:ext uri="{BB962C8B-B14F-4D97-AF65-F5344CB8AC3E}">
        <p14:creationId xmlns:p14="http://schemas.microsoft.com/office/powerpoint/2010/main" val="1018038210"/>
      </p:ext>
    </p:extLst>
  </p:cSld>
  <p:clrMapOvr>
    <a:masterClrMapping/>
  </p:clrMapOvr>
  <p:timing>
    <p:tnLst>
      <p:par>
        <p:cTn xmlns:p14="http://schemas.microsoft.com/office/powerpoint/2010/mai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r>
              <a:rPr lang="en-GB" dirty="0"/>
              <a:t> </a:t>
            </a:r>
            <a:endParaRPr lang="en-GB" dirty="0" smtClean="0"/>
          </a:p>
          <a:p>
            <a:pPr marL="0" indent="0">
              <a:buNone/>
            </a:pPr>
            <a:r>
              <a:rPr lang="en-GB" dirty="0"/>
              <a:t>A number of red and amber schools are willing to be involved in  being part of the special school  consortium project. </a:t>
            </a:r>
          </a:p>
          <a:p>
            <a:pPr marL="0" indent="0">
              <a:buNone/>
            </a:pPr>
            <a:r>
              <a:rPr lang="en-GB" dirty="0"/>
              <a:t>Many of these schools have challenging  school agendas but saw the benefits of Teaching Continua in  helping them improve the teaching and learning. In those schools the main focus for development was differentiation</a:t>
            </a:r>
            <a:r>
              <a:rPr lang="en-GB" dirty="0" smtClean="0"/>
              <a:t>.</a:t>
            </a:r>
          </a:p>
          <a:p>
            <a:pPr marL="0" indent="0">
              <a:buNone/>
            </a:pPr>
            <a:endParaRPr lang="en-GB" dirty="0"/>
          </a:p>
          <a:p>
            <a:pPr marL="0" indent="0">
              <a:buNone/>
            </a:pPr>
            <a:r>
              <a:rPr lang="en-GB" dirty="0" smtClean="0"/>
              <a:t>The  </a:t>
            </a:r>
            <a:r>
              <a:rPr lang="en-GB" dirty="0"/>
              <a:t>emerging data on teaching and  </a:t>
            </a:r>
            <a:r>
              <a:rPr lang="en-GB" dirty="0" smtClean="0"/>
              <a:t>learning </a:t>
            </a:r>
            <a:r>
              <a:rPr lang="en-GB" dirty="0"/>
              <a:t>in Special schools </a:t>
            </a:r>
            <a:r>
              <a:rPr lang="en-GB" dirty="0" smtClean="0"/>
              <a:t> links </a:t>
            </a:r>
            <a:r>
              <a:rPr lang="en-GB" dirty="0"/>
              <a:t>with the on-going </a:t>
            </a:r>
            <a:r>
              <a:rPr lang="en-GB" dirty="0" smtClean="0"/>
              <a:t>moderation </a:t>
            </a:r>
            <a:r>
              <a:rPr lang="en-GB" dirty="0"/>
              <a:t>in Special schools, which has been well </a:t>
            </a:r>
            <a:r>
              <a:rPr lang="en-GB" dirty="0" smtClean="0"/>
              <a:t>established </a:t>
            </a:r>
            <a:r>
              <a:rPr lang="en-GB" dirty="0"/>
              <a:t>over a number of </a:t>
            </a:r>
            <a:r>
              <a:rPr lang="en-GB" dirty="0" smtClean="0"/>
              <a:t>years</a:t>
            </a:r>
            <a:r>
              <a:rPr lang="en-GB" dirty="0"/>
              <a:t> </a:t>
            </a:r>
            <a:r>
              <a:rPr lang="en-GB" dirty="0" smtClean="0"/>
              <a:t>in South Wales </a:t>
            </a:r>
          </a:p>
          <a:p>
            <a:endParaRPr lang="en-US" dirty="0"/>
          </a:p>
        </p:txBody>
      </p:sp>
      <p:sp>
        <p:nvSpPr>
          <p:cNvPr id="4" name="Footer Placeholder 3"/>
          <p:cNvSpPr>
            <a:spLocks noGrp="1"/>
          </p:cNvSpPr>
          <p:nvPr>
            <p:ph type="ftr" sz="quarter" idx="11"/>
          </p:nvPr>
        </p:nvSpPr>
        <p:spPr/>
        <p:txBody>
          <a:bodyPr/>
          <a:lstStyle/>
          <a:p>
            <a:r>
              <a:rPr lang="en-GB" smtClean="0"/>
              <a:t>©Gareth Coombes Consultancy Ltd. </a:t>
            </a:r>
            <a:endParaRPr lang="en-GB" dirty="0"/>
          </a:p>
        </p:txBody>
      </p:sp>
    </p:spTree>
    <p:extLst>
      <p:ext uri="{BB962C8B-B14F-4D97-AF65-F5344CB8AC3E}">
        <p14:creationId xmlns:p14="http://schemas.microsoft.com/office/powerpoint/2010/main" val="1939997155"/>
      </p:ext>
    </p:extLst>
  </p:cSld>
  <p:clrMapOvr>
    <a:masterClrMapping/>
  </p:clrMapOvr>
  <p:timing>
    <p:tnLst>
      <p:par>
        <p:cTn xmlns:p14="http://schemas.microsoft.com/office/powerpoint/2010/mai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Autumn 2017 / Spring 18 </a:t>
            </a:r>
            <a:endParaRPr lang="en-US" dirty="0"/>
          </a:p>
        </p:txBody>
      </p:sp>
      <p:sp>
        <p:nvSpPr>
          <p:cNvPr id="3" name="Content Placeholder 2"/>
          <p:cNvSpPr>
            <a:spLocks noGrp="1"/>
          </p:cNvSpPr>
          <p:nvPr>
            <p:ph idx="1"/>
          </p:nvPr>
        </p:nvSpPr>
        <p:spPr/>
        <p:txBody>
          <a:bodyPr>
            <a:normAutofit lnSpcReduction="10000"/>
          </a:bodyPr>
          <a:lstStyle/>
          <a:p>
            <a:endParaRPr lang="en-US" dirty="0" smtClean="0"/>
          </a:p>
          <a:p>
            <a:r>
              <a:rPr lang="en-US" dirty="0" smtClean="0"/>
              <a:t>A number of schools have continued to use Teacher Continua </a:t>
            </a:r>
            <a:endParaRPr lang="en-US" dirty="0"/>
          </a:p>
          <a:p>
            <a:r>
              <a:rPr lang="en-US" dirty="0" smtClean="0"/>
              <a:t>Teacher Continua is being used to aid classroom observations </a:t>
            </a:r>
          </a:p>
          <a:p>
            <a:r>
              <a:rPr lang="en-US" dirty="0" smtClean="0"/>
              <a:t>Teachers are using their  self-assessment to aid  performance management discussions. </a:t>
            </a:r>
          </a:p>
          <a:p>
            <a:r>
              <a:rPr lang="en-US" dirty="0" smtClean="0"/>
              <a:t>Teacher Continua helps schools to  establish a focus for peer to peer triad observations </a:t>
            </a:r>
          </a:p>
          <a:p>
            <a:r>
              <a:rPr lang="en-US" dirty="0" smtClean="0"/>
              <a:t>Teacher Continua links  to the new teacher standards and the New </a:t>
            </a:r>
            <a:r>
              <a:rPr lang="en-US" dirty="0" err="1" smtClean="0"/>
              <a:t>Estyn</a:t>
            </a:r>
            <a:r>
              <a:rPr lang="en-US" dirty="0" smtClean="0"/>
              <a:t> Common </a:t>
            </a:r>
            <a:r>
              <a:rPr lang="en-US" smtClean="0"/>
              <a:t>Inspection Framework </a:t>
            </a:r>
            <a:endParaRPr lang="en-US" dirty="0" smtClean="0"/>
          </a:p>
          <a:p>
            <a:r>
              <a:rPr lang="en-US" dirty="0" smtClean="0"/>
              <a:t>Using Teaching Continua to develop a AFL tool kit for Special schools and Specialist Units in the Central South Region </a:t>
            </a:r>
          </a:p>
          <a:p>
            <a:endParaRPr lang="en-US" dirty="0"/>
          </a:p>
          <a:p>
            <a:endParaRPr lang="en-US" dirty="0"/>
          </a:p>
        </p:txBody>
      </p:sp>
      <p:sp>
        <p:nvSpPr>
          <p:cNvPr id="4" name="Footer Placeholder 3"/>
          <p:cNvSpPr>
            <a:spLocks noGrp="1"/>
          </p:cNvSpPr>
          <p:nvPr>
            <p:ph type="ftr" sz="quarter" idx="11"/>
          </p:nvPr>
        </p:nvSpPr>
        <p:spPr/>
        <p:txBody>
          <a:bodyPr/>
          <a:lstStyle/>
          <a:p>
            <a:r>
              <a:rPr lang="en-GB" smtClean="0"/>
              <a:t>©Gareth Coombes Consultancy Ltd. </a:t>
            </a:r>
            <a:endParaRPr lang="en-GB" dirty="0"/>
          </a:p>
        </p:txBody>
      </p:sp>
    </p:spTree>
    <p:extLst>
      <p:ext uri="{BB962C8B-B14F-4D97-AF65-F5344CB8AC3E}">
        <p14:creationId xmlns:p14="http://schemas.microsoft.com/office/powerpoint/2010/main" val="1136144824"/>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2177</TotalTime>
  <Words>2390</Words>
  <Application>Microsoft Macintosh PowerPoint</Application>
  <PresentationFormat>On-screen Show (4:3)</PresentationFormat>
  <Paragraphs>411</Paragraphs>
  <Slides>39</Slides>
  <Notes>3</Notes>
  <HiddenSlides>0</HiddenSlides>
  <MMClips>0</MMClips>
  <ScaleCrop>false</ScaleCrop>
  <HeadingPairs>
    <vt:vector size="4" baseType="variant">
      <vt:variant>
        <vt:lpstr>Theme</vt:lpstr>
      </vt:variant>
      <vt:variant>
        <vt:i4>3</vt:i4>
      </vt:variant>
      <vt:variant>
        <vt:lpstr>Slide Titles</vt:lpstr>
      </vt:variant>
      <vt:variant>
        <vt:i4>39</vt:i4>
      </vt:variant>
    </vt:vector>
  </HeadingPairs>
  <TitlesOfParts>
    <vt:vector size="42" baseType="lpstr">
      <vt:lpstr>1_Office Theme</vt:lpstr>
      <vt:lpstr>5_Office Theme</vt:lpstr>
      <vt:lpstr>2_Office Theme</vt:lpstr>
      <vt:lpstr>PowerPoint Presentation</vt:lpstr>
      <vt:lpstr>Our Core Principles</vt:lpstr>
      <vt:lpstr>What’s new</vt:lpstr>
      <vt:lpstr>PowerPoint Presentation</vt:lpstr>
      <vt:lpstr>PowerPoint Presentation</vt:lpstr>
      <vt:lpstr>PowerPoint Presentation</vt:lpstr>
      <vt:lpstr>Teaching Continua process</vt:lpstr>
      <vt:lpstr>Teaching Continua process</vt:lpstr>
      <vt:lpstr>Everyone has a unique User Name and Password</vt:lpstr>
      <vt:lpstr>PowerPoint Presentation</vt:lpstr>
      <vt:lpstr>PowerPoint Presentation</vt:lpstr>
      <vt:lpstr>PowerPoint Presentation</vt:lpstr>
      <vt:lpstr>PowerPoint Presentation</vt:lpstr>
      <vt:lpstr>Teaching Continua process</vt:lpstr>
      <vt:lpstr>Teaching Continua process</vt:lpstr>
      <vt:lpstr>Phase 2: Establishing clarity </vt:lpstr>
      <vt:lpstr>PowerPoint Presentation</vt:lpstr>
      <vt:lpstr>Teaching Continua process</vt:lpstr>
      <vt:lpstr>Teaching Continua process</vt:lpstr>
      <vt:lpstr>Phase 3: Rehearsing</vt:lpstr>
      <vt:lpstr>PowerPoint Presentation</vt:lpstr>
      <vt:lpstr>PowerPoint Presentation</vt:lpstr>
      <vt:lpstr>PowerPoint Presentation</vt:lpstr>
      <vt:lpstr>Teaching Continua process</vt:lpstr>
      <vt:lpstr>Teaching Continua process</vt:lpstr>
      <vt:lpstr>Phase 4: ‘Reviewing Progress’</vt:lpstr>
      <vt:lpstr>Teaching Continua process</vt:lpstr>
      <vt:lpstr>ASK me about Michael Fullen…</vt:lpstr>
      <vt:lpstr>Any Questions?</vt:lpstr>
      <vt:lpstr>So what happened?  </vt:lpstr>
      <vt:lpstr>PowerPoint Presentation</vt:lpstr>
      <vt:lpstr>PowerPoint Presentation</vt:lpstr>
      <vt:lpstr>PowerPoint Presentation</vt:lpstr>
      <vt:lpstr>Interim Results </vt:lpstr>
      <vt:lpstr>PowerPoint Presentation</vt:lpstr>
      <vt:lpstr>PowerPoint Presentation</vt:lpstr>
      <vt:lpstr>PowerPoint Presentation</vt:lpstr>
      <vt:lpstr>PowerPoint Presentation</vt:lpstr>
      <vt:lpstr>Autumn 2017 / Spring 18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Gareth coombes</dc:creator>
  <cp:lastModifiedBy>Andy Henderson</cp:lastModifiedBy>
  <cp:revision>82</cp:revision>
  <dcterms:created xsi:type="dcterms:W3CDTF">2016-04-18T13:48:08Z</dcterms:created>
  <dcterms:modified xsi:type="dcterms:W3CDTF">2017-11-05T16:13:57Z</dcterms:modified>
</cp:coreProperties>
</file>