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sldIdLst>
    <p:sldId id="274" r:id="rId3"/>
    <p:sldId id="276" r:id="rId4"/>
    <p:sldId id="275" r:id="rId5"/>
    <p:sldId id="277" r:id="rId6"/>
    <p:sldId id="271" r:id="rId7"/>
    <p:sldId id="270" r:id="rId8"/>
    <p:sldId id="269" r:id="rId9"/>
    <p:sldId id="268" r:id="rId10"/>
    <p:sldId id="267" r:id="rId11"/>
    <p:sldId id="266" r:id="rId12"/>
    <p:sldId id="265" r:id="rId13"/>
    <p:sldId id="264" r:id="rId14"/>
    <p:sldId id="263" r:id="rId15"/>
    <p:sldId id="259" r:id="rId16"/>
    <p:sldId id="26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0" dt="2022-07-19T09:17:02.971"/>
    <p1510:client id="{5A3375C9-DD73-7AFC-388D-2102E198849C}" v="231" dt="2022-07-27T10:31:25.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0277" autoAdjust="0"/>
  </p:normalViewPr>
  <p:slideViewPr>
    <p:cSldViewPr snapToGrid="0">
      <p:cViewPr varScale="1">
        <p:scale>
          <a:sx n="56" d="100"/>
          <a:sy n="56" d="100"/>
        </p:scale>
        <p:origin x="129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3/27/2024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106363" y="750888"/>
            <a:ext cx="667702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p:txBody>
      </p:sp>
      <p:sp>
        <p:nvSpPr>
          <p:cNvPr id="4" name="Slide Number Placeholder 3"/>
          <p:cNvSpPr>
            <a:spLocks noGrp="1"/>
          </p:cNvSpPr>
          <p:nvPr>
            <p:ph type="sldNum" sz="quarter" idx="5"/>
          </p:nvPr>
        </p:nvSpPr>
        <p:spPr/>
        <p:txBody>
          <a:bodyPr/>
          <a:lstStyle/>
          <a:p>
            <a:fld id="{28F3450B-2F8B-4EB4-A6BB-F66CAF066D58}" type="slidenum">
              <a:t>3</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err="1">
                <a:latin typeface="Arial"/>
                <a:cs typeface="Arial"/>
              </a:rPr>
              <a:t>This</a:t>
            </a:r>
            <a:r>
              <a:rPr lang="cy-GB" altLang="en-US" dirty="0">
                <a:latin typeface="Arial"/>
                <a:cs typeface="Arial"/>
              </a:rPr>
              <a:t> is </a:t>
            </a:r>
            <a:r>
              <a:rPr lang="cy-GB" altLang="en-US" dirty="0" err="1">
                <a:latin typeface="Arial"/>
                <a:cs typeface="Arial"/>
              </a:rPr>
              <a:t>an</a:t>
            </a:r>
            <a:r>
              <a:rPr lang="cy-GB" altLang="en-US" dirty="0">
                <a:latin typeface="Arial"/>
                <a:cs typeface="Arial"/>
              </a:rPr>
              <a:t> </a:t>
            </a:r>
            <a:r>
              <a:rPr lang="cy-GB" altLang="en-US" dirty="0" err="1">
                <a:latin typeface="Arial"/>
                <a:cs typeface="Arial"/>
              </a:rPr>
              <a:t>individual</a:t>
            </a:r>
            <a:r>
              <a:rPr lang="cy-GB" altLang="en-US" dirty="0">
                <a:latin typeface="Arial"/>
                <a:cs typeface="Arial"/>
              </a:rPr>
              <a:t> </a:t>
            </a:r>
            <a:r>
              <a:rPr lang="cy-GB" altLang="en-US" dirty="0" err="1">
                <a:latin typeface="Arial"/>
                <a:cs typeface="Arial"/>
              </a:rPr>
              <a:t>written</a:t>
            </a:r>
            <a:r>
              <a:rPr lang="cy-GB" altLang="en-US" dirty="0">
                <a:latin typeface="Arial"/>
                <a:cs typeface="Arial"/>
              </a:rPr>
              <a:t> </a:t>
            </a:r>
            <a:r>
              <a:rPr lang="cy-GB" altLang="en-US" dirty="0" err="1">
                <a:latin typeface="Arial"/>
                <a:cs typeface="Arial"/>
              </a:rPr>
              <a:t>assignment</a:t>
            </a:r>
            <a:r>
              <a:rPr lang="cy-GB" altLang="en-US" dirty="0">
                <a:latin typeface="Arial"/>
                <a:cs typeface="Arial"/>
              </a:rPr>
              <a:t> of a </a:t>
            </a:r>
            <a:r>
              <a:rPr lang="cy-GB" altLang="en-US" dirty="0" err="1">
                <a:latin typeface="Arial"/>
                <a:cs typeface="Arial"/>
              </a:rPr>
              <a:t>total</a:t>
            </a:r>
            <a:r>
              <a:rPr lang="cy-GB" altLang="en-US" dirty="0">
                <a:latin typeface="Arial"/>
                <a:cs typeface="Arial"/>
              </a:rPr>
              <a:t> of 4000 </a:t>
            </a:r>
            <a:r>
              <a:rPr lang="cy-GB" altLang="en-US" dirty="0" err="1">
                <a:latin typeface="Arial"/>
                <a:cs typeface="Arial"/>
              </a:rPr>
              <a:t>words</a:t>
            </a:r>
            <a:r>
              <a:rPr lang="cy-GB" altLang="en-US" dirty="0">
                <a:latin typeface="Arial"/>
                <a:cs typeface="Arial"/>
              </a:rPr>
              <a:t>, </a:t>
            </a:r>
            <a:r>
              <a:rPr lang="cy-GB" altLang="en-US" dirty="0" err="1">
                <a:latin typeface="Arial"/>
                <a:cs typeface="Arial"/>
              </a:rPr>
              <a:t>there</a:t>
            </a:r>
            <a:r>
              <a:rPr lang="cy-GB" altLang="en-US" dirty="0">
                <a:latin typeface="Arial"/>
                <a:cs typeface="Arial"/>
              </a:rPr>
              <a:t> </a:t>
            </a:r>
            <a:r>
              <a:rPr lang="cy-GB" altLang="en-US" dirty="0" err="1">
                <a:latin typeface="Arial"/>
                <a:cs typeface="Arial"/>
              </a:rPr>
              <a:t>are</a:t>
            </a:r>
            <a:r>
              <a:rPr lang="cy-GB" altLang="en-US" dirty="0">
                <a:latin typeface="Arial"/>
                <a:cs typeface="Arial"/>
              </a:rPr>
              <a:t> </a:t>
            </a:r>
            <a:r>
              <a:rPr lang="cy-GB" altLang="en-US" dirty="0" err="1">
                <a:latin typeface="Arial"/>
                <a:cs typeface="Arial"/>
              </a:rPr>
              <a:t>four</a:t>
            </a:r>
            <a:r>
              <a:rPr lang="cy-GB" altLang="en-US" dirty="0">
                <a:latin typeface="Arial"/>
                <a:cs typeface="Arial"/>
              </a:rPr>
              <a:t> </a:t>
            </a:r>
            <a:r>
              <a:rPr lang="cy-GB" altLang="en-US" dirty="0" err="1">
                <a:latin typeface="Arial"/>
                <a:cs typeface="Arial"/>
              </a:rPr>
              <a:t>sections</a:t>
            </a:r>
            <a:r>
              <a:rPr lang="cy-GB" altLang="en-US" dirty="0">
                <a:latin typeface="Arial"/>
                <a:cs typeface="Arial"/>
              </a:rPr>
              <a:t> we </a:t>
            </a:r>
            <a:r>
              <a:rPr lang="cy-GB" altLang="en-US" dirty="0" err="1">
                <a:latin typeface="Arial"/>
                <a:cs typeface="Arial"/>
              </a:rPr>
              <a:t>will</a:t>
            </a:r>
            <a:r>
              <a:rPr lang="cy-GB" altLang="en-US" dirty="0">
                <a:latin typeface="Arial"/>
                <a:cs typeface="Arial"/>
              </a:rPr>
              <a:t> </a:t>
            </a:r>
            <a:r>
              <a:rPr lang="cy-GB" altLang="en-US" dirty="0" err="1">
                <a:latin typeface="Arial"/>
                <a:cs typeface="Arial"/>
              </a:rPr>
              <a:t>discuss</a:t>
            </a:r>
            <a:r>
              <a:rPr lang="cy-GB" altLang="en-US" dirty="0">
                <a:latin typeface="Arial"/>
                <a:cs typeface="Arial"/>
              </a:rPr>
              <a:t> </a:t>
            </a:r>
            <a:r>
              <a:rPr lang="cy-GB" altLang="en-US" dirty="0" err="1">
                <a:latin typeface="Arial"/>
                <a:cs typeface="Arial"/>
              </a:rPr>
              <a:t>shortly</a:t>
            </a:r>
            <a:r>
              <a:rPr lang="cy-GB" altLang="en-US" dirty="0">
                <a:latin typeface="Arial"/>
                <a:cs typeface="Arial"/>
              </a:rPr>
              <a:t> </a:t>
            </a:r>
            <a:r>
              <a:rPr lang="cy-GB" altLang="en-US" dirty="0" err="1">
                <a:latin typeface="Arial"/>
                <a:cs typeface="Arial"/>
              </a:rPr>
              <a:t>in</a:t>
            </a:r>
            <a:r>
              <a:rPr lang="cy-GB" altLang="en-US" dirty="0">
                <a:latin typeface="Arial"/>
                <a:cs typeface="Arial"/>
              </a:rPr>
              <a:t> more </a:t>
            </a:r>
            <a:r>
              <a:rPr lang="cy-GB" altLang="en-US" dirty="0" err="1">
                <a:latin typeface="Arial"/>
                <a:cs typeface="Arial"/>
              </a:rPr>
              <a:t>depth</a:t>
            </a:r>
            <a:r>
              <a:rPr lang="cy-GB" altLang="en-US" dirty="0">
                <a:latin typeface="Arial"/>
                <a:cs typeface="Arial"/>
              </a:rPr>
              <a:t>.</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Go </a:t>
            </a:r>
            <a:r>
              <a:rPr lang="cy-GB" altLang="en-US" dirty="0" err="1">
                <a:latin typeface="Arial"/>
                <a:cs typeface="Arial"/>
              </a:rPr>
              <a:t>through</a:t>
            </a:r>
            <a:r>
              <a:rPr lang="cy-GB" altLang="en-US" dirty="0">
                <a:latin typeface="Arial"/>
                <a:cs typeface="Arial"/>
              </a:rPr>
              <a:t> </a:t>
            </a:r>
            <a:r>
              <a:rPr lang="cy-GB" altLang="en-US" dirty="0" err="1">
                <a:latin typeface="Arial"/>
                <a:cs typeface="Arial"/>
              </a:rPr>
              <a:t>Panopto</a:t>
            </a:r>
            <a:r>
              <a:rPr lang="cy-GB" altLang="en-US" dirty="0">
                <a:latin typeface="Arial"/>
                <a:cs typeface="Arial"/>
              </a:rPr>
              <a:t> </a:t>
            </a:r>
            <a:r>
              <a:rPr lang="cy-GB" altLang="en-US" dirty="0" err="1">
                <a:latin typeface="Arial"/>
                <a:cs typeface="Arial"/>
              </a:rPr>
              <a:t>and</a:t>
            </a:r>
            <a:r>
              <a:rPr lang="cy-GB" altLang="en-US" dirty="0">
                <a:latin typeface="Arial"/>
                <a:cs typeface="Arial"/>
              </a:rPr>
              <a:t> </a:t>
            </a:r>
            <a:r>
              <a:rPr lang="cy-GB" altLang="en-US" dirty="0" err="1">
                <a:latin typeface="Arial"/>
                <a:cs typeface="Arial"/>
              </a:rPr>
              <a:t>confirm</a:t>
            </a:r>
            <a:r>
              <a:rPr lang="cy-GB" altLang="en-US" dirty="0">
                <a:latin typeface="Arial"/>
                <a:cs typeface="Arial"/>
              </a:rPr>
              <a:t> </a:t>
            </a:r>
            <a:r>
              <a:rPr lang="cy-GB" altLang="en-US" dirty="0" err="1">
                <a:latin typeface="Arial"/>
                <a:cs typeface="Arial"/>
              </a:rPr>
              <a:t>submission</a:t>
            </a:r>
            <a:r>
              <a:rPr lang="cy-GB" altLang="en-US" dirty="0">
                <a:latin typeface="Arial"/>
                <a:cs typeface="Arial"/>
              </a:rPr>
              <a:t> </a:t>
            </a:r>
            <a:r>
              <a:rPr lang="cy-GB" altLang="en-US" dirty="0" err="1">
                <a:latin typeface="Arial"/>
                <a:cs typeface="Arial"/>
              </a:rPr>
              <a:t>dates</a:t>
            </a:r>
            <a:r>
              <a:rPr lang="cy-GB" altLang="en-US" dirty="0">
                <a:latin typeface="Arial"/>
                <a:cs typeface="Arial"/>
              </a:rPr>
              <a:t> </a:t>
            </a:r>
            <a:r>
              <a:rPr lang="cy-GB" altLang="en-US" dirty="0" err="1">
                <a:latin typeface="Arial"/>
                <a:cs typeface="Arial"/>
              </a:rPr>
              <a:t>from</a:t>
            </a:r>
            <a:r>
              <a:rPr lang="cy-GB" altLang="en-US" dirty="0">
                <a:latin typeface="Arial"/>
                <a:cs typeface="Arial"/>
              </a:rPr>
              <a:t> </a:t>
            </a:r>
            <a:r>
              <a:rPr lang="cy-GB" altLang="en-US" dirty="0" err="1">
                <a:latin typeface="Arial"/>
                <a:cs typeface="Arial"/>
              </a:rPr>
              <a:t>handbook</a:t>
            </a:r>
            <a:r>
              <a:rPr lang="cy-GB" altLang="en-US" dirty="0">
                <a:latin typeface="Arial"/>
                <a:cs typeface="Arial"/>
              </a:rPr>
              <a:t>. </a:t>
            </a:r>
            <a:endParaRPr lang="cy-GB" altLang="en-US" dirty="0">
              <a:latin typeface="Arial" panose="020B0604020202020204" pitchFamily="34" charset="0"/>
              <a:cs typeface="Arial"/>
            </a:endParaRP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Flipchart</a:t>
            </a:r>
          </a:p>
          <a:p>
            <a:r>
              <a:rPr lang="en-GB" dirty="0"/>
              <a:t>Get them to think what are their views now</a:t>
            </a:r>
          </a:p>
          <a:p>
            <a:r>
              <a:rPr lang="en-GB" dirty="0"/>
              <a:t>10 minutes for them to discuss in groups and then add ideas to the /flipchart</a:t>
            </a:r>
          </a:p>
          <a:p>
            <a:r>
              <a:rPr lang="en-GB" dirty="0"/>
              <a:t>Feedback as group and discuss their views</a:t>
            </a:r>
          </a:p>
          <a:p>
            <a:r>
              <a:rPr lang="en-GB" dirty="0"/>
              <a:t>Note not just reading books, web</a:t>
            </a:r>
          </a:p>
          <a:p>
            <a:r>
              <a:rPr lang="en-GB" dirty="0"/>
              <a:t>I t can be direct where the researcher is directly involved.</a:t>
            </a:r>
          </a:p>
          <a:p>
            <a:r>
              <a:rPr lang="en-GB" dirty="0"/>
              <a:t>Can involve gathering information by observing , talking to people, getting people to send their ideas to you via questionnaires etc. </a:t>
            </a:r>
          </a:p>
          <a:p>
            <a:r>
              <a:rPr lang="en-GB" dirty="0"/>
              <a:t>Can be looking at the content of children's scribbles/ mark making.</a:t>
            </a:r>
          </a:p>
          <a:p>
            <a:r>
              <a:rPr lang="en-GB" dirty="0"/>
              <a:t>Thins we want to find out or may have a gut feeling about.</a:t>
            </a:r>
          </a:p>
          <a:p>
            <a:r>
              <a:rPr lang="en-GB" dirty="0"/>
              <a:t>Things we know have happened somewhere else and we want to see if the same thing is true in our setting or workplace</a:t>
            </a:r>
          </a:p>
        </p:txBody>
      </p:sp>
      <p:sp>
        <p:nvSpPr>
          <p:cNvPr id="4" name="Slide Number Placeholder 3"/>
          <p:cNvSpPr>
            <a:spLocks noGrp="1"/>
          </p:cNvSpPr>
          <p:nvPr>
            <p:ph type="sldNum" sz="quarter" idx="10"/>
          </p:nvPr>
        </p:nvSpPr>
        <p:spPr/>
        <p:txBody>
          <a:bodyPr/>
          <a:lstStyle/>
          <a:p>
            <a:fld id="{4BEF5D0A-3FCC-4823-9225-11841F899B51}" type="slidenum">
              <a:rPr lang="en-GB" smtClean="0"/>
              <a:pPr/>
              <a:t>5</a:t>
            </a:fld>
            <a:endParaRPr lang="en-GB"/>
          </a:p>
        </p:txBody>
      </p:sp>
    </p:spTree>
    <p:extLst>
      <p:ext uri="{BB962C8B-B14F-4D97-AF65-F5344CB8AC3E}">
        <p14:creationId xmlns:p14="http://schemas.microsoft.com/office/powerpoint/2010/main" val="1949322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Get them to discuss initially in small groups then feedback to the lecturer and group. </a:t>
            </a:r>
          </a:p>
          <a:p>
            <a:endParaRPr lang="en-GB" dirty="0">
              <a:cs typeface="Calibri"/>
            </a:endParaRPr>
          </a:p>
        </p:txBody>
      </p:sp>
      <p:sp>
        <p:nvSpPr>
          <p:cNvPr id="4" name="Slide Number Placeholder 3"/>
          <p:cNvSpPr>
            <a:spLocks noGrp="1"/>
          </p:cNvSpPr>
          <p:nvPr>
            <p:ph type="sldNum" sz="quarter" idx="10"/>
          </p:nvPr>
        </p:nvSpPr>
        <p:spPr/>
        <p:txBody>
          <a:bodyPr/>
          <a:lstStyle/>
          <a:p>
            <a:fld id="{4BEF5D0A-3FCC-4823-9225-11841F899B51}" type="slidenum">
              <a:rPr lang="en-GB" smtClean="0"/>
              <a:pPr/>
              <a:t>6</a:t>
            </a:fld>
            <a:endParaRPr lang="en-GB"/>
          </a:p>
        </p:txBody>
      </p:sp>
    </p:spTree>
    <p:extLst>
      <p:ext uri="{BB962C8B-B14F-4D97-AF65-F5344CB8AC3E}">
        <p14:creationId xmlns:p14="http://schemas.microsoft.com/office/powerpoint/2010/main" val="3135356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cs typeface="Calibri"/>
            </a:endParaRPr>
          </a:p>
          <a:p>
            <a:endParaRPr lang="en-GB" dirty="0"/>
          </a:p>
          <a:p>
            <a:r>
              <a:rPr lang="en-GB" dirty="0"/>
              <a:t>Informs us . Improves our knowledge and how we work</a:t>
            </a:r>
          </a:p>
          <a:p>
            <a:r>
              <a:rPr lang="en-GB" dirty="0"/>
              <a:t>Find out things we did not know before.</a:t>
            </a:r>
          </a:p>
          <a:p>
            <a:r>
              <a:rPr lang="en-GB" dirty="0"/>
              <a:t>Corrects misunderstandings  or incorrect knowledge </a:t>
            </a:r>
          </a:p>
          <a:p>
            <a:r>
              <a:rPr lang="en-GB" dirty="0"/>
              <a:t>Improves children's and families lives.</a:t>
            </a:r>
          </a:p>
          <a:p>
            <a:r>
              <a:rPr lang="en-GB" dirty="0"/>
              <a:t>Get us to try new things and  be innovative </a:t>
            </a:r>
          </a:p>
          <a:p>
            <a:endParaRPr lang="en-GB" dirty="0"/>
          </a:p>
          <a:p>
            <a:r>
              <a:rPr lang="en-GB" dirty="0"/>
              <a:t>But must be fair, reliable and honest and ethically sound or could do more harm than good</a:t>
            </a:r>
          </a:p>
          <a:p>
            <a:endParaRPr lang="en-GB" dirty="0"/>
          </a:p>
          <a:p>
            <a:r>
              <a:rPr lang="en-GB" dirty="0"/>
              <a:t>.</a:t>
            </a:r>
          </a:p>
        </p:txBody>
      </p:sp>
      <p:sp>
        <p:nvSpPr>
          <p:cNvPr id="4" name="Slide Number Placeholder 3"/>
          <p:cNvSpPr>
            <a:spLocks noGrp="1"/>
          </p:cNvSpPr>
          <p:nvPr>
            <p:ph type="sldNum" sz="quarter" idx="10"/>
          </p:nvPr>
        </p:nvSpPr>
        <p:spPr/>
        <p:txBody>
          <a:bodyPr/>
          <a:lstStyle/>
          <a:p>
            <a:fld id="{4BEF5D0A-3FCC-4823-9225-11841F899B51}" type="slidenum">
              <a:rPr lang="en-GB" smtClean="0"/>
              <a:pPr/>
              <a:t>7</a:t>
            </a:fld>
            <a:endParaRPr lang="en-GB"/>
          </a:p>
        </p:txBody>
      </p:sp>
    </p:spTree>
    <p:extLst>
      <p:ext uri="{BB962C8B-B14F-4D97-AF65-F5344CB8AC3E}">
        <p14:creationId xmlns:p14="http://schemas.microsoft.com/office/powerpoint/2010/main" val="1559681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What types of research are you aware of </a:t>
            </a:r>
          </a:p>
          <a:p>
            <a:r>
              <a:rPr lang="en-GB" dirty="0"/>
              <a:t>They should remember back to academic skills</a:t>
            </a:r>
          </a:p>
          <a:p>
            <a:r>
              <a:rPr lang="en-GB" dirty="0"/>
              <a:t>Get them to come up with their own definition of what they think primary and secondary research is?</a:t>
            </a:r>
          </a:p>
          <a:p>
            <a:endParaRPr lang="en-GB" dirty="0"/>
          </a:p>
          <a:p>
            <a:r>
              <a:rPr lang="en-GB" dirty="0"/>
              <a:t>Primary</a:t>
            </a:r>
          </a:p>
          <a:p>
            <a:r>
              <a:rPr lang="en-GB" dirty="0"/>
              <a:t>Researcher has collected  direct new data.</a:t>
            </a:r>
          </a:p>
          <a:p>
            <a:r>
              <a:rPr lang="en-GB" dirty="0"/>
              <a:t>I.E Interviewed children about their enjoyment of outdoors</a:t>
            </a:r>
          </a:p>
          <a:p>
            <a:r>
              <a:rPr lang="en-GB" dirty="0"/>
              <a:t>Questioned health care worker on the barriers they face in their work with children</a:t>
            </a:r>
          </a:p>
          <a:p>
            <a:r>
              <a:rPr lang="en-GB" dirty="0"/>
              <a:t>This is new information ‘ from the horse’s mouth’</a:t>
            </a:r>
          </a:p>
          <a:p>
            <a:endParaRPr lang="en-GB" dirty="0"/>
          </a:p>
          <a:p>
            <a:r>
              <a:rPr lang="en-GB" dirty="0"/>
              <a:t>In academic skills the paper about gardening with grandparents presented an example of someone’s primary research. They had undertaken primary research by interviewing and observing children with their grandparents in the garden, </a:t>
            </a:r>
          </a:p>
          <a:p>
            <a:endParaRPr lang="en-GB" dirty="0"/>
          </a:p>
          <a:p>
            <a:endParaRPr lang="en-GB" dirty="0"/>
          </a:p>
          <a:p>
            <a:r>
              <a:rPr lang="en-GB" dirty="0"/>
              <a:t>Secondary research  is when you collect information from other people’s published research or their ideas in books  etc. It is not new but is finding things out from reading other people's views ideas and research.</a:t>
            </a:r>
          </a:p>
        </p:txBody>
      </p:sp>
      <p:sp>
        <p:nvSpPr>
          <p:cNvPr id="4" name="Slide Number Placeholder 3"/>
          <p:cNvSpPr>
            <a:spLocks noGrp="1"/>
          </p:cNvSpPr>
          <p:nvPr>
            <p:ph type="sldNum" sz="quarter" idx="10"/>
          </p:nvPr>
        </p:nvSpPr>
        <p:spPr/>
        <p:txBody>
          <a:bodyPr/>
          <a:lstStyle/>
          <a:p>
            <a:fld id="{4BEF5D0A-3FCC-4823-9225-11841F899B51}" type="slidenum">
              <a:rPr lang="en-GB" smtClean="0"/>
              <a:pPr/>
              <a:t>8</a:t>
            </a:fld>
            <a:endParaRPr lang="en-GB"/>
          </a:p>
        </p:txBody>
      </p:sp>
    </p:spTree>
    <p:extLst>
      <p:ext uri="{BB962C8B-B14F-4D97-AF65-F5344CB8AC3E}">
        <p14:creationId xmlns:p14="http://schemas.microsoft.com/office/powerpoint/2010/main" val="14202513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Primary sources are therefore  presenting someone's primary research . These are usually journal research articles such as those in Journal of Early Years Education</a:t>
            </a:r>
          </a:p>
          <a:p>
            <a:endParaRPr lang="en-GB" dirty="0"/>
          </a:p>
          <a:p>
            <a:r>
              <a:rPr lang="en-GB" dirty="0"/>
              <a:t>And secondary research  is  source presenting secondary research</a:t>
            </a:r>
          </a:p>
          <a:p>
            <a:r>
              <a:rPr lang="en-GB" dirty="0"/>
              <a:t>Usually websites and books present secondary research as well as journal articles called literature reviews.</a:t>
            </a:r>
          </a:p>
        </p:txBody>
      </p:sp>
      <p:sp>
        <p:nvSpPr>
          <p:cNvPr id="4" name="Slide Number Placeholder 3"/>
          <p:cNvSpPr>
            <a:spLocks noGrp="1"/>
          </p:cNvSpPr>
          <p:nvPr>
            <p:ph type="sldNum" sz="quarter" idx="10"/>
          </p:nvPr>
        </p:nvSpPr>
        <p:spPr/>
        <p:txBody>
          <a:bodyPr/>
          <a:lstStyle/>
          <a:p>
            <a:fld id="{4BEF5D0A-3FCC-4823-9225-11841F899B51}" type="slidenum">
              <a:rPr lang="en-GB" smtClean="0"/>
              <a:pPr/>
              <a:t>9</a:t>
            </a:fld>
            <a:endParaRPr lang="en-GB"/>
          </a:p>
        </p:txBody>
      </p:sp>
    </p:spTree>
    <p:extLst>
      <p:ext uri="{BB962C8B-B14F-4D97-AF65-F5344CB8AC3E}">
        <p14:creationId xmlns:p14="http://schemas.microsoft.com/office/powerpoint/2010/main" val="1096542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741010" y="4389120"/>
            <a:ext cx="5335270" cy="4470400"/>
          </a:xfrm>
        </p:spPr>
        <p:txBody>
          <a:bodyPr/>
          <a:lstStyle/>
          <a:p>
            <a:r>
              <a:rPr lang="en-GB" sz="1400" dirty="0"/>
              <a:t>Get them to discuss how research influences their work and everyday life </a:t>
            </a:r>
          </a:p>
          <a:p>
            <a:r>
              <a:rPr lang="en-GB" sz="1400" dirty="0"/>
              <a:t>10- 15 minute discussion followed by feedback to their ideas</a:t>
            </a:r>
          </a:p>
          <a:p>
            <a:r>
              <a:rPr lang="en-GB" sz="1400" dirty="0"/>
              <a:t>For example when we buy new things we probably undertake our own primary research. Does it fit, is it comfortable, is it suitable.</a:t>
            </a:r>
          </a:p>
          <a:p>
            <a:r>
              <a:rPr lang="en-GB" sz="1400" dirty="0"/>
              <a:t>When you buy a car, house you probably do a mix of both types of research</a:t>
            </a:r>
          </a:p>
          <a:p>
            <a:r>
              <a:rPr lang="en-GB" sz="1400" dirty="0"/>
              <a:t>Read about the car, in magazines etc. Watch adverts, but also before buying we do our own research how does it drive, feel, </a:t>
            </a:r>
            <a:r>
              <a:rPr lang="en-GB" sz="1400" dirty="0" err="1"/>
              <a:t>etc</a:t>
            </a:r>
            <a:endParaRPr lang="en-GB" sz="1400" dirty="0"/>
          </a:p>
          <a:p>
            <a:endParaRPr lang="en-GB" sz="1400" dirty="0"/>
          </a:p>
          <a:p>
            <a:r>
              <a:rPr lang="en-GB" sz="1400" dirty="0"/>
              <a:t>If we buy a house.</a:t>
            </a:r>
          </a:p>
          <a:p>
            <a:r>
              <a:rPr lang="en-GB" sz="1400" dirty="0"/>
              <a:t>We may read about the area, crime rates , bus routes, school etc.</a:t>
            </a:r>
          </a:p>
          <a:p>
            <a:r>
              <a:rPr lang="en-GB" sz="1400" dirty="0"/>
              <a:t>But we also visit and do our own hands on research. Vising the house, looking at the rooms , interviewing the current owner.</a:t>
            </a:r>
          </a:p>
          <a:p>
            <a:endParaRPr lang="en-GB" sz="1400" dirty="0"/>
          </a:p>
          <a:p>
            <a:r>
              <a:rPr lang="en-GB" sz="1400" dirty="0"/>
              <a:t>We also use research in our places of work</a:t>
            </a:r>
          </a:p>
          <a:p>
            <a:r>
              <a:rPr lang="en-GB" sz="1400" dirty="0"/>
              <a:t>We read about current good practice when working with families</a:t>
            </a:r>
          </a:p>
          <a:p>
            <a:r>
              <a:rPr lang="en-GB" sz="1400" dirty="0"/>
              <a:t>We may read about Reggio and other peoples experiences of Reggio</a:t>
            </a:r>
          </a:p>
          <a:p>
            <a:r>
              <a:rPr lang="en-GB" sz="1400" dirty="0"/>
              <a:t>We also do our own  primary research without realising that is what we are doing. Observing children in our setting</a:t>
            </a:r>
          </a:p>
          <a:p>
            <a:r>
              <a:rPr lang="en-GB" sz="1400" dirty="0"/>
              <a:t>Talking to children and families to find out their ideas and viewpoints. Doing an evaluation questionnaire with parents at end of the academic year.</a:t>
            </a:r>
          </a:p>
          <a:p>
            <a:endParaRPr lang="en-GB" sz="1400"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11</a:t>
            </a:fld>
            <a:endParaRPr lang="en-GB"/>
          </a:p>
        </p:txBody>
      </p:sp>
    </p:spTree>
    <p:extLst>
      <p:ext uri="{BB962C8B-B14F-4D97-AF65-F5344CB8AC3E}">
        <p14:creationId xmlns:p14="http://schemas.microsoft.com/office/powerpoint/2010/main" val="490655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889212" y="4632960"/>
            <a:ext cx="5335270" cy="4714240"/>
          </a:xfrm>
        </p:spPr>
        <p:txBody>
          <a:bodyPr/>
          <a:lstStyle/>
          <a:p>
            <a:r>
              <a:rPr lang="en-GB" sz="1100" dirty="0"/>
              <a:t>You can show </a:t>
            </a:r>
            <a:r>
              <a:rPr lang="en-GB" sz="1100" dirty="0" err="1"/>
              <a:t>youtube</a:t>
            </a:r>
            <a:r>
              <a:rPr lang="en-GB" sz="1100" dirty="0"/>
              <a:t> clip, sorry it is  gender stereotypical </a:t>
            </a:r>
            <a:r>
              <a:rPr lang="en-GB" sz="1100" dirty="0" err="1"/>
              <a:t>etc</a:t>
            </a:r>
            <a:r>
              <a:rPr lang="en-GB" sz="1100" dirty="0"/>
              <a:t> and you can note this with students, but look out for the statistics and bottom of screen.</a:t>
            </a:r>
          </a:p>
          <a:p>
            <a:r>
              <a:rPr lang="en-GB" sz="1100" dirty="0"/>
              <a:t>Note on you tube clip miss information</a:t>
            </a:r>
          </a:p>
          <a:p>
            <a:r>
              <a:rPr lang="en-GB" sz="1100" dirty="0"/>
              <a:t>2983 surveyed</a:t>
            </a:r>
          </a:p>
          <a:p>
            <a:r>
              <a:rPr lang="en-GB" sz="1100" dirty="0"/>
              <a:t>356 agreed</a:t>
            </a:r>
          </a:p>
          <a:p>
            <a:r>
              <a:rPr lang="en-GB" sz="1100" dirty="0"/>
              <a:t>This is not 73% </a:t>
            </a:r>
          </a:p>
          <a:p>
            <a:r>
              <a:rPr lang="en-GB" sz="1100" dirty="0"/>
              <a:t>This is 11.93%</a:t>
            </a:r>
          </a:p>
          <a:p>
            <a:r>
              <a:rPr lang="en-GB" sz="1100" dirty="0"/>
              <a:t>Research can be misleading  if you are not informed properly and not given all the relevant information on which people base their results</a:t>
            </a:r>
          </a:p>
          <a:p>
            <a:endParaRPr lang="en-GB" sz="1100" dirty="0"/>
          </a:p>
          <a:p>
            <a:r>
              <a:rPr lang="en-GB" sz="1100" dirty="0"/>
              <a:t>More important research</a:t>
            </a:r>
          </a:p>
          <a:p>
            <a:r>
              <a:rPr lang="en-GB" sz="1100" dirty="0"/>
              <a:t>Medicines / treatments rigorous primary research.</a:t>
            </a:r>
          </a:p>
          <a:p>
            <a:r>
              <a:rPr lang="en-GB" sz="1100" dirty="0"/>
              <a:t>Food we eat content how much sugar , fat </a:t>
            </a:r>
            <a:r>
              <a:rPr lang="en-GB" sz="1100" dirty="0" err="1"/>
              <a:t>etc</a:t>
            </a:r>
            <a:r>
              <a:rPr lang="en-GB" sz="1100" dirty="0"/>
              <a:t> rigorous – show them back of a food packet</a:t>
            </a:r>
          </a:p>
          <a:p>
            <a:r>
              <a:rPr lang="en-GB" sz="1100" dirty="0"/>
              <a:t>Horse meat scandal based on research of packaged food</a:t>
            </a:r>
          </a:p>
          <a:p>
            <a:r>
              <a:rPr lang="en-GB" sz="1100" dirty="0"/>
              <a:t>Our health and safety defined by research – seat belts in cars, smoking or not in cars, smoking ban all result of research linking injury and ill health to these things.</a:t>
            </a:r>
          </a:p>
          <a:p>
            <a:endParaRPr lang="en-GB" sz="1100" dirty="0"/>
          </a:p>
          <a:p>
            <a:r>
              <a:rPr lang="en-GB" sz="1100" dirty="0"/>
              <a:t>MMR controversy- people did not vaccinate children in 1990s on strength of questionable research – Swansea paid price recently?</a:t>
            </a:r>
          </a:p>
          <a:p>
            <a:r>
              <a:rPr lang="en-GB" sz="1100" b="1" dirty="0"/>
              <a:t>Foundation Phase , Flying Start </a:t>
            </a:r>
            <a:r>
              <a:rPr lang="en-GB" sz="1100" b="1" dirty="0" err="1"/>
              <a:t>etc</a:t>
            </a:r>
            <a:r>
              <a:rPr lang="en-GB" sz="1100" b="1" dirty="0"/>
              <a:t> based on the outcomes of research highlighting the importance of play, wellbeing at young age has impacts when adults</a:t>
            </a:r>
          </a:p>
          <a:p>
            <a:r>
              <a:rPr lang="en-GB" sz="1100" b="1" dirty="0"/>
              <a:t>Piaget, Vygotsky, Skinner </a:t>
            </a:r>
            <a:r>
              <a:rPr lang="en-GB" sz="1100" b="1" dirty="0" err="1"/>
              <a:t>etc</a:t>
            </a:r>
            <a:r>
              <a:rPr lang="en-GB" sz="1100" b="1" dirty="0"/>
              <a:t> all researchers and studied children or animals to inform their theories and views of the world. We now base early childhood practice on such research .</a:t>
            </a:r>
          </a:p>
          <a:p>
            <a:r>
              <a:rPr lang="en-GB" sz="1100" b="1" dirty="0"/>
              <a:t>‘Stand on the shoulders of giants’ Newton – we learn from the research of experts that have gone before us in order to inform the future.</a:t>
            </a:r>
          </a:p>
        </p:txBody>
      </p:sp>
      <p:sp>
        <p:nvSpPr>
          <p:cNvPr id="4" name="Slide Number Placeholder 3"/>
          <p:cNvSpPr>
            <a:spLocks noGrp="1"/>
          </p:cNvSpPr>
          <p:nvPr>
            <p:ph type="sldNum" sz="quarter" idx="10"/>
          </p:nvPr>
        </p:nvSpPr>
        <p:spPr/>
        <p:txBody>
          <a:bodyPr/>
          <a:lstStyle/>
          <a:p>
            <a:endParaRPr lang="en-GB" dirty="0"/>
          </a:p>
        </p:txBody>
      </p:sp>
    </p:spTree>
    <p:extLst>
      <p:ext uri="{BB962C8B-B14F-4D97-AF65-F5344CB8AC3E}">
        <p14:creationId xmlns:p14="http://schemas.microsoft.com/office/powerpoint/2010/main" val="8117269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dirty="0"/>
              <a:t>Ask</a:t>
            </a:r>
            <a:r>
              <a:rPr lang="en-GB" baseline="0" dirty="0"/>
              <a:t> students to investigate current research, what seems to be of particular interest at the moment</a:t>
            </a:r>
          </a:p>
          <a:p>
            <a:r>
              <a:rPr lang="en-GB" baseline="0" dirty="0"/>
              <a:t>Consider the new curriculum and its thinking</a:t>
            </a:r>
          </a:p>
          <a:p>
            <a:r>
              <a:rPr lang="en-GB" baseline="0" dirty="0"/>
              <a:t>Health and well being </a:t>
            </a:r>
            <a:r>
              <a:rPr lang="en-GB" baseline="0" dirty="0" err="1"/>
              <a:t>etc</a:t>
            </a:r>
            <a:r>
              <a:rPr lang="en-GB" baseline="0" dirty="0"/>
              <a:t> Consider aspects of policy also .</a:t>
            </a:r>
            <a:endParaRPr lang="en-GB" dirty="0"/>
          </a:p>
        </p:txBody>
      </p:sp>
      <p:sp>
        <p:nvSpPr>
          <p:cNvPr id="4" name="Slide Number Placeholder 3"/>
          <p:cNvSpPr>
            <a:spLocks noGrp="1"/>
          </p:cNvSpPr>
          <p:nvPr>
            <p:ph type="sldNum" sz="quarter" idx="10"/>
          </p:nvPr>
        </p:nvSpPr>
        <p:spPr/>
        <p:txBody>
          <a:bodyPr/>
          <a:lstStyle/>
          <a:p>
            <a:fld id="{4BEF5D0A-3FCC-4823-9225-11841F899B51}" type="slidenum">
              <a:rPr lang="en-GB" smtClean="0"/>
              <a:pPr/>
              <a:t>13</a:t>
            </a:fld>
            <a:endParaRPr lang="en-GB"/>
          </a:p>
        </p:txBody>
      </p:sp>
    </p:spTree>
    <p:extLst>
      <p:ext uri="{BB962C8B-B14F-4D97-AF65-F5344CB8AC3E}">
        <p14:creationId xmlns:p14="http://schemas.microsoft.com/office/powerpoint/2010/main" val="5984247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BEEEFC-0DB2-4852-9D77-286406B4173D}" type="slidenum">
              <a:rPr lang="en-GB" smtClean="0"/>
              <a:t>14</a:t>
            </a:fld>
            <a:endParaRPr lang="en-GB"/>
          </a:p>
        </p:txBody>
      </p:sp>
    </p:spTree>
    <p:extLst>
      <p:ext uri="{BB962C8B-B14F-4D97-AF65-F5344CB8AC3E}">
        <p14:creationId xmlns:p14="http://schemas.microsoft.com/office/powerpoint/2010/main" val="2776531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27/03/2024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27/03/2024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27/03/2024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27/03/2024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27/03/2024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27/03/2024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27/03/2024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27/03/2024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27/03/2024</a:t>
            </a:fld>
            <a:endParaRPr lang="en-GB" dirty="0"/>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VS-huq3NBXs"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www.youtube.com/watch?v=y3EEIcPkcO4"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dirty="0">
                <a:latin typeface="Lucida Sans" pitchFamily="34" charset="0"/>
              </a:rPr>
            </a:br>
            <a:br>
              <a:rPr lang="cy-GB" altLang="en-US" dirty="0">
                <a:latin typeface="Lucida Sans" pitchFamily="34" charset="0"/>
              </a:rPr>
            </a:br>
            <a:br>
              <a:rPr lang="cy-GB" altLang="en-US" dirty="0">
                <a:latin typeface="Lucida Sans" pitchFamily="34" charset="0"/>
              </a:rPr>
            </a:br>
            <a:r>
              <a:rPr lang="cy-GB" altLang="en-US" dirty="0">
                <a:solidFill>
                  <a:schemeClr val="bg1"/>
                </a:solidFill>
                <a:latin typeface="Lucida Sans"/>
              </a:rPr>
              <a:t>ECEY5010C: Ymchwil ar gyfer Dysgu   </a:t>
            </a:r>
            <a:br>
              <a:rPr lang="cy-GB" altLang="en-US" dirty="0">
                <a:solidFill>
                  <a:schemeClr val="bg1"/>
                </a:solidFill>
                <a:latin typeface="Lucida Sans"/>
              </a:rPr>
            </a:br>
            <a:r>
              <a:rPr lang="cy-GB" altLang="en-US" dirty="0" err="1">
                <a:solidFill>
                  <a:schemeClr val="bg1"/>
                </a:solidFill>
                <a:latin typeface="Lucida Sans"/>
              </a:rPr>
              <a:t>Seswin</a:t>
            </a:r>
            <a:r>
              <a:rPr lang="cy-GB" altLang="en-US" dirty="0">
                <a:solidFill>
                  <a:schemeClr val="bg1"/>
                </a:solidFill>
                <a:latin typeface="Lucida Sans"/>
              </a:rPr>
              <a:t> 1</a:t>
            </a:r>
          </a:p>
          <a:p>
            <a:pPr>
              <a:defRPr/>
            </a:pPr>
            <a:endParaRPr lang="cy-GB" dirty="0">
              <a:solidFill>
                <a:schemeClr val="bg1"/>
              </a:solidFill>
              <a:latin typeface="Lucida Sans"/>
              <a:cs typeface="Arial"/>
            </a:endParaRPr>
          </a:p>
          <a:p>
            <a:pPr>
              <a:defRPr/>
            </a:pPr>
            <a:endParaRPr lang="cy-GB" dirty="0">
              <a:solidFill>
                <a:schemeClr val="bg1"/>
              </a:solidFill>
              <a:latin typeface="Lucida Sans"/>
              <a:cs typeface="Arial"/>
            </a:endParaRPr>
          </a:p>
          <a:p>
            <a:pPr>
              <a:defRPr/>
            </a:pPr>
            <a:r>
              <a:rPr lang="cy-GB" dirty="0">
                <a:solidFill>
                  <a:schemeClr val="bg1"/>
                </a:solidFill>
                <a:latin typeface="Lucida Sans"/>
                <a:cs typeface="Arial"/>
              </a:rPr>
              <a:t>ECEY5010: Research </a:t>
            </a:r>
            <a:r>
              <a:rPr lang="cy-GB" dirty="0" err="1">
                <a:solidFill>
                  <a:schemeClr val="bg1"/>
                </a:solidFill>
                <a:latin typeface="Lucida Sans"/>
                <a:cs typeface="Arial"/>
              </a:rPr>
              <a:t>for</a:t>
            </a:r>
            <a:r>
              <a:rPr lang="cy-GB" dirty="0">
                <a:solidFill>
                  <a:schemeClr val="bg1"/>
                </a:solidFill>
                <a:latin typeface="Lucida Sans"/>
                <a:cs typeface="Arial"/>
              </a:rPr>
              <a:t> </a:t>
            </a:r>
            <a:r>
              <a:rPr lang="cy-GB" dirty="0" err="1">
                <a:solidFill>
                  <a:schemeClr val="bg1"/>
                </a:solidFill>
                <a:latin typeface="Lucida Sans"/>
                <a:cs typeface="Arial"/>
              </a:rPr>
              <a:t>Learning</a:t>
            </a:r>
            <a:br>
              <a:rPr lang="cy-GB" dirty="0">
                <a:solidFill>
                  <a:schemeClr val="bg1"/>
                </a:solidFill>
                <a:latin typeface="Lucida Sans"/>
                <a:cs typeface="Arial"/>
              </a:rPr>
            </a:br>
            <a:r>
              <a:rPr lang="cy-GB" dirty="0" err="1">
                <a:solidFill>
                  <a:schemeClr val="bg1"/>
                </a:solidFill>
                <a:latin typeface="Lucida Sans"/>
                <a:cs typeface="Arial"/>
              </a:rPr>
              <a:t>Session</a:t>
            </a:r>
            <a:r>
              <a:rPr lang="cy-GB" dirty="0">
                <a:solidFill>
                  <a:schemeClr val="bg1"/>
                </a:solidFill>
                <a:latin typeface="Lucida Sans"/>
                <a:cs typeface="Arial"/>
              </a:rPr>
              <a:t> 1</a:t>
            </a:r>
          </a:p>
          <a:p>
            <a:pPr>
              <a:defRPr/>
            </a:pPr>
            <a:br>
              <a:rPr lang="en-US" altLang="en-US" dirty="0"/>
            </a:br>
            <a:br>
              <a:rPr lang="en-US" altLang="en-US" dirty="0">
                <a:solidFill>
                  <a:schemeClr val="bg1"/>
                </a:solidFill>
              </a:rPr>
            </a:br>
            <a:br>
              <a:rPr lang="en-GB" altLang="en-US" sz="3600" b="1" dirty="0"/>
            </a:br>
            <a:endParaRPr lang="en-US" altLang="en-US" dirty="0">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a:xfrm>
            <a:off x="491378" y="-194049"/>
            <a:ext cx="11430000" cy="1325563"/>
          </a:xfrm>
        </p:spPr>
        <p:txBody>
          <a:bodyPr vert="horz" lIns="91440" tIns="45720" rIns="91440" bIns="45720" rtlCol="0" anchor="ctr">
            <a:noAutofit/>
          </a:bodyPr>
          <a:lstStyle/>
          <a:p>
            <a:pPr>
              <a:defRPr/>
            </a:pPr>
            <a:r>
              <a:rPr lang="cy-GB" sz="4800" dirty="0" err="1">
                <a:ea typeface="+mj-lt"/>
                <a:cs typeface="+mj-lt"/>
              </a:rPr>
              <a:t>Deillianau</a:t>
            </a:r>
            <a:r>
              <a:rPr lang="cy-GB" sz="4800" dirty="0">
                <a:ea typeface="+mj-lt"/>
                <a:cs typeface="+mj-lt"/>
              </a:rPr>
              <a:t> Dysgu    </a:t>
            </a:r>
            <a:r>
              <a:rPr lang="cy-GB" sz="4800" dirty="0">
                <a:solidFill>
                  <a:srgbClr val="0070C0"/>
                </a:solidFill>
                <a:ea typeface="+mj-lt"/>
                <a:cs typeface="+mj-lt"/>
              </a:rPr>
              <a:t>   </a:t>
            </a:r>
            <a:r>
              <a:rPr lang="cy-GB" sz="4800" dirty="0" err="1">
                <a:solidFill>
                  <a:srgbClr val="0070C0"/>
                </a:solidFill>
                <a:ea typeface="+mj-lt"/>
                <a:cs typeface="+mj-lt"/>
              </a:rPr>
              <a:t>Learning</a:t>
            </a:r>
            <a:r>
              <a:rPr lang="cy-GB" sz="4800" dirty="0">
                <a:solidFill>
                  <a:srgbClr val="0070C0"/>
                </a:solidFill>
                <a:ea typeface="+mj-lt"/>
                <a:cs typeface="+mj-lt"/>
              </a:rPr>
              <a:t> </a:t>
            </a:r>
            <a:r>
              <a:rPr lang="cy-GB" sz="4800" dirty="0" err="1">
                <a:solidFill>
                  <a:srgbClr val="0070C0"/>
                </a:solidFill>
                <a:ea typeface="+mj-lt"/>
                <a:cs typeface="+mj-lt"/>
              </a:rPr>
              <a:t>Outcomes</a:t>
            </a:r>
            <a:endParaRPr lang="en-US" dirty="0" err="1">
              <a:solidFill>
                <a:srgbClr val="0070C0"/>
              </a:solidFil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sz="half" idx="1"/>
          </p:nvPr>
        </p:nvSpPr>
        <p:spPr>
          <a:xfrm>
            <a:off x="329826" y="1494866"/>
            <a:ext cx="11342220" cy="4132263"/>
          </a:xfrm>
        </p:spPr>
        <p:txBody>
          <a:bodyPr vert="horz" lIns="91440" tIns="45720" rIns="91440" bIns="45720" rtlCol="0" anchor="t">
            <a:normAutofit/>
          </a:bodyPr>
          <a:lstStyle/>
          <a:p>
            <a:pPr algn="just">
              <a:buFont typeface="Arial" panose="05050102010706020507" pitchFamily="18" charset="2"/>
              <a:buChar char="•"/>
            </a:pPr>
            <a:r>
              <a:rPr lang="cy-GB" sz="2400" dirty="0">
                <a:ea typeface="+mn-lt"/>
                <a:cs typeface="+mn-lt"/>
              </a:rPr>
              <a:t>dadansoddi amrywiol </a:t>
            </a:r>
            <a:r>
              <a:rPr lang="cy-GB" sz="2400" dirty="0" err="1">
                <a:ea typeface="+mn-lt"/>
                <a:cs typeface="+mn-lt"/>
              </a:rPr>
              <a:t>fethodolegau</a:t>
            </a:r>
            <a:r>
              <a:rPr lang="cy-GB" sz="2400" dirty="0">
                <a:ea typeface="+mn-lt"/>
                <a:cs typeface="+mn-lt"/>
              </a:rPr>
              <a:t> a ddefnyddir mewn ymchwil blynyddoedd cynnar a dangos dealltwriaeth ddadansoddol o’u cryfderau, eu gwendidau a’u cyfyngiadau;</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dangos ymwybyddiaeth feirniadol o faterion moesegol yn ymwneud â gweithio ac ymchwilio gydag ac ar gyfer plant ifanc;</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penderfynu ar ddulliau ymchwil priodol ar gyfer pynciau ymchwil blynyddoedd cynnar a chyfiawnhau’r dulliau hynny;</a:t>
            </a:r>
            <a:r>
              <a:rPr lang="en-GB" sz="2400" dirty="0">
                <a:ea typeface="+mn-lt"/>
                <a:cs typeface="+mn-lt"/>
              </a:rPr>
              <a:t> </a:t>
            </a:r>
            <a:endParaRPr lang="cy-GB" sz="2400" dirty="0">
              <a:ea typeface="+mn-lt"/>
              <a:cs typeface="+mn-lt"/>
            </a:endParaRPr>
          </a:p>
          <a:p>
            <a:pPr algn="just">
              <a:buFont typeface="Arial" panose="05050102010706020507" pitchFamily="18" charset="2"/>
              <a:buChar char="•"/>
            </a:pPr>
            <a:r>
              <a:rPr lang="cy-GB" sz="2400" dirty="0">
                <a:ea typeface="+mn-lt"/>
                <a:cs typeface="+mn-lt"/>
              </a:rPr>
              <a:t>trefnu eu gwybodaeth a’r hyn y maent wedi’i ddysgu drwy ddefnyddio amrywiaeth o adnoddau gwybodaeth, a chyflwyno’u gwaith ar y lefel briodol.</a:t>
            </a:r>
            <a:r>
              <a:rPr lang="en-GB" sz="2400" dirty="0">
                <a:ea typeface="+mn-lt"/>
                <a:cs typeface="+mn-lt"/>
              </a:rPr>
              <a:t> </a:t>
            </a:r>
            <a:endParaRPr lang="cy-GB" sz="2400" dirty="0">
              <a:ea typeface="+mn-lt"/>
              <a:cs typeface="+mn-lt"/>
            </a:endParaRPr>
          </a:p>
          <a:p>
            <a:pPr marL="0" indent="0" algn="just">
              <a:spcBef>
                <a:spcPts val="600"/>
              </a:spcBef>
              <a:buNone/>
            </a:pPr>
            <a:endParaRPr lang="cy-GB" altLang="en-US" sz="2400" dirty="0">
              <a:latin typeface="Arial"/>
              <a:cs typeface="Times New Roman"/>
            </a:endParaRPr>
          </a:p>
          <a:p>
            <a:endParaRPr lang="en-GB" altLang="en-US" sz="1400"/>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a:xfrm>
            <a:off x="5376023" y="811308"/>
            <a:ext cx="6759387" cy="4072030"/>
          </a:xfrm>
        </p:spPr>
        <p:txBody>
          <a:bodyPr vert="horz" lIns="91440" tIns="45720" rIns="91440" bIns="45720" rtlCol="0" anchor="t">
            <a:noAutofit/>
          </a:bodyPr>
          <a:lstStyle/>
          <a:p>
            <a:pPr algn="just">
              <a:spcBef>
                <a:spcPts val="600"/>
              </a:spcBef>
              <a:buFont typeface="Symbol" panose="05050102010706020507" pitchFamily="18" charset="2"/>
              <a:buChar char=""/>
            </a:pPr>
            <a:endParaRPr lang="en-GB" altLang="en-US" sz="2400" dirty="0">
              <a:solidFill>
                <a:srgbClr val="0070C0"/>
              </a:solidFill>
              <a:latin typeface="Arial"/>
              <a:cs typeface="Times New Roman"/>
            </a:endParaRPr>
          </a:p>
          <a:p>
            <a:endParaRPr lang="en-GB" altLang="en-US" sz="1600"/>
          </a:p>
        </p:txBody>
      </p:sp>
    </p:spTree>
    <p:extLst>
      <p:ext uri="{BB962C8B-B14F-4D97-AF65-F5344CB8AC3E}">
        <p14:creationId xmlns:p14="http://schemas.microsoft.com/office/powerpoint/2010/main" val="1173010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799E1AA-F1DF-03DC-C2F4-99A32370D727}"/>
              </a:ext>
            </a:extLst>
          </p:cNvPr>
          <p:cNvSpPr>
            <a:spLocks noGrp="1"/>
          </p:cNvSpPr>
          <p:nvPr>
            <p:ph sz="half" idx="2"/>
          </p:nvPr>
        </p:nvSpPr>
        <p:spPr>
          <a:xfrm>
            <a:off x="367553" y="1377390"/>
            <a:ext cx="10515600" cy="4351338"/>
          </a:xfrm>
        </p:spPr>
        <p:txBody>
          <a:bodyPr vert="horz" lIns="91440" tIns="45720" rIns="91440" bIns="45720" rtlCol="0" anchor="t">
            <a:normAutofit/>
          </a:bodyPr>
          <a:lstStyle/>
          <a:p>
            <a:pPr algn="just"/>
            <a:r>
              <a:rPr lang="en-GB" sz="2400" dirty="0">
                <a:solidFill>
                  <a:srgbClr val="0070C0"/>
                </a:solidFill>
                <a:ea typeface="+mn-lt"/>
                <a:cs typeface="+mn-lt"/>
              </a:rPr>
              <a:t>analyse various methodologies used in early years research and demonstrate analytic understanding of their strengths, weaknesses and limitations;</a:t>
            </a:r>
          </a:p>
          <a:p>
            <a:pPr algn="just"/>
            <a:r>
              <a:rPr lang="en-GB" sz="2400" dirty="0">
                <a:solidFill>
                  <a:srgbClr val="0070C0"/>
                </a:solidFill>
                <a:ea typeface="+mn-lt"/>
                <a:cs typeface="+mn-lt"/>
              </a:rPr>
              <a:t>demonstrate a critical awareness of ethical issues related to working and researching with and for young children;</a:t>
            </a:r>
          </a:p>
          <a:p>
            <a:pPr algn="just"/>
            <a:r>
              <a:rPr lang="en-GB" sz="2400" dirty="0">
                <a:solidFill>
                  <a:srgbClr val="0070C0"/>
                </a:solidFill>
                <a:ea typeface="+mn-lt"/>
                <a:cs typeface="+mn-lt"/>
              </a:rPr>
              <a:t>decide on and justify appropriate research methods for early years research topics;</a:t>
            </a:r>
          </a:p>
          <a:p>
            <a:pPr algn="just"/>
            <a:r>
              <a:rPr lang="en-GB" sz="2400" dirty="0">
                <a:solidFill>
                  <a:srgbClr val="0070C0"/>
                </a:solidFill>
                <a:ea typeface="+mn-lt"/>
                <a:cs typeface="+mn-lt"/>
              </a:rPr>
              <a:t>organise their knowledge and learning through use of a range of information resources, and present their work at the appropriate level.</a:t>
            </a:r>
          </a:p>
          <a:p>
            <a:pPr algn="just">
              <a:spcBef>
                <a:spcPts val="600"/>
              </a:spcBef>
              <a:buFont typeface="Symbol,Sans-Serif" panose="020B0604020202020204" pitchFamily="34" charset="0"/>
              <a:buChar char=""/>
            </a:pPr>
            <a:endParaRPr lang="en-GB" sz="2400" dirty="0">
              <a:solidFill>
                <a:srgbClr val="0070C0"/>
              </a:solidFill>
              <a:cs typeface="Arial"/>
            </a:endParaRPr>
          </a:p>
        </p:txBody>
      </p:sp>
      <p:sp>
        <p:nvSpPr>
          <p:cNvPr id="5" name="Title 1">
            <a:extLst>
              <a:ext uri="{FF2B5EF4-FFF2-40B4-BE49-F238E27FC236}">
                <a16:creationId xmlns:a16="http://schemas.microsoft.com/office/drawing/2014/main" id="{B1405B83-671A-856D-094F-FA222D22ED6E}"/>
              </a:ext>
            </a:extLst>
          </p:cNvPr>
          <p:cNvSpPr txBox="1">
            <a:spLocks/>
          </p:cNvSpPr>
          <p:nvPr/>
        </p:nvSpPr>
        <p:spPr>
          <a:xfrm>
            <a:off x="491378" y="-194049"/>
            <a:ext cx="114300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cy-GB" sz="4800" dirty="0" err="1">
                <a:ea typeface="+mj-lt"/>
                <a:cs typeface="+mj-lt"/>
              </a:rPr>
              <a:t>Deillianau</a:t>
            </a:r>
            <a:r>
              <a:rPr lang="cy-GB" sz="4800" dirty="0">
                <a:ea typeface="+mj-lt"/>
                <a:cs typeface="+mj-lt"/>
              </a:rPr>
              <a:t> Dysgu    </a:t>
            </a:r>
            <a:r>
              <a:rPr lang="cy-GB" sz="4800" dirty="0">
                <a:solidFill>
                  <a:srgbClr val="0070C0"/>
                </a:solidFill>
                <a:ea typeface="+mj-lt"/>
                <a:cs typeface="+mj-lt"/>
              </a:rPr>
              <a:t>   </a:t>
            </a:r>
            <a:r>
              <a:rPr lang="cy-GB" sz="4800" dirty="0" err="1">
                <a:solidFill>
                  <a:srgbClr val="0070C0"/>
                </a:solidFill>
                <a:ea typeface="+mj-lt"/>
                <a:cs typeface="+mj-lt"/>
              </a:rPr>
              <a:t>Learning</a:t>
            </a:r>
            <a:r>
              <a:rPr lang="cy-GB" sz="4800" dirty="0">
                <a:solidFill>
                  <a:srgbClr val="0070C0"/>
                </a:solidFill>
                <a:ea typeface="+mj-lt"/>
                <a:cs typeface="+mj-lt"/>
              </a:rPr>
              <a:t> </a:t>
            </a:r>
            <a:r>
              <a:rPr lang="cy-GB" sz="4800" dirty="0" err="1">
                <a:solidFill>
                  <a:srgbClr val="0070C0"/>
                </a:solidFill>
                <a:ea typeface="+mj-lt"/>
                <a:cs typeface="+mj-lt"/>
              </a:rPr>
              <a:t>Outcomes</a:t>
            </a:r>
            <a:endParaRPr lang="en-US" dirty="0" err="1">
              <a:solidFill>
                <a:srgbClr val="0070C0"/>
              </a:solidFill>
            </a:endParaRPr>
          </a:p>
        </p:txBody>
      </p:sp>
    </p:spTree>
    <p:extLst>
      <p:ext uri="{BB962C8B-B14F-4D97-AF65-F5344CB8AC3E}">
        <p14:creationId xmlns:p14="http://schemas.microsoft.com/office/powerpoint/2010/main" val="759626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dirty="0">
                <a:latin typeface="Lucida Sans" panose="020B0602030504020204" pitchFamily="34" charset="0"/>
              </a:rPr>
            </a:br>
            <a:r>
              <a:rPr lang="cy-GB" altLang="en-US" sz="5400" dirty="0">
                <a:latin typeface="Arial"/>
                <a:cs typeface="Arial"/>
              </a:rPr>
              <a:t>Asesiad</a:t>
            </a:r>
            <a:r>
              <a:rPr lang="cy-GB" altLang="en-US" sz="5400" dirty="0">
                <a:solidFill>
                  <a:srgbClr val="0000FF"/>
                </a:solidFill>
                <a:latin typeface="Arial"/>
                <a:cs typeface="Arial"/>
              </a:rPr>
              <a:t> </a:t>
            </a:r>
            <a:br>
              <a:rPr lang="cy-GB" altLang="en-US" sz="5400" dirty="0">
                <a:latin typeface="Arial"/>
              </a:rPr>
            </a:br>
            <a:r>
              <a:rPr lang="cy-GB" altLang="en-US" sz="5400" dirty="0" err="1">
                <a:solidFill>
                  <a:srgbClr val="0070C0"/>
                </a:solidFill>
                <a:latin typeface="Arial"/>
                <a:cs typeface="Arial"/>
              </a:rPr>
              <a:t>Assessment</a:t>
            </a:r>
            <a:r>
              <a:rPr lang="cy-GB" altLang="en-US" dirty="0">
                <a:solidFill>
                  <a:srgbClr val="0000FF"/>
                </a:solidFill>
                <a:latin typeface="Lucida Sans"/>
              </a:rPr>
              <a:t> </a:t>
            </a:r>
            <a:endParaRPr lang="en-GB" altLang="en-US"/>
          </a:p>
        </p:txBody>
      </p:sp>
      <p:sp>
        <p:nvSpPr>
          <p:cNvPr id="17411" name="Content Placeholder 1">
            <a:extLst>
              <a:ext uri="{FF2B5EF4-FFF2-40B4-BE49-F238E27FC236}">
                <a16:creationId xmlns:a16="http://schemas.microsoft.com/office/drawing/2014/main" id="{12F9D589-421D-0181-F8C1-F8EB3EF75DC9}"/>
              </a:ext>
            </a:extLst>
          </p:cNvPr>
          <p:cNvSpPr>
            <a:spLocks noGrp="1"/>
          </p:cNvSpPr>
          <p:nvPr>
            <p:ph sz="half" idx="1"/>
          </p:nvPr>
        </p:nvSpPr>
        <p:spPr>
          <a:xfrm>
            <a:off x="1286435" y="2216523"/>
            <a:ext cx="4038600" cy="3989388"/>
          </a:xfrm>
        </p:spPr>
        <p:txBody>
          <a:bodyPr vert="horz" lIns="91440" tIns="45720" rIns="91440" bIns="45720" rtlCol="0" anchor="t">
            <a:normAutofit/>
          </a:bodyPr>
          <a:lstStyle/>
          <a:p>
            <a:pPr>
              <a:defRPr/>
            </a:pPr>
            <a:r>
              <a:rPr lang="en-GB" dirty="0" err="1"/>
              <a:t>Aseisad</a:t>
            </a:r>
            <a:r>
              <a:rPr lang="en-GB" dirty="0"/>
              <a:t> </a:t>
            </a:r>
            <a:r>
              <a:rPr lang="en-GB" dirty="0" err="1"/>
              <a:t>portffolio</a:t>
            </a:r>
            <a:r>
              <a:rPr lang="en-GB" dirty="0"/>
              <a:t> (4,000 o </a:t>
            </a:r>
            <a:r>
              <a:rPr lang="en-GB" dirty="0" err="1"/>
              <a:t>eiriau</a:t>
            </a:r>
            <a:r>
              <a:rPr lang="en-GB" dirty="0"/>
              <a:t>) </a:t>
            </a:r>
            <a:r>
              <a:rPr lang="en-GB" dirty="0" err="1"/>
              <a:t>yn</a:t>
            </a:r>
            <a:r>
              <a:rPr lang="en-GB" dirty="0"/>
              <a:t> </a:t>
            </a:r>
            <a:r>
              <a:rPr lang="en-GB" dirty="0" err="1"/>
              <a:t>cynnwys</a:t>
            </a:r>
            <a:r>
              <a:rPr lang="en-GB" dirty="0"/>
              <a:t> 4 </a:t>
            </a:r>
            <a:r>
              <a:rPr lang="en-GB" dirty="0" err="1"/>
              <a:t>adran</a:t>
            </a:r>
            <a:endParaRPr lang="en-GB" dirty="0"/>
          </a:p>
          <a:p>
            <a:pPr marL="0" indent="0" eaLnBrk="1" hangingPunct="1">
              <a:spcBef>
                <a:spcPts val="700"/>
              </a:spcBef>
              <a:buNone/>
              <a:defRPr/>
            </a:pPr>
            <a:endParaRPr lang="en-GB" altLang="en-US" dirty="0"/>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6754906" y="2216524"/>
            <a:ext cx="4038600" cy="3989388"/>
          </a:xfrm>
        </p:spPr>
        <p:txBody>
          <a:bodyPr vert="horz" lIns="91440" tIns="45720" rIns="91440" bIns="45720" rtlCol="0" anchor="t">
            <a:normAutofit/>
          </a:bodyPr>
          <a:lstStyle/>
          <a:p>
            <a:r>
              <a:rPr lang="en-GB" altLang="en-US" dirty="0">
                <a:solidFill>
                  <a:srgbClr val="0070C0"/>
                </a:solidFill>
              </a:rPr>
              <a:t>Portfolio assignment (4,000 words) consisting of 4 sections</a:t>
            </a:r>
          </a:p>
          <a:p>
            <a:endParaRPr lang="en-GB" altLang="en-US" dirty="0"/>
          </a:p>
        </p:txBody>
      </p:sp>
    </p:spTree>
    <p:extLst>
      <p:ext uri="{BB962C8B-B14F-4D97-AF65-F5344CB8AC3E}">
        <p14:creationId xmlns:p14="http://schemas.microsoft.com/office/powerpoint/2010/main" val="3666238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en-GB" sz="4800" dirty="0"/>
              <a:t>Beth </a:t>
            </a:r>
            <a:r>
              <a:rPr lang="en-GB" sz="4800" dirty="0" err="1"/>
              <a:t>yw</a:t>
            </a:r>
            <a:r>
              <a:rPr lang="en-GB" sz="4800" dirty="0"/>
              <a:t> </a:t>
            </a:r>
            <a:r>
              <a:rPr lang="en-GB" sz="4800" dirty="0" err="1"/>
              <a:t>ymchwil</a:t>
            </a:r>
            <a:r>
              <a:rPr lang="en-GB" sz="4800" dirty="0"/>
              <a:t>?</a:t>
            </a:r>
            <a:br>
              <a:rPr lang="en-GB" sz="4800" dirty="0"/>
            </a:br>
            <a:r>
              <a:rPr lang="en-GB" sz="4800" i="1" dirty="0">
                <a:solidFill>
                  <a:srgbClr val="0070C0"/>
                </a:solidFill>
              </a:rPr>
              <a:t>What is research?</a:t>
            </a:r>
          </a:p>
        </p:txBody>
      </p:sp>
      <p:sp>
        <p:nvSpPr>
          <p:cNvPr id="3" name="Content Placeholder 2"/>
          <p:cNvSpPr>
            <a:spLocks noGrp="1"/>
          </p:cNvSpPr>
          <p:nvPr>
            <p:ph sz="half" idx="1"/>
          </p:nvPr>
        </p:nvSpPr>
        <p:spPr/>
        <p:txBody>
          <a:bodyPr/>
          <a:lstStyle/>
          <a:p>
            <a:r>
              <a:rPr lang="en-GB" dirty="0" err="1"/>
              <a:t>Syniadau</a:t>
            </a:r>
            <a:r>
              <a:rPr lang="en-GB" dirty="0"/>
              <a:t>?</a:t>
            </a:r>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solidFill>
                  <a:srgbClr val="0070C0"/>
                </a:solidFill>
              </a:rPr>
              <a:t>Ideas?</a:t>
            </a:r>
          </a:p>
        </p:txBody>
      </p:sp>
    </p:spTree>
    <p:extLst>
      <p:ext uri="{BB962C8B-B14F-4D97-AF65-F5344CB8AC3E}">
        <p14:creationId xmlns:p14="http://schemas.microsoft.com/office/powerpoint/2010/main" val="3427775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19902"/>
          </a:xfrm>
        </p:spPr>
        <p:txBody>
          <a:bodyPr vert="horz" lIns="91440" tIns="45720" rIns="91440" bIns="45720" rtlCol="0" anchor="ctr">
            <a:noAutofit/>
          </a:bodyPr>
          <a:lstStyle/>
          <a:p>
            <a:r>
              <a:rPr lang="en-GB" sz="4800" dirty="0"/>
              <a:t>Sut </a:t>
            </a:r>
            <a:r>
              <a:rPr lang="en-GB" sz="4800" dirty="0" err="1"/>
              <a:t>allwn</a:t>
            </a:r>
            <a:r>
              <a:rPr lang="en-GB" sz="4800" dirty="0"/>
              <a:t> </a:t>
            </a:r>
            <a:r>
              <a:rPr lang="en-GB" sz="4800" dirty="0" err="1"/>
              <a:t>ni</a:t>
            </a:r>
            <a:r>
              <a:rPr lang="en-GB" sz="4800" dirty="0"/>
              <a:t> </a:t>
            </a:r>
            <a:r>
              <a:rPr lang="en-GB" sz="4800" dirty="0" err="1"/>
              <a:t>dysgu</a:t>
            </a:r>
            <a:r>
              <a:rPr lang="en-GB" sz="4800" dirty="0"/>
              <a:t> o </a:t>
            </a:r>
            <a:r>
              <a:rPr lang="en-GB" sz="4800" dirty="0" err="1"/>
              <a:t>wneud</a:t>
            </a:r>
            <a:r>
              <a:rPr lang="en-GB" sz="4800" dirty="0"/>
              <a:t> </a:t>
            </a:r>
            <a:r>
              <a:rPr lang="en-GB" sz="4800" dirty="0" err="1"/>
              <a:t>ymchwil</a:t>
            </a:r>
            <a:r>
              <a:rPr lang="en-GB" sz="4800" dirty="0"/>
              <a:t>?</a:t>
            </a:r>
            <a:br>
              <a:rPr lang="en-GB" sz="4800" dirty="0">
                <a:cs typeface="Arial"/>
              </a:rPr>
            </a:br>
            <a:br>
              <a:rPr lang="en-GB" sz="4800" dirty="0"/>
            </a:br>
            <a:r>
              <a:rPr lang="en-GB" sz="4800" dirty="0"/>
              <a:t> </a:t>
            </a:r>
            <a:r>
              <a:rPr lang="en-GB" sz="4800" i="1" dirty="0">
                <a:solidFill>
                  <a:srgbClr val="0070C0"/>
                </a:solidFill>
              </a:rPr>
              <a:t>How can we learn from research?</a:t>
            </a:r>
            <a:endParaRPr lang="en-GB" sz="4800" dirty="0">
              <a:solidFill>
                <a:srgbClr val="0070C0"/>
              </a:solidFill>
            </a:endParaRPr>
          </a:p>
        </p:txBody>
      </p:sp>
    </p:spTree>
    <p:extLst>
      <p:ext uri="{BB962C8B-B14F-4D97-AF65-F5344CB8AC3E}">
        <p14:creationId xmlns:p14="http://schemas.microsoft.com/office/powerpoint/2010/main" val="17185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1" y="91955"/>
            <a:ext cx="12183372" cy="1339940"/>
          </a:xfrm>
        </p:spPr>
        <p:txBody>
          <a:bodyPr>
            <a:noAutofit/>
          </a:bodyPr>
          <a:lstStyle/>
          <a:p>
            <a:r>
              <a:rPr lang="en-GB" sz="4800" dirty="0"/>
              <a:t>Sut </a:t>
            </a:r>
            <a:r>
              <a:rPr lang="en-GB" sz="4800" dirty="0" err="1"/>
              <a:t>allwn</a:t>
            </a:r>
            <a:r>
              <a:rPr lang="en-GB" sz="4800" dirty="0"/>
              <a:t> </a:t>
            </a:r>
            <a:r>
              <a:rPr lang="en-GB" sz="4800" dirty="0" err="1"/>
              <a:t>ni</a:t>
            </a:r>
            <a:r>
              <a:rPr lang="en-GB" sz="4800" dirty="0"/>
              <a:t>  </a:t>
            </a:r>
            <a:r>
              <a:rPr lang="en-GB" sz="4800" dirty="0" err="1"/>
              <a:t>dysgu</a:t>
            </a:r>
            <a:r>
              <a:rPr lang="en-GB" sz="4800" dirty="0"/>
              <a:t> o </a:t>
            </a:r>
            <a:r>
              <a:rPr lang="en-GB" sz="4800" dirty="0" err="1"/>
              <a:t>wneud</a:t>
            </a:r>
            <a:r>
              <a:rPr lang="en-GB" sz="4800" dirty="0"/>
              <a:t> </a:t>
            </a:r>
            <a:r>
              <a:rPr lang="en-GB" sz="4800" dirty="0" err="1"/>
              <a:t>ymchwil</a:t>
            </a:r>
            <a:r>
              <a:rPr lang="en-GB" sz="4800" dirty="0"/>
              <a:t>?</a:t>
            </a:r>
            <a:br>
              <a:rPr lang="en-GB" sz="4800" dirty="0"/>
            </a:br>
            <a:r>
              <a:rPr lang="en-GB" sz="4800" dirty="0"/>
              <a:t> </a:t>
            </a:r>
            <a:r>
              <a:rPr lang="en-GB" sz="4800" i="1" dirty="0">
                <a:solidFill>
                  <a:srgbClr val="0070C0"/>
                </a:solidFill>
              </a:rPr>
              <a:t>How can  others learn from research?</a:t>
            </a:r>
          </a:p>
        </p:txBody>
      </p:sp>
      <p:sp>
        <p:nvSpPr>
          <p:cNvPr id="3" name="Content Placeholder 2"/>
          <p:cNvSpPr>
            <a:spLocks noGrp="1"/>
          </p:cNvSpPr>
          <p:nvPr>
            <p:ph sz="half" idx="1"/>
          </p:nvPr>
        </p:nvSpPr>
        <p:spPr>
          <a:xfrm>
            <a:off x="444260" y="1743975"/>
            <a:ext cx="4948136" cy="3494597"/>
          </a:xfrm>
        </p:spPr>
        <p:txBody>
          <a:bodyPr>
            <a:normAutofit fontScale="85000" lnSpcReduction="20000"/>
          </a:bodyPr>
          <a:lstStyle/>
          <a:p>
            <a:r>
              <a:rPr lang="cy-GB" dirty="0"/>
              <a:t>Darganfod gwybodaeth newydd</a:t>
            </a:r>
          </a:p>
          <a:p>
            <a:r>
              <a:rPr lang="cy-GB" dirty="0"/>
              <a:t>Cyfiawnhâi ein teimladau personol neu gwybodaeth  anecdotaidd  </a:t>
            </a:r>
          </a:p>
          <a:p>
            <a:r>
              <a:rPr lang="cy-GB" dirty="0"/>
              <a:t>Ceisio defnyddio syniadau newydd.</a:t>
            </a:r>
          </a:p>
          <a:p>
            <a:r>
              <a:rPr lang="cy-GB" dirty="0"/>
              <a:t>Gwella ymarfer.</a:t>
            </a:r>
          </a:p>
          <a:p>
            <a:r>
              <a:rPr lang="cy-GB" dirty="0"/>
              <a:t>Tystiolaeth i amddiffyn  ein safbwyntiau neu ethos – ymarfer ar sail tystiolaeth</a:t>
            </a:r>
            <a:endParaRPr lang="en-GB" dirty="0"/>
          </a:p>
          <a:p>
            <a:endParaRPr lang="en-GB" dirty="0"/>
          </a:p>
        </p:txBody>
      </p:sp>
      <p:sp>
        <p:nvSpPr>
          <p:cNvPr id="4" name="Content Placeholder 3"/>
          <p:cNvSpPr>
            <a:spLocks noGrp="1"/>
          </p:cNvSpPr>
          <p:nvPr>
            <p:ph sz="half" idx="2"/>
          </p:nvPr>
        </p:nvSpPr>
        <p:spPr/>
        <p:txBody>
          <a:bodyPr vert="horz" lIns="91440" tIns="45720" rIns="91440" bIns="45720" rtlCol="0" anchor="t">
            <a:normAutofit fontScale="85000" lnSpcReduction="20000"/>
          </a:bodyPr>
          <a:lstStyle/>
          <a:p>
            <a:r>
              <a:rPr lang="en-GB" dirty="0">
                <a:solidFill>
                  <a:srgbClr val="0070C0"/>
                </a:solidFill>
              </a:rPr>
              <a:t>Find out new information</a:t>
            </a:r>
            <a:endParaRPr lang="en-GB" dirty="0">
              <a:solidFill>
                <a:srgbClr val="0070C0"/>
              </a:solidFill>
              <a:cs typeface="Arial"/>
            </a:endParaRPr>
          </a:p>
          <a:p>
            <a:r>
              <a:rPr lang="en-GB" dirty="0">
                <a:solidFill>
                  <a:srgbClr val="0070C0"/>
                </a:solidFill>
              </a:rPr>
              <a:t>Justification for gut feelings or anecdotes </a:t>
            </a:r>
            <a:endParaRPr lang="en-GB" dirty="0">
              <a:solidFill>
                <a:srgbClr val="0070C0"/>
              </a:solidFill>
              <a:cs typeface="Arial"/>
            </a:endParaRPr>
          </a:p>
          <a:p>
            <a:r>
              <a:rPr lang="en-GB" dirty="0">
                <a:solidFill>
                  <a:srgbClr val="0070C0"/>
                </a:solidFill>
              </a:rPr>
              <a:t>Try new and innovative ideas</a:t>
            </a:r>
            <a:endParaRPr lang="en-GB" dirty="0">
              <a:solidFill>
                <a:srgbClr val="0070C0"/>
              </a:solidFill>
              <a:cs typeface="Arial"/>
            </a:endParaRPr>
          </a:p>
          <a:p>
            <a:r>
              <a:rPr lang="en-GB" dirty="0">
                <a:solidFill>
                  <a:srgbClr val="0070C0"/>
                </a:solidFill>
              </a:rPr>
              <a:t>Improve practice</a:t>
            </a:r>
            <a:endParaRPr lang="en-GB" dirty="0">
              <a:solidFill>
                <a:srgbClr val="0070C0"/>
              </a:solidFill>
              <a:cs typeface="Arial"/>
            </a:endParaRPr>
          </a:p>
          <a:p>
            <a:r>
              <a:rPr lang="en-GB" dirty="0">
                <a:solidFill>
                  <a:srgbClr val="0070C0"/>
                </a:solidFill>
              </a:rPr>
              <a:t>Evidence to defend our viewpoints or ethos    -Evidence based practice</a:t>
            </a:r>
            <a:endParaRPr lang="en-GB" dirty="0">
              <a:solidFill>
                <a:srgbClr val="0070C0"/>
              </a:solidFill>
              <a:cs typeface="Arial"/>
            </a:endParaRPr>
          </a:p>
          <a:p>
            <a:endParaRPr lang="en-GB" i="1" dirty="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3107601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879" y="135087"/>
            <a:ext cx="10515600" cy="1325563"/>
          </a:xfrm>
        </p:spPr>
        <p:txBody>
          <a:bodyPr vert="horz" lIns="91440" tIns="45720" rIns="91440" bIns="45720" rtlCol="0" anchor="ctr">
            <a:noAutofit/>
          </a:bodyPr>
          <a:lstStyle/>
          <a:p>
            <a:r>
              <a:rPr lang="en-GB" sz="4800" dirty="0" err="1"/>
              <a:t>Mathau</a:t>
            </a:r>
            <a:r>
              <a:rPr lang="en-GB" sz="4800" dirty="0"/>
              <a:t> o </a:t>
            </a:r>
            <a:r>
              <a:rPr lang="en-GB" sz="4800" dirty="0" err="1"/>
              <a:t>ymchwil</a:t>
            </a:r>
            <a:r>
              <a:rPr lang="en-GB" sz="4800" dirty="0"/>
              <a:t> </a:t>
            </a:r>
            <a:br>
              <a:rPr lang="en-GB" sz="4800" dirty="0"/>
            </a:br>
            <a:r>
              <a:rPr lang="en-GB" sz="4800" dirty="0">
                <a:solidFill>
                  <a:srgbClr val="0070C0"/>
                </a:solidFill>
              </a:rPr>
              <a:t>Types of research</a:t>
            </a:r>
          </a:p>
        </p:txBody>
      </p:sp>
      <p:sp>
        <p:nvSpPr>
          <p:cNvPr id="3" name="Content Placeholder 2"/>
          <p:cNvSpPr>
            <a:spLocks noGrp="1"/>
          </p:cNvSpPr>
          <p:nvPr>
            <p:ph sz="half" idx="1"/>
          </p:nvPr>
        </p:nvSpPr>
        <p:spPr>
          <a:xfrm>
            <a:off x="665672" y="1825625"/>
            <a:ext cx="5181600" cy="4351338"/>
          </a:xfrm>
        </p:spPr>
        <p:txBody>
          <a:bodyPr>
            <a:normAutofit/>
          </a:bodyPr>
          <a:lstStyle/>
          <a:p>
            <a:r>
              <a:rPr lang="cy-GB" dirty="0"/>
              <a:t>Ymchwil Cynradd -  person yn casglu data yn uniongyrchol .</a:t>
            </a:r>
          </a:p>
          <a:p>
            <a:endParaRPr lang="cy-GB" dirty="0"/>
          </a:p>
          <a:p>
            <a:pPr marL="0" indent="0">
              <a:buNone/>
            </a:pPr>
            <a:endParaRPr lang="cy-GB" dirty="0"/>
          </a:p>
          <a:p>
            <a:r>
              <a:rPr lang="cy-GB" dirty="0"/>
              <a:t>Ymchwil eilaidd – casglu data a gwybodaeth sydd wedi cael ei gyhoeddi’n g barod gan rywun arall.  </a:t>
            </a:r>
          </a:p>
          <a:p>
            <a:pPr marL="0" indent="0">
              <a:buNone/>
            </a:pPr>
            <a:endParaRPr lang="en-GB" dirty="0"/>
          </a:p>
          <a:p>
            <a:endParaRPr lang="en-GB" dirty="0"/>
          </a:p>
          <a:p>
            <a:pPr>
              <a:buNone/>
            </a:pPr>
            <a:endParaRPr lang="en-GB" dirty="0"/>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solidFill>
                  <a:srgbClr val="0070C0"/>
                </a:solidFill>
              </a:rPr>
              <a:t>Primary Research- a  person </a:t>
            </a:r>
            <a:r>
              <a:rPr lang="en-US" dirty="0">
                <a:solidFill>
                  <a:srgbClr val="0070C0"/>
                </a:solidFill>
              </a:rPr>
              <a:t>collecting data first-hand themselves.</a:t>
            </a:r>
            <a:endParaRPr lang="en-GB" dirty="0">
              <a:solidFill>
                <a:srgbClr val="0070C0"/>
              </a:solidFill>
              <a:cs typeface="Arial"/>
            </a:endParaRPr>
          </a:p>
          <a:p>
            <a:endParaRPr lang="en-GB" dirty="0">
              <a:solidFill>
                <a:srgbClr val="0070C0"/>
              </a:solidFill>
              <a:cs typeface="Arial"/>
            </a:endParaRPr>
          </a:p>
          <a:p>
            <a:r>
              <a:rPr lang="en-GB" dirty="0">
                <a:solidFill>
                  <a:srgbClr val="0070C0"/>
                </a:solidFill>
              </a:rPr>
              <a:t>Secondary Research- collecting data  and information that has already been published by someone else.</a:t>
            </a:r>
            <a:endParaRPr lang="en-GB" dirty="0">
              <a:solidFill>
                <a:srgbClr val="0070C0"/>
              </a:solidFill>
              <a:cs typeface="Arial"/>
            </a:endParaRPr>
          </a:p>
          <a:p>
            <a:pPr marL="0" indent="0">
              <a:buNone/>
            </a:pPr>
            <a:endParaRPr lang="en-GB" i="1" dirty="0">
              <a:solidFill>
                <a:schemeClr val="tx2"/>
              </a:solidFill>
            </a:endParaRPr>
          </a:p>
          <a:p>
            <a:pPr marL="0" indent="0">
              <a:buNone/>
            </a:pPr>
            <a:endParaRPr lang="en-GB" i="1" dirty="0">
              <a:solidFill>
                <a:schemeClr val="tx2"/>
              </a:solidFill>
            </a:endParaRPr>
          </a:p>
          <a:p>
            <a:pPr marL="0" indent="0">
              <a:buNone/>
            </a:pPr>
            <a:endParaRPr lang="en-GB" i="1" dirty="0">
              <a:solidFill>
                <a:schemeClr val="tx2"/>
              </a:solidFill>
            </a:endParaRPr>
          </a:p>
        </p:txBody>
      </p:sp>
    </p:spTree>
    <p:extLst>
      <p:ext uri="{BB962C8B-B14F-4D97-AF65-F5344CB8AC3E}">
        <p14:creationId xmlns:p14="http://schemas.microsoft.com/office/powerpoint/2010/main" val="1833248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728" y="135087"/>
            <a:ext cx="10515600" cy="1325563"/>
          </a:xfrm>
        </p:spPr>
        <p:txBody>
          <a:bodyPr vert="horz" lIns="91440" tIns="45720" rIns="91440" bIns="45720" rtlCol="0" anchor="ctr">
            <a:noAutofit/>
          </a:bodyPr>
          <a:lstStyle/>
          <a:p>
            <a:r>
              <a:rPr lang="cy-GB" sz="4800" dirty="0"/>
              <a:t>Ffynonellau cynradd ac eilaidd </a:t>
            </a:r>
            <a:br>
              <a:rPr lang="cy-GB" sz="4800" dirty="0"/>
            </a:br>
            <a:r>
              <a:rPr lang="en-GB" sz="4800" i="1" dirty="0">
                <a:solidFill>
                  <a:srgbClr val="0070C0"/>
                </a:solidFill>
              </a:rPr>
              <a:t>Primary and Secondary sources</a:t>
            </a:r>
          </a:p>
        </p:txBody>
      </p:sp>
      <p:sp>
        <p:nvSpPr>
          <p:cNvPr id="3" name="Content Placeholder 2"/>
          <p:cNvSpPr>
            <a:spLocks noGrp="1"/>
          </p:cNvSpPr>
          <p:nvPr>
            <p:ph sz="half" idx="1"/>
          </p:nvPr>
        </p:nvSpPr>
        <p:spPr>
          <a:xfrm>
            <a:off x="473015" y="1758197"/>
            <a:ext cx="4267200" cy="4830763"/>
          </a:xfrm>
        </p:spPr>
        <p:txBody>
          <a:bodyPr vert="horz" lIns="91440" tIns="45720" rIns="91440" bIns="45720" rtlCol="0" anchor="t">
            <a:noAutofit/>
          </a:bodyPr>
          <a:lstStyle/>
          <a:p>
            <a:pPr marL="0" indent="0">
              <a:buNone/>
            </a:pPr>
            <a:r>
              <a:rPr lang="cy-GB" sz="2400" b="1" dirty="0"/>
              <a:t>Ffynonellau Cynradd</a:t>
            </a:r>
            <a:endParaRPr lang="cy-GB" sz="2400" b="1" dirty="0">
              <a:cs typeface="Arial"/>
            </a:endParaRPr>
          </a:p>
          <a:p>
            <a:r>
              <a:rPr lang="cy-GB" sz="2400" dirty="0"/>
              <a:t>Cyflwyno gwaith ymchwil cynradd yr awdur(</a:t>
            </a:r>
            <a:r>
              <a:rPr lang="cy-GB" sz="2400" dirty="0" err="1"/>
              <a:t>on</a:t>
            </a:r>
            <a:r>
              <a:rPr lang="en-GB" sz="2400" dirty="0"/>
              <a:t>).</a:t>
            </a:r>
            <a:endParaRPr lang="en-GB" sz="2400" dirty="0">
              <a:cs typeface="Arial"/>
            </a:endParaRPr>
          </a:p>
          <a:p>
            <a:r>
              <a:rPr lang="cy-GB" sz="2400" dirty="0"/>
              <a:t>Erthyglau ymchwil mewn siwrnal  yn cyflwyno ymchwil cynradd.</a:t>
            </a:r>
            <a:endParaRPr lang="cy-GB" sz="2400" dirty="0">
              <a:cs typeface="Arial"/>
            </a:endParaRPr>
          </a:p>
          <a:p>
            <a:r>
              <a:rPr lang="cy-GB" sz="2400" dirty="0"/>
              <a:t>Erthyglau cynhadledd yn cyflwyno ymchwil cynradd.</a:t>
            </a:r>
            <a:endParaRPr lang="cy-GB" sz="2400" dirty="0">
              <a:cs typeface="Arial"/>
            </a:endParaRPr>
          </a:p>
          <a:p>
            <a:endParaRPr lang="cy-GB" sz="2000" dirty="0"/>
          </a:p>
          <a:p>
            <a:endParaRPr lang="en-GB" sz="2000" dirty="0"/>
          </a:p>
        </p:txBody>
      </p:sp>
      <p:sp>
        <p:nvSpPr>
          <p:cNvPr id="4" name="Content Placeholder 3"/>
          <p:cNvSpPr>
            <a:spLocks noGrp="1"/>
          </p:cNvSpPr>
          <p:nvPr>
            <p:ph sz="half" idx="2"/>
          </p:nvPr>
        </p:nvSpPr>
        <p:spPr>
          <a:xfrm>
            <a:off x="6106064" y="1906970"/>
            <a:ext cx="4495800" cy="4953000"/>
          </a:xfrm>
        </p:spPr>
        <p:txBody>
          <a:bodyPr vert="horz" lIns="91440" tIns="45720" rIns="91440" bIns="45720" rtlCol="0" anchor="t">
            <a:noAutofit/>
          </a:bodyPr>
          <a:lstStyle/>
          <a:p>
            <a:pPr marL="0" indent="0">
              <a:buNone/>
            </a:pPr>
            <a:r>
              <a:rPr lang="en-GB" sz="2400" b="1" dirty="0">
                <a:solidFill>
                  <a:srgbClr val="0070C0"/>
                </a:solidFill>
              </a:rPr>
              <a:t>Primary sources</a:t>
            </a:r>
            <a:endParaRPr lang="en-GB" sz="2400" b="1">
              <a:solidFill>
                <a:srgbClr val="0070C0"/>
              </a:solidFill>
              <a:cs typeface="Arial"/>
            </a:endParaRPr>
          </a:p>
          <a:p>
            <a:r>
              <a:rPr lang="en-GB" sz="2400" dirty="0">
                <a:solidFill>
                  <a:srgbClr val="0070C0"/>
                </a:solidFill>
              </a:rPr>
              <a:t>Presenting the  author(s) own primary research.</a:t>
            </a:r>
            <a:endParaRPr lang="en-GB" sz="2400">
              <a:solidFill>
                <a:srgbClr val="0070C0"/>
              </a:solidFill>
              <a:cs typeface="Arial"/>
            </a:endParaRPr>
          </a:p>
          <a:p>
            <a:r>
              <a:rPr lang="en-GB" sz="2400" dirty="0">
                <a:solidFill>
                  <a:srgbClr val="0070C0"/>
                </a:solidFill>
              </a:rPr>
              <a:t>Research articles in journals presenting primary research.</a:t>
            </a:r>
            <a:endParaRPr lang="en-GB" sz="2400">
              <a:solidFill>
                <a:srgbClr val="0070C0"/>
              </a:solidFill>
              <a:cs typeface="Arial"/>
            </a:endParaRPr>
          </a:p>
          <a:p>
            <a:r>
              <a:rPr lang="en-GB" sz="2400" dirty="0">
                <a:solidFill>
                  <a:srgbClr val="0070C0"/>
                </a:solidFill>
              </a:rPr>
              <a:t>Conference  articles presenting primary research.</a:t>
            </a:r>
            <a:endParaRPr lang="en-GB" sz="2400" dirty="0">
              <a:solidFill>
                <a:srgbClr val="0070C0"/>
              </a:solidFill>
              <a:cs typeface="Arial"/>
            </a:endParaRPr>
          </a:p>
          <a:p>
            <a:endParaRPr lang="en-GB" sz="2000" dirty="0"/>
          </a:p>
          <a:p>
            <a:endParaRPr lang="en-GB" sz="2000" dirty="0"/>
          </a:p>
        </p:txBody>
      </p:sp>
    </p:spTree>
    <p:extLst>
      <p:ext uri="{BB962C8B-B14F-4D97-AF65-F5344CB8AC3E}">
        <p14:creationId xmlns:p14="http://schemas.microsoft.com/office/powerpoint/2010/main" val="1768386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9E11BA23-6441-4DF7-9A15-4D89CDBB6587}"/>
              </a:ext>
            </a:extLst>
          </p:cNvPr>
          <p:cNvSpPr>
            <a:spLocks noGrp="1"/>
          </p:cNvSpPr>
          <p:nvPr>
            <p:ph sz="half" idx="1"/>
          </p:nvPr>
        </p:nvSpPr>
        <p:spPr>
          <a:xfrm>
            <a:off x="984766" y="764704"/>
            <a:ext cx="4829354" cy="4276587"/>
          </a:xfrm>
        </p:spPr>
        <p:txBody>
          <a:bodyPr vert="horz" lIns="91440" tIns="45720" rIns="91440" bIns="45720" rtlCol="0" anchor="t">
            <a:normAutofit/>
          </a:bodyPr>
          <a:lstStyle/>
          <a:p>
            <a:pPr marL="0" indent="0">
              <a:buNone/>
            </a:pPr>
            <a:r>
              <a:rPr lang="cy-GB" sz="2400" b="1" dirty="0"/>
              <a:t>Ffynonellau Eilaidd</a:t>
            </a:r>
            <a:endParaRPr lang="cy-GB" sz="2400" b="1" dirty="0">
              <a:cs typeface="Arial"/>
            </a:endParaRPr>
          </a:p>
          <a:p>
            <a:pPr marL="0" indent="0">
              <a:buNone/>
            </a:pPr>
            <a:r>
              <a:rPr lang="cy-GB" sz="2400" b="1" dirty="0"/>
              <a:t>Fel arfer:</a:t>
            </a:r>
            <a:endParaRPr lang="cy-GB" sz="2400" b="1" dirty="0">
              <a:cs typeface="Arial"/>
            </a:endParaRPr>
          </a:p>
          <a:p>
            <a:r>
              <a:rPr lang="cy-GB" sz="2400" dirty="0"/>
              <a:t>Llyfrau sy'n dod a syniadau llawer o bobl at ei gilydd</a:t>
            </a:r>
            <a:endParaRPr lang="cy-GB" sz="2400" dirty="0">
              <a:cs typeface="Arial"/>
            </a:endParaRPr>
          </a:p>
          <a:p>
            <a:r>
              <a:rPr lang="cy-GB" sz="2400" dirty="0"/>
              <a:t>Adolygiadau llenyddiaeth mewn erthyglau siwrnal. </a:t>
            </a:r>
            <a:endParaRPr lang="en-GB" sz="2400">
              <a:cs typeface="Arial"/>
            </a:endParaRPr>
          </a:p>
          <a:p>
            <a:r>
              <a:rPr lang="en-GB" sz="2400" dirty="0">
                <a:hlinkClick r:id="rId2"/>
              </a:rPr>
              <a:t>http://www.youtube.com/watch?v=VS-huq3N</a:t>
            </a:r>
            <a:r>
              <a:rPr lang="en-GB" sz="1900" dirty="0">
                <a:hlinkClick r:id="rId2"/>
              </a:rPr>
              <a:t>BXs</a:t>
            </a:r>
            <a:endParaRPr lang="en-GB" sz="1900" dirty="0"/>
          </a:p>
          <a:p>
            <a:endParaRPr lang="en-GB" dirty="0"/>
          </a:p>
        </p:txBody>
      </p:sp>
      <p:sp>
        <p:nvSpPr>
          <p:cNvPr id="7" name="Content Placeholder 6">
            <a:extLst>
              <a:ext uri="{FF2B5EF4-FFF2-40B4-BE49-F238E27FC236}">
                <a16:creationId xmlns:a16="http://schemas.microsoft.com/office/drawing/2014/main" id="{9C5EC245-49BB-4F44-9C3F-2B758BA62887}"/>
              </a:ext>
            </a:extLst>
          </p:cNvPr>
          <p:cNvSpPr>
            <a:spLocks noGrp="1"/>
          </p:cNvSpPr>
          <p:nvPr>
            <p:ph sz="half" idx="2"/>
          </p:nvPr>
        </p:nvSpPr>
        <p:spPr>
          <a:xfrm>
            <a:off x="6656960" y="764704"/>
            <a:ext cx="4642449" cy="3989040"/>
          </a:xfrm>
        </p:spPr>
        <p:txBody>
          <a:bodyPr vert="horz" lIns="91440" tIns="45720" rIns="91440" bIns="45720" rtlCol="0" anchor="t">
            <a:noAutofit/>
          </a:bodyPr>
          <a:lstStyle/>
          <a:p>
            <a:pPr marL="0" indent="0">
              <a:buNone/>
            </a:pPr>
            <a:r>
              <a:rPr lang="en-GB" sz="2400" b="1" dirty="0">
                <a:solidFill>
                  <a:srgbClr val="0070C0"/>
                </a:solidFill>
              </a:rPr>
              <a:t>Secondary Sources</a:t>
            </a:r>
            <a:endParaRPr lang="en-GB" sz="2400" b="1">
              <a:solidFill>
                <a:srgbClr val="0070C0"/>
              </a:solidFill>
              <a:cs typeface="Arial"/>
            </a:endParaRPr>
          </a:p>
          <a:p>
            <a:pPr marL="0" indent="0">
              <a:buNone/>
            </a:pPr>
            <a:r>
              <a:rPr lang="en-GB" sz="2400" b="1" dirty="0">
                <a:solidFill>
                  <a:srgbClr val="0070C0"/>
                </a:solidFill>
              </a:rPr>
              <a:t>Usually:</a:t>
            </a:r>
            <a:endParaRPr lang="en-GB" sz="2400" b="1">
              <a:solidFill>
                <a:srgbClr val="0070C0"/>
              </a:solidFill>
              <a:cs typeface="Arial"/>
            </a:endParaRPr>
          </a:p>
          <a:p>
            <a:r>
              <a:rPr lang="en-GB" sz="2400" dirty="0">
                <a:solidFill>
                  <a:srgbClr val="0070C0"/>
                </a:solidFill>
              </a:rPr>
              <a:t>Books bringing together many people’s research and ideas</a:t>
            </a:r>
            <a:endParaRPr lang="en-GB" sz="2400">
              <a:solidFill>
                <a:srgbClr val="0070C0"/>
              </a:solidFill>
              <a:cs typeface="Arial"/>
            </a:endParaRPr>
          </a:p>
          <a:p>
            <a:r>
              <a:rPr lang="en-GB" sz="2400" dirty="0">
                <a:solidFill>
                  <a:srgbClr val="0070C0"/>
                </a:solidFill>
              </a:rPr>
              <a:t>Literature Reviews in journal articles</a:t>
            </a:r>
            <a:endParaRPr lang="en-GB" sz="2400" dirty="0">
              <a:solidFill>
                <a:srgbClr val="0070C0"/>
              </a:solidFill>
              <a:cs typeface="Arial"/>
            </a:endParaRPr>
          </a:p>
          <a:p>
            <a:pPr marL="0" indent="0">
              <a:buNone/>
            </a:pPr>
            <a:endParaRPr lang="en-GB" sz="2400" i="1" dirty="0">
              <a:solidFill>
                <a:srgbClr val="0070C0"/>
              </a:solidFill>
              <a:cs typeface="Arial"/>
            </a:endParaRPr>
          </a:p>
          <a:p>
            <a:r>
              <a:rPr lang="en-GB" sz="2400" dirty="0">
                <a:solidFill>
                  <a:srgbClr val="0070C0"/>
                </a:solidFill>
                <a:hlinkClick r:id="rId2">
                  <a:extLst>
                    <a:ext uri="{A12FA001-AC4F-418D-AE19-62706E023703}">
                      <ahyp:hlinkClr xmlns:ahyp="http://schemas.microsoft.com/office/drawing/2018/hyperlinkcolor" val="tx"/>
                    </a:ext>
                  </a:extLst>
                </a:hlinkClick>
              </a:rPr>
              <a:t>http://www.youtube.com/watch?v=VS-huq3NBXs</a:t>
            </a:r>
            <a:endParaRPr lang="en-GB" sz="2400" dirty="0">
              <a:solidFill>
                <a:srgbClr val="0070C0"/>
              </a:solidFill>
            </a:endParaRPr>
          </a:p>
          <a:p>
            <a:endParaRPr lang="en-GB" dirty="0"/>
          </a:p>
        </p:txBody>
      </p:sp>
    </p:spTree>
    <p:extLst>
      <p:ext uri="{BB962C8B-B14F-4D97-AF65-F5344CB8AC3E}">
        <p14:creationId xmlns:p14="http://schemas.microsoft.com/office/powerpoint/2010/main" val="15942546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502" y="264483"/>
            <a:ext cx="10515600" cy="1325563"/>
          </a:xfrm>
        </p:spPr>
        <p:txBody>
          <a:bodyPr vert="horz" lIns="91440" tIns="45720" rIns="91440" bIns="45720" rtlCol="0" anchor="ctr">
            <a:noAutofit/>
          </a:bodyPr>
          <a:lstStyle/>
          <a:p>
            <a:r>
              <a:rPr lang="en-GB" sz="4800" dirty="0"/>
              <a:t>Yn </a:t>
            </a:r>
            <a:r>
              <a:rPr lang="en-GB" sz="4800" dirty="0" err="1"/>
              <a:t>eich</a:t>
            </a:r>
            <a:r>
              <a:rPr lang="en-GB" sz="4800" dirty="0"/>
              <a:t> </a:t>
            </a:r>
            <a:r>
              <a:rPr lang="en-GB" sz="4800" dirty="0" err="1"/>
              <a:t>bywyd</a:t>
            </a:r>
            <a:r>
              <a:rPr lang="en-GB" sz="4800" dirty="0"/>
              <a:t> bob </a:t>
            </a:r>
            <a:r>
              <a:rPr lang="en-GB" sz="4800" dirty="0" err="1"/>
              <a:t>dydd</a:t>
            </a:r>
            <a:r>
              <a:rPr lang="en-GB" sz="4800" dirty="0"/>
              <a:t> / </a:t>
            </a:r>
            <a:r>
              <a:rPr lang="en-GB" sz="4800" dirty="0" err="1"/>
              <a:t>gwaith</a:t>
            </a:r>
            <a:r>
              <a:rPr lang="en-GB" sz="4800" dirty="0"/>
              <a:t>:</a:t>
            </a:r>
            <a:br>
              <a:rPr lang="en-GB" sz="4800" dirty="0"/>
            </a:br>
            <a:r>
              <a:rPr lang="en-GB" sz="4800" dirty="0">
                <a:solidFill>
                  <a:srgbClr val="0070C0"/>
                </a:solidFill>
              </a:rPr>
              <a:t>In your everyday life / work:</a:t>
            </a:r>
          </a:p>
        </p:txBody>
      </p:sp>
      <p:sp>
        <p:nvSpPr>
          <p:cNvPr id="3" name="Content Placeholder 2"/>
          <p:cNvSpPr>
            <a:spLocks noGrp="1"/>
          </p:cNvSpPr>
          <p:nvPr>
            <p:ph sz="half" idx="1"/>
          </p:nvPr>
        </p:nvSpPr>
        <p:spPr/>
        <p:txBody>
          <a:bodyPr>
            <a:normAutofit/>
          </a:bodyPr>
          <a:lstStyle/>
          <a:p>
            <a:r>
              <a:rPr lang="cy-GB" dirty="0"/>
              <a:t>Rhowch enghreifftiau o ymchwil cynradd</a:t>
            </a:r>
          </a:p>
          <a:p>
            <a:endParaRPr lang="cy-GB" dirty="0"/>
          </a:p>
          <a:p>
            <a:endParaRPr lang="cy-GB" dirty="0"/>
          </a:p>
          <a:p>
            <a:endParaRPr lang="cy-GB" dirty="0"/>
          </a:p>
          <a:p>
            <a:r>
              <a:rPr lang="cy-GB" dirty="0"/>
              <a:t>Rhowch enghreifftiau o ymchwil eilaidd </a:t>
            </a:r>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solidFill>
                  <a:srgbClr val="0070C0"/>
                </a:solidFill>
              </a:rPr>
              <a:t>Provide some examples of primary research</a:t>
            </a:r>
            <a:endParaRPr lang="en-GB" dirty="0">
              <a:solidFill>
                <a:srgbClr val="0070C0"/>
              </a:solidFill>
              <a:cs typeface="Arial"/>
            </a:endParaRPr>
          </a:p>
          <a:p>
            <a:endParaRPr lang="en-GB" dirty="0">
              <a:solidFill>
                <a:srgbClr val="0070C0"/>
              </a:solidFill>
              <a:cs typeface="Arial"/>
            </a:endParaRPr>
          </a:p>
          <a:p>
            <a:pPr marL="0" indent="0">
              <a:buNone/>
            </a:pPr>
            <a:endParaRPr lang="en-GB" dirty="0">
              <a:solidFill>
                <a:srgbClr val="0070C0"/>
              </a:solidFill>
              <a:cs typeface="Arial"/>
            </a:endParaRPr>
          </a:p>
          <a:p>
            <a:r>
              <a:rPr lang="en-GB" dirty="0">
                <a:solidFill>
                  <a:srgbClr val="0070C0"/>
                </a:solidFill>
              </a:rPr>
              <a:t>Provide some examples of secondary research</a:t>
            </a:r>
            <a:endParaRPr lang="en-GB" dirty="0">
              <a:solidFill>
                <a:srgbClr val="444D26"/>
              </a:solidFill>
              <a:cs typeface="Arial"/>
            </a:endParaRPr>
          </a:p>
        </p:txBody>
      </p:sp>
    </p:spTree>
    <p:extLst>
      <p:ext uri="{BB962C8B-B14F-4D97-AF65-F5344CB8AC3E}">
        <p14:creationId xmlns:p14="http://schemas.microsoft.com/office/powerpoint/2010/main" val="1985219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412" y="290423"/>
            <a:ext cx="10515599" cy="1143000"/>
          </a:xfrm>
        </p:spPr>
        <p:txBody>
          <a:bodyPr>
            <a:normAutofit fontScale="90000"/>
          </a:bodyPr>
          <a:lstStyle/>
          <a:p>
            <a:r>
              <a:rPr lang="cy-GB" sz="4800" dirty="0"/>
              <a:t>Rydym yn byw ein </a:t>
            </a:r>
            <a:r>
              <a:rPr lang="cy-GB" sz="4800" dirty="0" err="1"/>
              <a:t>bywdau</a:t>
            </a:r>
            <a:r>
              <a:rPr lang="cy-GB" sz="4800" dirty="0"/>
              <a:t> ar sail ymchwil</a:t>
            </a:r>
            <a:br>
              <a:rPr lang="en-GB" sz="4800" dirty="0"/>
            </a:br>
            <a:r>
              <a:rPr lang="en-GB" sz="4800" dirty="0">
                <a:solidFill>
                  <a:srgbClr val="0070C0"/>
                </a:solidFill>
              </a:rPr>
              <a:t>We live our lives based on research</a:t>
            </a:r>
            <a:br>
              <a:rPr lang="en-GB" dirty="0"/>
            </a:br>
            <a:endParaRPr lang="en-GB" dirty="0"/>
          </a:p>
        </p:txBody>
      </p:sp>
      <p:sp>
        <p:nvSpPr>
          <p:cNvPr id="3" name="Content Placeholder 2"/>
          <p:cNvSpPr>
            <a:spLocks noGrp="1"/>
          </p:cNvSpPr>
          <p:nvPr>
            <p:ph sz="half" idx="1"/>
          </p:nvPr>
        </p:nvSpPr>
        <p:spPr>
          <a:xfrm>
            <a:off x="6474125" y="1710606"/>
            <a:ext cx="5469147" cy="4351338"/>
          </a:xfrm>
        </p:spPr>
        <p:txBody>
          <a:bodyPr vert="horz" lIns="91440" tIns="45720" rIns="91440" bIns="45720" rtlCol="0" anchor="t">
            <a:noAutofit/>
          </a:bodyPr>
          <a:lstStyle/>
          <a:p>
            <a:r>
              <a:rPr lang="en-GB" sz="2400" dirty="0">
                <a:solidFill>
                  <a:srgbClr val="0070C0"/>
                </a:solidFill>
              </a:rPr>
              <a:t>‘8 out of 10 cats preferred Whiskers’</a:t>
            </a:r>
            <a:endParaRPr lang="en-GB" sz="2400">
              <a:solidFill>
                <a:srgbClr val="0070C0"/>
              </a:solidFill>
              <a:cs typeface="Arial"/>
            </a:endParaRPr>
          </a:p>
          <a:p>
            <a:r>
              <a:rPr lang="en-GB" sz="2400" dirty="0">
                <a:solidFill>
                  <a:srgbClr val="0070C0"/>
                </a:solidFill>
              </a:rPr>
              <a:t>89 out of 100 preferred this shampoo</a:t>
            </a:r>
            <a:endParaRPr lang="en-GB" sz="2400">
              <a:solidFill>
                <a:srgbClr val="0070C0"/>
              </a:solidFill>
              <a:cs typeface="Arial"/>
            </a:endParaRPr>
          </a:p>
          <a:p>
            <a:pPr marL="0" indent="0">
              <a:buNone/>
            </a:pPr>
            <a:r>
              <a:rPr lang="en-GB" sz="2400" dirty="0">
                <a:solidFill>
                  <a:srgbClr val="0070C0"/>
                </a:solidFill>
                <a:hlinkClick r:id="rId3">
                  <a:extLst>
                    <a:ext uri="{A12FA001-AC4F-418D-AE19-62706E023703}">
                      <ahyp:hlinkClr xmlns:ahyp="http://schemas.microsoft.com/office/drawing/2018/hyperlinkcolor" val="tx"/>
                    </a:ext>
                  </a:extLst>
                </a:hlinkClick>
              </a:rPr>
              <a:t>http://www.youtube.com/watch?v=y3EEIcPkcO4</a:t>
            </a:r>
            <a:endParaRPr lang="en-GB" sz="2400">
              <a:solidFill>
                <a:srgbClr val="0070C0"/>
              </a:solidFill>
              <a:cs typeface="Arial"/>
            </a:endParaRPr>
          </a:p>
          <a:p>
            <a:r>
              <a:rPr lang="en-GB" sz="2400" dirty="0">
                <a:solidFill>
                  <a:srgbClr val="0070C0"/>
                </a:solidFill>
              </a:rPr>
              <a:t>Safety of medicines / treatments- </a:t>
            </a:r>
            <a:endParaRPr lang="en-GB" sz="2400">
              <a:solidFill>
                <a:srgbClr val="0070C0"/>
              </a:solidFill>
              <a:cs typeface="Arial"/>
            </a:endParaRPr>
          </a:p>
          <a:p>
            <a:r>
              <a:rPr lang="en-GB" sz="2400" dirty="0">
                <a:solidFill>
                  <a:srgbClr val="0070C0"/>
                </a:solidFill>
              </a:rPr>
              <a:t>MMR controversy</a:t>
            </a:r>
            <a:endParaRPr lang="en-GB" sz="2400">
              <a:solidFill>
                <a:srgbClr val="0070C0"/>
              </a:solidFill>
              <a:cs typeface="Arial"/>
            </a:endParaRPr>
          </a:p>
          <a:p>
            <a:r>
              <a:rPr lang="en-GB" sz="2400" dirty="0">
                <a:solidFill>
                  <a:srgbClr val="0070C0"/>
                </a:solidFill>
              </a:rPr>
              <a:t>Food standards</a:t>
            </a:r>
            <a:endParaRPr lang="en-GB" sz="2400">
              <a:solidFill>
                <a:srgbClr val="0070C0"/>
              </a:solidFill>
              <a:cs typeface="Arial"/>
            </a:endParaRPr>
          </a:p>
          <a:p>
            <a:r>
              <a:rPr lang="en-GB" sz="2400" dirty="0">
                <a:solidFill>
                  <a:srgbClr val="0070C0"/>
                </a:solidFill>
              </a:rPr>
              <a:t>Health and safety</a:t>
            </a:r>
            <a:endParaRPr lang="en-GB" sz="2400">
              <a:solidFill>
                <a:srgbClr val="0070C0"/>
              </a:solidFill>
              <a:cs typeface="Arial"/>
            </a:endParaRPr>
          </a:p>
          <a:p>
            <a:r>
              <a:rPr lang="en-GB" sz="2400" dirty="0">
                <a:solidFill>
                  <a:srgbClr val="0070C0"/>
                </a:solidFill>
              </a:rPr>
              <a:t>Covid</a:t>
            </a:r>
            <a:endParaRPr lang="en-GB" sz="2400" dirty="0">
              <a:solidFill>
                <a:srgbClr val="0070C0"/>
              </a:solidFill>
              <a:cs typeface="Arial"/>
            </a:endParaRPr>
          </a:p>
          <a:p>
            <a:pPr marL="0" indent="0">
              <a:buNone/>
            </a:pPr>
            <a:endParaRPr lang="en-GB" dirty="0"/>
          </a:p>
        </p:txBody>
      </p:sp>
      <p:sp>
        <p:nvSpPr>
          <p:cNvPr id="4" name="Content Placeholder 3"/>
          <p:cNvSpPr>
            <a:spLocks noGrp="1"/>
          </p:cNvSpPr>
          <p:nvPr>
            <p:ph sz="half" idx="2"/>
          </p:nvPr>
        </p:nvSpPr>
        <p:spPr>
          <a:xfrm>
            <a:off x="219974" y="1566832"/>
            <a:ext cx="5569788" cy="4351338"/>
          </a:xfrm>
        </p:spPr>
        <p:txBody>
          <a:bodyPr vert="horz" lIns="91440" tIns="45720" rIns="91440" bIns="45720" rtlCol="0" anchor="t">
            <a:normAutofit/>
          </a:bodyPr>
          <a:lstStyle/>
          <a:p>
            <a:r>
              <a:rPr lang="cy-GB" sz="2400" dirty="0"/>
              <a:t>8 allan o 10 cath yn hoffi </a:t>
            </a:r>
            <a:r>
              <a:rPr lang="cy-GB" sz="2400" dirty="0" err="1"/>
              <a:t>Whiskers</a:t>
            </a:r>
            <a:r>
              <a:rPr lang="cy-GB" sz="2400" dirty="0"/>
              <a:t> yn well</a:t>
            </a:r>
            <a:endParaRPr lang="cy-GB" sz="2400">
              <a:cs typeface="Arial"/>
            </a:endParaRPr>
          </a:p>
          <a:p>
            <a:r>
              <a:rPr lang="cy-GB" sz="2400" dirty="0"/>
              <a:t>89 allan o 100 yn hoffi’r siampŵ orau</a:t>
            </a:r>
            <a:endParaRPr lang="cy-GB" sz="2400">
              <a:cs typeface="Arial"/>
            </a:endParaRPr>
          </a:p>
          <a:p>
            <a:r>
              <a:rPr lang="cy-GB" sz="2400" dirty="0">
                <a:hlinkClick r:id="rId3"/>
              </a:rPr>
              <a:t>http://www.youtube.com/watch?v=y3EEIcPkcO4</a:t>
            </a:r>
            <a:endParaRPr lang="cy-GB" sz="2400" dirty="0">
              <a:cs typeface="Arial"/>
            </a:endParaRPr>
          </a:p>
          <a:p>
            <a:r>
              <a:rPr lang="cy-GB" sz="2400" dirty="0"/>
              <a:t>Diogelwch moddion / triniaeth</a:t>
            </a:r>
            <a:endParaRPr lang="cy-GB" sz="2400">
              <a:cs typeface="Arial"/>
            </a:endParaRPr>
          </a:p>
          <a:p>
            <a:r>
              <a:rPr lang="cy-GB" sz="2400" dirty="0"/>
              <a:t>Dadl MMR</a:t>
            </a:r>
            <a:endParaRPr lang="cy-GB" sz="2400">
              <a:cs typeface="Arial"/>
            </a:endParaRPr>
          </a:p>
          <a:p>
            <a:r>
              <a:rPr lang="cy-GB" sz="2400" dirty="0"/>
              <a:t>Safonau Bwyd</a:t>
            </a:r>
            <a:endParaRPr lang="cy-GB" sz="2400">
              <a:cs typeface="Arial"/>
            </a:endParaRPr>
          </a:p>
          <a:p>
            <a:r>
              <a:rPr lang="cy-GB" sz="2400" dirty="0"/>
              <a:t>Iechyd a Diogelwch </a:t>
            </a:r>
            <a:endParaRPr lang="cy-GB" sz="2400">
              <a:cs typeface="Arial"/>
            </a:endParaRPr>
          </a:p>
          <a:p>
            <a:r>
              <a:rPr lang="cy-GB" sz="2400" dirty="0" err="1"/>
              <a:t>Covid</a:t>
            </a:r>
            <a:endParaRPr lang="cy-GB" sz="2400" dirty="0"/>
          </a:p>
          <a:p>
            <a:endParaRPr lang="en-GB" dirty="0"/>
          </a:p>
          <a:p>
            <a:endParaRPr lang="en-GB" dirty="0"/>
          </a:p>
        </p:txBody>
      </p:sp>
    </p:spTree>
    <p:extLst>
      <p:ext uri="{BB962C8B-B14F-4D97-AF65-F5344CB8AC3E}">
        <p14:creationId xmlns:p14="http://schemas.microsoft.com/office/powerpoint/2010/main" val="551243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294" y="-152460"/>
            <a:ext cx="10515600" cy="1325563"/>
          </a:xfrm>
        </p:spPr>
        <p:txBody>
          <a:bodyPr vert="horz" lIns="91440" tIns="45720" rIns="91440" bIns="45720" rtlCol="0" anchor="ctr">
            <a:noAutofit/>
          </a:bodyPr>
          <a:lstStyle/>
          <a:p>
            <a:r>
              <a:rPr lang="en-GB" sz="4800" dirty="0" err="1"/>
              <a:t>Tasg</a:t>
            </a:r>
            <a:r>
              <a:rPr lang="en-GB" sz="4800" dirty="0"/>
              <a:t>                          </a:t>
            </a:r>
            <a:r>
              <a:rPr lang="en-GB" sz="4800" dirty="0">
                <a:solidFill>
                  <a:srgbClr val="0070C0"/>
                </a:solidFill>
              </a:rPr>
              <a:t>Task</a:t>
            </a:r>
          </a:p>
        </p:txBody>
      </p:sp>
      <p:sp>
        <p:nvSpPr>
          <p:cNvPr id="3" name="Content Placeholder 2"/>
          <p:cNvSpPr>
            <a:spLocks noGrp="1"/>
          </p:cNvSpPr>
          <p:nvPr>
            <p:ph sz="half" idx="1"/>
          </p:nvPr>
        </p:nvSpPr>
        <p:spPr>
          <a:xfrm>
            <a:off x="176842" y="919851"/>
            <a:ext cx="5957977" cy="4351338"/>
          </a:xfrm>
        </p:spPr>
        <p:txBody>
          <a:bodyPr vert="horz" lIns="91440" tIns="45720" rIns="91440" bIns="45720" rtlCol="0" anchor="t">
            <a:noAutofit/>
          </a:bodyPr>
          <a:lstStyle/>
          <a:p>
            <a:pPr marL="0" indent="0">
              <a:buNone/>
            </a:pPr>
            <a:endParaRPr lang="cy-GB" dirty="0"/>
          </a:p>
          <a:p>
            <a:pPr marL="0" indent="0">
              <a:buNone/>
            </a:pPr>
            <a:r>
              <a:rPr kumimoji="0" lang="cy-GB" altLang="en-US" sz="2400" b="0" i="0" u="none" strike="noStrike" cap="none" normalizeH="0" baseline="0" dirty="0">
                <a:ln>
                  <a:noFill/>
                </a:ln>
                <a:solidFill>
                  <a:srgbClr val="1F1F1F"/>
                </a:solidFill>
                <a:effectLst/>
                <a:latin typeface="Arial Unicode MS"/>
                <a:ea typeface="inherit"/>
              </a:rPr>
              <a:t>Mewn grwpiau neu barau meddyliwch am yr hyn sydd o ddiddordeb i chi a beth yr hoffech chi gael gwybod mwy amdano</a:t>
            </a:r>
            <a:endParaRPr lang="cy-GB" sz="2400" dirty="0">
              <a:cs typeface="Arial"/>
            </a:endParaRPr>
          </a:p>
        </p:txBody>
      </p:sp>
      <p:sp>
        <p:nvSpPr>
          <p:cNvPr id="4" name="Content Placeholder 3"/>
          <p:cNvSpPr>
            <a:spLocks noGrp="1"/>
          </p:cNvSpPr>
          <p:nvPr>
            <p:ph sz="half" idx="2"/>
          </p:nvPr>
        </p:nvSpPr>
        <p:spPr>
          <a:xfrm>
            <a:off x="6574766" y="919851"/>
            <a:ext cx="5181600" cy="4351338"/>
          </a:xfrm>
        </p:spPr>
        <p:txBody>
          <a:bodyPr vert="horz" lIns="91440" tIns="45720" rIns="91440" bIns="45720" rtlCol="0" anchor="t">
            <a:noAutofit/>
          </a:bodyPr>
          <a:lstStyle/>
          <a:p>
            <a:pPr marL="0" indent="0">
              <a:buNone/>
            </a:pPr>
            <a:endParaRPr lang="en-GB" sz="2400" dirty="0">
              <a:solidFill>
                <a:srgbClr val="0070C0"/>
              </a:solidFill>
              <a:cs typeface="Arial"/>
            </a:endParaRPr>
          </a:p>
          <a:p>
            <a:pPr marL="0" indent="0">
              <a:buNone/>
            </a:pPr>
            <a:r>
              <a:rPr lang="en-GB" i="1" dirty="0">
                <a:solidFill>
                  <a:srgbClr val="0070C0"/>
                </a:solidFill>
              </a:rPr>
              <a:t>In groups or pairs think about what interests you and what you would like to find out more about. </a:t>
            </a:r>
          </a:p>
        </p:txBody>
      </p:sp>
    </p:spTree>
    <p:extLst>
      <p:ext uri="{BB962C8B-B14F-4D97-AF65-F5344CB8AC3E}">
        <p14:creationId xmlns:p14="http://schemas.microsoft.com/office/powerpoint/2010/main" val="2384378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949FCFB-595C-6EB4-C60B-4F29BA0EABA2}"/>
              </a:ext>
            </a:extLst>
          </p:cNvPr>
          <p:cNvSpPr>
            <a:spLocks noGrp="1"/>
          </p:cNvSpPr>
          <p:nvPr>
            <p:ph idx="1"/>
          </p:nvPr>
        </p:nvSpPr>
        <p:spPr>
          <a:xfrm>
            <a:off x="376561" y="591629"/>
            <a:ext cx="10515600" cy="4351338"/>
          </a:xfrm>
        </p:spPr>
        <p:txBody>
          <a:bodyPr>
            <a:normAutofit/>
          </a:bodyPr>
          <a:lstStyle/>
          <a:p>
            <a:pPr marL="0" indent="0">
              <a:lnSpc>
                <a:spcPts val="2700"/>
              </a:lnSpc>
              <a:spcAft>
                <a:spcPts val="800"/>
              </a:spcAft>
              <a:buNone/>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dirty="0">
                <a:solidFill>
                  <a:srgbClr val="1F1F1F"/>
                </a:solidFill>
                <a:effectLst/>
                <a:latin typeface="+mj-lt"/>
                <a:ea typeface="Times New Roman" panose="02020603050405020304" pitchFamily="18" charset="0"/>
                <a:cs typeface="Courier New" panose="02070309020205020404" pitchFamily="49" charset="0"/>
              </a:rPr>
              <a:t>Erbyn wythnos nesaf: </a:t>
            </a:r>
            <a:endParaRPr lang="en-GB" sz="1800" b="1" dirty="0">
              <a:effectLst/>
              <a:latin typeface="+mj-lt"/>
              <a:ea typeface="DengXian" panose="02010600030101010101" pitchFamily="2" charset="-122"/>
              <a:cs typeface="Times New Roman" panose="02020603050405020304" pitchFamily="18"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dirty="0">
                <a:solidFill>
                  <a:srgbClr val="1F1F1F"/>
                </a:solidFill>
                <a:effectLst/>
                <a:latin typeface="+mj-lt"/>
                <a:ea typeface="Times New Roman" panose="02020603050405020304" pitchFamily="18" charset="0"/>
                <a:cs typeface="Courier New" panose="02070309020205020404" pitchFamily="49" charset="0"/>
              </a:rPr>
              <a:t>Meddyliwch am eich pwnc ymchwil</a:t>
            </a: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dirty="0">
                <a:solidFill>
                  <a:srgbClr val="1F1F1F"/>
                </a:solidFill>
                <a:effectLst/>
                <a:latin typeface="+mj-lt"/>
                <a:ea typeface="Times New Roman" panose="02020603050405020304" pitchFamily="18" charset="0"/>
                <a:cs typeface="Courier New" panose="02070309020205020404" pitchFamily="49" charset="0"/>
              </a:rPr>
              <a:t>Ystyriwch ddechrau darllen o gwmpas y pwnc ar gyfer eich adolygiad llenyddiaeth</a:t>
            </a:r>
            <a:endParaRPr lang="en-GB" sz="1800" b="1" dirty="0">
              <a:effectLst/>
              <a:latin typeface="+mj-lt"/>
              <a:ea typeface="DengXian" panose="02010600030101010101" pitchFamily="2" charset="-122"/>
              <a:cs typeface="Times New Roman" panose="02020603050405020304" pitchFamily="18"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dirty="0">
                <a:solidFill>
                  <a:srgbClr val="1F1F1F"/>
                </a:solidFill>
                <a:effectLst/>
                <a:latin typeface="+mj-lt"/>
                <a:ea typeface="Times New Roman" panose="02020603050405020304" pitchFamily="18" charset="0"/>
                <a:cs typeface="Courier New" panose="02070309020205020404" pitchFamily="49" charset="0"/>
              </a:rPr>
              <a:t>Pam ei fod yn bwysig?</a:t>
            </a:r>
            <a:endParaRPr lang="en-GB" sz="1800" b="1" dirty="0">
              <a:effectLst/>
              <a:latin typeface="+mj-lt"/>
              <a:ea typeface="DengXian" panose="02010600030101010101" pitchFamily="2" charset="-122"/>
              <a:cs typeface="Times New Roman" panose="02020603050405020304" pitchFamily="18"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dirty="0">
                <a:solidFill>
                  <a:srgbClr val="1F1F1F"/>
                </a:solidFill>
                <a:effectLst/>
                <a:latin typeface="+mj-lt"/>
                <a:ea typeface="Times New Roman" panose="02020603050405020304" pitchFamily="18" charset="0"/>
                <a:cs typeface="Courier New" panose="02070309020205020404" pitchFamily="49" charset="0"/>
              </a:rPr>
              <a:t>Sut mae'n berthnasol i addysg/gofal blynyddoedd cynnar?</a:t>
            </a:r>
            <a:endParaRPr lang="en-GB" sz="1800" b="1" dirty="0">
              <a:effectLst/>
              <a:latin typeface="+mj-lt"/>
              <a:ea typeface="DengXian" panose="02010600030101010101" pitchFamily="2" charset="-122"/>
              <a:cs typeface="Times New Roman" panose="02020603050405020304" pitchFamily="18" charset="0"/>
            </a:endParaRPr>
          </a:p>
          <a:p>
            <a:pPr>
              <a:lnSpc>
                <a:spcPts val="2700"/>
              </a:lnSpc>
              <a:spcAft>
                <a:spcPts val="80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1800" b="1" dirty="0">
                <a:solidFill>
                  <a:srgbClr val="1F1F1F"/>
                </a:solidFill>
                <a:effectLst/>
                <a:latin typeface="+mj-lt"/>
                <a:ea typeface="Times New Roman" panose="02020603050405020304" pitchFamily="18" charset="0"/>
                <a:cs typeface="Courier New" panose="02070309020205020404" pitchFamily="49" charset="0"/>
              </a:rPr>
              <a:t>Ym mha ffyrdd y mae eraill yn ymchwilio i'ch dewis bwnc</a:t>
            </a:r>
            <a:endParaRPr lang="en-GB" sz="1800" b="1" dirty="0">
              <a:effectLst/>
              <a:latin typeface="+mj-lt"/>
              <a:ea typeface="DengXian" panose="02010600030101010101" pitchFamily="2" charset="-122"/>
              <a:cs typeface="Times New Roman" panose="02020603050405020304" pitchFamily="18" charset="0"/>
            </a:endParaRPr>
          </a:p>
          <a:p>
            <a:pPr marL="0" indent="0">
              <a:lnSpc>
                <a:spcPct val="107000"/>
              </a:lnSpc>
              <a:spcAft>
                <a:spcPts val="800"/>
              </a:spcAft>
              <a:buNone/>
            </a:pPr>
            <a:endParaRPr lang="en-GB" sz="1800" dirty="0">
              <a:effectLst/>
              <a:latin typeface="+mj-lt"/>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784931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45F29F8-DB7A-420F-8097-381CC44407C3}"/>
              </a:ext>
            </a:extLst>
          </p:cNvPr>
          <p:cNvSpPr>
            <a:spLocks noGrp="1"/>
          </p:cNvSpPr>
          <p:nvPr>
            <p:ph idx="1"/>
          </p:nvPr>
        </p:nvSpPr>
        <p:spPr>
          <a:xfrm>
            <a:off x="546179" y="1047938"/>
            <a:ext cx="9652958" cy="3917032"/>
          </a:xfrm>
        </p:spPr>
        <p:txBody>
          <a:bodyPr vert="horz" lIns="91440" tIns="45720" rIns="91440" bIns="45720" rtlCol="0" anchor="t">
            <a:noAutofit/>
          </a:bodyPr>
          <a:lstStyle/>
          <a:p>
            <a:pPr marL="0" indent="0">
              <a:buNone/>
            </a:pPr>
            <a:r>
              <a:rPr lang="en-GB" sz="2400" dirty="0">
                <a:solidFill>
                  <a:srgbClr val="0070C0"/>
                </a:solidFill>
              </a:rPr>
              <a:t>By next week:</a:t>
            </a:r>
          </a:p>
          <a:p>
            <a:pPr marL="0" indent="0">
              <a:buNone/>
            </a:pPr>
            <a:endParaRPr lang="en-GB" sz="2400" dirty="0">
              <a:solidFill>
                <a:srgbClr val="0070C0"/>
              </a:solidFill>
            </a:endParaRPr>
          </a:p>
          <a:p>
            <a:pPr marL="0" indent="0">
              <a:buNone/>
            </a:pPr>
            <a:r>
              <a:rPr lang="en-GB" sz="2400" dirty="0">
                <a:solidFill>
                  <a:srgbClr val="0070C0"/>
                </a:solidFill>
              </a:rPr>
              <a:t>Have a think about your research topic</a:t>
            </a:r>
            <a:endParaRPr lang="en-GB" sz="2400" dirty="0">
              <a:solidFill>
                <a:srgbClr val="0070C0"/>
              </a:solidFill>
              <a:cs typeface="Arial"/>
            </a:endParaRPr>
          </a:p>
          <a:p>
            <a:pPr marL="0" indent="0">
              <a:buNone/>
            </a:pPr>
            <a:endParaRPr lang="en-GB" sz="2400" dirty="0">
              <a:solidFill>
                <a:srgbClr val="0070C0"/>
              </a:solidFill>
              <a:cs typeface="Arial"/>
            </a:endParaRPr>
          </a:p>
          <a:p>
            <a:pPr marL="0" indent="0">
              <a:buNone/>
            </a:pPr>
            <a:r>
              <a:rPr lang="en-GB" sz="2400" dirty="0">
                <a:solidFill>
                  <a:srgbClr val="0070C0"/>
                </a:solidFill>
              </a:rPr>
              <a:t>Consider starting to read around the subject for your literature review</a:t>
            </a:r>
            <a:endParaRPr lang="en-GB" sz="2400" dirty="0">
              <a:solidFill>
                <a:srgbClr val="0070C0"/>
              </a:solidFill>
              <a:cs typeface="Arial"/>
            </a:endParaRPr>
          </a:p>
          <a:p>
            <a:pPr marL="0" indent="0">
              <a:buNone/>
            </a:pPr>
            <a:r>
              <a:rPr lang="en-GB" sz="2400" dirty="0">
                <a:solidFill>
                  <a:srgbClr val="0070C0"/>
                </a:solidFill>
              </a:rPr>
              <a:t>Why is it important?</a:t>
            </a:r>
          </a:p>
          <a:p>
            <a:pPr marL="0" indent="0">
              <a:buNone/>
            </a:pPr>
            <a:r>
              <a:rPr lang="en-GB" sz="2400" dirty="0">
                <a:solidFill>
                  <a:srgbClr val="0070C0"/>
                </a:solidFill>
              </a:rPr>
              <a:t>How does it relate to Early years education/care?</a:t>
            </a:r>
          </a:p>
          <a:p>
            <a:pPr marL="0" indent="0">
              <a:buNone/>
            </a:pPr>
            <a:r>
              <a:rPr lang="en-GB" sz="2400" dirty="0">
                <a:solidFill>
                  <a:srgbClr val="0070C0"/>
                </a:solidFill>
              </a:rPr>
              <a:t>In what ways do others do research on your chosen topic</a:t>
            </a:r>
          </a:p>
          <a:p>
            <a:endParaRPr lang="en-GB" sz="2400" b="1" dirty="0">
              <a:solidFill>
                <a:srgbClr val="0070C0"/>
              </a:solidFill>
            </a:endParaRPr>
          </a:p>
          <a:p>
            <a:pPr marL="0" indent="0">
              <a:buNone/>
            </a:pPr>
            <a:endParaRPr lang="en-GB" dirty="0"/>
          </a:p>
        </p:txBody>
      </p:sp>
    </p:spTree>
    <p:extLst>
      <p:ext uri="{BB962C8B-B14F-4D97-AF65-F5344CB8AC3E}">
        <p14:creationId xmlns:p14="http://schemas.microsoft.com/office/powerpoint/2010/main" val="40021183"/>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32</TotalTime>
  <Words>1887</Words>
  <Application>Microsoft Office PowerPoint</Application>
  <PresentationFormat>Widescreen</PresentationFormat>
  <Paragraphs>211</Paragraphs>
  <Slides>15</Slides>
  <Notes>13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15</vt:i4>
      </vt:variant>
    </vt:vector>
  </HeadingPairs>
  <TitlesOfParts>
    <vt:vector size="25" baseType="lpstr">
      <vt:lpstr>Arial Unicode MS</vt:lpstr>
      <vt:lpstr>Myriad Pro</vt:lpstr>
      <vt:lpstr>Symbol,Sans-Serif</vt:lpstr>
      <vt:lpstr>Arial</vt:lpstr>
      <vt:lpstr>Calibri</vt:lpstr>
      <vt:lpstr>Lucida Sans</vt:lpstr>
      <vt:lpstr>Symbol</vt:lpstr>
      <vt:lpstr>Times</vt:lpstr>
      <vt:lpstr>Office Theme</vt:lpstr>
      <vt:lpstr>20140311PresentationUWTSDTemplate</vt:lpstr>
      <vt:lpstr>   ECEY5010C: Ymchwil ar gyfer Dysgu    Seswin 1   ECEY5010: Research for Learning Session 1    </vt:lpstr>
      <vt:lpstr>Deillianau Dysgu       Learning Outcomes</vt:lpstr>
      <vt:lpstr>PowerPoint Presentation</vt:lpstr>
      <vt:lpstr> Asesiad  Assessment </vt:lpstr>
      <vt:lpstr>Beth yw ymchwil? What is research?</vt:lpstr>
      <vt:lpstr>Sut allwn ni dysgu o wneud ymchwil?   How can we learn from research?</vt:lpstr>
      <vt:lpstr>Sut allwn ni  dysgu o wneud ymchwil?  How can  others learn from research?</vt:lpstr>
      <vt:lpstr>Mathau o ymchwil  Types of research</vt:lpstr>
      <vt:lpstr>Ffynonellau cynradd ac eilaidd  Primary and Secondary sources</vt:lpstr>
      <vt:lpstr>PowerPoint Presentation</vt:lpstr>
      <vt:lpstr>Yn eich bywyd bob dydd / gwaith: In your everyday life / work:</vt:lpstr>
      <vt:lpstr>Rydym yn byw ein bywdau ar sail ymchwil We live our lives based on research </vt:lpstr>
      <vt:lpstr>Tasg                          Task</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Jessica Pitman</cp:lastModifiedBy>
  <cp:revision>108</cp:revision>
  <dcterms:created xsi:type="dcterms:W3CDTF">2022-07-11T13:19:46Z</dcterms:created>
  <dcterms:modified xsi:type="dcterms:W3CDTF">2024-03-27T14:35:30Z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