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4"/>
  </p:notesMasterIdLst>
  <p:handoutMasterIdLst>
    <p:handoutMasterId r:id="rId35"/>
  </p:handoutMasterIdLst>
  <p:sldIdLst>
    <p:sldId id="256" r:id="rId2"/>
    <p:sldId id="332" r:id="rId3"/>
    <p:sldId id="312" r:id="rId4"/>
    <p:sldId id="313" r:id="rId5"/>
    <p:sldId id="318" r:id="rId6"/>
    <p:sldId id="333" r:id="rId7"/>
    <p:sldId id="303" r:id="rId8"/>
    <p:sldId id="309" r:id="rId9"/>
    <p:sldId id="330" r:id="rId10"/>
    <p:sldId id="314" r:id="rId11"/>
    <p:sldId id="334" r:id="rId12"/>
    <p:sldId id="329" r:id="rId13"/>
    <p:sldId id="304" r:id="rId14"/>
    <p:sldId id="327" r:id="rId15"/>
    <p:sldId id="321" r:id="rId16"/>
    <p:sldId id="335" r:id="rId17"/>
    <p:sldId id="342" r:id="rId18"/>
    <p:sldId id="306" r:id="rId19"/>
    <p:sldId id="341" r:id="rId20"/>
    <p:sldId id="307" r:id="rId21"/>
    <p:sldId id="344" r:id="rId22"/>
    <p:sldId id="345" r:id="rId23"/>
    <p:sldId id="339" r:id="rId24"/>
    <p:sldId id="343" r:id="rId25"/>
    <p:sldId id="322" r:id="rId26"/>
    <p:sldId id="260" r:id="rId27"/>
    <p:sldId id="261" r:id="rId28"/>
    <p:sldId id="323" r:id="rId29"/>
    <p:sldId id="324" r:id="rId30"/>
    <p:sldId id="346" r:id="rId31"/>
    <p:sldId id="340" r:id="rId32"/>
    <p:sldId id="316" r:id="rId33"/>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57643" autoAdjust="0"/>
  </p:normalViewPr>
  <p:slideViewPr>
    <p:cSldViewPr>
      <p:cViewPr>
        <p:scale>
          <a:sx n="40" d="100"/>
          <a:sy n="40" d="100"/>
        </p:scale>
        <p:origin x="2238"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8250" y="0"/>
            <a:ext cx="2889250" cy="488950"/>
          </a:xfrm>
          <a:prstGeom prst="rect">
            <a:avLst/>
          </a:prstGeom>
        </p:spPr>
        <p:txBody>
          <a:bodyPr vert="horz" lIns="91440" tIns="45720" rIns="91440" bIns="45720" rtlCol="0"/>
          <a:lstStyle>
            <a:lvl1pPr algn="r">
              <a:defRPr sz="1200"/>
            </a:lvl1pPr>
          </a:lstStyle>
          <a:p>
            <a:fld id="{7A650EC1-6D0E-4AE5-B4DA-BA75FD53A368}" type="datetimeFigureOut">
              <a:rPr lang="en-GB" smtClean="0"/>
              <a:t>27/04/2020</a:t>
            </a:fld>
            <a:endParaRPr lang="en-GB"/>
          </a:p>
        </p:txBody>
      </p:sp>
      <p:sp>
        <p:nvSpPr>
          <p:cNvPr id="4" name="Footer Placeholder 3"/>
          <p:cNvSpPr>
            <a:spLocks noGrp="1"/>
          </p:cNvSpPr>
          <p:nvPr>
            <p:ph type="ftr" sz="quarter" idx="2"/>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8250" y="9264650"/>
            <a:ext cx="2889250" cy="488950"/>
          </a:xfrm>
          <a:prstGeom prst="rect">
            <a:avLst/>
          </a:prstGeom>
        </p:spPr>
        <p:txBody>
          <a:bodyPr vert="horz" lIns="91440" tIns="45720" rIns="91440" bIns="45720" rtlCol="0" anchor="b"/>
          <a:lstStyle>
            <a:lvl1pPr algn="r">
              <a:defRPr sz="1200"/>
            </a:lvl1pPr>
          </a:lstStyle>
          <a:p>
            <a:fld id="{B13673D3-B395-45EB-9489-0EAA07F21436}" type="slidenum">
              <a:rPr lang="en-GB" smtClean="0"/>
              <a:t>‹#›</a:t>
            </a:fld>
            <a:endParaRPr lang="en-GB"/>
          </a:p>
        </p:txBody>
      </p:sp>
    </p:spTree>
    <p:extLst>
      <p:ext uri="{BB962C8B-B14F-4D97-AF65-F5344CB8AC3E}">
        <p14:creationId xmlns:p14="http://schemas.microsoft.com/office/powerpoint/2010/main" val="3402481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8E284A72-2FDF-47F5-886C-F0120ACE9D22}" type="datetimeFigureOut">
              <a:rPr lang="en-GB" smtClean="0"/>
              <a:t>27/04/2020</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66D29648-A2F4-46D5-9F39-7BC40FB1BBCF}" type="slidenum">
              <a:rPr lang="en-GB" smtClean="0"/>
              <a:t>‹#›</a:t>
            </a:fld>
            <a:endParaRPr lang="en-GB"/>
          </a:p>
        </p:txBody>
      </p:sp>
    </p:spTree>
    <p:extLst>
      <p:ext uri="{BB962C8B-B14F-4D97-AF65-F5344CB8AC3E}">
        <p14:creationId xmlns:p14="http://schemas.microsoft.com/office/powerpoint/2010/main" val="20722423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CD695DF-DD2C-4D2D-AF96-7590631D328A}" type="slidenum">
              <a:rPr lang="en-GB" smtClean="0"/>
              <a:t>1</a:t>
            </a:fld>
            <a:endParaRPr lang="en-GB"/>
          </a:p>
        </p:txBody>
      </p:sp>
    </p:spTree>
    <p:extLst>
      <p:ext uri="{BB962C8B-B14F-4D97-AF65-F5344CB8AC3E}">
        <p14:creationId xmlns:p14="http://schemas.microsoft.com/office/powerpoint/2010/main" val="20374387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latinLnBrk="0"/>
            <a:r>
              <a:rPr lang="en-GB" dirty="0"/>
              <a:t>1. Research is a very general term for an activity that involves finding out, in a more or less systematic way, things you did not know. A more academic interpretation is that research involves finding out about things that no-one else knew either. It is about advancing the frontiers of knowledge. </a:t>
            </a:r>
          </a:p>
          <a:p>
            <a:pPr algn="just" latinLnBrk="0"/>
            <a:endParaRPr lang="en-GB" dirty="0"/>
          </a:p>
          <a:p>
            <a:pPr algn="just" latinLnBrk="0"/>
            <a:r>
              <a:rPr lang="en-GB" dirty="0"/>
              <a:t>2. As with all activities, the rigour with which this activity is carried out will be reflected in the quality of the results.</a:t>
            </a:r>
          </a:p>
          <a:p>
            <a:pPr algn="just" latinLnBrk="0"/>
            <a:endParaRPr lang="en-GB" dirty="0"/>
          </a:p>
          <a:p>
            <a:pPr algn="just" latinLnBrk="0"/>
            <a:r>
              <a:rPr lang="en-GB" dirty="0"/>
              <a:t>In terms of an actual definition, you will see competing definitions across researchers and disciplines.</a:t>
            </a:r>
          </a:p>
          <a:p>
            <a:pPr algn="just" latinLnBrk="0"/>
            <a:endParaRPr lang="en-GB" dirty="0"/>
          </a:p>
          <a:p>
            <a:pPr algn="just" latinLnBrk="0"/>
            <a:endParaRPr lang="en-GB" dirty="0"/>
          </a:p>
          <a:p>
            <a:pPr algn="just" latinLnBrk="0"/>
            <a:endParaRPr lang="en-GB" sz="1200" b="0" i="0" kern="1200" dirty="0">
              <a:solidFill>
                <a:schemeClr val="tx1"/>
              </a:solidFill>
              <a:effectLst/>
              <a:latin typeface="+mn-lt"/>
              <a:ea typeface="+mn-ea"/>
              <a:cs typeface="+mn-cs"/>
            </a:endParaRPr>
          </a:p>
          <a:p>
            <a:br>
              <a:rPr lang="en-GB" dirty="0"/>
            </a:br>
            <a:endParaRPr lang="en-GB" dirty="0"/>
          </a:p>
        </p:txBody>
      </p:sp>
      <p:sp>
        <p:nvSpPr>
          <p:cNvPr id="4" name="Slide Number Placeholder 3"/>
          <p:cNvSpPr>
            <a:spLocks noGrp="1"/>
          </p:cNvSpPr>
          <p:nvPr>
            <p:ph type="sldNum" sz="quarter" idx="5"/>
          </p:nvPr>
        </p:nvSpPr>
        <p:spPr/>
        <p:txBody>
          <a:bodyPr/>
          <a:lstStyle/>
          <a:p>
            <a:fld id="{FDF7F7F2-E2C4-452E-8726-E041403406C1}" type="slidenum">
              <a:rPr lang="en-GB" smtClean="0"/>
              <a:t>3</a:t>
            </a:fld>
            <a:endParaRPr lang="en-GB"/>
          </a:p>
        </p:txBody>
      </p:sp>
    </p:spTree>
    <p:extLst>
      <p:ext uri="{BB962C8B-B14F-4D97-AF65-F5344CB8AC3E}">
        <p14:creationId xmlns:p14="http://schemas.microsoft.com/office/powerpoint/2010/main" val="2221474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Broadly, we research to increase the knowledge we have on any given subject. Specifically, the correct knowledge.</a:t>
            </a:r>
          </a:p>
          <a:p>
            <a:endParaRPr lang="en-GB" dirty="0"/>
          </a:p>
          <a:p>
            <a:r>
              <a:rPr lang="en-GB" dirty="0"/>
              <a:t>2. Individually, we may research to further our own careers or serve our own interests, to find out more about something we are interested in</a:t>
            </a:r>
          </a:p>
        </p:txBody>
      </p:sp>
      <p:sp>
        <p:nvSpPr>
          <p:cNvPr id="4" name="Slide Number Placeholder 3"/>
          <p:cNvSpPr>
            <a:spLocks noGrp="1"/>
          </p:cNvSpPr>
          <p:nvPr>
            <p:ph type="sldNum" sz="quarter" idx="5"/>
          </p:nvPr>
        </p:nvSpPr>
        <p:spPr/>
        <p:txBody>
          <a:bodyPr/>
          <a:lstStyle/>
          <a:p>
            <a:fld id="{FDF7F7F2-E2C4-452E-8726-E041403406C1}" type="slidenum">
              <a:rPr lang="en-GB" smtClean="0"/>
              <a:t>4</a:t>
            </a:fld>
            <a:endParaRPr lang="en-GB"/>
          </a:p>
        </p:txBody>
      </p:sp>
    </p:spTree>
    <p:extLst>
      <p:ext uri="{BB962C8B-B14F-4D97-AF65-F5344CB8AC3E}">
        <p14:creationId xmlns:p14="http://schemas.microsoft.com/office/powerpoint/2010/main" val="20679291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just">
              <a:buFont typeface="Arial" panose="020B0604020202020204" pitchFamily="34" charset="0"/>
              <a:buChar char="•"/>
            </a:pPr>
            <a:r>
              <a:rPr lang="en-GB" dirty="0"/>
              <a:t>Categorise: This involves forming a typology of objects, events or concepts, i.e. a set of names or ‘boxes’ into which these can be sorted. This can be useful in explaining which ‘things’ belong together and how. </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Describe: Descriptive research relies on observation as a means of collecting data. It attempts to examine situations in order to establish what is the norm, i.e. what can be predicted to happen again under the same circumstances. </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Explain: This type of research is designed to deal with more complex issues. It aims to move beyond ‘just getting the facts’ in order to make sense of the myriad other elements involved, such as human, political, social, cultural and contextual factors. </a:t>
            </a:r>
          </a:p>
          <a:p>
            <a:pPr marL="171450" indent="-171450" algn="just">
              <a:buFont typeface="Arial" panose="020B0604020202020204" pitchFamily="34" charset="0"/>
              <a:buChar char="•"/>
            </a:pPr>
            <a:endParaRPr lang="en-GB" dirty="0"/>
          </a:p>
          <a:p>
            <a:pPr marL="171450" indent="-171450" algn="just">
              <a:buFont typeface="Arial" panose="020B0604020202020204" pitchFamily="34" charset="0"/>
              <a:buChar char="•"/>
            </a:pPr>
            <a:r>
              <a:rPr lang="en-GB" dirty="0"/>
              <a:t>Evaluate: This involves making judgements about the quality of objects or events. Quality can be measured either in an absolute sense or on a comparative basis. To be useful, the methods of evaluation must be relevant to the context and intentions of the research. </a:t>
            </a:r>
          </a:p>
          <a:p>
            <a:pPr marL="171450" indent="-171450" algn="just">
              <a:buFont typeface="Arial" panose="020B0604020202020204" pitchFamily="34" charset="0"/>
              <a:buChar char="•"/>
            </a:pPr>
            <a:endParaRPr lang="en-GB" dirty="0"/>
          </a:p>
          <a:p>
            <a:pPr marL="171450" indent="-171450" algn="just">
              <a:buFont typeface="Arial" panose="020B0604020202020204" pitchFamily="34" charset="0"/>
              <a:buChar char="•"/>
            </a:pPr>
            <a:r>
              <a:rPr lang="en-GB" dirty="0"/>
              <a:t>Compare: Two or more contrasting cases can be examined to highlight differences and similarities between them, leading to a better understanding of phenomena.</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Correlate: The relationships between two phenomena are investigated to see whether and how they influence each other. The relationship might be just a loose link at one extreme or a direct link when one phenomenon causes another. These are measured as levels of association.</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Predict: This can sometimes be done in research areas where correlations are already known. Predictions of possible future behaviour or events are made on the basis that if there has been a strong relationship between two or more characteristics or events in the past, then these should exist in similar circumstances in the future, leading to predictable outcomes.</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Control: Once you understand an event or situation, you may be able to find ways to control it. For this you need to know what the cause and effect relationships are and that you are capable of exerting control over the vital. </a:t>
            </a:r>
          </a:p>
        </p:txBody>
      </p:sp>
      <p:sp>
        <p:nvSpPr>
          <p:cNvPr id="4" name="Slide Number Placeholder 3"/>
          <p:cNvSpPr>
            <a:spLocks noGrp="1"/>
          </p:cNvSpPr>
          <p:nvPr>
            <p:ph type="sldNum" sz="quarter" idx="5"/>
          </p:nvPr>
        </p:nvSpPr>
        <p:spPr/>
        <p:txBody>
          <a:bodyPr/>
          <a:lstStyle/>
          <a:p>
            <a:fld id="{FDF7F7F2-E2C4-452E-8726-E041403406C1}" type="slidenum">
              <a:rPr lang="en-GB" smtClean="0"/>
              <a:t>5</a:t>
            </a:fld>
            <a:endParaRPr lang="en-GB"/>
          </a:p>
        </p:txBody>
      </p:sp>
    </p:spTree>
    <p:extLst>
      <p:ext uri="{BB962C8B-B14F-4D97-AF65-F5344CB8AC3E}">
        <p14:creationId xmlns:p14="http://schemas.microsoft.com/office/powerpoint/2010/main" val="22394521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a:ln/>
        </p:spPr>
      </p:sp>
      <p:sp>
        <p:nvSpPr>
          <p:cNvPr id="481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Research, of course, takes place across a number of disciplines, each with their own perspective on what constitutes ‘good’ or robust research. </a:t>
            </a:r>
          </a:p>
          <a:p>
            <a:endParaRPr lang="en-US" altLang="en-US" dirty="0"/>
          </a:p>
          <a:p>
            <a:r>
              <a:rPr lang="en-US" altLang="en-US" dirty="0"/>
              <a:t>Those with a more scientific background likely view research differently to those who come from the social sciences. </a:t>
            </a:r>
          </a:p>
          <a:p>
            <a:endParaRPr lang="en-US" altLang="en-US" dirty="0"/>
          </a:p>
          <a:p>
            <a:r>
              <a:rPr lang="en-US" altLang="en-US" dirty="0"/>
              <a:t>Scientists, then, tend to focus more on the following: </a:t>
            </a:r>
          </a:p>
          <a:p>
            <a:pPr marL="171450" indent="-171450">
              <a:buFont typeface="Arial" panose="020B0604020202020204" pitchFamily="34" charset="0"/>
              <a:buChar char="•"/>
            </a:pPr>
            <a:r>
              <a:rPr lang="en-US" altLang="en-US" dirty="0"/>
              <a:t>1-3 They seek consensus on one view on a phenomena. They assume there </a:t>
            </a:r>
            <a:r>
              <a:rPr lang="en-US" altLang="en-US" i="1" dirty="0"/>
              <a:t>is</a:t>
            </a:r>
            <a:r>
              <a:rPr lang="en-US" altLang="en-US" i="0" dirty="0"/>
              <a:t> one best way or one answer to a question. They assume the existence of, and seek, factual answers to research questions;</a:t>
            </a:r>
          </a:p>
          <a:p>
            <a:pPr marL="171450" indent="-171450">
              <a:buFont typeface="Arial" panose="020B0604020202020204" pitchFamily="34" charset="0"/>
              <a:buChar char="•"/>
            </a:pPr>
            <a:r>
              <a:rPr lang="en-US" altLang="en-US" i="0" dirty="0"/>
              <a:t>4-5 Similarly, scientists, or those from a scientific background, will often focus on what is in front of them. They assume that what we can see, hear and touch is valid and accept that, particularly in lab work. They are not necessarily interested on opinions and what a researcher surmises from research, they want the results in front of them;</a:t>
            </a:r>
          </a:p>
          <a:p>
            <a:pPr marL="171450" indent="-171450">
              <a:buFont typeface="Arial" panose="020B0604020202020204" pitchFamily="34" charset="0"/>
              <a:buChar char="•"/>
            </a:pPr>
            <a:r>
              <a:rPr lang="en-US" altLang="en-US" i="0" dirty="0"/>
              <a:t>6 Scientists will seek to be objective in their research, aiming to generalize research results to all similar populations and explain certain phenomena. </a:t>
            </a:r>
          </a:p>
          <a:p>
            <a:pPr marL="171450" indent="-171450">
              <a:buFont typeface="Arial" panose="020B0604020202020204" pitchFamily="34" charset="0"/>
              <a:buChar char="•"/>
            </a:pPr>
            <a:endParaRPr lang="en-US" altLang="en-US" i="0" dirty="0"/>
          </a:p>
          <a:p>
            <a:pPr marL="0" indent="0">
              <a:buNone/>
            </a:pPr>
            <a:endParaRPr lang="en-US" altLang="en-US" i="0" dirty="0"/>
          </a:p>
          <a:p>
            <a:pPr marL="228600" indent="-228600">
              <a:buAutoNum type="arabicPeriod"/>
            </a:pPr>
            <a:endParaRPr lang="en-US" altLang="en-US" dirty="0"/>
          </a:p>
        </p:txBody>
      </p:sp>
      <p:sp>
        <p:nvSpPr>
          <p:cNvPr id="48132" name="Header Placeholder 3"/>
          <p:cNvSpPr>
            <a:spLocks noGrp="1"/>
          </p:cNvSpPr>
          <p:nvPr>
            <p:ph type="hdr" sz="quarter"/>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b="1">
                <a:solidFill>
                  <a:schemeClr val="tx1"/>
                </a:solidFill>
                <a:latin typeface="Arial" charset="0"/>
                <a:cs typeface="Arial" charset="0"/>
              </a:defRPr>
            </a:lvl1pPr>
            <a:lvl2pPr marL="742950" indent="-285750" eaLnBrk="0" hangingPunct="0">
              <a:defRPr sz="3200" b="1">
                <a:solidFill>
                  <a:schemeClr val="tx1"/>
                </a:solidFill>
                <a:latin typeface="Arial" charset="0"/>
                <a:cs typeface="Arial" charset="0"/>
              </a:defRPr>
            </a:lvl2pPr>
            <a:lvl3pPr marL="1143000" indent="-228600" eaLnBrk="0" hangingPunct="0">
              <a:defRPr sz="3200" b="1">
                <a:solidFill>
                  <a:schemeClr val="tx1"/>
                </a:solidFill>
                <a:latin typeface="Arial" charset="0"/>
                <a:cs typeface="Arial" charset="0"/>
              </a:defRPr>
            </a:lvl3pPr>
            <a:lvl4pPr marL="1600200" indent="-228600" eaLnBrk="0" hangingPunct="0">
              <a:defRPr sz="3200" b="1">
                <a:solidFill>
                  <a:schemeClr val="tx1"/>
                </a:solidFill>
                <a:latin typeface="Arial" charset="0"/>
                <a:cs typeface="Arial" charset="0"/>
              </a:defRPr>
            </a:lvl4pPr>
            <a:lvl5pPr marL="2057400" indent="-228600" eaLnBrk="0" hangingPunct="0">
              <a:defRPr sz="3200" b="1">
                <a:solidFill>
                  <a:schemeClr val="tx1"/>
                </a:solidFill>
                <a:latin typeface="Arial" charset="0"/>
                <a:cs typeface="Arial" charset="0"/>
              </a:defRPr>
            </a:lvl5pPr>
            <a:lvl6pPr marL="2514600" indent="-228600" algn="ctr" eaLnBrk="0" fontAlgn="base" hangingPunct="0">
              <a:lnSpc>
                <a:spcPct val="90000"/>
              </a:lnSpc>
              <a:spcBef>
                <a:spcPct val="0"/>
              </a:spcBef>
              <a:spcAft>
                <a:spcPct val="0"/>
              </a:spcAft>
              <a:defRPr sz="3200" b="1">
                <a:solidFill>
                  <a:schemeClr val="tx1"/>
                </a:solidFill>
                <a:latin typeface="Arial" charset="0"/>
                <a:cs typeface="Arial" charset="0"/>
              </a:defRPr>
            </a:lvl6pPr>
            <a:lvl7pPr marL="2971800" indent="-228600" algn="ctr" eaLnBrk="0" fontAlgn="base" hangingPunct="0">
              <a:lnSpc>
                <a:spcPct val="90000"/>
              </a:lnSpc>
              <a:spcBef>
                <a:spcPct val="0"/>
              </a:spcBef>
              <a:spcAft>
                <a:spcPct val="0"/>
              </a:spcAft>
              <a:defRPr sz="3200" b="1">
                <a:solidFill>
                  <a:schemeClr val="tx1"/>
                </a:solidFill>
                <a:latin typeface="Arial" charset="0"/>
                <a:cs typeface="Arial" charset="0"/>
              </a:defRPr>
            </a:lvl7pPr>
            <a:lvl8pPr marL="3429000" indent="-228600" algn="ctr" eaLnBrk="0" fontAlgn="base" hangingPunct="0">
              <a:lnSpc>
                <a:spcPct val="90000"/>
              </a:lnSpc>
              <a:spcBef>
                <a:spcPct val="0"/>
              </a:spcBef>
              <a:spcAft>
                <a:spcPct val="0"/>
              </a:spcAft>
              <a:defRPr sz="3200" b="1">
                <a:solidFill>
                  <a:schemeClr val="tx1"/>
                </a:solidFill>
                <a:latin typeface="Arial" charset="0"/>
                <a:cs typeface="Arial" charset="0"/>
              </a:defRPr>
            </a:lvl8pPr>
            <a:lvl9pPr marL="3886200" indent="-228600" algn="ctr" eaLnBrk="0" fontAlgn="base" hangingPunct="0">
              <a:lnSpc>
                <a:spcPct val="90000"/>
              </a:lnSpc>
              <a:spcBef>
                <a:spcPct val="0"/>
              </a:spcBef>
              <a:spcAft>
                <a:spcPct val="0"/>
              </a:spcAft>
              <a:defRPr sz="3200" b="1">
                <a:solidFill>
                  <a:schemeClr val="tx1"/>
                </a:solidFill>
                <a:latin typeface="Arial" charset="0"/>
                <a:cs typeface="Arial" charset="0"/>
              </a:defRPr>
            </a:lvl9pPr>
          </a:lstStyle>
          <a:p>
            <a:pPr eaLnBrk="1" hangingPunct="1"/>
            <a:r>
              <a:rPr lang="en-GB" altLang="en-US" sz="1200" b="0">
                <a:solidFill>
                  <a:prstClr val="black"/>
                </a:solidFill>
              </a:rPr>
              <a:t>Lecture 2 </a:t>
            </a:r>
          </a:p>
        </p:txBody>
      </p:sp>
      <p:sp>
        <p:nvSpPr>
          <p:cNvPr id="48133" name="Footer Placeholder 4"/>
          <p:cNvSpPr>
            <a:spLocks noGrp="1"/>
          </p:cNvSpPr>
          <p:nvPr>
            <p:ph type="ftr" sz="quarter" idx="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b="1">
                <a:solidFill>
                  <a:schemeClr val="tx1"/>
                </a:solidFill>
                <a:latin typeface="Arial" charset="0"/>
                <a:cs typeface="Arial" charset="0"/>
              </a:defRPr>
            </a:lvl1pPr>
            <a:lvl2pPr marL="742950" indent="-285750" eaLnBrk="0" hangingPunct="0">
              <a:defRPr sz="3200" b="1">
                <a:solidFill>
                  <a:schemeClr val="tx1"/>
                </a:solidFill>
                <a:latin typeface="Arial" charset="0"/>
                <a:cs typeface="Arial" charset="0"/>
              </a:defRPr>
            </a:lvl2pPr>
            <a:lvl3pPr marL="1143000" indent="-228600" eaLnBrk="0" hangingPunct="0">
              <a:defRPr sz="3200" b="1">
                <a:solidFill>
                  <a:schemeClr val="tx1"/>
                </a:solidFill>
                <a:latin typeface="Arial" charset="0"/>
                <a:cs typeface="Arial" charset="0"/>
              </a:defRPr>
            </a:lvl3pPr>
            <a:lvl4pPr marL="1600200" indent="-228600" eaLnBrk="0" hangingPunct="0">
              <a:defRPr sz="3200" b="1">
                <a:solidFill>
                  <a:schemeClr val="tx1"/>
                </a:solidFill>
                <a:latin typeface="Arial" charset="0"/>
                <a:cs typeface="Arial" charset="0"/>
              </a:defRPr>
            </a:lvl4pPr>
            <a:lvl5pPr marL="2057400" indent="-228600" eaLnBrk="0" hangingPunct="0">
              <a:defRPr sz="3200" b="1">
                <a:solidFill>
                  <a:schemeClr val="tx1"/>
                </a:solidFill>
                <a:latin typeface="Arial" charset="0"/>
                <a:cs typeface="Arial" charset="0"/>
              </a:defRPr>
            </a:lvl5pPr>
            <a:lvl6pPr marL="2514600" indent="-228600" algn="ctr" eaLnBrk="0" fontAlgn="base" hangingPunct="0">
              <a:lnSpc>
                <a:spcPct val="90000"/>
              </a:lnSpc>
              <a:spcBef>
                <a:spcPct val="0"/>
              </a:spcBef>
              <a:spcAft>
                <a:spcPct val="0"/>
              </a:spcAft>
              <a:defRPr sz="3200" b="1">
                <a:solidFill>
                  <a:schemeClr val="tx1"/>
                </a:solidFill>
                <a:latin typeface="Arial" charset="0"/>
                <a:cs typeface="Arial" charset="0"/>
              </a:defRPr>
            </a:lvl6pPr>
            <a:lvl7pPr marL="2971800" indent="-228600" algn="ctr" eaLnBrk="0" fontAlgn="base" hangingPunct="0">
              <a:lnSpc>
                <a:spcPct val="90000"/>
              </a:lnSpc>
              <a:spcBef>
                <a:spcPct val="0"/>
              </a:spcBef>
              <a:spcAft>
                <a:spcPct val="0"/>
              </a:spcAft>
              <a:defRPr sz="3200" b="1">
                <a:solidFill>
                  <a:schemeClr val="tx1"/>
                </a:solidFill>
                <a:latin typeface="Arial" charset="0"/>
                <a:cs typeface="Arial" charset="0"/>
              </a:defRPr>
            </a:lvl7pPr>
            <a:lvl8pPr marL="3429000" indent="-228600" algn="ctr" eaLnBrk="0" fontAlgn="base" hangingPunct="0">
              <a:lnSpc>
                <a:spcPct val="90000"/>
              </a:lnSpc>
              <a:spcBef>
                <a:spcPct val="0"/>
              </a:spcBef>
              <a:spcAft>
                <a:spcPct val="0"/>
              </a:spcAft>
              <a:defRPr sz="3200" b="1">
                <a:solidFill>
                  <a:schemeClr val="tx1"/>
                </a:solidFill>
                <a:latin typeface="Arial" charset="0"/>
                <a:cs typeface="Arial" charset="0"/>
              </a:defRPr>
            </a:lvl8pPr>
            <a:lvl9pPr marL="3886200" indent="-228600" algn="ctr" eaLnBrk="0" fontAlgn="base" hangingPunct="0">
              <a:lnSpc>
                <a:spcPct val="90000"/>
              </a:lnSpc>
              <a:spcBef>
                <a:spcPct val="0"/>
              </a:spcBef>
              <a:spcAft>
                <a:spcPct val="0"/>
              </a:spcAft>
              <a:defRPr sz="3200" b="1">
                <a:solidFill>
                  <a:schemeClr val="tx1"/>
                </a:solidFill>
                <a:latin typeface="Arial" charset="0"/>
                <a:cs typeface="Arial" charset="0"/>
              </a:defRPr>
            </a:lvl9pPr>
          </a:lstStyle>
          <a:p>
            <a:pPr eaLnBrk="1" hangingPunct="1"/>
            <a:r>
              <a:rPr lang="en-GB" altLang="en-US" sz="1200" b="0">
                <a:solidFill>
                  <a:prstClr val="black"/>
                </a:solidFill>
              </a:rPr>
              <a:t>Craig Gurney 11/02/11</a:t>
            </a:r>
          </a:p>
        </p:txBody>
      </p:sp>
      <p:sp>
        <p:nvSpPr>
          <p:cNvPr id="48134" name="Slide Number Placeholder 5"/>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b="1">
                <a:solidFill>
                  <a:schemeClr val="tx1"/>
                </a:solidFill>
                <a:latin typeface="Arial" charset="0"/>
                <a:cs typeface="Arial" charset="0"/>
              </a:defRPr>
            </a:lvl1pPr>
            <a:lvl2pPr marL="742950" indent="-285750" eaLnBrk="0" hangingPunct="0">
              <a:defRPr sz="3200" b="1">
                <a:solidFill>
                  <a:schemeClr val="tx1"/>
                </a:solidFill>
                <a:latin typeface="Arial" charset="0"/>
                <a:cs typeface="Arial" charset="0"/>
              </a:defRPr>
            </a:lvl2pPr>
            <a:lvl3pPr marL="1143000" indent="-228600" eaLnBrk="0" hangingPunct="0">
              <a:defRPr sz="3200" b="1">
                <a:solidFill>
                  <a:schemeClr val="tx1"/>
                </a:solidFill>
                <a:latin typeface="Arial" charset="0"/>
                <a:cs typeface="Arial" charset="0"/>
              </a:defRPr>
            </a:lvl3pPr>
            <a:lvl4pPr marL="1600200" indent="-228600" eaLnBrk="0" hangingPunct="0">
              <a:defRPr sz="3200" b="1">
                <a:solidFill>
                  <a:schemeClr val="tx1"/>
                </a:solidFill>
                <a:latin typeface="Arial" charset="0"/>
                <a:cs typeface="Arial" charset="0"/>
              </a:defRPr>
            </a:lvl4pPr>
            <a:lvl5pPr marL="2057400" indent="-228600" eaLnBrk="0" hangingPunct="0">
              <a:defRPr sz="3200" b="1">
                <a:solidFill>
                  <a:schemeClr val="tx1"/>
                </a:solidFill>
                <a:latin typeface="Arial" charset="0"/>
                <a:cs typeface="Arial" charset="0"/>
              </a:defRPr>
            </a:lvl5pPr>
            <a:lvl6pPr marL="2514600" indent="-228600" algn="ctr" eaLnBrk="0" fontAlgn="base" hangingPunct="0">
              <a:lnSpc>
                <a:spcPct val="90000"/>
              </a:lnSpc>
              <a:spcBef>
                <a:spcPct val="0"/>
              </a:spcBef>
              <a:spcAft>
                <a:spcPct val="0"/>
              </a:spcAft>
              <a:defRPr sz="3200" b="1">
                <a:solidFill>
                  <a:schemeClr val="tx1"/>
                </a:solidFill>
                <a:latin typeface="Arial" charset="0"/>
                <a:cs typeface="Arial" charset="0"/>
              </a:defRPr>
            </a:lvl6pPr>
            <a:lvl7pPr marL="2971800" indent="-228600" algn="ctr" eaLnBrk="0" fontAlgn="base" hangingPunct="0">
              <a:lnSpc>
                <a:spcPct val="90000"/>
              </a:lnSpc>
              <a:spcBef>
                <a:spcPct val="0"/>
              </a:spcBef>
              <a:spcAft>
                <a:spcPct val="0"/>
              </a:spcAft>
              <a:defRPr sz="3200" b="1">
                <a:solidFill>
                  <a:schemeClr val="tx1"/>
                </a:solidFill>
                <a:latin typeface="Arial" charset="0"/>
                <a:cs typeface="Arial" charset="0"/>
              </a:defRPr>
            </a:lvl7pPr>
            <a:lvl8pPr marL="3429000" indent="-228600" algn="ctr" eaLnBrk="0" fontAlgn="base" hangingPunct="0">
              <a:lnSpc>
                <a:spcPct val="90000"/>
              </a:lnSpc>
              <a:spcBef>
                <a:spcPct val="0"/>
              </a:spcBef>
              <a:spcAft>
                <a:spcPct val="0"/>
              </a:spcAft>
              <a:defRPr sz="3200" b="1">
                <a:solidFill>
                  <a:schemeClr val="tx1"/>
                </a:solidFill>
                <a:latin typeface="Arial" charset="0"/>
                <a:cs typeface="Arial" charset="0"/>
              </a:defRPr>
            </a:lvl8pPr>
            <a:lvl9pPr marL="3886200" indent="-228600" algn="ctr" eaLnBrk="0" fontAlgn="base" hangingPunct="0">
              <a:lnSpc>
                <a:spcPct val="90000"/>
              </a:lnSpc>
              <a:spcBef>
                <a:spcPct val="0"/>
              </a:spcBef>
              <a:spcAft>
                <a:spcPct val="0"/>
              </a:spcAft>
              <a:defRPr sz="3200" b="1">
                <a:solidFill>
                  <a:schemeClr val="tx1"/>
                </a:solidFill>
                <a:latin typeface="Arial" charset="0"/>
                <a:cs typeface="Arial" charset="0"/>
              </a:defRPr>
            </a:lvl9pPr>
          </a:lstStyle>
          <a:p>
            <a:pPr eaLnBrk="1" hangingPunct="1"/>
            <a:fld id="{B5E29968-1F38-45D3-A3DD-11FB083C7540}" type="slidenum">
              <a:rPr lang="en-GB" altLang="en-US" sz="1200" b="0">
                <a:solidFill>
                  <a:prstClr val="black"/>
                </a:solidFill>
              </a:rPr>
              <a:pPr eaLnBrk="1" hangingPunct="1"/>
              <a:t>6</a:t>
            </a:fld>
            <a:endParaRPr lang="en-GB" altLang="en-US" sz="1200" b="0">
              <a:solidFill>
                <a:prstClr val="black"/>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hdr" sz="quarter"/>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b="1">
                <a:solidFill>
                  <a:schemeClr val="tx1"/>
                </a:solidFill>
                <a:latin typeface="Arial" charset="0"/>
                <a:cs typeface="Arial" charset="0"/>
              </a:defRPr>
            </a:lvl1pPr>
            <a:lvl2pPr marL="742950" indent="-285750" eaLnBrk="0" hangingPunct="0">
              <a:defRPr sz="3200" b="1">
                <a:solidFill>
                  <a:schemeClr val="tx1"/>
                </a:solidFill>
                <a:latin typeface="Arial" charset="0"/>
                <a:cs typeface="Arial" charset="0"/>
              </a:defRPr>
            </a:lvl2pPr>
            <a:lvl3pPr marL="1143000" indent="-228600" eaLnBrk="0" hangingPunct="0">
              <a:defRPr sz="3200" b="1">
                <a:solidFill>
                  <a:schemeClr val="tx1"/>
                </a:solidFill>
                <a:latin typeface="Arial" charset="0"/>
                <a:cs typeface="Arial" charset="0"/>
              </a:defRPr>
            </a:lvl3pPr>
            <a:lvl4pPr marL="1600200" indent="-228600" eaLnBrk="0" hangingPunct="0">
              <a:defRPr sz="3200" b="1">
                <a:solidFill>
                  <a:schemeClr val="tx1"/>
                </a:solidFill>
                <a:latin typeface="Arial" charset="0"/>
                <a:cs typeface="Arial" charset="0"/>
              </a:defRPr>
            </a:lvl4pPr>
            <a:lvl5pPr marL="2057400" indent="-228600" eaLnBrk="0" hangingPunct="0">
              <a:defRPr sz="3200" b="1">
                <a:solidFill>
                  <a:schemeClr val="tx1"/>
                </a:solidFill>
                <a:latin typeface="Arial" charset="0"/>
                <a:cs typeface="Arial" charset="0"/>
              </a:defRPr>
            </a:lvl5pPr>
            <a:lvl6pPr marL="2514600" indent="-228600" algn="ctr" eaLnBrk="0" fontAlgn="base" hangingPunct="0">
              <a:lnSpc>
                <a:spcPct val="90000"/>
              </a:lnSpc>
              <a:spcBef>
                <a:spcPct val="0"/>
              </a:spcBef>
              <a:spcAft>
                <a:spcPct val="0"/>
              </a:spcAft>
              <a:defRPr sz="3200" b="1">
                <a:solidFill>
                  <a:schemeClr val="tx1"/>
                </a:solidFill>
                <a:latin typeface="Arial" charset="0"/>
                <a:cs typeface="Arial" charset="0"/>
              </a:defRPr>
            </a:lvl6pPr>
            <a:lvl7pPr marL="2971800" indent="-228600" algn="ctr" eaLnBrk="0" fontAlgn="base" hangingPunct="0">
              <a:lnSpc>
                <a:spcPct val="90000"/>
              </a:lnSpc>
              <a:spcBef>
                <a:spcPct val="0"/>
              </a:spcBef>
              <a:spcAft>
                <a:spcPct val="0"/>
              </a:spcAft>
              <a:defRPr sz="3200" b="1">
                <a:solidFill>
                  <a:schemeClr val="tx1"/>
                </a:solidFill>
                <a:latin typeface="Arial" charset="0"/>
                <a:cs typeface="Arial" charset="0"/>
              </a:defRPr>
            </a:lvl7pPr>
            <a:lvl8pPr marL="3429000" indent="-228600" algn="ctr" eaLnBrk="0" fontAlgn="base" hangingPunct="0">
              <a:lnSpc>
                <a:spcPct val="90000"/>
              </a:lnSpc>
              <a:spcBef>
                <a:spcPct val="0"/>
              </a:spcBef>
              <a:spcAft>
                <a:spcPct val="0"/>
              </a:spcAft>
              <a:defRPr sz="3200" b="1">
                <a:solidFill>
                  <a:schemeClr val="tx1"/>
                </a:solidFill>
                <a:latin typeface="Arial" charset="0"/>
                <a:cs typeface="Arial" charset="0"/>
              </a:defRPr>
            </a:lvl8pPr>
            <a:lvl9pPr marL="3886200" indent="-228600" algn="ctr" eaLnBrk="0" fontAlgn="base" hangingPunct="0">
              <a:lnSpc>
                <a:spcPct val="90000"/>
              </a:lnSpc>
              <a:spcBef>
                <a:spcPct val="0"/>
              </a:spcBef>
              <a:spcAft>
                <a:spcPct val="0"/>
              </a:spcAft>
              <a:defRPr sz="3200" b="1">
                <a:solidFill>
                  <a:schemeClr val="tx1"/>
                </a:solidFill>
                <a:latin typeface="Arial" charset="0"/>
                <a:cs typeface="Arial" charset="0"/>
              </a:defRPr>
            </a:lvl9pPr>
          </a:lstStyle>
          <a:p>
            <a:pPr eaLnBrk="1" hangingPunct="1"/>
            <a:r>
              <a:rPr lang="en-GB" altLang="en-US" sz="1200" b="0">
                <a:solidFill>
                  <a:prstClr val="black"/>
                </a:solidFill>
              </a:rPr>
              <a:t>Lecture 2 </a:t>
            </a:r>
          </a:p>
        </p:txBody>
      </p:sp>
      <p:sp>
        <p:nvSpPr>
          <p:cNvPr id="50179" name="Rectangle 6"/>
          <p:cNvSpPr>
            <a:spLocks noGrp="1" noChangeArrowheads="1"/>
          </p:cNvSpPr>
          <p:nvPr>
            <p:ph type="ftr" sz="quarter" idx="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b="1">
                <a:solidFill>
                  <a:schemeClr val="tx1"/>
                </a:solidFill>
                <a:latin typeface="Arial" charset="0"/>
                <a:cs typeface="Arial" charset="0"/>
              </a:defRPr>
            </a:lvl1pPr>
            <a:lvl2pPr marL="742950" indent="-285750" eaLnBrk="0" hangingPunct="0">
              <a:defRPr sz="3200" b="1">
                <a:solidFill>
                  <a:schemeClr val="tx1"/>
                </a:solidFill>
                <a:latin typeface="Arial" charset="0"/>
                <a:cs typeface="Arial" charset="0"/>
              </a:defRPr>
            </a:lvl2pPr>
            <a:lvl3pPr marL="1143000" indent="-228600" eaLnBrk="0" hangingPunct="0">
              <a:defRPr sz="3200" b="1">
                <a:solidFill>
                  <a:schemeClr val="tx1"/>
                </a:solidFill>
                <a:latin typeface="Arial" charset="0"/>
                <a:cs typeface="Arial" charset="0"/>
              </a:defRPr>
            </a:lvl3pPr>
            <a:lvl4pPr marL="1600200" indent="-228600" eaLnBrk="0" hangingPunct="0">
              <a:defRPr sz="3200" b="1">
                <a:solidFill>
                  <a:schemeClr val="tx1"/>
                </a:solidFill>
                <a:latin typeface="Arial" charset="0"/>
                <a:cs typeface="Arial" charset="0"/>
              </a:defRPr>
            </a:lvl4pPr>
            <a:lvl5pPr marL="2057400" indent="-228600" eaLnBrk="0" hangingPunct="0">
              <a:defRPr sz="3200" b="1">
                <a:solidFill>
                  <a:schemeClr val="tx1"/>
                </a:solidFill>
                <a:latin typeface="Arial" charset="0"/>
                <a:cs typeface="Arial" charset="0"/>
              </a:defRPr>
            </a:lvl5pPr>
            <a:lvl6pPr marL="2514600" indent="-228600" algn="ctr" eaLnBrk="0" fontAlgn="base" hangingPunct="0">
              <a:lnSpc>
                <a:spcPct val="90000"/>
              </a:lnSpc>
              <a:spcBef>
                <a:spcPct val="0"/>
              </a:spcBef>
              <a:spcAft>
                <a:spcPct val="0"/>
              </a:spcAft>
              <a:defRPr sz="3200" b="1">
                <a:solidFill>
                  <a:schemeClr val="tx1"/>
                </a:solidFill>
                <a:latin typeface="Arial" charset="0"/>
                <a:cs typeface="Arial" charset="0"/>
              </a:defRPr>
            </a:lvl6pPr>
            <a:lvl7pPr marL="2971800" indent="-228600" algn="ctr" eaLnBrk="0" fontAlgn="base" hangingPunct="0">
              <a:lnSpc>
                <a:spcPct val="90000"/>
              </a:lnSpc>
              <a:spcBef>
                <a:spcPct val="0"/>
              </a:spcBef>
              <a:spcAft>
                <a:spcPct val="0"/>
              </a:spcAft>
              <a:defRPr sz="3200" b="1">
                <a:solidFill>
                  <a:schemeClr val="tx1"/>
                </a:solidFill>
                <a:latin typeface="Arial" charset="0"/>
                <a:cs typeface="Arial" charset="0"/>
              </a:defRPr>
            </a:lvl7pPr>
            <a:lvl8pPr marL="3429000" indent="-228600" algn="ctr" eaLnBrk="0" fontAlgn="base" hangingPunct="0">
              <a:lnSpc>
                <a:spcPct val="90000"/>
              </a:lnSpc>
              <a:spcBef>
                <a:spcPct val="0"/>
              </a:spcBef>
              <a:spcAft>
                <a:spcPct val="0"/>
              </a:spcAft>
              <a:defRPr sz="3200" b="1">
                <a:solidFill>
                  <a:schemeClr val="tx1"/>
                </a:solidFill>
                <a:latin typeface="Arial" charset="0"/>
                <a:cs typeface="Arial" charset="0"/>
              </a:defRPr>
            </a:lvl8pPr>
            <a:lvl9pPr marL="3886200" indent="-228600" algn="ctr" eaLnBrk="0" fontAlgn="base" hangingPunct="0">
              <a:lnSpc>
                <a:spcPct val="90000"/>
              </a:lnSpc>
              <a:spcBef>
                <a:spcPct val="0"/>
              </a:spcBef>
              <a:spcAft>
                <a:spcPct val="0"/>
              </a:spcAft>
              <a:defRPr sz="3200" b="1">
                <a:solidFill>
                  <a:schemeClr val="tx1"/>
                </a:solidFill>
                <a:latin typeface="Arial" charset="0"/>
                <a:cs typeface="Arial" charset="0"/>
              </a:defRPr>
            </a:lvl9pPr>
          </a:lstStyle>
          <a:p>
            <a:pPr eaLnBrk="1" hangingPunct="1"/>
            <a:r>
              <a:rPr lang="en-GB" altLang="en-US" sz="1200" b="0">
                <a:solidFill>
                  <a:prstClr val="black"/>
                </a:solidFill>
              </a:rPr>
              <a:t>Craig Gurney 11/02/11</a:t>
            </a:r>
          </a:p>
        </p:txBody>
      </p:sp>
      <p:sp>
        <p:nvSpPr>
          <p:cNvPr id="5018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b="1">
                <a:solidFill>
                  <a:schemeClr val="tx1"/>
                </a:solidFill>
                <a:latin typeface="Arial" charset="0"/>
                <a:cs typeface="Arial" charset="0"/>
              </a:defRPr>
            </a:lvl1pPr>
            <a:lvl2pPr marL="742950" indent="-285750" eaLnBrk="0" hangingPunct="0">
              <a:defRPr sz="3200" b="1">
                <a:solidFill>
                  <a:schemeClr val="tx1"/>
                </a:solidFill>
                <a:latin typeface="Arial" charset="0"/>
                <a:cs typeface="Arial" charset="0"/>
              </a:defRPr>
            </a:lvl2pPr>
            <a:lvl3pPr marL="1143000" indent="-228600" eaLnBrk="0" hangingPunct="0">
              <a:defRPr sz="3200" b="1">
                <a:solidFill>
                  <a:schemeClr val="tx1"/>
                </a:solidFill>
                <a:latin typeface="Arial" charset="0"/>
                <a:cs typeface="Arial" charset="0"/>
              </a:defRPr>
            </a:lvl3pPr>
            <a:lvl4pPr marL="1600200" indent="-228600" eaLnBrk="0" hangingPunct="0">
              <a:defRPr sz="3200" b="1">
                <a:solidFill>
                  <a:schemeClr val="tx1"/>
                </a:solidFill>
                <a:latin typeface="Arial" charset="0"/>
                <a:cs typeface="Arial" charset="0"/>
              </a:defRPr>
            </a:lvl4pPr>
            <a:lvl5pPr marL="2057400" indent="-228600" eaLnBrk="0" hangingPunct="0">
              <a:defRPr sz="3200" b="1">
                <a:solidFill>
                  <a:schemeClr val="tx1"/>
                </a:solidFill>
                <a:latin typeface="Arial" charset="0"/>
                <a:cs typeface="Arial" charset="0"/>
              </a:defRPr>
            </a:lvl5pPr>
            <a:lvl6pPr marL="2514600" indent="-228600" algn="ctr" eaLnBrk="0" fontAlgn="base" hangingPunct="0">
              <a:lnSpc>
                <a:spcPct val="90000"/>
              </a:lnSpc>
              <a:spcBef>
                <a:spcPct val="0"/>
              </a:spcBef>
              <a:spcAft>
                <a:spcPct val="0"/>
              </a:spcAft>
              <a:defRPr sz="3200" b="1">
                <a:solidFill>
                  <a:schemeClr val="tx1"/>
                </a:solidFill>
                <a:latin typeface="Arial" charset="0"/>
                <a:cs typeface="Arial" charset="0"/>
              </a:defRPr>
            </a:lvl6pPr>
            <a:lvl7pPr marL="2971800" indent="-228600" algn="ctr" eaLnBrk="0" fontAlgn="base" hangingPunct="0">
              <a:lnSpc>
                <a:spcPct val="90000"/>
              </a:lnSpc>
              <a:spcBef>
                <a:spcPct val="0"/>
              </a:spcBef>
              <a:spcAft>
                <a:spcPct val="0"/>
              </a:spcAft>
              <a:defRPr sz="3200" b="1">
                <a:solidFill>
                  <a:schemeClr val="tx1"/>
                </a:solidFill>
                <a:latin typeface="Arial" charset="0"/>
                <a:cs typeface="Arial" charset="0"/>
              </a:defRPr>
            </a:lvl7pPr>
            <a:lvl8pPr marL="3429000" indent="-228600" algn="ctr" eaLnBrk="0" fontAlgn="base" hangingPunct="0">
              <a:lnSpc>
                <a:spcPct val="90000"/>
              </a:lnSpc>
              <a:spcBef>
                <a:spcPct val="0"/>
              </a:spcBef>
              <a:spcAft>
                <a:spcPct val="0"/>
              </a:spcAft>
              <a:defRPr sz="3200" b="1">
                <a:solidFill>
                  <a:schemeClr val="tx1"/>
                </a:solidFill>
                <a:latin typeface="Arial" charset="0"/>
                <a:cs typeface="Arial" charset="0"/>
              </a:defRPr>
            </a:lvl8pPr>
            <a:lvl9pPr marL="3886200" indent="-228600" algn="ctr" eaLnBrk="0" fontAlgn="base" hangingPunct="0">
              <a:lnSpc>
                <a:spcPct val="90000"/>
              </a:lnSpc>
              <a:spcBef>
                <a:spcPct val="0"/>
              </a:spcBef>
              <a:spcAft>
                <a:spcPct val="0"/>
              </a:spcAft>
              <a:defRPr sz="3200" b="1">
                <a:solidFill>
                  <a:schemeClr val="tx1"/>
                </a:solidFill>
                <a:latin typeface="Arial" charset="0"/>
                <a:cs typeface="Arial" charset="0"/>
              </a:defRPr>
            </a:lvl9pPr>
          </a:lstStyle>
          <a:p>
            <a:pPr eaLnBrk="1" hangingPunct="1"/>
            <a:fld id="{B4915934-646C-4725-AB94-29AFEB03B422}" type="slidenum">
              <a:rPr lang="en-GB" altLang="en-US" sz="1200" b="0">
                <a:solidFill>
                  <a:prstClr val="black"/>
                </a:solidFill>
              </a:rPr>
              <a:pPr eaLnBrk="1" hangingPunct="1"/>
              <a:t>7</a:t>
            </a:fld>
            <a:endParaRPr lang="en-GB" altLang="en-US" sz="1200" b="0">
              <a:solidFill>
                <a:prstClr val="black"/>
              </a:solidFill>
            </a:endParaRPr>
          </a:p>
        </p:txBody>
      </p:sp>
      <p:sp>
        <p:nvSpPr>
          <p:cNvPr id="50181" name="Rectangle 2"/>
          <p:cNvSpPr>
            <a:spLocks noGrp="1" noRot="1" noChangeAspect="1" noChangeArrowheads="1" noTextEdit="1"/>
          </p:cNvSpPr>
          <p:nvPr>
            <p:ph type="sldImg"/>
          </p:nvPr>
        </p:nvSpPr>
        <p:spPr>
          <a:ln/>
        </p:spPr>
      </p:sp>
      <p:sp>
        <p:nvSpPr>
          <p:cNvPr id="5018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1-2 Management research is different from other kinds of research because it is transdisciplinary (multiple studies are involved with it). It is a-given in social science, in fact it is encouraged, that there is no absolute agreement between researchers and research disciplines. Having said that, research still has to be theoretically and methodologically accurate, while at the same time being of practical relevance in the business world.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latinLnBrk="0"/>
            <a:r>
              <a:rPr lang="en-GB" sz="1200" b="0" i="0" kern="1200" dirty="0">
                <a:solidFill>
                  <a:schemeClr val="tx1"/>
                </a:solidFill>
                <a:effectLst/>
                <a:latin typeface="+mn-lt"/>
                <a:ea typeface="+mn-ea"/>
                <a:cs typeface="+mn-cs"/>
              </a:rPr>
              <a:t>3. Social science research is less concerned with absolute or irrefutable facts. Opinions, motivations and emotions do matter here but to what extent they matter will differ across discipline, and indeed, across individual researcher. </a:t>
            </a:r>
          </a:p>
          <a:p>
            <a:pPr latinLnBrk="0"/>
            <a:endParaRPr lang="en-GB" sz="1200" b="0" i="0" kern="1200" dirty="0">
              <a:solidFill>
                <a:schemeClr val="tx1"/>
              </a:solidFill>
              <a:effectLst/>
              <a:latin typeface="+mn-lt"/>
              <a:ea typeface="+mn-ea"/>
              <a:cs typeface="+mn-cs"/>
            </a:endParaRPr>
          </a:p>
          <a:p>
            <a:pPr latinLnBrk="0"/>
            <a:r>
              <a:rPr lang="en-GB" sz="1200" b="0" i="0" kern="1200" dirty="0">
                <a:solidFill>
                  <a:schemeClr val="tx1"/>
                </a:solidFill>
                <a:effectLst/>
                <a:latin typeface="+mn-lt"/>
                <a:ea typeface="+mn-ea"/>
                <a:cs typeface="+mn-cs"/>
              </a:rPr>
              <a:t>4. Social science questions whether the researcher can be truly neutral in the research process, and so, is less concerned with objectivity. It values subjective research as it accepts that human beings, often the subject of social science research, are subjective beings. </a:t>
            </a:r>
            <a:r>
              <a:rPr lang="en-GB" dirty="0"/>
              <a:t>There is an important issue that confronts the study of the social sciences that is not so pertinent in the natural sciences. This is the question of the position of the human subject and researcher, and the status of social phenomena. Is human society subjected to laws that exist independent of the human actors that make up society, or do individuals and groups create their own versions of social forces? </a:t>
            </a:r>
            <a:endParaRPr lang="en-GB" altLang="en-US"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eaLnBrk="1" hangingPunct="1"/>
            <a:endParaRPr lang="en-GB" sz="1200" b="0" i="0" kern="1200" dirty="0">
              <a:solidFill>
                <a:schemeClr val="tx1"/>
              </a:solidFill>
              <a:effectLst/>
              <a:latin typeface="+mn-lt"/>
              <a:ea typeface="+mn-ea"/>
              <a:cs typeface="+mn-cs"/>
            </a:endParaRPr>
          </a:p>
          <a:p>
            <a:pPr latinLnBrk="0"/>
            <a:r>
              <a:rPr lang="en-GB" sz="1200" b="0" i="0" kern="1200" dirty="0">
                <a:solidFill>
                  <a:schemeClr val="tx1"/>
                </a:solidFill>
                <a:effectLst/>
                <a:latin typeface="+mn-lt"/>
                <a:ea typeface="+mn-ea"/>
                <a:cs typeface="+mn-cs"/>
              </a:rPr>
              <a:t>5. The researcher Michael Gibbons has introduced 3 modes of knowledge creation:</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Mode 1 – creating fundamental knowledge: This only focuses on understanding business and management processes and their outcomes. This is called basic, fundamental or pure research;</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Mode 2 – creating practical relevant knowledge, with emphasis on collaboration: This is ‘applied’ research. In this case, the research being conducted is of direct relevance to managers and is presented in ways managers can understand and act upon. It is not research for research sake</a:t>
            </a:r>
          </a:p>
          <a:p>
            <a:pPr eaLnBrk="1" hangingPunct="1"/>
            <a:endParaRPr lang="en-US" alt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Shown on a spectrum here</a:t>
            </a:r>
          </a:p>
          <a:p>
            <a:pPr latinLnBrk="0"/>
            <a:endParaRPr lang="en-GB" sz="1200" b="0" i="0" kern="1200" dirty="0">
              <a:solidFill>
                <a:schemeClr val="tx1"/>
              </a:solidFill>
              <a:effectLst/>
              <a:latin typeface="+mn-lt"/>
              <a:ea typeface="+mn-ea"/>
              <a:cs typeface="+mn-cs"/>
            </a:endParaRPr>
          </a:p>
          <a:p>
            <a:pPr latinLnBrk="0"/>
            <a:r>
              <a:rPr lang="en-GB" sz="1200" b="0" i="0" kern="1200" dirty="0">
                <a:solidFill>
                  <a:schemeClr val="tx1"/>
                </a:solidFill>
                <a:effectLst/>
                <a:latin typeface="+mn-lt"/>
                <a:ea typeface="+mn-ea"/>
                <a:cs typeface="+mn-cs"/>
              </a:rPr>
              <a:t>Pure and applied research are two extremes, in order to successfully conduct business and management research there has to be a balance between the theoretical (Mode 1) and practical (Mode 2) part of research.</a:t>
            </a:r>
          </a:p>
          <a:p>
            <a:endParaRPr lang="en-GB" dirty="0"/>
          </a:p>
          <a:p>
            <a:r>
              <a:rPr lang="en-GB" dirty="0"/>
              <a:t>Questions:</a:t>
            </a:r>
          </a:p>
          <a:p>
            <a:endParaRPr lang="en-GB" dirty="0"/>
          </a:p>
          <a:p>
            <a:r>
              <a:rPr lang="en-GB" dirty="0"/>
              <a:t>Some will be opposite of each other, but not all </a:t>
            </a:r>
          </a:p>
        </p:txBody>
      </p:sp>
      <p:sp>
        <p:nvSpPr>
          <p:cNvPr id="4" name="Slide Number Placeholder 3"/>
          <p:cNvSpPr>
            <a:spLocks noGrp="1"/>
          </p:cNvSpPr>
          <p:nvPr>
            <p:ph type="sldNum" sz="quarter" idx="5"/>
          </p:nvPr>
        </p:nvSpPr>
        <p:spPr/>
        <p:txBody>
          <a:bodyPr/>
          <a:lstStyle/>
          <a:p>
            <a:fld id="{66D29648-A2F4-46D5-9F39-7BC40FB1BBCF}" type="slidenum">
              <a:rPr lang="en-GB" smtClean="0"/>
              <a:t>8</a:t>
            </a:fld>
            <a:endParaRPr lang="en-GB"/>
          </a:p>
        </p:txBody>
      </p:sp>
    </p:spTree>
    <p:extLst>
      <p:ext uri="{BB962C8B-B14F-4D97-AF65-F5344CB8AC3E}">
        <p14:creationId xmlns:p14="http://schemas.microsoft.com/office/powerpoint/2010/main" val="33837645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Not an exhaustive list</a:t>
            </a:r>
          </a:p>
          <a:p>
            <a:pPr marL="228600" indent="-228600">
              <a:buAutoNum type="arabicPeriod"/>
            </a:pPr>
            <a:endParaRPr lang="en-GB" dirty="0"/>
          </a:p>
          <a:p>
            <a:pPr marL="228600" indent="-228600">
              <a:buAutoNum type="arabicPeriod"/>
            </a:pPr>
            <a:r>
              <a:rPr lang="en-GB" dirty="0"/>
              <a:t>Not necessarily seeking causation, like scientific research might, but establishing definite patterns in data</a:t>
            </a:r>
          </a:p>
          <a:p>
            <a:pPr marL="228600" indent="-228600">
              <a:buAutoNum type="arabicPeriod"/>
            </a:pPr>
            <a:r>
              <a:rPr lang="en-GB" dirty="0"/>
              <a:t>Questioning the literature and seeking to move it forward to a more accurate state</a:t>
            </a:r>
          </a:p>
          <a:p>
            <a:pPr marL="228600" indent="-228600">
              <a:buAutoNum type="arabicPeriod"/>
            </a:pPr>
            <a:r>
              <a:rPr lang="en-GB" dirty="0"/>
              <a:t>Similar to scientific research, social scientists may seek to make predictions as to what will/will not happen</a:t>
            </a:r>
          </a:p>
          <a:p>
            <a:pPr marL="228600" indent="-228600">
              <a:buAutoNum type="arabicPeriod"/>
            </a:pPr>
            <a:r>
              <a:rPr lang="en-GB" dirty="0"/>
              <a:t>Giving attention to human beings and the social world, social science research may seek to explore and understand how and why phenomena has taken place. The Holocaust is a good example of this</a:t>
            </a:r>
          </a:p>
          <a:p>
            <a:pPr marL="228600" indent="-228600">
              <a:buAutoNum type="arabicPeriod"/>
            </a:pPr>
            <a:r>
              <a:rPr lang="en-GB" dirty="0"/>
              <a:t>It may also seek to give voice to a particular social group, likely a minority group</a:t>
            </a:r>
          </a:p>
          <a:p>
            <a:pPr marL="228600" indent="-228600">
              <a:buAutoNum type="arabicPeriod"/>
            </a:pPr>
            <a:r>
              <a:rPr lang="en-GB" dirty="0"/>
              <a:t>Similarly, it may explore diversity; in an organisation’s workforce, for example, and what impact this has, if any, on business performance</a:t>
            </a:r>
          </a:p>
          <a:p>
            <a:pPr marL="228600" indent="-228600">
              <a:buAutoNum type="arabicPeriod"/>
            </a:pPr>
            <a:r>
              <a:rPr lang="en-GB" dirty="0"/>
              <a:t>Similar to point 2, SSR may also seek to move the literature forward to make theories more timely, contextual and relevant. </a:t>
            </a:r>
          </a:p>
        </p:txBody>
      </p:sp>
      <p:sp>
        <p:nvSpPr>
          <p:cNvPr id="4" name="Slide Number Placeholder 3"/>
          <p:cNvSpPr>
            <a:spLocks noGrp="1"/>
          </p:cNvSpPr>
          <p:nvPr>
            <p:ph type="sldNum" sz="quarter" idx="5"/>
          </p:nvPr>
        </p:nvSpPr>
        <p:spPr/>
        <p:txBody>
          <a:bodyPr/>
          <a:lstStyle/>
          <a:p>
            <a:fld id="{FDF7F7F2-E2C4-452E-8726-E041403406C1}" type="slidenum">
              <a:rPr lang="en-GB" smtClean="0"/>
              <a:t>9</a:t>
            </a:fld>
            <a:endParaRPr lang="en-GB"/>
          </a:p>
        </p:txBody>
      </p:sp>
    </p:spTree>
    <p:extLst>
      <p:ext uri="{BB962C8B-B14F-4D97-AF65-F5344CB8AC3E}">
        <p14:creationId xmlns:p14="http://schemas.microsoft.com/office/powerpoint/2010/main" val="32032473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err="1">
                <a:solidFill>
                  <a:schemeClr val="tx1"/>
                </a:solidFill>
                <a:effectLst/>
                <a:latin typeface="+mn-lt"/>
                <a:ea typeface="+mn-ea"/>
                <a:cs typeface="+mn-cs"/>
              </a:rPr>
              <a:t>Reseach</a:t>
            </a:r>
            <a:r>
              <a:rPr lang="en-GB" sz="1200" b="0" i="0" kern="1200" dirty="0">
                <a:solidFill>
                  <a:schemeClr val="tx1"/>
                </a:solidFill>
                <a:effectLst/>
                <a:latin typeface="+mn-lt"/>
                <a:ea typeface="+mn-ea"/>
                <a:cs typeface="+mn-cs"/>
              </a:rPr>
              <a:t> goes through several stages, usually involving: formulating and clarifying the research topic, reviewing the literature, designing the research, collecting the data, analysing the data and finally the writing.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However, it is not always necessary to pass through these stages one at a time. More frequently the stages in a research process will cross-refer to other stages, meaning that there is no linear line in the research process.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When you write research up, methods/methodology chapters are always written in a tidy and logical order; this is necessary for them to makes sense. If a writer wrote about the </a:t>
            </a:r>
            <a:r>
              <a:rPr lang="en-GB" sz="1200" b="0" i="1" kern="1200" dirty="0">
                <a:solidFill>
                  <a:schemeClr val="tx1"/>
                </a:solidFill>
                <a:effectLst/>
                <a:latin typeface="+mn-lt"/>
                <a:ea typeface="+mn-ea"/>
                <a:cs typeface="+mn-cs"/>
              </a:rPr>
              <a:t>actual</a:t>
            </a:r>
            <a:r>
              <a:rPr lang="en-GB" sz="1200" b="0" i="0" kern="1200" dirty="0">
                <a:solidFill>
                  <a:schemeClr val="tx1"/>
                </a:solidFill>
                <a:effectLst/>
                <a:latin typeface="+mn-lt"/>
                <a:ea typeface="+mn-ea"/>
                <a:cs typeface="+mn-cs"/>
              </a:rPr>
              <a:t> process they had gone through, it would likely make no sense to anyone but them, maybe their supervisor. But don’t let this fool you – research is messy!</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Therefore, it’s important to have a strong research topic and to revise ideas many times.</a:t>
            </a:r>
            <a:endParaRPr lang="en-GB" dirty="0"/>
          </a:p>
        </p:txBody>
      </p:sp>
      <p:sp>
        <p:nvSpPr>
          <p:cNvPr id="4" name="Slide Number Placeholder 3"/>
          <p:cNvSpPr>
            <a:spLocks noGrp="1"/>
          </p:cNvSpPr>
          <p:nvPr>
            <p:ph type="sldNum" sz="quarter" idx="5"/>
          </p:nvPr>
        </p:nvSpPr>
        <p:spPr/>
        <p:txBody>
          <a:bodyPr/>
          <a:lstStyle/>
          <a:p>
            <a:fld id="{FDF7F7F2-E2C4-452E-8726-E041403406C1}" type="slidenum">
              <a:rPr lang="en-GB" smtClean="0"/>
              <a:t>10</a:t>
            </a:fld>
            <a:endParaRPr lang="en-GB"/>
          </a:p>
        </p:txBody>
      </p:sp>
    </p:spTree>
    <p:extLst>
      <p:ext uri="{BB962C8B-B14F-4D97-AF65-F5344CB8AC3E}">
        <p14:creationId xmlns:p14="http://schemas.microsoft.com/office/powerpoint/2010/main" val="14197508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When looking at how to research, there are four terms you will frequently come across:</a:t>
            </a:r>
          </a:p>
          <a:p>
            <a:endParaRPr lang="en-US" altLang="en-US" dirty="0"/>
          </a:p>
          <a:p>
            <a:pPr algn="just">
              <a:lnSpc>
                <a:spcPct val="90000"/>
              </a:lnSpc>
            </a:pPr>
            <a:r>
              <a:rPr lang="en-GB" altLang="en-US" sz="1200" b="1" dirty="0"/>
              <a:t>Ontology: </a:t>
            </a:r>
            <a:r>
              <a:rPr lang="en-GB" altLang="en-US" sz="1200" dirty="0"/>
              <a:t>Ontological issues are concerned with </a:t>
            </a:r>
            <a:r>
              <a:rPr lang="en-GB" altLang="en-US" sz="1200" i="1" dirty="0"/>
              <a:t>being</a:t>
            </a:r>
            <a:r>
              <a:rPr lang="en-GB" altLang="en-US" sz="1200" dirty="0"/>
              <a:t> - i.e. with what </a:t>
            </a:r>
            <a:r>
              <a:rPr lang="en-GB" altLang="en-US" sz="1200" i="1" dirty="0"/>
              <a:t>is</a:t>
            </a:r>
            <a:r>
              <a:rPr lang="en-GB" altLang="en-US" sz="1200" dirty="0"/>
              <a:t>, or what we believe to exist.  What assumptions do we make about how the world works? </a:t>
            </a:r>
          </a:p>
          <a:p>
            <a:pPr algn="just">
              <a:lnSpc>
                <a:spcPct val="90000"/>
              </a:lnSpc>
            </a:pPr>
            <a:endParaRPr lang="en-GB" altLang="en-US" sz="1200" dirty="0"/>
          </a:p>
          <a:p>
            <a:pPr algn="just">
              <a:lnSpc>
                <a:spcPct val="90000"/>
              </a:lnSpc>
            </a:pPr>
            <a:r>
              <a:rPr lang="en-GB" altLang="en-US" sz="1200" b="1" dirty="0"/>
              <a:t>Epistemology: </a:t>
            </a:r>
            <a:r>
              <a:rPr lang="en-GB" altLang="en-US" sz="1200" dirty="0"/>
              <a:t>Epistemological issues are concerned with </a:t>
            </a:r>
            <a:r>
              <a:rPr lang="en-GB" altLang="en-US" sz="1200" i="1" dirty="0"/>
              <a:t>knowing </a:t>
            </a:r>
            <a:r>
              <a:rPr lang="en-GB" altLang="en-US" sz="1200" dirty="0"/>
              <a:t>- i.e. what sort of statements will we accept to justify what we believe to exist? What constitutes acceptable knowledge?</a:t>
            </a:r>
          </a:p>
          <a:p>
            <a:pPr algn="just">
              <a:lnSpc>
                <a:spcPct val="90000"/>
              </a:lnSpc>
            </a:pPr>
            <a:endParaRPr lang="en-GB" altLang="en-US" sz="1200" b="1" dirty="0"/>
          </a:p>
          <a:p>
            <a:pPr algn="just"/>
            <a:r>
              <a:rPr lang="en-GB" altLang="en-US" sz="1200" b="1" dirty="0"/>
              <a:t>Methodology: </a:t>
            </a:r>
            <a:r>
              <a:rPr lang="en-GB" altLang="en-US" sz="1200" dirty="0"/>
              <a:t>Methodological issues are concerned with the </a:t>
            </a:r>
            <a:r>
              <a:rPr lang="en-GB" altLang="en-US" sz="1200" i="1" dirty="0"/>
              <a:t>logic</a:t>
            </a:r>
            <a:r>
              <a:rPr lang="en-GB" altLang="en-US" sz="1200" dirty="0"/>
              <a:t> of inquiry - i.e. how are we to discover or validate what we think exists?</a:t>
            </a:r>
          </a:p>
          <a:p>
            <a:pPr algn="just"/>
            <a:endParaRPr lang="en-GB" altLang="en-US" sz="1200" b="1" dirty="0"/>
          </a:p>
          <a:p>
            <a:pPr algn="just"/>
            <a:r>
              <a:rPr lang="en-GB" altLang="en-US" sz="1200" b="1" dirty="0"/>
              <a:t>Methods: </a:t>
            </a:r>
            <a:r>
              <a:rPr lang="en-GB" altLang="en-US" sz="1200" dirty="0"/>
              <a:t>Issues of method concern the </a:t>
            </a:r>
            <a:r>
              <a:rPr lang="en-GB" altLang="en-US" sz="1200" i="1" dirty="0"/>
              <a:t>technique</a:t>
            </a:r>
            <a:r>
              <a:rPr lang="en-GB" altLang="en-US" sz="1200" dirty="0"/>
              <a:t> for collecting data. </a:t>
            </a:r>
            <a:r>
              <a:rPr lang="en-GB" dirty="0"/>
              <a:t>They represent the tools of the trade, and provide you with ways to collect, sort and analyse information so that you can come to some conclusions. If you use the right sort of methods for your particular type of research, then you should be able to convince other people that your conclusions have some validity, and that the new knowledge you have created is soundly based. </a:t>
            </a:r>
          </a:p>
          <a:p>
            <a:pPr algn="just"/>
            <a:endParaRPr lang="en-GB" altLang="en-US" dirty="0"/>
          </a:p>
          <a:p>
            <a:pPr algn="just"/>
            <a:r>
              <a:rPr lang="en-GB" altLang="en-US" b="0" dirty="0"/>
              <a:t>Validity, of course, is how sound your research is. </a:t>
            </a:r>
            <a:r>
              <a:rPr lang="en-GB" sz="1200" b="0" i="0" kern="1200" dirty="0">
                <a:solidFill>
                  <a:schemeClr val="tx1"/>
                </a:solidFill>
                <a:effectLst/>
                <a:latin typeface="+mn-lt"/>
                <a:ea typeface="+mn-ea"/>
                <a:cs typeface="+mn-cs"/>
              </a:rPr>
              <a:t>Validity in data collection means that your findings truly represent the phenomenon you are claiming to measure. Valid claims are solid claims.</a:t>
            </a:r>
            <a:endParaRPr lang="en-US" altLang="en-US" b="0" dirty="0"/>
          </a:p>
        </p:txBody>
      </p:sp>
      <p:sp>
        <p:nvSpPr>
          <p:cNvPr id="37892" name="Header Placeholder 3"/>
          <p:cNvSpPr>
            <a:spLocks noGrp="1"/>
          </p:cNvSpPr>
          <p:nvPr>
            <p:ph type="hdr" sz="quarter"/>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b="1">
                <a:solidFill>
                  <a:schemeClr val="tx1"/>
                </a:solidFill>
                <a:latin typeface="Arial" charset="0"/>
                <a:cs typeface="Arial" charset="0"/>
              </a:defRPr>
            </a:lvl1pPr>
            <a:lvl2pPr marL="742950" indent="-285750" eaLnBrk="0" hangingPunct="0">
              <a:defRPr sz="3200" b="1">
                <a:solidFill>
                  <a:schemeClr val="tx1"/>
                </a:solidFill>
                <a:latin typeface="Arial" charset="0"/>
                <a:cs typeface="Arial" charset="0"/>
              </a:defRPr>
            </a:lvl2pPr>
            <a:lvl3pPr marL="1143000" indent="-228600" eaLnBrk="0" hangingPunct="0">
              <a:defRPr sz="3200" b="1">
                <a:solidFill>
                  <a:schemeClr val="tx1"/>
                </a:solidFill>
                <a:latin typeface="Arial" charset="0"/>
                <a:cs typeface="Arial" charset="0"/>
              </a:defRPr>
            </a:lvl3pPr>
            <a:lvl4pPr marL="1600200" indent="-228600" eaLnBrk="0" hangingPunct="0">
              <a:defRPr sz="3200" b="1">
                <a:solidFill>
                  <a:schemeClr val="tx1"/>
                </a:solidFill>
                <a:latin typeface="Arial" charset="0"/>
                <a:cs typeface="Arial" charset="0"/>
              </a:defRPr>
            </a:lvl4pPr>
            <a:lvl5pPr marL="2057400" indent="-228600" eaLnBrk="0" hangingPunct="0">
              <a:defRPr sz="3200" b="1">
                <a:solidFill>
                  <a:schemeClr val="tx1"/>
                </a:solidFill>
                <a:latin typeface="Arial" charset="0"/>
                <a:cs typeface="Arial" charset="0"/>
              </a:defRPr>
            </a:lvl5pPr>
            <a:lvl6pPr marL="2514600" indent="-228600" algn="ctr" eaLnBrk="0" fontAlgn="base" hangingPunct="0">
              <a:lnSpc>
                <a:spcPct val="90000"/>
              </a:lnSpc>
              <a:spcBef>
                <a:spcPct val="0"/>
              </a:spcBef>
              <a:spcAft>
                <a:spcPct val="0"/>
              </a:spcAft>
              <a:defRPr sz="3200" b="1">
                <a:solidFill>
                  <a:schemeClr val="tx1"/>
                </a:solidFill>
                <a:latin typeface="Arial" charset="0"/>
                <a:cs typeface="Arial" charset="0"/>
              </a:defRPr>
            </a:lvl6pPr>
            <a:lvl7pPr marL="2971800" indent="-228600" algn="ctr" eaLnBrk="0" fontAlgn="base" hangingPunct="0">
              <a:lnSpc>
                <a:spcPct val="90000"/>
              </a:lnSpc>
              <a:spcBef>
                <a:spcPct val="0"/>
              </a:spcBef>
              <a:spcAft>
                <a:spcPct val="0"/>
              </a:spcAft>
              <a:defRPr sz="3200" b="1">
                <a:solidFill>
                  <a:schemeClr val="tx1"/>
                </a:solidFill>
                <a:latin typeface="Arial" charset="0"/>
                <a:cs typeface="Arial" charset="0"/>
              </a:defRPr>
            </a:lvl7pPr>
            <a:lvl8pPr marL="3429000" indent="-228600" algn="ctr" eaLnBrk="0" fontAlgn="base" hangingPunct="0">
              <a:lnSpc>
                <a:spcPct val="90000"/>
              </a:lnSpc>
              <a:spcBef>
                <a:spcPct val="0"/>
              </a:spcBef>
              <a:spcAft>
                <a:spcPct val="0"/>
              </a:spcAft>
              <a:defRPr sz="3200" b="1">
                <a:solidFill>
                  <a:schemeClr val="tx1"/>
                </a:solidFill>
                <a:latin typeface="Arial" charset="0"/>
                <a:cs typeface="Arial" charset="0"/>
              </a:defRPr>
            </a:lvl8pPr>
            <a:lvl9pPr marL="3886200" indent="-228600" algn="ctr" eaLnBrk="0" fontAlgn="base" hangingPunct="0">
              <a:lnSpc>
                <a:spcPct val="90000"/>
              </a:lnSpc>
              <a:spcBef>
                <a:spcPct val="0"/>
              </a:spcBef>
              <a:spcAft>
                <a:spcPct val="0"/>
              </a:spcAft>
              <a:defRPr sz="3200" b="1">
                <a:solidFill>
                  <a:schemeClr val="tx1"/>
                </a:solidFill>
                <a:latin typeface="Arial" charset="0"/>
                <a:cs typeface="Arial" charset="0"/>
              </a:defRPr>
            </a:lvl9pPr>
          </a:lstStyle>
          <a:p>
            <a:pPr eaLnBrk="1" hangingPunct="1"/>
            <a:r>
              <a:rPr lang="en-GB" altLang="en-US" sz="1200" b="0">
                <a:solidFill>
                  <a:prstClr val="black"/>
                </a:solidFill>
              </a:rPr>
              <a:t>Lecture 2 </a:t>
            </a:r>
          </a:p>
        </p:txBody>
      </p:sp>
      <p:sp>
        <p:nvSpPr>
          <p:cNvPr id="37893" name="Footer Placeholder 4"/>
          <p:cNvSpPr>
            <a:spLocks noGrp="1"/>
          </p:cNvSpPr>
          <p:nvPr>
            <p:ph type="ftr" sz="quarter" idx="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b="1">
                <a:solidFill>
                  <a:schemeClr val="tx1"/>
                </a:solidFill>
                <a:latin typeface="Arial" charset="0"/>
                <a:cs typeface="Arial" charset="0"/>
              </a:defRPr>
            </a:lvl1pPr>
            <a:lvl2pPr marL="742950" indent="-285750" eaLnBrk="0" hangingPunct="0">
              <a:defRPr sz="3200" b="1">
                <a:solidFill>
                  <a:schemeClr val="tx1"/>
                </a:solidFill>
                <a:latin typeface="Arial" charset="0"/>
                <a:cs typeface="Arial" charset="0"/>
              </a:defRPr>
            </a:lvl2pPr>
            <a:lvl3pPr marL="1143000" indent="-228600" eaLnBrk="0" hangingPunct="0">
              <a:defRPr sz="3200" b="1">
                <a:solidFill>
                  <a:schemeClr val="tx1"/>
                </a:solidFill>
                <a:latin typeface="Arial" charset="0"/>
                <a:cs typeface="Arial" charset="0"/>
              </a:defRPr>
            </a:lvl3pPr>
            <a:lvl4pPr marL="1600200" indent="-228600" eaLnBrk="0" hangingPunct="0">
              <a:defRPr sz="3200" b="1">
                <a:solidFill>
                  <a:schemeClr val="tx1"/>
                </a:solidFill>
                <a:latin typeface="Arial" charset="0"/>
                <a:cs typeface="Arial" charset="0"/>
              </a:defRPr>
            </a:lvl4pPr>
            <a:lvl5pPr marL="2057400" indent="-228600" eaLnBrk="0" hangingPunct="0">
              <a:defRPr sz="3200" b="1">
                <a:solidFill>
                  <a:schemeClr val="tx1"/>
                </a:solidFill>
                <a:latin typeface="Arial" charset="0"/>
                <a:cs typeface="Arial" charset="0"/>
              </a:defRPr>
            </a:lvl5pPr>
            <a:lvl6pPr marL="2514600" indent="-228600" algn="ctr" eaLnBrk="0" fontAlgn="base" hangingPunct="0">
              <a:lnSpc>
                <a:spcPct val="90000"/>
              </a:lnSpc>
              <a:spcBef>
                <a:spcPct val="0"/>
              </a:spcBef>
              <a:spcAft>
                <a:spcPct val="0"/>
              </a:spcAft>
              <a:defRPr sz="3200" b="1">
                <a:solidFill>
                  <a:schemeClr val="tx1"/>
                </a:solidFill>
                <a:latin typeface="Arial" charset="0"/>
                <a:cs typeface="Arial" charset="0"/>
              </a:defRPr>
            </a:lvl6pPr>
            <a:lvl7pPr marL="2971800" indent="-228600" algn="ctr" eaLnBrk="0" fontAlgn="base" hangingPunct="0">
              <a:lnSpc>
                <a:spcPct val="90000"/>
              </a:lnSpc>
              <a:spcBef>
                <a:spcPct val="0"/>
              </a:spcBef>
              <a:spcAft>
                <a:spcPct val="0"/>
              </a:spcAft>
              <a:defRPr sz="3200" b="1">
                <a:solidFill>
                  <a:schemeClr val="tx1"/>
                </a:solidFill>
                <a:latin typeface="Arial" charset="0"/>
                <a:cs typeface="Arial" charset="0"/>
              </a:defRPr>
            </a:lvl7pPr>
            <a:lvl8pPr marL="3429000" indent="-228600" algn="ctr" eaLnBrk="0" fontAlgn="base" hangingPunct="0">
              <a:lnSpc>
                <a:spcPct val="90000"/>
              </a:lnSpc>
              <a:spcBef>
                <a:spcPct val="0"/>
              </a:spcBef>
              <a:spcAft>
                <a:spcPct val="0"/>
              </a:spcAft>
              <a:defRPr sz="3200" b="1">
                <a:solidFill>
                  <a:schemeClr val="tx1"/>
                </a:solidFill>
                <a:latin typeface="Arial" charset="0"/>
                <a:cs typeface="Arial" charset="0"/>
              </a:defRPr>
            </a:lvl8pPr>
            <a:lvl9pPr marL="3886200" indent="-228600" algn="ctr" eaLnBrk="0" fontAlgn="base" hangingPunct="0">
              <a:lnSpc>
                <a:spcPct val="90000"/>
              </a:lnSpc>
              <a:spcBef>
                <a:spcPct val="0"/>
              </a:spcBef>
              <a:spcAft>
                <a:spcPct val="0"/>
              </a:spcAft>
              <a:defRPr sz="3200" b="1">
                <a:solidFill>
                  <a:schemeClr val="tx1"/>
                </a:solidFill>
                <a:latin typeface="Arial" charset="0"/>
                <a:cs typeface="Arial" charset="0"/>
              </a:defRPr>
            </a:lvl9pPr>
          </a:lstStyle>
          <a:p>
            <a:pPr eaLnBrk="1" hangingPunct="1"/>
            <a:r>
              <a:rPr lang="en-GB" altLang="en-US" sz="1200" b="0">
                <a:solidFill>
                  <a:prstClr val="black"/>
                </a:solidFill>
              </a:rPr>
              <a:t>Craig Gurney 11/02/11</a:t>
            </a:r>
          </a:p>
        </p:txBody>
      </p:sp>
      <p:sp>
        <p:nvSpPr>
          <p:cNvPr id="37894" name="Slide Number Placeholder 5"/>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b="1">
                <a:solidFill>
                  <a:schemeClr val="tx1"/>
                </a:solidFill>
                <a:latin typeface="Arial" charset="0"/>
                <a:cs typeface="Arial" charset="0"/>
              </a:defRPr>
            </a:lvl1pPr>
            <a:lvl2pPr marL="742950" indent="-285750" eaLnBrk="0" hangingPunct="0">
              <a:defRPr sz="3200" b="1">
                <a:solidFill>
                  <a:schemeClr val="tx1"/>
                </a:solidFill>
                <a:latin typeface="Arial" charset="0"/>
                <a:cs typeface="Arial" charset="0"/>
              </a:defRPr>
            </a:lvl2pPr>
            <a:lvl3pPr marL="1143000" indent="-228600" eaLnBrk="0" hangingPunct="0">
              <a:defRPr sz="3200" b="1">
                <a:solidFill>
                  <a:schemeClr val="tx1"/>
                </a:solidFill>
                <a:latin typeface="Arial" charset="0"/>
                <a:cs typeface="Arial" charset="0"/>
              </a:defRPr>
            </a:lvl3pPr>
            <a:lvl4pPr marL="1600200" indent="-228600" eaLnBrk="0" hangingPunct="0">
              <a:defRPr sz="3200" b="1">
                <a:solidFill>
                  <a:schemeClr val="tx1"/>
                </a:solidFill>
                <a:latin typeface="Arial" charset="0"/>
                <a:cs typeface="Arial" charset="0"/>
              </a:defRPr>
            </a:lvl4pPr>
            <a:lvl5pPr marL="2057400" indent="-228600" eaLnBrk="0" hangingPunct="0">
              <a:defRPr sz="3200" b="1">
                <a:solidFill>
                  <a:schemeClr val="tx1"/>
                </a:solidFill>
                <a:latin typeface="Arial" charset="0"/>
                <a:cs typeface="Arial" charset="0"/>
              </a:defRPr>
            </a:lvl5pPr>
            <a:lvl6pPr marL="2514600" indent="-228600" algn="ctr" eaLnBrk="0" fontAlgn="base" hangingPunct="0">
              <a:lnSpc>
                <a:spcPct val="90000"/>
              </a:lnSpc>
              <a:spcBef>
                <a:spcPct val="0"/>
              </a:spcBef>
              <a:spcAft>
                <a:spcPct val="0"/>
              </a:spcAft>
              <a:defRPr sz="3200" b="1">
                <a:solidFill>
                  <a:schemeClr val="tx1"/>
                </a:solidFill>
                <a:latin typeface="Arial" charset="0"/>
                <a:cs typeface="Arial" charset="0"/>
              </a:defRPr>
            </a:lvl6pPr>
            <a:lvl7pPr marL="2971800" indent="-228600" algn="ctr" eaLnBrk="0" fontAlgn="base" hangingPunct="0">
              <a:lnSpc>
                <a:spcPct val="90000"/>
              </a:lnSpc>
              <a:spcBef>
                <a:spcPct val="0"/>
              </a:spcBef>
              <a:spcAft>
                <a:spcPct val="0"/>
              </a:spcAft>
              <a:defRPr sz="3200" b="1">
                <a:solidFill>
                  <a:schemeClr val="tx1"/>
                </a:solidFill>
                <a:latin typeface="Arial" charset="0"/>
                <a:cs typeface="Arial" charset="0"/>
              </a:defRPr>
            </a:lvl7pPr>
            <a:lvl8pPr marL="3429000" indent="-228600" algn="ctr" eaLnBrk="0" fontAlgn="base" hangingPunct="0">
              <a:lnSpc>
                <a:spcPct val="90000"/>
              </a:lnSpc>
              <a:spcBef>
                <a:spcPct val="0"/>
              </a:spcBef>
              <a:spcAft>
                <a:spcPct val="0"/>
              </a:spcAft>
              <a:defRPr sz="3200" b="1">
                <a:solidFill>
                  <a:schemeClr val="tx1"/>
                </a:solidFill>
                <a:latin typeface="Arial" charset="0"/>
                <a:cs typeface="Arial" charset="0"/>
              </a:defRPr>
            </a:lvl8pPr>
            <a:lvl9pPr marL="3886200" indent="-228600" algn="ctr" eaLnBrk="0" fontAlgn="base" hangingPunct="0">
              <a:lnSpc>
                <a:spcPct val="90000"/>
              </a:lnSpc>
              <a:spcBef>
                <a:spcPct val="0"/>
              </a:spcBef>
              <a:spcAft>
                <a:spcPct val="0"/>
              </a:spcAft>
              <a:defRPr sz="3200" b="1">
                <a:solidFill>
                  <a:schemeClr val="tx1"/>
                </a:solidFill>
                <a:latin typeface="Arial" charset="0"/>
                <a:cs typeface="Arial" charset="0"/>
              </a:defRPr>
            </a:lvl9pPr>
          </a:lstStyle>
          <a:p>
            <a:pPr eaLnBrk="1" hangingPunct="1"/>
            <a:fld id="{FB526F7A-B694-4ED2-A58C-165C43A296CA}" type="slidenum">
              <a:rPr lang="en-GB" altLang="en-US" sz="1200" b="0">
                <a:solidFill>
                  <a:prstClr val="black"/>
                </a:solidFill>
              </a:rPr>
              <a:pPr eaLnBrk="1" hangingPunct="1"/>
              <a:t>11</a:t>
            </a:fld>
            <a:endParaRPr lang="en-GB" altLang="en-US" sz="1200" b="0">
              <a:solidFill>
                <a:prstClr val="black"/>
              </a:solidFill>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making research choices, the ‘Research Onion’ is a commonly used framework, and we will use this today.</a:t>
            </a:r>
          </a:p>
          <a:p>
            <a:endParaRPr lang="en-GB" dirty="0"/>
          </a:p>
          <a:p>
            <a:r>
              <a:rPr lang="en-GB" dirty="0"/>
              <a:t>The onion works by moving from the inside out. There are six layers:</a:t>
            </a:r>
          </a:p>
          <a:p>
            <a:pPr marL="171450" indent="-171450">
              <a:buFontTx/>
              <a:buChar char="-"/>
            </a:pPr>
            <a:r>
              <a:rPr lang="en-GB" dirty="0"/>
              <a:t>Philosophies</a:t>
            </a:r>
          </a:p>
          <a:p>
            <a:pPr marL="171450" indent="-171450">
              <a:buFontTx/>
              <a:buChar char="-"/>
            </a:pPr>
            <a:r>
              <a:rPr lang="en-GB" dirty="0"/>
              <a:t>Approaches</a:t>
            </a:r>
          </a:p>
          <a:p>
            <a:pPr marL="171450" indent="-171450">
              <a:buFontTx/>
              <a:buChar char="-"/>
            </a:pPr>
            <a:r>
              <a:rPr lang="en-GB" dirty="0"/>
              <a:t>Strategies/Methods</a:t>
            </a:r>
          </a:p>
          <a:p>
            <a:pPr marL="171450" indent="-171450">
              <a:buFontTx/>
              <a:buChar char="-"/>
            </a:pPr>
            <a:r>
              <a:rPr lang="en-GB" dirty="0"/>
              <a:t>Choices</a:t>
            </a:r>
          </a:p>
          <a:p>
            <a:pPr marL="171450" indent="-171450">
              <a:buFontTx/>
              <a:buChar char="-"/>
            </a:pPr>
            <a:r>
              <a:rPr lang="en-GB" dirty="0"/>
              <a:t>Time horizons</a:t>
            </a:r>
          </a:p>
          <a:p>
            <a:pPr marL="171450" indent="-171450">
              <a:buFontTx/>
              <a:buChar char="-"/>
            </a:pPr>
            <a:r>
              <a:rPr lang="en-GB" dirty="0"/>
              <a:t>Techniques and procedures – data collection and analysis. </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FDF7F7F2-E2C4-452E-8726-E041403406C1}" type="slidenum">
              <a:rPr lang="en-GB" smtClean="0"/>
              <a:t>12</a:t>
            </a:fld>
            <a:endParaRPr lang="en-GB"/>
          </a:p>
        </p:txBody>
      </p:sp>
    </p:spTree>
    <p:extLst>
      <p:ext uri="{BB962C8B-B14F-4D97-AF65-F5344CB8AC3E}">
        <p14:creationId xmlns:p14="http://schemas.microsoft.com/office/powerpoint/2010/main" val="12031392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13</a:t>
            </a:fld>
            <a:endParaRPr lang="en-GB"/>
          </a:p>
        </p:txBody>
      </p:sp>
    </p:spTree>
    <p:extLst>
      <p:ext uri="{BB962C8B-B14F-4D97-AF65-F5344CB8AC3E}">
        <p14:creationId xmlns:p14="http://schemas.microsoft.com/office/powerpoint/2010/main" val="6492972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outer-most layer of the onion is research philosophies.</a:t>
            </a:r>
          </a:p>
          <a:p>
            <a:endParaRPr lang="en-GB" dirty="0"/>
          </a:p>
          <a:p>
            <a:r>
              <a:rPr lang="en-GB" dirty="0"/>
              <a:t>A research philosophy is</a:t>
            </a:r>
            <a:r>
              <a:rPr lang="en-GB" sz="1200" b="0" i="0" kern="1200" dirty="0">
                <a:solidFill>
                  <a:schemeClr val="tx1"/>
                </a:solidFill>
                <a:effectLst/>
                <a:latin typeface="+mn-lt"/>
                <a:ea typeface="+mn-ea"/>
                <a:cs typeface="+mn-cs"/>
              </a:rPr>
              <a:t> a </a:t>
            </a:r>
            <a:r>
              <a:rPr lang="en-GB" sz="1200" b="1" i="0" kern="1200" dirty="0">
                <a:solidFill>
                  <a:schemeClr val="tx1"/>
                </a:solidFill>
                <a:effectLst/>
                <a:latin typeface="+mn-lt"/>
                <a:ea typeface="+mn-ea"/>
                <a:cs typeface="+mn-cs"/>
              </a:rPr>
              <a:t>belief</a:t>
            </a:r>
            <a:r>
              <a:rPr lang="en-GB" sz="1200" b="0" i="0" kern="1200" dirty="0">
                <a:solidFill>
                  <a:schemeClr val="tx1"/>
                </a:solidFill>
                <a:effectLst/>
                <a:latin typeface="+mn-lt"/>
                <a:ea typeface="+mn-ea"/>
                <a:cs typeface="+mn-cs"/>
              </a:rPr>
              <a:t> about the way in which data about a phenomenon should be gathered, analysed and used. </a:t>
            </a:r>
          </a:p>
          <a:p>
            <a:endParaRPr lang="en-GB" dirty="0"/>
          </a:p>
          <a:p>
            <a:r>
              <a:rPr lang="en-GB" dirty="0"/>
              <a:t>There are three ‘types’ of philosophy: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ltLang="en-US" dirty="0"/>
              <a:t>Objectivity: There is a social world independent of people’s perceptions and interpretations. </a:t>
            </a:r>
            <a:r>
              <a:rPr lang="en-GB" dirty="0"/>
              <a:t>Objectivism holds the assumptions of natural science, which argues that social reality is external to us; in other words, it means that it exists outside of our awareness about it (Crotty, 1998; Saunders, 2011). It necessarily means that truth exists out there apart from our conscious awareness of it, it still exists and if one goes about it the right way they might be able to find that truth. </a:t>
            </a:r>
            <a:endParaRPr lang="en-GB" altLang="en-US" dirty="0"/>
          </a:p>
          <a:p>
            <a:pPr marL="171450" indent="-171450">
              <a:buFont typeface="Arial" panose="020B0604020202020204" pitchFamily="34" charset="0"/>
              <a:buChar char="•"/>
            </a:pPr>
            <a:r>
              <a:rPr lang="en-GB" altLang="en-US" dirty="0"/>
              <a:t>Subjectivity: A focus on the meanings that people give to their environment, not the environment itself.</a:t>
            </a:r>
            <a:r>
              <a:rPr lang="en-GB" dirty="0"/>
              <a:t> Contrary to the interplay of subject and object which plays its part in the constructivist thought, the meaning does not come out of the interplay between subject and object in subjectivism but imposed on the object by the subject. In subjectivism, meaning can be created out of nothing. This begs the question where the meaning is derived from in subjectivism. The answer to such proclamation is hidden in understanding that the meaning could be derived from anywhere maybe our dreams or anything else; other than the interaction between the subject and the object to which it is ascribed to (Crotty, 1998).</a:t>
            </a:r>
            <a:endParaRPr lang="en-GB" altLang="en-US" dirty="0"/>
          </a:p>
          <a:p>
            <a:pPr marL="171450" indent="-171450">
              <a:buFont typeface="Arial" panose="020B0604020202020204" pitchFamily="34" charset="0"/>
              <a:buChar char="•"/>
            </a:pPr>
            <a:r>
              <a:rPr lang="en-GB" altLang="en-US" dirty="0"/>
              <a:t>Reflexivity: </a:t>
            </a:r>
            <a:r>
              <a:rPr lang="en-GB" altLang="en-US" b="0" dirty="0"/>
              <a:t>Move beyond the oppositional positions of objectivity/subjectivity. </a:t>
            </a:r>
            <a:r>
              <a:rPr lang="en-GB" sz="1200" b="0" i="0" kern="1200" dirty="0">
                <a:solidFill>
                  <a:schemeClr val="tx1"/>
                </a:solidFill>
                <a:effectLst/>
                <a:latin typeface="+mn-lt"/>
                <a:ea typeface="+mn-ea"/>
                <a:cs typeface="+mn-cs"/>
              </a:rPr>
              <a:t>Reflexivity is an attitude of attending systematically to the context of knowledge construction, especially to the impact of the researcher at every step of the research process. </a:t>
            </a:r>
          </a:p>
          <a:p>
            <a:pPr marL="171450" indent="-171450">
              <a:buFont typeface="Arial" panose="020B0604020202020204" pitchFamily="34" charset="0"/>
              <a:buChar char="•"/>
            </a:pPr>
            <a:endParaRPr lang="en-GB" sz="1200" b="0" i="0" kern="1200" dirty="0">
              <a:solidFill>
                <a:schemeClr val="tx1"/>
              </a:solidFill>
              <a:effectLst/>
              <a:latin typeface="+mn-lt"/>
              <a:ea typeface="+mn-ea"/>
              <a:cs typeface="+mn-cs"/>
            </a:endParaRPr>
          </a:p>
          <a:p>
            <a:pPr marL="0" indent="0">
              <a:buFont typeface="Arial" panose="020B0604020202020204" pitchFamily="34" charset="0"/>
              <a:buNone/>
            </a:pPr>
            <a:r>
              <a:rPr lang="en-GB" dirty="0"/>
              <a:t>Different disciplines tend to be governed by particular paradigms.</a:t>
            </a:r>
          </a:p>
          <a:p>
            <a:pPr marL="0" indent="0">
              <a:buFont typeface="Arial" panose="020B0604020202020204" pitchFamily="34" charset="0"/>
              <a:buNone/>
            </a:pPr>
            <a:endParaRPr lang="en-GB" b="0" dirty="0"/>
          </a:p>
        </p:txBody>
      </p:sp>
      <p:sp>
        <p:nvSpPr>
          <p:cNvPr id="4" name="Slide Number Placeholder 3"/>
          <p:cNvSpPr>
            <a:spLocks noGrp="1"/>
          </p:cNvSpPr>
          <p:nvPr>
            <p:ph type="sldNum" sz="quarter" idx="5"/>
          </p:nvPr>
        </p:nvSpPr>
        <p:spPr/>
        <p:txBody>
          <a:bodyPr/>
          <a:lstStyle/>
          <a:p>
            <a:fld id="{FDF7F7F2-E2C4-452E-8726-E041403406C1}" type="slidenum">
              <a:rPr lang="en-GB" smtClean="0"/>
              <a:t>14</a:t>
            </a:fld>
            <a:endParaRPr lang="en-GB"/>
          </a:p>
        </p:txBody>
      </p:sp>
    </p:spTree>
    <p:extLst>
      <p:ext uri="{BB962C8B-B14F-4D97-AF65-F5344CB8AC3E}">
        <p14:creationId xmlns:p14="http://schemas.microsoft.com/office/powerpoint/2010/main" val="20216261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fontAlgn="base"/>
            <a:r>
              <a:rPr lang="en-GB" sz="1200" b="0" i="0" kern="1200" dirty="0">
                <a:solidFill>
                  <a:schemeClr val="tx1"/>
                </a:solidFill>
                <a:effectLst/>
                <a:latin typeface="+mn-lt"/>
                <a:ea typeface="+mn-ea"/>
                <a:cs typeface="+mn-cs"/>
              </a:rPr>
              <a:t>The main difference between inductive and deductive approaches to research is that whilst a deductive approach is aimed and testing theory, an inductive approach is concerned with the generation of new theory emerging from the data.</a:t>
            </a:r>
          </a:p>
          <a:p>
            <a:pPr algn="just" fontAlgn="base"/>
            <a:endParaRPr lang="en-GB" sz="1200" b="0" i="0" kern="1200" dirty="0">
              <a:solidFill>
                <a:schemeClr val="tx1"/>
              </a:solidFill>
              <a:effectLst/>
              <a:latin typeface="+mn-lt"/>
              <a:ea typeface="+mn-ea"/>
              <a:cs typeface="+mn-cs"/>
            </a:endParaRPr>
          </a:p>
          <a:p>
            <a:pPr algn="just" fontAlgn="base"/>
            <a:r>
              <a:rPr lang="en-GB" sz="1200" b="0" i="0" kern="1200" dirty="0">
                <a:solidFill>
                  <a:schemeClr val="tx1"/>
                </a:solidFill>
                <a:effectLst/>
                <a:latin typeface="+mn-lt"/>
                <a:ea typeface="+mn-ea"/>
                <a:cs typeface="+mn-cs"/>
              </a:rPr>
              <a:t>A deductive approach usually begins with a hypothesis, whilst an inductive approach will usually use research questions to narrow the scope of the study</a:t>
            </a:r>
          </a:p>
          <a:p>
            <a:pPr algn="just" fontAlgn="base"/>
            <a:endParaRPr lang="en-GB" sz="1200" b="0" i="0" kern="1200" dirty="0">
              <a:solidFill>
                <a:schemeClr val="tx1"/>
              </a:solidFill>
              <a:effectLst/>
              <a:latin typeface="+mn-lt"/>
              <a:ea typeface="+mn-ea"/>
              <a:cs typeface="+mn-cs"/>
            </a:endParaRPr>
          </a:p>
          <a:p>
            <a:pPr algn="just" fontAlgn="base"/>
            <a:r>
              <a:rPr lang="en-GB" sz="1200" b="0" i="0" kern="1200" dirty="0">
                <a:solidFill>
                  <a:schemeClr val="tx1"/>
                </a:solidFill>
                <a:effectLst/>
                <a:latin typeface="+mn-lt"/>
                <a:ea typeface="+mn-ea"/>
                <a:cs typeface="+mn-cs"/>
              </a:rPr>
              <a:t>For deductive approaches the emphasis is generally on causality, whilst for inductive approaches the aim is usually focused on exploring new phenomena or looking at previously researched phenomena from a different perspective.</a:t>
            </a:r>
          </a:p>
          <a:p>
            <a:pPr algn="just" fontAlgn="base"/>
            <a:endParaRPr lang="en-GB" sz="1200" b="0" i="0" kern="1200" dirty="0">
              <a:solidFill>
                <a:schemeClr val="tx1"/>
              </a:solidFill>
              <a:effectLst/>
              <a:latin typeface="+mn-lt"/>
              <a:ea typeface="+mn-ea"/>
              <a:cs typeface="+mn-cs"/>
            </a:endParaRPr>
          </a:p>
          <a:p>
            <a:pPr algn="just" fontAlgn="base"/>
            <a:r>
              <a:rPr lang="en-GB" sz="1200" b="0" i="0" kern="1200" dirty="0">
                <a:solidFill>
                  <a:schemeClr val="tx1"/>
                </a:solidFill>
                <a:effectLst/>
                <a:latin typeface="+mn-lt"/>
                <a:ea typeface="+mn-ea"/>
                <a:cs typeface="+mn-cs"/>
              </a:rPr>
              <a:t>Inductive approaches are generally associated with qualitative research, whilst deductive approaches are more commonly associated with quantitative research. However, there are no set rules and some qualitative studies may have a deductive orientation.</a:t>
            </a:r>
          </a:p>
          <a:p>
            <a:pPr algn="just" fontAlgn="base"/>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DF7F7F2-E2C4-452E-8726-E041403406C1}" type="slidenum">
              <a:rPr lang="en-GB" smtClean="0"/>
              <a:t>15</a:t>
            </a:fld>
            <a:endParaRPr lang="en-GB"/>
          </a:p>
        </p:txBody>
      </p:sp>
    </p:spTree>
    <p:extLst>
      <p:ext uri="{BB962C8B-B14F-4D97-AF65-F5344CB8AC3E}">
        <p14:creationId xmlns:p14="http://schemas.microsoft.com/office/powerpoint/2010/main" val="39700054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Deductive reasoning usually follows steps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First, there is a premise, then a second premise, and finally an inference.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 common form of deductive reasoning is having a major premise and a minor premise, then reaching a logical conclusion.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For example, the premise "Every A is B" could be followed by another premise, "This C is A." Those statements would lead to the conclusion "This C is B.“</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 deductive reasoning, if something is true of a class of things in general, it is also true for all members of that class.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Deductive inference </a:t>
            </a:r>
            <a:r>
              <a:rPr lang="en-US" u="sng" dirty="0"/>
              <a:t>conclusions are certain </a:t>
            </a:r>
            <a:r>
              <a:rPr lang="en-US" dirty="0"/>
              <a:t>provided </a:t>
            </a:r>
            <a:r>
              <a:rPr lang="en-US" b="1" i="1" dirty="0"/>
              <a:t>the premises </a:t>
            </a:r>
            <a:r>
              <a:rPr lang="en-US" dirty="0"/>
              <a:t>are true. It's possible to come to a logical conclusion even if the generalization is not true.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If the generalization is wrong, the conclusion may be logical, but it may also be untrue. For example, the argument, "All bald men are grandfathers. Harold is bald. Therefore, Harold is a grandfather," is valid logically but it is untrue because the original statement is false.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 accurate premises = logical (even if untrue) conclusion</a:t>
            </a:r>
          </a:p>
        </p:txBody>
      </p:sp>
      <p:sp>
        <p:nvSpPr>
          <p:cNvPr id="4" name="Slide Number Placeholder 3"/>
          <p:cNvSpPr>
            <a:spLocks noGrp="1"/>
          </p:cNvSpPr>
          <p:nvPr>
            <p:ph type="sldNum" sz="quarter" idx="5"/>
          </p:nvPr>
        </p:nvSpPr>
        <p:spPr/>
        <p:txBody>
          <a:bodyPr/>
          <a:lstStyle/>
          <a:p>
            <a:fld id="{66D29648-A2F4-46D5-9F39-7BC40FB1BBCF}" type="slidenum">
              <a:rPr lang="en-GB" smtClean="0"/>
              <a:t>16</a:t>
            </a:fld>
            <a:endParaRPr lang="en-GB"/>
          </a:p>
        </p:txBody>
      </p:sp>
    </p:spTree>
    <p:extLst>
      <p:ext uri="{BB962C8B-B14F-4D97-AF65-F5344CB8AC3E}">
        <p14:creationId xmlns:p14="http://schemas.microsoft.com/office/powerpoint/2010/main" val="27008759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inductive reasoning, even i</a:t>
            </a:r>
            <a:r>
              <a:rPr lang="en-GB" sz="1200" b="0" i="0" kern="1200" dirty="0">
                <a:solidFill>
                  <a:schemeClr val="tx1"/>
                </a:solidFill>
                <a:effectLst/>
                <a:latin typeface="+mn-lt"/>
                <a:ea typeface="+mn-ea"/>
                <a:cs typeface="+mn-cs"/>
              </a:rPr>
              <a:t>f all of the premises are true in a statement, inductive reasoning allows for the conclusion to be false.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So, because inductive reasoning does not follow the ‘every A is B, this C is A = C is B’ logic, conclusions should follow </a:t>
            </a:r>
            <a:r>
              <a:rPr lang="en-GB" sz="1200" b="0" i="1" kern="1200" dirty="0">
                <a:solidFill>
                  <a:schemeClr val="tx1"/>
                </a:solidFill>
                <a:effectLst/>
                <a:latin typeface="+mn-lt"/>
                <a:ea typeface="+mn-ea"/>
                <a:cs typeface="+mn-cs"/>
              </a:rPr>
              <a:t>logically </a:t>
            </a:r>
            <a:r>
              <a:rPr lang="en-GB" sz="1200" b="0" i="0" kern="1200" dirty="0">
                <a:solidFill>
                  <a:schemeClr val="tx1"/>
                </a:solidFill>
                <a:effectLst/>
                <a:latin typeface="+mn-lt"/>
                <a:ea typeface="+mn-ea"/>
                <a:cs typeface="+mn-cs"/>
              </a:rPr>
              <a:t>from the statements,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conclusion does not follow logically from the statements.</a:t>
            </a:r>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17</a:t>
            </a:fld>
            <a:endParaRPr lang="en-GB"/>
          </a:p>
        </p:txBody>
      </p:sp>
    </p:spTree>
    <p:extLst>
      <p:ext uri="{BB962C8B-B14F-4D97-AF65-F5344CB8AC3E}">
        <p14:creationId xmlns:p14="http://schemas.microsoft.com/office/powerpoint/2010/main" val="140673317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fontAlgn="base"/>
            <a:r>
              <a:rPr lang="en-US" dirty="0"/>
              <a:t>Another form of scientific reasoning that doesn't fit in with inductive or deductive reasoning is abductive.</a:t>
            </a:r>
          </a:p>
          <a:p>
            <a:pPr algn="just" fontAlgn="base"/>
            <a:endParaRPr lang="en-US" dirty="0"/>
          </a:p>
          <a:p>
            <a:pPr algn="just" fontAlgn="base"/>
            <a:r>
              <a:rPr lang="en-US" dirty="0"/>
              <a:t>Abductive reasoning usually starts with an incomplete set of observations and proceeds to the likeliest possible explanation for the group of observations. </a:t>
            </a:r>
          </a:p>
          <a:p>
            <a:pPr algn="just" fontAlgn="base"/>
            <a:endParaRPr lang="en-US" dirty="0"/>
          </a:p>
          <a:p>
            <a:pPr algn="just" fontAlgn="base"/>
            <a:r>
              <a:rPr lang="en-US" dirty="0"/>
              <a:t>It is based on making and testing hypotheses using the best information available. It often entails making an educated guess after observing a phenomenon for which there is no clear explanation. </a:t>
            </a:r>
          </a:p>
          <a:p>
            <a:pPr algn="just" fontAlgn="base"/>
            <a:endParaRPr lang="en-US" dirty="0"/>
          </a:p>
          <a:p>
            <a:pPr algn="just" fontAlgn="base"/>
            <a:r>
              <a:rPr lang="en-US" dirty="0"/>
              <a:t>For example… Now, the person's sister may have brought up his niece and she may have torn up the papers, or it may have been done by the landlord, but the dog theory is the more likely conclusion.</a:t>
            </a:r>
          </a:p>
          <a:p>
            <a:pPr algn="just" fontAlgn="base"/>
            <a:endParaRPr lang="en-US" dirty="0"/>
          </a:p>
          <a:p>
            <a:pPr algn="just" fontAlgn="base"/>
            <a:r>
              <a:rPr lang="en-US" dirty="0"/>
              <a:t>Abductive reasoning is useful for forming hypotheses to be tested. Abductive reasoning is often used by doctors who make a diagnosis based on test results and by jurors who make decisions based on the evidence presented to them.</a:t>
            </a: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18</a:t>
            </a:fld>
            <a:endParaRPr lang="en-GB"/>
          </a:p>
        </p:txBody>
      </p:sp>
    </p:spTree>
    <p:extLst>
      <p:ext uri="{BB962C8B-B14F-4D97-AF65-F5344CB8AC3E}">
        <p14:creationId xmlns:p14="http://schemas.microsoft.com/office/powerpoint/2010/main" val="309309484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fontAlgn="base"/>
            <a:r>
              <a:rPr lang="en-GB" sz="1200" b="0" i="0" kern="1200" dirty="0">
                <a:solidFill>
                  <a:schemeClr val="tx1"/>
                </a:solidFill>
                <a:effectLst/>
                <a:latin typeface="+mn-lt"/>
                <a:ea typeface="+mn-ea"/>
                <a:cs typeface="+mn-cs"/>
              </a:rPr>
              <a:t>Qualitative and quantitative research then:</a:t>
            </a:r>
          </a:p>
          <a:p>
            <a:pPr marL="171450" indent="-171450" algn="just" fontAlgn="base">
              <a:buFont typeface="Arial" panose="020B0604020202020204" pitchFamily="34" charset="0"/>
              <a:buChar char="•"/>
            </a:pPr>
            <a:r>
              <a:rPr lang="en-GB" sz="1200" b="0" i="0" kern="1200" dirty="0">
                <a:solidFill>
                  <a:schemeClr val="tx1"/>
                </a:solidFill>
                <a:effectLst/>
                <a:latin typeface="+mn-lt"/>
                <a:ea typeface="+mn-ea"/>
                <a:cs typeface="+mn-cs"/>
              </a:rPr>
              <a:t>Qualitative research is a scientific method of observation to gather non-numerical data. This type of research focuses on meanings, concepts, definitions, characteristics, metaphors, symbols, and description of things. There are certain methods associated with this type of research, including in-depth interviews, focus groups, ethnographic research, content analysis, and case study research. </a:t>
            </a:r>
          </a:p>
          <a:p>
            <a:pPr marL="171450" indent="-171450" algn="just" fontAlgn="base">
              <a:buFont typeface="Arial" panose="020B0604020202020204" pitchFamily="34" charset="0"/>
              <a:buChar char="•"/>
            </a:pPr>
            <a:r>
              <a:rPr lang="en-GB" sz="1200" b="0" i="0" kern="1200" dirty="0">
                <a:solidFill>
                  <a:schemeClr val="tx1"/>
                </a:solidFill>
                <a:effectLst/>
                <a:latin typeface="+mn-lt"/>
                <a:ea typeface="+mn-ea"/>
                <a:cs typeface="+mn-cs"/>
              </a:rPr>
              <a:t>Quantitative methods emphasize objective measurements and the statistical, mathematical, or numerical analysis of data.</a:t>
            </a:r>
          </a:p>
          <a:p>
            <a:pPr marL="0" indent="0" algn="just" fontAlgn="base">
              <a:buFont typeface="Arial" panose="020B0604020202020204" pitchFamily="34" charset="0"/>
              <a:buNone/>
            </a:pPr>
            <a:endParaRPr lang="en-GB" sz="1200" b="0" i="0" kern="1200" dirty="0">
              <a:solidFill>
                <a:schemeClr val="tx1"/>
              </a:solidFill>
              <a:effectLst/>
              <a:latin typeface="+mn-lt"/>
              <a:ea typeface="+mn-ea"/>
              <a:cs typeface="+mn-cs"/>
            </a:endParaRPr>
          </a:p>
          <a:p>
            <a:pPr algn="just" fontAlgn="base"/>
            <a:r>
              <a:rPr lang="en-GB" sz="1200" b="0" i="0" kern="1200" dirty="0">
                <a:solidFill>
                  <a:schemeClr val="tx1"/>
                </a:solidFill>
                <a:effectLst/>
                <a:latin typeface="+mn-lt"/>
                <a:ea typeface="+mn-ea"/>
                <a:cs typeface="+mn-cs"/>
              </a:rPr>
              <a:t>So, essentially, qualitative is words and quantitative is numbers. </a:t>
            </a:r>
          </a:p>
          <a:p>
            <a:endParaRPr lang="en-GB" dirty="0"/>
          </a:p>
        </p:txBody>
      </p:sp>
      <p:sp>
        <p:nvSpPr>
          <p:cNvPr id="4" name="Slide Number Placeholder 3"/>
          <p:cNvSpPr>
            <a:spLocks noGrp="1"/>
          </p:cNvSpPr>
          <p:nvPr>
            <p:ph type="sldNum" sz="quarter" idx="5"/>
          </p:nvPr>
        </p:nvSpPr>
        <p:spPr/>
        <p:txBody>
          <a:bodyPr/>
          <a:lstStyle/>
          <a:p>
            <a:fld id="{FDF7F7F2-E2C4-452E-8726-E041403406C1}" type="slidenum">
              <a:rPr lang="en-GB" smtClean="0"/>
              <a:t>19</a:t>
            </a:fld>
            <a:endParaRPr lang="en-GB"/>
          </a:p>
        </p:txBody>
      </p:sp>
    </p:spTree>
    <p:extLst>
      <p:ext uri="{BB962C8B-B14F-4D97-AF65-F5344CB8AC3E}">
        <p14:creationId xmlns:p14="http://schemas.microsoft.com/office/powerpoint/2010/main" val="127855252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lgn="just">
              <a:buFont typeface="+mj-lt"/>
              <a:buAutoNum type="arabicPeriod"/>
            </a:pPr>
            <a:r>
              <a:rPr lang="en-GB" b="1" dirty="0"/>
              <a:t>Rapid Social Change: </a:t>
            </a:r>
            <a:r>
              <a:rPr lang="en-GB" dirty="0"/>
              <a:t>Increased need to understand why people think, feel react and behave in the way they do. </a:t>
            </a:r>
            <a:r>
              <a:rPr lang="en-GB" sz="1200" b="0" i="0" kern="1200" dirty="0">
                <a:solidFill>
                  <a:schemeClr val="tx1"/>
                </a:solidFill>
                <a:effectLst/>
                <a:latin typeface="+mn-lt"/>
                <a:ea typeface="+mn-ea"/>
                <a:cs typeface="+mn-cs"/>
              </a:rPr>
              <a:t>Samples tend to be small in the case of qualitative interviewing and even focus groups, because the aim is to generate concepts, strategies, or, for example, an appreciation of processes that govern groups or institutions. It can be used to understand the cognitive and emotional landscape of society, institutions or urban context. </a:t>
            </a:r>
          </a:p>
          <a:p>
            <a:pPr marL="228600" indent="-228600" algn="just">
              <a:buFont typeface="+mj-lt"/>
              <a:buAutoNum type="arabicPeriod"/>
            </a:pPr>
            <a:endParaRPr lang="en-GB" sz="1200" b="0" i="0" kern="1200" dirty="0">
              <a:solidFill>
                <a:schemeClr val="tx1"/>
              </a:solidFill>
              <a:effectLst/>
              <a:latin typeface="+mn-lt"/>
              <a:ea typeface="+mn-ea"/>
              <a:cs typeface="+mn-cs"/>
            </a:endParaRPr>
          </a:p>
          <a:p>
            <a:pPr marL="228600" indent="-228600" algn="just">
              <a:buFont typeface="+mj-lt"/>
              <a:buAutoNum type="arabicPeriod"/>
            </a:pPr>
            <a:r>
              <a:rPr lang="en-GB" sz="1200" b="1" i="0" kern="1200" dirty="0">
                <a:solidFill>
                  <a:schemeClr val="tx1"/>
                </a:solidFill>
                <a:effectLst/>
                <a:latin typeface="+mn-lt"/>
                <a:ea typeface="+mn-ea"/>
                <a:cs typeface="+mn-cs"/>
              </a:rPr>
              <a:t>Flexibility:</a:t>
            </a:r>
            <a:r>
              <a:rPr lang="en-GB" sz="1200" b="0" i="0" kern="1200" dirty="0">
                <a:solidFill>
                  <a:schemeClr val="tx1"/>
                </a:solidFill>
                <a:effectLst/>
                <a:latin typeface="+mn-lt"/>
                <a:ea typeface="+mn-ea"/>
                <a:cs typeface="+mn-cs"/>
              </a:rPr>
              <a:t>  Qualitative research can pretty much be adapted to any research context that isn’t about knowing ‘how many’. The benefit of qualitative approaches are that you do not start with a ‘hypothesis’ that needs to be proved, which can be very rigid. Rather, it is an open-ended approach that can be adapted and changed while the research is ongoing, which enhances the quality of the data and insights generated.</a:t>
            </a:r>
            <a:endParaRPr lang="en-GB" sz="1200" b="1" i="0" kern="1200" dirty="0">
              <a:solidFill>
                <a:schemeClr val="tx1"/>
              </a:solidFill>
              <a:effectLst/>
              <a:latin typeface="+mn-lt"/>
              <a:ea typeface="+mn-ea"/>
              <a:cs typeface="+mn-cs"/>
            </a:endParaRPr>
          </a:p>
          <a:p>
            <a:pPr marL="228600" indent="-228600" algn="just">
              <a:buFont typeface="+mj-lt"/>
              <a:buAutoNum type="arabicPeriod"/>
            </a:pPr>
            <a:endParaRPr lang="en-GB" dirty="0"/>
          </a:p>
          <a:p>
            <a:pPr marL="228600" indent="-228600" algn="just">
              <a:buFont typeface="+mj-lt"/>
              <a:buAutoNum type="arabicPeriod"/>
            </a:pPr>
            <a:r>
              <a:rPr lang="en-GB" b="1" dirty="0"/>
              <a:t>Diversification of worlds: </a:t>
            </a:r>
            <a:r>
              <a:rPr lang="en-GB" sz="1200" b="0" i="0" kern="1200" dirty="0">
                <a:solidFill>
                  <a:schemeClr val="tx1"/>
                </a:solidFill>
                <a:effectLst/>
                <a:latin typeface="+mn-lt"/>
                <a:ea typeface="+mn-ea"/>
                <a:cs typeface="+mn-cs"/>
              </a:rPr>
              <a:t>Qualitative research is frequently used in academic research, but is also essential for the voluntary and not-for-profit sector as well as more commercial applications. It can: help you understand the motivations and perspectives of clients or customers (why they come to you and what they need); be used to pilot ideas and develop qualitative research and evaluation; generate original insights, concepts and ideas; and be used to generate and tell stories about what you do.</a:t>
            </a:r>
            <a:endParaRPr lang="en-GB" dirty="0"/>
          </a:p>
          <a:p>
            <a:pPr marL="228600" indent="-228600" algn="just">
              <a:buFont typeface="+mj-lt"/>
              <a:buAutoNum type="arabicPeriod"/>
            </a:pPr>
            <a:endParaRPr lang="en-GB" dirty="0"/>
          </a:p>
          <a:p>
            <a:pPr marL="228600" indent="-228600" algn="just">
              <a:buFont typeface="+mj-lt"/>
              <a:buAutoNum type="arabicPeriod"/>
            </a:pPr>
            <a:r>
              <a:rPr lang="en-GB" b="1" dirty="0"/>
              <a:t>The focus on subjective meanings and every day experiences and practice: </a:t>
            </a:r>
            <a:r>
              <a:rPr lang="en-GB" b="0" dirty="0"/>
              <a:t>Numbers (as used in quantitative research) can’t always capture meaning and experience. You can offer a scale, ‘on a scale of 1-20, how do you </a:t>
            </a:r>
            <a:r>
              <a:rPr lang="en-GB" b="0" i="1" dirty="0"/>
              <a:t>feel</a:t>
            </a:r>
            <a:r>
              <a:rPr lang="en-GB" b="0" i="0" dirty="0"/>
              <a:t> about this?’, but this doesn’t necessarily capture meaning. Why? Issues with scales: 1. People generally have a middle bias, people tend to avoid 1 and 10; 2. How can you be sure everyone rates a ‘5’ the same, for example?; 3. Quantifying feelings into numbers can devalue/ignore the nuances in the data. </a:t>
            </a:r>
            <a:endParaRPr lang="en-GB" b="1" dirty="0"/>
          </a:p>
          <a:p>
            <a:pPr marL="228600" indent="-228600">
              <a:buFont typeface="+mj-lt"/>
              <a:buAutoNum type="arabicPeriod"/>
            </a:pPr>
            <a:endParaRPr lang="en-GB" dirty="0"/>
          </a:p>
          <a:p>
            <a:pPr marL="228600" indent="-228600">
              <a:buFont typeface="+mj-lt"/>
              <a:buAutoNum type="arabicPeriod"/>
            </a:pPr>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20</a:t>
            </a:fld>
            <a:endParaRPr lang="en-GB"/>
          </a:p>
        </p:txBody>
      </p:sp>
    </p:spTree>
    <p:extLst>
      <p:ext uri="{BB962C8B-B14F-4D97-AF65-F5344CB8AC3E}">
        <p14:creationId xmlns:p14="http://schemas.microsoft.com/office/powerpoint/2010/main" val="31065530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Not exhaustive list</a:t>
            </a:r>
          </a:p>
          <a:p>
            <a:pPr marL="228600" indent="-228600">
              <a:buAutoNum type="arabicPeriod"/>
            </a:pPr>
            <a:endParaRPr lang="en-GB" dirty="0"/>
          </a:p>
          <a:p>
            <a:pPr marL="228600" indent="-228600">
              <a:buAutoNum type="arabicPeriod"/>
            </a:pPr>
            <a:r>
              <a:rPr lang="en-GB" dirty="0"/>
              <a:t>Wide-range of options to draw on</a:t>
            </a:r>
          </a:p>
          <a:p>
            <a:pPr marL="228600" indent="-228600">
              <a:buAutoNum type="arabicPeriod"/>
            </a:pPr>
            <a:r>
              <a:rPr lang="en-GB" sz="1200" b="0" i="0" kern="1200" dirty="0">
                <a:solidFill>
                  <a:schemeClr val="tx1"/>
                </a:solidFill>
                <a:effectLst/>
                <a:latin typeface="+mn-lt"/>
                <a:ea typeface="+mn-ea"/>
                <a:cs typeface="+mn-cs"/>
              </a:rPr>
              <a:t>Interviews, for example, allow greater freedom of expression: the interviewee feels more free to give an authentic answer since it is not influenced by a group. For example, this type of study is ideal for dealing with sensitive topics or simply preserving anonymity</a:t>
            </a:r>
          </a:p>
          <a:p>
            <a:pPr marL="228600" indent="-228600">
              <a:buAutoNum type="arabicPeriod"/>
            </a:pPr>
            <a:r>
              <a:rPr lang="en-GB" sz="1200" b="0" i="0" kern="1200" dirty="0">
                <a:solidFill>
                  <a:schemeClr val="tx1"/>
                </a:solidFill>
                <a:effectLst/>
                <a:latin typeface="+mn-lt"/>
                <a:ea typeface="+mn-ea"/>
                <a:cs typeface="+mn-cs"/>
              </a:rPr>
              <a:t>The research framework is based on the available data which makes the research process more fluid. However, if the researcher feels that the collected data is not providing the required information, he/she can easily change gears and try to collect data from some other source</a:t>
            </a:r>
          </a:p>
          <a:p>
            <a:pPr marL="228600" indent="-228600">
              <a:buAutoNum type="arabicPeriod"/>
            </a:pPr>
            <a:r>
              <a:rPr lang="en-GB" sz="1200" b="0" i="0" kern="1200" dirty="0">
                <a:solidFill>
                  <a:schemeClr val="tx1"/>
                </a:solidFill>
                <a:effectLst/>
                <a:latin typeface="+mn-lt"/>
                <a:ea typeface="+mn-ea"/>
                <a:cs typeface="+mn-cs"/>
              </a:rPr>
              <a:t>Researcher has the opportunity (whilst present) to clarify what they mean by a question if participant is unsure. Often, this is lost in quantitative research, where researcher is less likely to be present</a:t>
            </a:r>
          </a:p>
          <a:p>
            <a:pPr marL="228600" indent="-228600">
              <a:buAutoNum type="arabicPeriod"/>
            </a:pPr>
            <a:r>
              <a:rPr lang="en-GB" sz="1200" b="0" i="0" kern="1200" dirty="0">
                <a:solidFill>
                  <a:schemeClr val="tx1"/>
                </a:solidFill>
                <a:effectLst/>
                <a:latin typeface="+mn-lt"/>
                <a:ea typeface="+mn-ea"/>
                <a:cs typeface="+mn-cs"/>
              </a:rPr>
              <a:t>By avoiding pre-judgement, any possible limits pre-judgements place on research, possibly limiting findings, are removed </a:t>
            </a:r>
          </a:p>
          <a:p>
            <a:pPr marL="228600" indent="-228600">
              <a:buAutoNum type="arabicPeriod"/>
            </a:pPr>
            <a:r>
              <a:rPr lang="en-GB" sz="1200" b="0" i="0" kern="1200" dirty="0">
                <a:solidFill>
                  <a:schemeClr val="tx1"/>
                </a:solidFill>
                <a:effectLst/>
                <a:latin typeface="+mn-lt"/>
                <a:ea typeface="+mn-ea"/>
                <a:cs typeface="+mn-cs"/>
              </a:rPr>
              <a:t>Consumer patterns can often change. When that happens suddenly, businesses can be left wondering what happened to them. The processes which are provided by qualitative research provide for a potential understanding as to why an attitude may shift. This may even lead to a definitive explanation, which can allow the business to adapt to the perspective shift. Because qualitative research helps us all understand attitudes better, it becomes easier to maintain consumer relationships</a:t>
            </a:r>
          </a:p>
          <a:p>
            <a:pPr marL="228600" indent="-228600">
              <a:buAutoNum type="arabicPeriod"/>
            </a:pPr>
            <a:r>
              <a:rPr lang="en-GB" sz="1200" b="0" i="0" kern="1200" dirty="0">
                <a:solidFill>
                  <a:schemeClr val="tx1"/>
                </a:solidFill>
                <a:effectLst/>
                <a:latin typeface="+mn-lt"/>
                <a:ea typeface="+mn-ea"/>
                <a:cs typeface="+mn-cs"/>
              </a:rPr>
              <a:t>Relationships and engagement are the two most important factors for customer retention. Modern brands can use qualitative research to find new insights that can further these two needed items so their communication to their core demographics is as accurate and authentic as possible. The insights a business can find may lead them to change their jargon, add value to the products/services being offered, or look for ways to fix a declining reputation. With qualitative research, the risks of experiencing a negative reaction because of miscommunication are greatly reduced.</a:t>
            </a:r>
          </a:p>
          <a:p>
            <a:pPr marL="228600" indent="-228600">
              <a:buAutoNum type="arabicPeriod"/>
            </a:pPr>
            <a:endParaRPr lang="en-GB" sz="1200" b="0" i="0" kern="1200" dirty="0">
              <a:solidFill>
                <a:schemeClr val="tx1"/>
              </a:solidFill>
              <a:effectLst/>
              <a:latin typeface="+mn-lt"/>
              <a:ea typeface="+mn-ea"/>
              <a:cs typeface="+mn-cs"/>
            </a:endParaRPr>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21</a:t>
            </a:fld>
            <a:endParaRPr lang="en-GB"/>
          </a:p>
        </p:txBody>
      </p:sp>
    </p:spTree>
    <p:extLst>
      <p:ext uri="{BB962C8B-B14F-4D97-AF65-F5344CB8AC3E}">
        <p14:creationId xmlns:p14="http://schemas.microsoft.com/office/powerpoint/2010/main" val="212309970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Have to ensure balanced awareness of methods </a:t>
            </a:r>
          </a:p>
          <a:p>
            <a:endParaRPr lang="en-GB" dirty="0"/>
          </a:p>
          <a:p>
            <a:pPr marL="228600" indent="-228600">
              <a:buAutoNum type="arabicPeriod"/>
            </a:pPr>
            <a:r>
              <a:rPr lang="en-GB" sz="1200" b="0" i="0" kern="1200" dirty="0">
                <a:solidFill>
                  <a:schemeClr val="tx1"/>
                </a:solidFill>
                <a:effectLst/>
                <a:latin typeface="+mn-lt"/>
                <a:ea typeface="+mn-ea"/>
                <a:cs typeface="+mn-cs"/>
              </a:rPr>
              <a:t>The qualitative research process does not provide statistical representation. It will only provide research data from perspectives only. Responses with this form of research cannot usually be measured. Only comparisons are possible, and that tends to create data duplication over time. If statistical data is required, qualitative research is not the form of research that should be used – some might see this as a strength for allowing depth in research. Matter of opinion. </a:t>
            </a:r>
          </a:p>
          <a:p>
            <a:pPr marL="228600" indent="-228600">
              <a:buAutoNum type="arabicPeriod"/>
            </a:pPr>
            <a:r>
              <a:rPr lang="en-GB" sz="1200" b="0" i="0" kern="1200" dirty="0">
                <a:solidFill>
                  <a:schemeClr val="tx1"/>
                </a:solidFill>
                <a:effectLst/>
                <a:latin typeface="+mn-lt"/>
                <a:ea typeface="+mn-ea"/>
                <a:cs typeface="+mn-cs"/>
              </a:rPr>
              <a:t>The data collected through qualitative research is dependent upon the experience of the researcher(s) involved in the process. Researchers must also have good interviewing skills, have the courage to ask follow-up questions, and be able to form professional bonds with participants to ensure the accuracy of the data.</a:t>
            </a:r>
          </a:p>
          <a:p>
            <a:pPr marL="228600" indent="-228600">
              <a:buAutoNum type="arabicPeriod"/>
            </a:pPr>
            <a:r>
              <a:rPr lang="en-GB" sz="1200" b="0" i="0" kern="1200" dirty="0">
                <a:solidFill>
                  <a:schemeClr val="tx1"/>
                </a:solidFill>
                <a:effectLst/>
                <a:latin typeface="+mn-lt"/>
                <a:ea typeface="+mn-ea"/>
                <a:cs typeface="+mn-cs"/>
              </a:rPr>
              <a:t>Data must be recognized by the researchers in qualitative research for it to be collected. Researchers that are unable to see necessary data when they observe it will lose it, which lessens the accuracy of the results from the qualitative research efforts. That could even lead some research efforts toward false conclusions</a:t>
            </a:r>
          </a:p>
          <a:p>
            <a:pPr marL="228600" indent="-228600">
              <a:buAutoNum type="arabicPeriod"/>
            </a:pPr>
            <a:r>
              <a:rPr lang="en-GB" sz="1200" b="0" i="0" kern="1200" dirty="0">
                <a:solidFill>
                  <a:schemeClr val="tx1"/>
                </a:solidFill>
                <a:effectLst/>
                <a:latin typeface="+mn-lt"/>
                <a:ea typeface="+mn-ea"/>
                <a:cs typeface="+mn-cs"/>
              </a:rPr>
              <a:t>Because qualitative research is based on individual perspectives, it is almost impossible to duplicate the results that are found. Even the same person may have a different perspective tomorrow than they had today. That means the data collected through qualitative research can be difficult to verify, which can lead some to question the conclusions that researchers generate through this process, and the ability to generalise this to multiple populations – qualitative researchers will argue they don’t seek to generalise to other populations, like quantitative researchers would seek to, but rather, want to understand phenomena in a particular context/setting. </a:t>
            </a:r>
          </a:p>
          <a:p>
            <a:pPr marL="228600" indent="-228600">
              <a:buAutoNum type="arabicPeriod"/>
            </a:pPr>
            <a:r>
              <a:rPr lang="en-GB" sz="1200" b="0" i="0" kern="1200" dirty="0">
                <a:solidFill>
                  <a:schemeClr val="tx1"/>
                </a:solidFill>
                <a:effectLst/>
                <a:latin typeface="+mn-lt"/>
                <a:ea typeface="+mn-ea"/>
                <a:cs typeface="+mn-cs"/>
              </a:rPr>
              <a:t>In qualitative research, the bias of the researcher, whether conscious or subconscious, can affect the data and conclusions. Controls must be part of the data collection process to prevent researcher bias from influencing results. Similarly, in analysing qualitative data, there must be a robust coding method. Data collection and analysis will be covered in future sessions on the module</a:t>
            </a:r>
          </a:p>
          <a:p>
            <a:pPr marL="228600" indent="-228600">
              <a:buAutoNum type="arabicPeriod"/>
            </a:pPr>
            <a:r>
              <a:rPr lang="en-GB" sz="1200" b="0" i="0" kern="1200" dirty="0">
                <a:solidFill>
                  <a:schemeClr val="tx1"/>
                </a:solidFill>
                <a:effectLst/>
                <a:latin typeface="+mn-lt"/>
                <a:ea typeface="+mn-ea"/>
                <a:cs typeface="+mn-cs"/>
              </a:rPr>
              <a:t>The time-and-labour-intensive nature of qualitative methods, largely because the researcher needs to be present for data collection, naturally leads to a smaller sample size being evaluated than a quantitative questionnaire, which could have a sample of 1000s, for example. Having said that, the richness of data you can get from a large interview sample, for example, could result in as much, if not more, data than a quants study. </a:t>
            </a:r>
          </a:p>
          <a:p>
            <a:pPr marL="228600" indent="-228600">
              <a:buAutoNum type="arabicPeriod"/>
            </a:pPr>
            <a:r>
              <a:rPr lang="en-GB" sz="1200" b="0" i="0" kern="1200" dirty="0">
                <a:solidFill>
                  <a:schemeClr val="tx1"/>
                </a:solidFill>
                <a:effectLst/>
                <a:latin typeface="+mn-lt"/>
                <a:ea typeface="+mn-ea"/>
                <a:cs typeface="+mn-cs"/>
              </a:rPr>
              <a:t>Self-selection bias may arise where researchers/companies ask people to volunteer their views. Whether in a paper, online survey or focus group, if participants are called to put themselves forward, the argument goes that this group, rather than being a randomly selected snapshot of a population, will inevitably have narrowed its relevance to those that typically are willing to come forward with their views.</a:t>
            </a:r>
          </a:p>
          <a:p>
            <a:pPr marL="228600" indent="-228600">
              <a:buAutoNum type="arabicPeriod"/>
            </a:pPr>
            <a:endParaRPr lang="en-GB" sz="1200" b="0" i="0" kern="1200" dirty="0">
              <a:solidFill>
                <a:schemeClr val="tx1"/>
              </a:solidFill>
              <a:effectLst/>
              <a:latin typeface="+mn-lt"/>
              <a:ea typeface="+mn-ea"/>
              <a:cs typeface="+mn-cs"/>
            </a:endParaRPr>
          </a:p>
          <a:p>
            <a:br>
              <a:rPr lang="en-GB" dirty="0"/>
            </a:br>
            <a:endParaRPr lang="en-GB" sz="1200" b="0" i="0" kern="1200" dirty="0">
              <a:solidFill>
                <a:schemeClr val="tx1"/>
              </a:solidFill>
              <a:effectLst/>
              <a:latin typeface="+mn-lt"/>
              <a:ea typeface="+mn-ea"/>
              <a:cs typeface="+mn-cs"/>
            </a:endParaRPr>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22</a:t>
            </a:fld>
            <a:endParaRPr lang="en-GB"/>
          </a:p>
        </p:txBody>
      </p:sp>
    </p:spTree>
    <p:extLst>
      <p:ext uri="{BB962C8B-B14F-4D97-AF65-F5344CB8AC3E}">
        <p14:creationId xmlns:p14="http://schemas.microsoft.com/office/powerpoint/2010/main" val="320405729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Also available on Moodle</a:t>
            </a:r>
          </a:p>
        </p:txBody>
      </p:sp>
      <p:sp>
        <p:nvSpPr>
          <p:cNvPr id="4" name="Slide Number Placeholder 3"/>
          <p:cNvSpPr>
            <a:spLocks noGrp="1"/>
          </p:cNvSpPr>
          <p:nvPr>
            <p:ph type="sldNum" sz="quarter" idx="5"/>
          </p:nvPr>
        </p:nvSpPr>
        <p:spPr/>
        <p:txBody>
          <a:bodyPr/>
          <a:lstStyle/>
          <a:p>
            <a:fld id="{66D29648-A2F4-46D5-9F39-7BC40FB1BBCF}" type="slidenum">
              <a:rPr lang="en-GB" smtClean="0"/>
              <a:t>23</a:t>
            </a:fld>
            <a:endParaRPr lang="en-GB"/>
          </a:p>
        </p:txBody>
      </p:sp>
    </p:spTree>
    <p:extLst>
      <p:ext uri="{BB962C8B-B14F-4D97-AF65-F5344CB8AC3E}">
        <p14:creationId xmlns:p14="http://schemas.microsoft.com/office/powerpoint/2010/main" val="85832567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Research type:</a:t>
            </a:r>
          </a:p>
          <a:p>
            <a:pPr marL="171450" indent="-171450">
              <a:buFont typeface="Arial" panose="020B0604020202020204" pitchFamily="34" charset="0"/>
              <a:buChar char="•"/>
            </a:pPr>
            <a:r>
              <a:rPr lang="en-GB" dirty="0"/>
              <a:t>Exploratory - Focuses on the discovery of ideas and insights as opposed to collecting statistically accurate data - inductive</a:t>
            </a:r>
          </a:p>
          <a:p>
            <a:pPr marL="171450" indent="-171450">
              <a:buFont typeface="Arial" panose="020B0604020202020204" pitchFamily="34" charset="0"/>
              <a:buChar char="•"/>
            </a:pPr>
            <a:r>
              <a:rPr lang="en-GB" dirty="0"/>
              <a:t>Descriptive - Conclusive in nature due to its quantitative nature. It is pre-planned and structured in design, so the information collected can be statistically inferred on a population</a:t>
            </a:r>
          </a:p>
          <a:p>
            <a:pPr marL="171450" indent="-171450">
              <a:buFont typeface="Arial" panose="020B0604020202020204" pitchFamily="34" charset="0"/>
              <a:buChar char="•"/>
            </a:pPr>
            <a:r>
              <a:rPr lang="en-GB" dirty="0"/>
              <a:t>Causal - Is quantitative in nature, as well as pre-planned and structured in design. It differs in its attempt to explain the cause and effect relationship between variables. </a:t>
            </a:r>
          </a:p>
        </p:txBody>
      </p:sp>
      <p:sp>
        <p:nvSpPr>
          <p:cNvPr id="4" name="Slide Number Placeholder 3"/>
          <p:cNvSpPr>
            <a:spLocks noGrp="1"/>
          </p:cNvSpPr>
          <p:nvPr>
            <p:ph type="sldNum" sz="quarter" idx="5"/>
          </p:nvPr>
        </p:nvSpPr>
        <p:spPr/>
        <p:txBody>
          <a:bodyPr/>
          <a:lstStyle/>
          <a:p>
            <a:fld id="{FDF7F7F2-E2C4-452E-8726-E041403406C1}" type="slidenum">
              <a:rPr lang="en-GB" smtClean="0"/>
              <a:t>24</a:t>
            </a:fld>
            <a:endParaRPr lang="en-GB"/>
          </a:p>
        </p:txBody>
      </p:sp>
    </p:spTree>
    <p:extLst>
      <p:ext uri="{BB962C8B-B14F-4D97-AF65-F5344CB8AC3E}">
        <p14:creationId xmlns:p14="http://schemas.microsoft.com/office/powerpoint/2010/main" val="197163764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we have already identified, research can employ both qualitative and quantitative numbers.</a:t>
            </a:r>
          </a:p>
          <a:p>
            <a:endParaRPr lang="en-GB" dirty="0"/>
          </a:p>
          <a:p>
            <a:r>
              <a:rPr lang="en-GB" dirty="0"/>
              <a:t>Under each, there are a number of possible methods. From the research onion, they can be separated as such:</a:t>
            </a:r>
          </a:p>
          <a:p>
            <a:endParaRPr lang="en-GB" dirty="0"/>
          </a:p>
          <a:p>
            <a:pPr marL="171450" indent="-171450">
              <a:buFont typeface="Arial" panose="020B0604020202020204" pitchFamily="34" charset="0"/>
              <a:buChar char="•"/>
            </a:pPr>
            <a:r>
              <a:rPr lang="en-GB" dirty="0"/>
              <a:t>Quantitative methods may also manipulate </a:t>
            </a:r>
            <a:r>
              <a:rPr lang="en-GB" sz="1200" b="0" i="0" kern="1200" dirty="0">
                <a:solidFill>
                  <a:schemeClr val="tx1"/>
                </a:solidFill>
                <a:effectLst/>
                <a:latin typeface="+mn-lt"/>
                <a:ea typeface="+mn-ea"/>
                <a:cs typeface="+mn-cs"/>
              </a:rPr>
              <a:t>pre-existing statistical data using computational techniques</a:t>
            </a:r>
            <a:endParaRPr lang="en-GB" dirty="0"/>
          </a:p>
          <a:p>
            <a:pPr marL="171450" indent="-171450">
              <a:buFont typeface="Arial" panose="020B0604020202020204" pitchFamily="34" charset="0"/>
              <a:buChar char="•"/>
            </a:pPr>
            <a:r>
              <a:rPr lang="en-GB" dirty="0"/>
              <a:t>Qualitative methods may also be </a:t>
            </a:r>
            <a:r>
              <a:rPr lang="en-GB" sz="1200" b="0" i="0" kern="1200" dirty="0">
                <a:solidFill>
                  <a:schemeClr val="tx1"/>
                </a:solidFill>
                <a:effectLst/>
                <a:latin typeface="+mn-lt"/>
                <a:ea typeface="+mn-ea"/>
                <a:cs typeface="+mn-cs"/>
              </a:rPr>
              <a:t>in-depth interviews, focus groups, ethnographic research, and content analysis.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Different types of qualitative research will be covered throughout the module. </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As a research, you may choose to draw on one or multiple methods and these may be either qual/quants or a mixture. As such, your research may be mono-method/mixed-method/multi-method:</a:t>
            </a:r>
          </a:p>
          <a:p>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Mono is one</a:t>
            </a:r>
          </a:p>
          <a:p>
            <a:pPr marL="171450" indent="-171450">
              <a:buFont typeface="Arial" panose="020B0604020202020204" pitchFamily="34" charset="0"/>
              <a:buChar char="•"/>
            </a:pPr>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Mixed is two or more but within qual/quants</a:t>
            </a:r>
          </a:p>
          <a:p>
            <a:pPr marL="171450" indent="-171450">
              <a:buFont typeface="Arial" panose="020B0604020202020204" pitchFamily="34" charset="0"/>
              <a:buChar char="•"/>
            </a:pPr>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Multi is two or more and cross qual/quants</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DF7F7F2-E2C4-452E-8726-E041403406C1}" type="slidenum">
              <a:rPr lang="en-GB" smtClean="0"/>
              <a:t>25</a:t>
            </a:fld>
            <a:endParaRPr lang="en-GB"/>
          </a:p>
        </p:txBody>
      </p:sp>
    </p:spTree>
    <p:extLst>
      <p:ext uri="{BB962C8B-B14F-4D97-AF65-F5344CB8AC3E}">
        <p14:creationId xmlns:p14="http://schemas.microsoft.com/office/powerpoint/2010/main" val="65020439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26</a:t>
            </a:fld>
            <a:endParaRPr lang="en-GB"/>
          </a:p>
        </p:txBody>
      </p:sp>
    </p:spTree>
    <p:extLst>
      <p:ext uri="{BB962C8B-B14F-4D97-AF65-F5344CB8AC3E}">
        <p14:creationId xmlns:p14="http://schemas.microsoft.com/office/powerpoint/2010/main" val="422977334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choosing a mixed-methods approach, you might choose to do this in a variety of ways:</a:t>
            </a:r>
          </a:p>
        </p:txBody>
      </p:sp>
      <p:sp>
        <p:nvSpPr>
          <p:cNvPr id="4" name="Slide Number Placeholder 3"/>
          <p:cNvSpPr>
            <a:spLocks noGrp="1"/>
          </p:cNvSpPr>
          <p:nvPr>
            <p:ph type="sldNum" sz="quarter" idx="5"/>
          </p:nvPr>
        </p:nvSpPr>
        <p:spPr/>
        <p:txBody>
          <a:bodyPr/>
          <a:lstStyle/>
          <a:p>
            <a:fld id="{66D29648-A2F4-46D5-9F39-7BC40FB1BBCF}" type="slidenum">
              <a:rPr lang="en-GB" smtClean="0"/>
              <a:t>27</a:t>
            </a:fld>
            <a:endParaRPr lang="en-GB"/>
          </a:p>
        </p:txBody>
      </p:sp>
    </p:spTree>
    <p:extLst>
      <p:ext uri="{BB962C8B-B14F-4D97-AF65-F5344CB8AC3E}">
        <p14:creationId xmlns:p14="http://schemas.microsoft.com/office/powerpoint/2010/main" val="227670455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Very straight forward.</a:t>
            </a:r>
          </a:p>
          <a:p>
            <a:endParaRPr lang="en-GB" dirty="0"/>
          </a:p>
          <a:p>
            <a:r>
              <a:rPr lang="en-GB" dirty="0"/>
              <a:t>Cross sectional is at the time. Possibly only interacting with participant/data/variable once.</a:t>
            </a:r>
          </a:p>
          <a:p>
            <a:endParaRPr lang="en-GB" dirty="0"/>
          </a:p>
          <a:p>
            <a:r>
              <a:rPr lang="en-GB" dirty="0"/>
              <a:t>Longitudinal is over a period of time. Likely to interact with these several times. </a:t>
            </a:r>
          </a:p>
          <a:p>
            <a:endParaRPr lang="en-GB" dirty="0"/>
          </a:p>
          <a:p>
            <a:r>
              <a:rPr lang="en-GB" dirty="0"/>
              <a:t>This is often dictated to the researcher by outside factors, such as funding or the phenomena under investigation. </a:t>
            </a:r>
          </a:p>
          <a:p>
            <a:endParaRPr lang="en-GB" dirty="0"/>
          </a:p>
          <a:p>
            <a:r>
              <a:rPr lang="en-GB" dirty="0"/>
              <a:t>Different methods are likely to be used under each. </a:t>
            </a:r>
          </a:p>
          <a:p>
            <a:endParaRPr lang="en-GB" dirty="0"/>
          </a:p>
          <a:p>
            <a:endParaRPr lang="en-GB" dirty="0"/>
          </a:p>
        </p:txBody>
      </p:sp>
      <p:sp>
        <p:nvSpPr>
          <p:cNvPr id="4" name="Slide Number Placeholder 3"/>
          <p:cNvSpPr>
            <a:spLocks noGrp="1"/>
          </p:cNvSpPr>
          <p:nvPr>
            <p:ph type="sldNum" sz="quarter" idx="5"/>
          </p:nvPr>
        </p:nvSpPr>
        <p:spPr/>
        <p:txBody>
          <a:bodyPr/>
          <a:lstStyle/>
          <a:p>
            <a:fld id="{FDF7F7F2-E2C4-452E-8726-E041403406C1}" type="slidenum">
              <a:rPr lang="en-GB" smtClean="0"/>
              <a:t>28</a:t>
            </a:fld>
            <a:endParaRPr lang="en-GB"/>
          </a:p>
        </p:txBody>
      </p:sp>
    </p:spTree>
    <p:extLst>
      <p:ext uri="{BB962C8B-B14F-4D97-AF65-F5344CB8AC3E}">
        <p14:creationId xmlns:p14="http://schemas.microsoft.com/office/powerpoint/2010/main" val="388960948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inner most section of the onion, actually collecting (and then analysing) your data. </a:t>
            </a:r>
          </a:p>
          <a:p>
            <a:endParaRPr lang="en-GB" dirty="0"/>
          </a:p>
          <a:p>
            <a:r>
              <a:rPr lang="en-GB" dirty="0"/>
              <a:t>A very important part of this is to consider research ethics. Research ethics </a:t>
            </a:r>
            <a:r>
              <a:rPr lang="en-GB" sz="1200" b="0" i="0" kern="1200" dirty="0">
                <a:solidFill>
                  <a:schemeClr val="tx1"/>
                </a:solidFill>
                <a:effectLst/>
                <a:latin typeface="+mn-lt"/>
                <a:ea typeface="+mn-ea"/>
                <a:cs typeface="+mn-cs"/>
              </a:rPr>
              <a:t>are the moral principles that govern how </a:t>
            </a:r>
            <a:r>
              <a:rPr lang="en-GB" sz="1200" b="1" i="0" kern="1200" dirty="0">
                <a:solidFill>
                  <a:schemeClr val="tx1"/>
                </a:solidFill>
                <a:effectLst/>
                <a:latin typeface="+mn-lt"/>
                <a:ea typeface="+mn-ea"/>
                <a:cs typeface="+mn-cs"/>
              </a:rPr>
              <a:t>researchers</a:t>
            </a:r>
            <a:r>
              <a:rPr lang="en-GB" sz="1200" b="0" i="0" kern="1200" dirty="0">
                <a:solidFill>
                  <a:schemeClr val="tx1"/>
                </a:solidFill>
                <a:effectLst/>
                <a:latin typeface="+mn-lt"/>
                <a:ea typeface="+mn-ea"/>
                <a:cs typeface="+mn-cs"/>
              </a:rPr>
              <a:t> should carry out their work. These principles are used to shape </a:t>
            </a:r>
            <a:r>
              <a:rPr lang="en-GB" sz="1200" b="1" i="0" kern="1200" dirty="0">
                <a:solidFill>
                  <a:schemeClr val="tx1"/>
                </a:solidFill>
                <a:effectLst/>
                <a:latin typeface="+mn-lt"/>
                <a:ea typeface="+mn-ea"/>
                <a:cs typeface="+mn-cs"/>
              </a:rPr>
              <a:t>research</a:t>
            </a:r>
            <a:r>
              <a:rPr lang="en-GB" sz="1200" b="0" i="0" kern="1200" dirty="0">
                <a:solidFill>
                  <a:schemeClr val="tx1"/>
                </a:solidFill>
                <a:effectLst/>
                <a:latin typeface="+mn-lt"/>
                <a:ea typeface="+mn-ea"/>
                <a:cs typeface="+mn-cs"/>
              </a:rPr>
              <a:t> regulations agreed by groups such as university governing bodies, communities or governments. All </a:t>
            </a:r>
            <a:r>
              <a:rPr lang="en-GB" sz="1200" b="1" i="0" kern="1200" dirty="0">
                <a:solidFill>
                  <a:schemeClr val="tx1"/>
                </a:solidFill>
                <a:effectLst/>
                <a:latin typeface="+mn-lt"/>
                <a:ea typeface="+mn-ea"/>
                <a:cs typeface="+mn-cs"/>
              </a:rPr>
              <a:t>researchers</a:t>
            </a:r>
            <a:r>
              <a:rPr lang="en-GB" sz="1200" b="0" i="0" kern="1200" dirty="0">
                <a:solidFill>
                  <a:schemeClr val="tx1"/>
                </a:solidFill>
                <a:effectLst/>
                <a:latin typeface="+mn-lt"/>
                <a:ea typeface="+mn-ea"/>
                <a:cs typeface="+mn-cs"/>
              </a:rPr>
              <a:t> should follow any regulations that apply to their work. A</a:t>
            </a:r>
            <a:r>
              <a:rPr lang="en-GB" dirty="0"/>
              <a:t>gain, this be covered in more depth in the term. Session 4 with Caroline I think. </a:t>
            </a:r>
          </a:p>
          <a:p>
            <a:endParaRPr lang="en-GB" dirty="0"/>
          </a:p>
          <a:p>
            <a:r>
              <a:rPr lang="en-GB" dirty="0"/>
              <a:t>For all the decisions you make about your research design, and during data collection/analysis, it is important to consider the validity, reliability and generalisability of your findings:</a:t>
            </a:r>
          </a:p>
          <a:p>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kern="1200" dirty="0">
                <a:solidFill>
                  <a:schemeClr val="tx1"/>
                </a:solidFill>
                <a:effectLst/>
                <a:latin typeface="+mn-lt"/>
                <a:ea typeface="+mn-ea"/>
                <a:cs typeface="+mn-cs"/>
              </a:rPr>
              <a:t>Validity in data collection means that your findings truly represent the phenomenon you are claiming to measure. Valid claims are solid claims.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altLang="en-US" sz="1200" b="0" i="0"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kern="1200" dirty="0">
                <a:solidFill>
                  <a:schemeClr val="tx1"/>
                </a:solidFill>
                <a:effectLst/>
                <a:latin typeface="+mn-lt"/>
                <a:ea typeface="+mn-ea"/>
                <a:cs typeface="+mn-cs"/>
              </a:rPr>
              <a:t>Reliability is the degree to which research method produces stable and consistent results. So if you did the study again, would you get the same results?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altLang="en-US" sz="1200" b="0" i="0"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ltLang="en-US" sz="1200" b="0" i="0" kern="1200" dirty="0">
                <a:solidFill>
                  <a:schemeClr val="tx1"/>
                </a:solidFill>
                <a:effectLst/>
                <a:latin typeface="+mn-lt"/>
                <a:ea typeface="+mn-ea"/>
                <a:cs typeface="+mn-cs"/>
              </a:rPr>
              <a:t>Generalisability is the </a:t>
            </a:r>
            <a:r>
              <a:rPr lang="en-GB" sz="1200" b="0" i="0" kern="1200" dirty="0">
                <a:solidFill>
                  <a:schemeClr val="tx1"/>
                </a:solidFill>
                <a:effectLst/>
                <a:latin typeface="+mn-lt"/>
                <a:ea typeface="+mn-ea"/>
                <a:cs typeface="+mn-cs"/>
              </a:rPr>
              <a:t>extension of research findings and conclusions from a study conducted on a sample population to the population at large. While the dependability of this extension is not absolute, it is statistically probable.</a:t>
            </a:r>
            <a:endParaRPr lang="en-US" altLang="en-US" b="0" dirty="0"/>
          </a:p>
          <a:p>
            <a:endParaRPr lang="en-GB" dirty="0"/>
          </a:p>
        </p:txBody>
      </p:sp>
      <p:sp>
        <p:nvSpPr>
          <p:cNvPr id="4" name="Slide Number Placeholder 3"/>
          <p:cNvSpPr>
            <a:spLocks noGrp="1"/>
          </p:cNvSpPr>
          <p:nvPr>
            <p:ph type="sldNum" sz="quarter" idx="5"/>
          </p:nvPr>
        </p:nvSpPr>
        <p:spPr/>
        <p:txBody>
          <a:bodyPr/>
          <a:lstStyle/>
          <a:p>
            <a:fld id="{FDF7F7F2-E2C4-452E-8726-E041403406C1}" type="slidenum">
              <a:rPr lang="en-GB" smtClean="0"/>
              <a:t>29</a:t>
            </a:fld>
            <a:endParaRPr lang="en-GB"/>
          </a:p>
        </p:txBody>
      </p:sp>
    </p:spTree>
    <p:extLst>
      <p:ext uri="{BB962C8B-B14F-4D97-AF65-F5344CB8AC3E}">
        <p14:creationId xmlns:p14="http://schemas.microsoft.com/office/powerpoint/2010/main" val="20327209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31</a:t>
            </a:fld>
            <a:endParaRPr lang="en-GB"/>
          </a:p>
        </p:txBody>
      </p:sp>
    </p:spTree>
    <p:extLst>
      <p:ext uri="{BB962C8B-B14F-4D97-AF65-F5344CB8AC3E}">
        <p14:creationId xmlns:p14="http://schemas.microsoft.com/office/powerpoint/2010/main" val="36712440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BCDD5EF3-4EF8-4370-9A56-FD0909BFFF16}" type="datetimeFigureOut">
              <a:rPr lang="en-GB" smtClean="0"/>
              <a:t>27/04/2020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24331991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CDD5EF3-4EF8-4370-9A56-FD0909BFFF16}" type="datetimeFigureOut">
              <a:rPr lang="en-GB" smtClean="0"/>
              <a:t>27/04/2020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35293029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CDD5EF3-4EF8-4370-9A56-FD0909BFFF16}" type="datetimeFigureOut">
              <a:rPr lang="en-GB" smtClean="0"/>
              <a:t>27/04/2020</a:t>
            </a:fld>
            <a:endParaRPr lang="en-GB"/>
          </a:p>
        </p:txBody>
      </p:sp>
      <p:sp>
        <p:nvSpPr>
          <p:cNvPr id="6" name="Slide Number Placeholder 5"/>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21266643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CDD5EF3-4EF8-4370-9A56-FD0909BFFF16}" type="datetimeFigureOut">
              <a:rPr lang="en-GB" smtClean="0"/>
              <a:t>27/04/2020</a:t>
            </a:fld>
            <a:endParaRPr lang="en-GB"/>
          </a:p>
        </p:txBody>
      </p:sp>
      <p:sp>
        <p:nvSpPr>
          <p:cNvPr id="7" name="Slide Number Placeholder 6"/>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17999936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CDD5EF3-4EF8-4370-9A56-FD0909BFFF16}" type="datetimeFigureOut">
              <a:rPr lang="en-GB" smtClean="0"/>
              <a:t>27/04/2020</a:t>
            </a:fld>
            <a:endParaRPr lang="en-GB"/>
          </a:p>
        </p:txBody>
      </p:sp>
      <p:sp>
        <p:nvSpPr>
          <p:cNvPr id="9" name="Slide Number Placeholder 8"/>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168025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CDD5EF3-4EF8-4370-9A56-FD0909BFFF16}" type="datetimeFigureOut">
              <a:rPr lang="en-GB" smtClean="0"/>
              <a:t>27/04/2020</a:t>
            </a:fld>
            <a:endParaRPr lang="en-GB"/>
          </a:p>
        </p:txBody>
      </p:sp>
      <p:sp>
        <p:nvSpPr>
          <p:cNvPr id="5" name="Slide Number Placeholder 4"/>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6875122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CDD5EF3-4EF8-4370-9A56-FD0909BFFF16}" type="datetimeFigureOut">
              <a:rPr lang="en-GB" smtClean="0"/>
              <a:t>27/04/2020</a:t>
            </a:fld>
            <a:endParaRPr lang="en-GB"/>
          </a:p>
        </p:txBody>
      </p:sp>
      <p:sp>
        <p:nvSpPr>
          <p:cNvPr id="4" name="Slide Number Placeholder 3"/>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15177461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CDD5EF3-4EF8-4370-9A56-FD0909BFFF16}" type="datetimeFigureOut">
              <a:rPr lang="en-GB" smtClean="0"/>
              <a:t>27/04/2020</a:t>
            </a:fld>
            <a:endParaRPr lang="en-GB"/>
          </a:p>
        </p:txBody>
      </p:sp>
      <p:sp>
        <p:nvSpPr>
          <p:cNvPr id="7" name="Slide Number Placeholder 6"/>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38197664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CDD5EF3-4EF8-4370-9A56-FD0909BFFF16}" type="datetimeFigureOut">
              <a:rPr lang="en-GB" smtClean="0"/>
              <a:t>27/04/2020</a:t>
            </a:fld>
            <a:endParaRPr lang="en-GB"/>
          </a:p>
        </p:txBody>
      </p:sp>
      <p:sp>
        <p:nvSpPr>
          <p:cNvPr id="7" name="Slide Number Placeholder 6"/>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35412912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CDD5EF3-4EF8-4370-9A56-FD0909BFFF16}" type="datetimeFigureOut">
              <a:rPr lang="en-GB" smtClean="0"/>
              <a:t>27/04/2020</a:t>
            </a:fld>
            <a:endParaRPr lang="en-GB"/>
          </a:p>
        </p:txBody>
      </p:sp>
      <p:sp>
        <p:nvSpPr>
          <p:cNvPr id="6" name="Slide Number Placeholder 5"/>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931858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CDD5EF3-4EF8-4370-9A56-FD0909BFFF16}" type="datetimeFigureOut">
              <a:rPr lang="en-GB" smtClean="0"/>
              <a:t>27/04/2020</a:t>
            </a:fld>
            <a:endParaRPr lang="en-GB"/>
          </a:p>
        </p:txBody>
      </p:sp>
      <p:sp>
        <p:nvSpPr>
          <p:cNvPr id="6" name="Slide Number Placeholder 5"/>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1495660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olored bar - 100% text">
    <p:spTree>
      <p:nvGrpSpPr>
        <p:cNvPr id="1" name=""/>
        <p:cNvGrpSpPr/>
        <p:nvPr/>
      </p:nvGrpSpPr>
      <p:grpSpPr>
        <a:xfrm>
          <a:off x="0" y="0"/>
          <a:ext cx="0" cy="0"/>
          <a:chOff x="0" y="0"/>
          <a:chExt cx="0" cy="0"/>
        </a:xfrm>
      </p:grpSpPr>
      <p:sp>
        <p:nvSpPr>
          <p:cNvPr id="5" name="Tekstvak 6"/>
          <p:cNvSpPr txBox="1"/>
          <p:nvPr/>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a:t>Click to edit Master title style</a:t>
            </a:r>
            <a:endParaRPr lang="en-US" dirty="0"/>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a:t>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fld id="{97163FC0-CF91-4335-8493-1F3D042A6476}" type="slidenum">
              <a:rPr lang="en-GB" smtClean="0"/>
              <a:t>‹#›</a:t>
            </a:fld>
            <a:endParaRPr lang="en-GB"/>
          </a:p>
        </p:txBody>
      </p:sp>
    </p:spTree>
    <p:extLst>
      <p:ext uri="{BB962C8B-B14F-4D97-AF65-F5344CB8AC3E}">
        <p14:creationId xmlns:p14="http://schemas.microsoft.com/office/powerpoint/2010/main" val="10711000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Index slide">
    <p:spTree>
      <p:nvGrpSpPr>
        <p:cNvPr id="1" name=""/>
        <p:cNvGrpSpPr/>
        <p:nvPr/>
      </p:nvGrpSpPr>
      <p:grpSpPr>
        <a:xfrm>
          <a:off x="0" y="0"/>
          <a:ext cx="0" cy="0"/>
          <a:chOff x="0" y="0"/>
          <a:chExt cx="0" cy="0"/>
        </a:xfrm>
      </p:grpSpPr>
      <p:sp>
        <p:nvSpPr>
          <p:cNvPr id="4" name="Tekstvak 14"/>
          <p:cNvSpPr txBox="1"/>
          <p:nvPr/>
        </p:nvSpPr>
        <p:spPr>
          <a:xfrm>
            <a:off x="-85725" y="-261938"/>
            <a:ext cx="1566863"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Index slide</a:t>
            </a:r>
          </a:p>
        </p:txBody>
      </p:sp>
      <p:grpSp>
        <p:nvGrpSpPr>
          <p:cNvPr id="5" name="Groep 56" hidden="1"/>
          <p:cNvGrpSpPr>
            <a:grpSpLocks/>
          </p:cNvGrpSpPr>
          <p:nvPr/>
        </p:nvGrpSpPr>
        <p:grpSpPr bwMode="auto">
          <a:xfrm>
            <a:off x="9369425" y="106363"/>
            <a:ext cx="2979738" cy="5918200"/>
            <a:chOff x="9234062" y="-92622"/>
            <a:chExt cx="2979308" cy="5917970"/>
          </a:xfrm>
        </p:grpSpPr>
        <p:sp>
          <p:nvSpPr>
            <p:cNvPr id="6" name="Tekstvak 33"/>
            <p:cNvSpPr txBox="1">
              <a:spLocks noChangeArrowheads="1"/>
            </p:cNvSpPr>
            <p:nvPr/>
          </p:nvSpPr>
          <p:spPr bwMode="auto">
            <a:xfrm>
              <a:off x="9438820" y="896352"/>
              <a:ext cx="2068213" cy="6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dirty="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Search and selected the picture you want.</a:t>
              </a:r>
              <a:br>
                <a:rPr lang="en-US" altLang="en-US" sz="1400" dirty="0">
                  <a:solidFill>
                    <a:srgbClr val="000000"/>
                  </a:solidFill>
                  <a:ea typeface="Tahoma" panose="020B0604030504040204" pitchFamily="34" charset="0"/>
                  <a:cs typeface="Arial" panose="020B0604020202020204" pitchFamily="34" charset="0"/>
                </a:rPr>
              </a:br>
              <a:r>
                <a:rPr lang="en-US" altLang="en-US" sz="1400" dirty="0">
                  <a:solidFill>
                    <a:srgbClr val="000000"/>
                  </a:solidFill>
                  <a:ea typeface="Tahoma" panose="020B0604030504040204" pitchFamily="34" charset="0"/>
                  <a:cs typeface="Arial" panose="020B0604020202020204" pitchFamily="34" charset="0"/>
                </a:rPr>
                <a:t>Click</a:t>
              </a:r>
              <a:r>
                <a:rPr lang="en-US" altLang="en-US" sz="1400" dirty="0">
                  <a:solidFill>
                    <a:srgbClr val="FFA100"/>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Select the picture and select</a:t>
              </a:r>
              <a:r>
                <a:rPr lang="en-US" altLang="en-US" sz="1400" dirty="0">
                  <a:solidFill>
                    <a:srgbClr val="3D7EDB"/>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395824" y="820313"/>
            <a:ext cx="8327552" cy="219074"/>
          </a:xfrm>
        </p:spPr>
        <p:txBody>
          <a:bodyPr>
            <a:noAutofit/>
          </a:bodyPr>
          <a:lstStyle>
            <a:lvl1pPr>
              <a:defRPr sz="4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405584" y="1210970"/>
            <a:ext cx="8316592"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fld id="{97163FC0-CF91-4335-8493-1F3D042A6476}" type="slidenum">
              <a:rPr lang="en-GB" smtClean="0"/>
              <a:t>‹#›</a:t>
            </a:fld>
            <a:endParaRPr lang="en-GB"/>
          </a:p>
        </p:txBody>
      </p:sp>
    </p:spTree>
    <p:extLst>
      <p:ext uri="{BB962C8B-B14F-4D97-AF65-F5344CB8AC3E}">
        <p14:creationId xmlns:p14="http://schemas.microsoft.com/office/powerpoint/2010/main" val="20728928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BCDD5EF3-4EF8-4370-9A56-FD0909BFFF16}" type="datetimeFigureOut">
              <a:rPr lang="en-GB" smtClean="0"/>
              <a:t>27/04/2020</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97163FC0-CF91-4335-8493-1F3D042A6476}" type="slidenum">
              <a:rPr lang="en-GB" smtClean="0"/>
              <a:t>‹#›</a:t>
            </a:fld>
            <a:endParaRPr lang="en-GB"/>
          </a:p>
        </p:txBody>
      </p:sp>
    </p:spTree>
    <p:extLst>
      <p:ext uri="{BB962C8B-B14F-4D97-AF65-F5344CB8AC3E}">
        <p14:creationId xmlns:p14="http://schemas.microsoft.com/office/powerpoint/2010/main" val="265342021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24714" y="1645920"/>
            <a:ext cx="7734627" cy="1560195"/>
          </a:xfrm>
        </p:spPr>
        <p:txBody>
          <a:bodyPr>
            <a:normAutofit fontScale="90000"/>
          </a:bodyPr>
          <a:lstStyle/>
          <a:p>
            <a:br>
              <a:rPr lang="en-GB" b="1"/>
            </a:br>
            <a:br>
              <a:rPr lang="en-GB" dirty="0"/>
            </a:br>
            <a:endParaRPr lang="en-GB" dirty="0"/>
          </a:p>
        </p:txBody>
      </p:sp>
      <p:sp>
        <p:nvSpPr>
          <p:cNvPr id="3" name="Subtitle 2"/>
          <p:cNvSpPr>
            <a:spLocks noGrp="1"/>
          </p:cNvSpPr>
          <p:nvPr>
            <p:ph type="subTitle" idx="1"/>
          </p:nvPr>
        </p:nvSpPr>
        <p:spPr>
          <a:xfrm>
            <a:off x="286509" y="476672"/>
            <a:ext cx="8570982" cy="5328592"/>
          </a:xfrm>
        </p:spPr>
        <p:txBody>
          <a:bodyPr>
            <a:noAutofit/>
          </a:bodyPr>
          <a:lstStyle/>
          <a:p>
            <a:endParaRPr lang="en-GB" sz="4400" b="1" dirty="0">
              <a:solidFill>
                <a:schemeClr val="tx1"/>
              </a:solidFill>
            </a:endParaRPr>
          </a:p>
          <a:p>
            <a:r>
              <a:rPr lang="en-GB" sz="4400" b="1" dirty="0">
                <a:solidFill>
                  <a:schemeClr val="bg1"/>
                </a:solidFill>
              </a:rPr>
              <a:t>BMDB7002: Applied Qualitative Business Research</a:t>
            </a:r>
          </a:p>
          <a:p>
            <a:endParaRPr lang="en-GB" sz="3600" b="1" dirty="0">
              <a:solidFill>
                <a:schemeClr val="bg1"/>
              </a:solidFill>
            </a:endParaRPr>
          </a:p>
          <a:p>
            <a:r>
              <a:rPr lang="en-GB" sz="3600" b="1" dirty="0">
                <a:solidFill>
                  <a:schemeClr val="bg1"/>
                </a:solidFill>
              </a:rPr>
              <a:t> Session 1:</a:t>
            </a:r>
          </a:p>
          <a:p>
            <a:r>
              <a:rPr lang="en-GB" sz="3600" b="1" dirty="0">
                <a:solidFill>
                  <a:schemeClr val="bg1"/>
                </a:solidFill>
              </a:rPr>
              <a:t>Tuesday 28</a:t>
            </a:r>
            <a:r>
              <a:rPr lang="en-GB" sz="3600" b="1" baseline="30000" dirty="0">
                <a:solidFill>
                  <a:schemeClr val="bg1"/>
                </a:solidFill>
              </a:rPr>
              <a:t>th</a:t>
            </a:r>
            <a:r>
              <a:rPr lang="en-GB" sz="3600" b="1" dirty="0">
                <a:solidFill>
                  <a:schemeClr val="bg1"/>
                </a:solidFill>
              </a:rPr>
              <a:t> April 2020</a:t>
            </a:r>
          </a:p>
          <a:p>
            <a:endParaRPr lang="en-GB" sz="3600" b="1" dirty="0">
              <a:solidFill>
                <a:schemeClr val="bg1"/>
              </a:solidFill>
            </a:endParaRPr>
          </a:p>
          <a:p>
            <a:r>
              <a:rPr lang="en-GB" sz="3600" b="1" dirty="0">
                <a:solidFill>
                  <a:schemeClr val="bg1"/>
                </a:solidFill>
              </a:rPr>
              <a:t>Rachel Cook</a:t>
            </a:r>
          </a:p>
        </p:txBody>
      </p:sp>
    </p:spTree>
    <p:extLst>
      <p:ext uri="{BB962C8B-B14F-4D97-AF65-F5344CB8AC3E}">
        <p14:creationId xmlns:p14="http://schemas.microsoft.com/office/powerpoint/2010/main" val="2081174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3E837-6635-4A58-91E5-733C21B4AAB8}"/>
              </a:ext>
            </a:extLst>
          </p:cNvPr>
          <p:cNvSpPr>
            <a:spLocks noGrp="1"/>
          </p:cNvSpPr>
          <p:nvPr>
            <p:ph type="title"/>
          </p:nvPr>
        </p:nvSpPr>
        <p:spPr>
          <a:xfrm>
            <a:off x="457200" y="-171400"/>
            <a:ext cx="8229600" cy="1143000"/>
          </a:xfrm>
        </p:spPr>
        <p:txBody>
          <a:bodyPr/>
          <a:lstStyle/>
          <a:p>
            <a:r>
              <a:rPr lang="en-GB" b="1" dirty="0"/>
              <a:t>Structure of Session 1</a:t>
            </a:r>
          </a:p>
        </p:txBody>
      </p:sp>
      <p:sp>
        <p:nvSpPr>
          <p:cNvPr id="3" name="Content Placeholder 2">
            <a:extLst>
              <a:ext uri="{FF2B5EF4-FFF2-40B4-BE49-F238E27FC236}">
                <a16:creationId xmlns:a16="http://schemas.microsoft.com/office/drawing/2014/main" id="{34F83722-52CC-4E14-823D-A3744B1CBB7D}"/>
              </a:ext>
            </a:extLst>
          </p:cNvPr>
          <p:cNvSpPr>
            <a:spLocks noGrp="1"/>
          </p:cNvSpPr>
          <p:nvPr>
            <p:ph idx="1"/>
          </p:nvPr>
        </p:nvSpPr>
        <p:spPr>
          <a:xfrm>
            <a:off x="5190" y="908720"/>
            <a:ext cx="9175322" cy="5949280"/>
          </a:xfrm>
        </p:spPr>
        <p:txBody>
          <a:bodyPr numCol="2">
            <a:normAutofit fontScale="62500" lnSpcReduction="20000"/>
          </a:bodyPr>
          <a:lstStyle/>
          <a:p>
            <a:r>
              <a:rPr lang="en-GB" sz="4500" dirty="0"/>
              <a:t>What is research?</a:t>
            </a:r>
          </a:p>
          <a:p>
            <a:r>
              <a:rPr lang="en-GB" sz="4500" dirty="0"/>
              <a:t>Why do we do research?</a:t>
            </a:r>
          </a:p>
          <a:p>
            <a:r>
              <a:rPr lang="en-GB" sz="4500" dirty="0"/>
              <a:t>What can you do with research?</a:t>
            </a:r>
          </a:p>
          <a:p>
            <a:r>
              <a:rPr lang="en-GB" sz="4500" dirty="0"/>
              <a:t>Scientific vs. social science research</a:t>
            </a:r>
          </a:p>
          <a:p>
            <a:r>
              <a:rPr lang="en-GB" sz="4500" dirty="0"/>
              <a:t>Basic vs applied research</a:t>
            </a:r>
          </a:p>
          <a:p>
            <a:r>
              <a:rPr lang="en-GB" sz="4500" dirty="0"/>
              <a:t>Goal of social science research</a:t>
            </a:r>
          </a:p>
          <a:p>
            <a:r>
              <a:rPr lang="en-GB" sz="4500" dirty="0"/>
              <a:t>The research process</a:t>
            </a:r>
          </a:p>
          <a:p>
            <a:r>
              <a:rPr lang="en-GB" sz="4500" dirty="0"/>
              <a:t>The language of research</a:t>
            </a:r>
          </a:p>
          <a:p>
            <a:endParaRPr lang="en-GB" sz="4500" dirty="0"/>
          </a:p>
          <a:p>
            <a:endParaRPr lang="en-GB" sz="4500" dirty="0"/>
          </a:p>
          <a:p>
            <a:endParaRPr lang="en-GB" sz="4500" dirty="0"/>
          </a:p>
          <a:p>
            <a:r>
              <a:rPr lang="en-GB" sz="4500" dirty="0"/>
              <a:t>Conducting research: The research onion</a:t>
            </a:r>
          </a:p>
          <a:p>
            <a:pPr lvl="1"/>
            <a:r>
              <a:rPr lang="en-GB" sz="3800" dirty="0"/>
              <a:t>Philosophies/paradigms</a:t>
            </a:r>
          </a:p>
          <a:p>
            <a:pPr lvl="1"/>
            <a:r>
              <a:rPr lang="en-GB" sz="3800" dirty="0"/>
              <a:t>Deductive vs inductive research</a:t>
            </a:r>
          </a:p>
          <a:p>
            <a:pPr lvl="1"/>
            <a:r>
              <a:rPr lang="en-GB" sz="3800" dirty="0"/>
              <a:t>Relevance of qualitative research</a:t>
            </a:r>
          </a:p>
          <a:p>
            <a:pPr lvl="1"/>
            <a:r>
              <a:rPr lang="en-GB" sz="3800" dirty="0"/>
              <a:t>Advantages and disadvantages of qualitative research</a:t>
            </a:r>
          </a:p>
          <a:p>
            <a:pPr lvl="1"/>
            <a:r>
              <a:rPr lang="en-GB" sz="3800" dirty="0"/>
              <a:t>Strategies/methods and choices</a:t>
            </a:r>
          </a:p>
          <a:p>
            <a:pPr lvl="1"/>
            <a:r>
              <a:rPr lang="en-GB" sz="3800" dirty="0"/>
              <a:t>Time horizon</a:t>
            </a:r>
          </a:p>
          <a:p>
            <a:pPr lvl="1"/>
            <a:r>
              <a:rPr lang="en-GB" sz="3800" dirty="0"/>
              <a:t>Data collection and analysis</a:t>
            </a:r>
          </a:p>
          <a:p>
            <a:endParaRPr lang="en-GB" sz="2400" dirty="0"/>
          </a:p>
          <a:p>
            <a:endParaRPr lang="en-GB" sz="2400" dirty="0"/>
          </a:p>
          <a:p>
            <a:endParaRPr lang="en-GB" dirty="0"/>
          </a:p>
        </p:txBody>
      </p:sp>
    </p:spTree>
    <p:extLst>
      <p:ext uri="{BB962C8B-B14F-4D97-AF65-F5344CB8AC3E}">
        <p14:creationId xmlns:p14="http://schemas.microsoft.com/office/powerpoint/2010/main" val="1279635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12" end="12"/>
                                            </p:txEl>
                                          </p:spTgt>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3">
                                            <p:txEl>
                                              <p:pRg st="13" end="13"/>
                                            </p:txEl>
                                          </p:spTgt>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3">
                                            <p:txEl>
                                              <p:pRg st="14" end="14"/>
                                            </p:txEl>
                                          </p:spTgt>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3">
                                            <p:txEl>
                                              <p:pRg st="15" end="15"/>
                                            </p:txEl>
                                          </p:spTgt>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3">
                                            <p:txEl>
                                              <p:pRg st="16" end="16"/>
                                            </p:txEl>
                                          </p:spTgt>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3">
                                            <p:txEl>
                                              <p:pRg st="17" end="17"/>
                                            </p:txEl>
                                          </p:spTgt>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3">
                                            <p:txEl>
                                              <p:pRg st="18" end="1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7C233-70B3-4F99-BCFE-FE2F77769DF6}"/>
              </a:ext>
            </a:extLst>
          </p:cNvPr>
          <p:cNvSpPr>
            <a:spLocks noGrp="1"/>
          </p:cNvSpPr>
          <p:nvPr>
            <p:ph type="title"/>
          </p:nvPr>
        </p:nvSpPr>
        <p:spPr>
          <a:xfrm>
            <a:off x="1129035" y="44624"/>
            <a:ext cx="6885930" cy="1008112"/>
          </a:xfrm>
        </p:spPr>
        <p:txBody>
          <a:bodyPr>
            <a:normAutofit/>
          </a:bodyPr>
          <a:lstStyle/>
          <a:p>
            <a:r>
              <a:rPr lang="en-GB" b="1" dirty="0"/>
              <a:t>What is research?</a:t>
            </a:r>
          </a:p>
        </p:txBody>
      </p:sp>
      <p:sp>
        <p:nvSpPr>
          <p:cNvPr id="3" name="Content Placeholder 2">
            <a:extLst>
              <a:ext uri="{FF2B5EF4-FFF2-40B4-BE49-F238E27FC236}">
                <a16:creationId xmlns:a16="http://schemas.microsoft.com/office/drawing/2014/main" id="{CF95F284-C654-45D7-8A26-91126148FF4C}"/>
              </a:ext>
            </a:extLst>
          </p:cNvPr>
          <p:cNvSpPr>
            <a:spLocks noGrp="1"/>
          </p:cNvSpPr>
          <p:nvPr>
            <p:ph idx="1"/>
          </p:nvPr>
        </p:nvSpPr>
        <p:spPr>
          <a:xfrm>
            <a:off x="240995" y="1196752"/>
            <a:ext cx="8723493" cy="4176464"/>
          </a:xfrm>
        </p:spPr>
        <p:txBody>
          <a:bodyPr>
            <a:normAutofit lnSpcReduction="10000"/>
          </a:bodyPr>
          <a:lstStyle/>
          <a:p>
            <a:r>
              <a:rPr lang="en-GB" dirty="0"/>
              <a:t>The systematic investigation into materials and sources in order to establish facts and reach new conclusions</a:t>
            </a:r>
          </a:p>
          <a:p>
            <a:r>
              <a:rPr lang="en-GB" dirty="0"/>
              <a:t>Research is conducted when:</a:t>
            </a:r>
          </a:p>
          <a:p>
            <a:pPr lvl="1"/>
            <a:r>
              <a:rPr lang="en-GB" sz="3200" dirty="0"/>
              <a:t>Data are collected systematically</a:t>
            </a:r>
          </a:p>
          <a:p>
            <a:pPr lvl="1"/>
            <a:r>
              <a:rPr lang="en-GB" sz="3200" dirty="0"/>
              <a:t>Data are interpreted systematically</a:t>
            </a:r>
          </a:p>
          <a:p>
            <a:pPr lvl="1"/>
            <a:r>
              <a:rPr lang="en-GB" sz="3200" dirty="0"/>
              <a:t>There is a clear goal: to discover new findings</a:t>
            </a:r>
          </a:p>
          <a:p>
            <a:endParaRPr lang="en-GB" dirty="0"/>
          </a:p>
        </p:txBody>
      </p:sp>
    </p:spTree>
    <p:extLst>
      <p:ext uri="{BB962C8B-B14F-4D97-AF65-F5344CB8AC3E}">
        <p14:creationId xmlns:p14="http://schemas.microsoft.com/office/powerpoint/2010/main" val="3595619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B2195-060C-49E6-8C7C-0964F93A3635}"/>
              </a:ext>
            </a:extLst>
          </p:cNvPr>
          <p:cNvSpPr>
            <a:spLocks noGrp="1"/>
          </p:cNvSpPr>
          <p:nvPr>
            <p:ph type="title"/>
          </p:nvPr>
        </p:nvSpPr>
        <p:spPr>
          <a:xfrm>
            <a:off x="457200" y="116632"/>
            <a:ext cx="8229600" cy="1143000"/>
          </a:xfrm>
        </p:spPr>
        <p:txBody>
          <a:bodyPr/>
          <a:lstStyle/>
          <a:p>
            <a:r>
              <a:rPr lang="en-GB" b="1" dirty="0"/>
              <a:t>Why do we do research?</a:t>
            </a:r>
          </a:p>
        </p:txBody>
      </p:sp>
      <p:sp>
        <p:nvSpPr>
          <p:cNvPr id="3" name="Content Placeholder 2">
            <a:extLst>
              <a:ext uri="{FF2B5EF4-FFF2-40B4-BE49-F238E27FC236}">
                <a16:creationId xmlns:a16="http://schemas.microsoft.com/office/drawing/2014/main" id="{00F88620-3674-4F4C-925F-63365AADA50E}"/>
              </a:ext>
            </a:extLst>
          </p:cNvPr>
          <p:cNvSpPr>
            <a:spLocks noGrp="1"/>
          </p:cNvSpPr>
          <p:nvPr>
            <p:ph idx="1"/>
          </p:nvPr>
        </p:nvSpPr>
        <p:spPr>
          <a:xfrm>
            <a:off x="354360" y="1338164"/>
            <a:ext cx="8435280" cy="4185592"/>
          </a:xfrm>
        </p:spPr>
        <p:txBody>
          <a:bodyPr>
            <a:noAutofit/>
          </a:bodyPr>
          <a:lstStyle/>
          <a:p>
            <a:r>
              <a:rPr lang="en-GB" dirty="0"/>
              <a:t>Expanding understanding and knowledge of your academic field</a:t>
            </a:r>
          </a:p>
          <a:p>
            <a:r>
              <a:rPr lang="en-GB" dirty="0"/>
              <a:t>Defining your academic career</a:t>
            </a:r>
          </a:p>
          <a:p>
            <a:r>
              <a:rPr lang="en-GB" dirty="0"/>
              <a:t>Gaining academic experiences/skills that help expand your resume: E.G. presenting at research conferences, publishing, or working with a research team</a:t>
            </a:r>
          </a:p>
        </p:txBody>
      </p:sp>
    </p:spTree>
    <p:extLst>
      <p:ext uri="{BB962C8B-B14F-4D97-AF65-F5344CB8AC3E}">
        <p14:creationId xmlns:p14="http://schemas.microsoft.com/office/powerpoint/2010/main" val="104613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14202-3D5A-48CF-817D-5F96D5530ADE}"/>
              </a:ext>
            </a:extLst>
          </p:cNvPr>
          <p:cNvSpPr>
            <a:spLocks noGrp="1"/>
          </p:cNvSpPr>
          <p:nvPr>
            <p:ph type="title"/>
          </p:nvPr>
        </p:nvSpPr>
        <p:spPr/>
        <p:txBody>
          <a:bodyPr>
            <a:normAutofit fontScale="90000"/>
          </a:bodyPr>
          <a:lstStyle/>
          <a:p>
            <a:r>
              <a:rPr lang="en-GB" b="1" dirty="0"/>
              <a:t>What can you do with research?</a:t>
            </a:r>
          </a:p>
        </p:txBody>
      </p:sp>
      <p:sp>
        <p:nvSpPr>
          <p:cNvPr id="3" name="Content Placeholder 2">
            <a:extLst>
              <a:ext uri="{FF2B5EF4-FFF2-40B4-BE49-F238E27FC236}">
                <a16:creationId xmlns:a16="http://schemas.microsoft.com/office/drawing/2014/main" id="{29383CBC-A947-4A14-BD07-07D3242EEC78}"/>
              </a:ext>
            </a:extLst>
          </p:cNvPr>
          <p:cNvSpPr>
            <a:spLocks noGrp="1"/>
          </p:cNvSpPr>
          <p:nvPr>
            <p:ph idx="1"/>
          </p:nvPr>
        </p:nvSpPr>
        <p:spPr>
          <a:xfrm>
            <a:off x="914400" y="1600200"/>
            <a:ext cx="8229600" cy="3917032"/>
          </a:xfrm>
        </p:spPr>
        <p:txBody>
          <a:bodyPr numCol="2">
            <a:normAutofit/>
          </a:bodyPr>
          <a:lstStyle/>
          <a:p>
            <a:r>
              <a:rPr lang="en-GB" sz="3600" dirty="0"/>
              <a:t>Categorise</a:t>
            </a:r>
          </a:p>
          <a:p>
            <a:r>
              <a:rPr lang="en-GB" sz="3600" dirty="0"/>
              <a:t>Describe</a:t>
            </a:r>
          </a:p>
          <a:p>
            <a:r>
              <a:rPr lang="en-GB" sz="3600" dirty="0"/>
              <a:t>Explain</a:t>
            </a:r>
          </a:p>
          <a:p>
            <a:r>
              <a:rPr lang="en-GB" sz="3600" dirty="0"/>
              <a:t>Evaluate</a:t>
            </a:r>
          </a:p>
          <a:p>
            <a:endParaRPr lang="en-GB" sz="3600" dirty="0"/>
          </a:p>
          <a:p>
            <a:r>
              <a:rPr lang="en-GB" sz="3600" dirty="0"/>
              <a:t>Compare</a:t>
            </a:r>
          </a:p>
          <a:p>
            <a:r>
              <a:rPr lang="en-GB" sz="3600" dirty="0"/>
              <a:t>Correlate </a:t>
            </a:r>
          </a:p>
          <a:p>
            <a:r>
              <a:rPr lang="en-GB" sz="3600" dirty="0"/>
              <a:t>Predict </a:t>
            </a:r>
          </a:p>
          <a:p>
            <a:r>
              <a:rPr lang="en-GB" sz="3600" dirty="0"/>
              <a:t>Control</a:t>
            </a:r>
          </a:p>
        </p:txBody>
      </p:sp>
    </p:spTree>
    <p:extLst>
      <p:ext uri="{BB962C8B-B14F-4D97-AF65-F5344CB8AC3E}">
        <p14:creationId xmlns:p14="http://schemas.microsoft.com/office/powerpoint/2010/main" val="572836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AutoShape 2"/>
          <p:cNvSpPr>
            <a:spLocks noGrp="1" noChangeArrowheads="1"/>
          </p:cNvSpPr>
          <p:nvPr>
            <p:ph type="title"/>
          </p:nvPr>
        </p:nvSpPr>
        <p:spPr>
          <a:xfrm>
            <a:off x="395536" y="332656"/>
            <a:ext cx="8352928" cy="530223"/>
          </a:xfrm>
        </p:spPr>
        <p:txBody>
          <a:bodyPr>
            <a:normAutofit fontScale="90000"/>
          </a:bodyPr>
          <a:lstStyle/>
          <a:p>
            <a:pPr eaLnBrk="1" hangingPunct="1"/>
            <a:r>
              <a:rPr lang="en-GB" altLang="en-US" b="1" dirty="0"/>
              <a:t>Science and the scientific method</a:t>
            </a:r>
          </a:p>
        </p:txBody>
      </p:sp>
      <p:sp>
        <p:nvSpPr>
          <p:cNvPr id="18435" name="Rectangle 3"/>
          <p:cNvSpPr>
            <a:spLocks noGrp="1" noChangeArrowheads="1"/>
          </p:cNvSpPr>
          <p:nvPr>
            <p:ph idx="1"/>
          </p:nvPr>
        </p:nvSpPr>
        <p:spPr>
          <a:xfrm>
            <a:off x="388640" y="1196752"/>
            <a:ext cx="8352928" cy="4320480"/>
          </a:xfrm>
        </p:spPr>
        <p:txBody>
          <a:bodyPr>
            <a:normAutofit lnSpcReduction="10000"/>
          </a:bodyPr>
          <a:lstStyle/>
          <a:p>
            <a:pPr eaLnBrk="1" hangingPunct="1"/>
            <a:r>
              <a:rPr lang="en-GB" altLang="en-US" dirty="0"/>
              <a:t>A coherent body of thought</a:t>
            </a:r>
          </a:p>
          <a:p>
            <a:pPr eaLnBrk="1" hangingPunct="1"/>
            <a:r>
              <a:rPr lang="en-GB" altLang="en-US" dirty="0"/>
              <a:t>Broad consensus among its practitioners</a:t>
            </a:r>
          </a:p>
          <a:p>
            <a:pPr eaLnBrk="1" hangingPunct="1"/>
            <a:r>
              <a:rPr lang="en-GB" altLang="en-US" dirty="0"/>
              <a:t>Emphasis on irrefutable facts</a:t>
            </a:r>
          </a:p>
          <a:p>
            <a:pPr eaLnBrk="1" hangingPunct="1"/>
            <a:r>
              <a:rPr lang="en-GB" altLang="en-US" dirty="0"/>
              <a:t>What we can see, hear and touch and not “just” opinions</a:t>
            </a:r>
          </a:p>
          <a:p>
            <a:pPr eaLnBrk="1" hangingPunct="1"/>
            <a:r>
              <a:rPr lang="en-GB" altLang="en-US" dirty="0"/>
              <a:t>Unprejudiced observation to create knowledge</a:t>
            </a:r>
          </a:p>
          <a:p>
            <a:pPr eaLnBrk="1" hangingPunct="1"/>
            <a:r>
              <a:rPr lang="en-GB" altLang="en-US" dirty="0"/>
              <a:t>Objectivity, generalization and explanation</a:t>
            </a:r>
          </a:p>
          <a:p>
            <a:pPr eaLnBrk="1" hangingPunct="1">
              <a:buFont typeface="Wingdings" pitchFamily="2" charset="2"/>
              <a:buNone/>
            </a:pPr>
            <a:endParaRPr lang="en-GB" altLang="en-US" b="1" dirty="0"/>
          </a:p>
        </p:txBody>
      </p:sp>
    </p:spTree>
    <p:extLst>
      <p:ext uri="{BB962C8B-B14F-4D97-AF65-F5344CB8AC3E}">
        <p14:creationId xmlns:p14="http://schemas.microsoft.com/office/powerpoint/2010/main" val="172264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843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8435">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8435">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843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457200" y="-18256"/>
            <a:ext cx="8229600" cy="1143000"/>
          </a:xfrm>
        </p:spPr>
        <p:txBody>
          <a:bodyPr/>
          <a:lstStyle/>
          <a:p>
            <a:pPr eaLnBrk="1" hangingPunct="1"/>
            <a:r>
              <a:rPr lang="en-US" altLang="en-US" b="1" dirty="0"/>
              <a:t>Social science</a:t>
            </a:r>
          </a:p>
        </p:txBody>
      </p:sp>
      <p:sp>
        <p:nvSpPr>
          <p:cNvPr id="20483" name="Rectangle 3"/>
          <p:cNvSpPr>
            <a:spLocks noGrp="1" noChangeArrowheads="1"/>
          </p:cNvSpPr>
          <p:nvPr>
            <p:ph idx="1"/>
          </p:nvPr>
        </p:nvSpPr>
        <p:spPr>
          <a:xfrm>
            <a:off x="28228" y="1106488"/>
            <a:ext cx="9008268" cy="4482752"/>
          </a:xfrm>
        </p:spPr>
        <p:txBody>
          <a:bodyPr>
            <a:normAutofit fontScale="92500" lnSpcReduction="20000"/>
          </a:bodyPr>
          <a:lstStyle/>
          <a:p>
            <a:pPr algn="just">
              <a:buClr>
                <a:srgbClr val="003366"/>
              </a:buClr>
            </a:pPr>
            <a:r>
              <a:rPr lang="en-GB" sz="3000" dirty="0"/>
              <a:t>Social sciences are more complicated than natural sciences</a:t>
            </a:r>
            <a:endParaRPr lang="en-US" sz="3000" dirty="0"/>
          </a:p>
          <a:p>
            <a:pPr algn="just">
              <a:buClr>
                <a:srgbClr val="003366"/>
              </a:buClr>
            </a:pPr>
            <a:r>
              <a:rPr lang="en-GB" sz="3000" dirty="0"/>
              <a:t>There is no clear agreement on a coherent body of thought</a:t>
            </a:r>
          </a:p>
          <a:p>
            <a:pPr algn="just">
              <a:buClr>
                <a:srgbClr val="003366"/>
              </a:buClr>
            </a:pPr>
            <a:r>
              <a:rPr lang="en-GB" sz="3000" dirty="0"/>
              <a:t>Opinions, motivations, emotions etc. Do matter – but how much?</a:t>
            </a:r>
            <a:endParaRPr lang="en-US" sz="3000" dirty="0"/>
          </a:p>
          <a:p>
            <a:pPr algn="just">
              <a:buClr>
                <a:srgbClr val="003366"/>
              </a:buClr>
            </a:pPr>
            <a:r>
              <a:rPr lang="en-GB" sz="3000" dirty="0"/>
              <a:t>Can data and data gathering ever be neutral?</a:t>
            </a:r>
          </a:p>
          <a:p>
            <a:pPr algn="just">
              <a:buClr>
                <a:srgbClr val="003366"/>
              </a:buClr>
            </a:pPr>
            <a:r>
              <a:rPr lang="en-GB" sz="3000" dirty="0"/>
              <a:t>2 modes of knowledge creation:</a:t>
            </a:r>
          </a:p>
          <a:p>
            <a:pPr lvl="1" algn="just"/>
            <a:r>
              <a:rPr lang="en-GB" sz="3000" dirty="0"/>
              <a:t>Mode 1 – creating fundamental knowledge</a:t>
            </a:r>
          </a:p>
          <a:p>
            <a:pPr lvl="1" algn="just"/>
            <a:r>
              <a:rPr lang="en-GB" sz="3000" dirty="0"/>
              <a:t>Mode 2 – creating practical relevant knowledge, with emphasis on collaboration</a:t>
            </a:r>
          </a:p>
          <a:p>
            <a:pPr marL="0" indent="0">
              <a:buClr>
                <a:srgbClr val="003366"/>
              </a:buClr>
              <a:buNone/>
            </a:pPr>
            <a:endParaRPr lang="en-GB" dirty="0">
              <a:solidFill>
                <a:schemeClr val="tx1"/>
              </a:solidFill>
            </a:endParaRPr>
          </a:p>
        </p:txBody>
      </p:sp>
    </p:spTree>
    <p:extLst>
      <p:ext uri="{BB962C8B-B14F-4D97-AF65-F5344CB8AC3E}">
        <p14:creationId xmlns:p14="http://schemas.microsoft.com/office/powerpoint/2010/main" val="2575006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048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2048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2048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0483">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2048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9" name="Picture 3"/>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644" y="288032"/>
            <a:ext cx="9033149" cy="5301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7ED14511-5F60-4805-A0EE-76A15F2F5521}"/>
              </a:ext>
            </a:extLst>
          </p:cNvPr>
          <p:cNvSpPr txBox="1"/>
          <p:nvPr/>
        </p:nvSpPr>
        <p:spPr>
          <a:xfrm>
            <a:off x="1835696" y="105564"/>
            <a:ext cx="6588732" cy="707886"/>
          </a:xfrm>
          <a:prstGeom prst="rect">
            <a:avLst/>
          </a:prstGeom>
          <a:noFill/>
        </p:spPr>
        <p:txBody>
          <a:bodyPr wrap="square" rtlCol="0">
            <a:spAutoFit/>
          </a:bodyPr>
          <a:lstStyle/>
          <a:p>
            <a:r>
              <a:rPr lang="en-GB" sz="4000" b="1" dirty="0"/>
              <a:t>Basic vs Applied Research</a:t>
            </a:r>
          </a:p>
        </p:txBody>
      </p:sp>
      <p:sp>
        <p:nvSpPr>
          <p:cNvPr id="4" name="TextBox 3">
            <a:extLst>
              <a:ext uri="{FF2B5EF4-FFF2-40B4-BE49-F238E27FC236}">
                <a16:creationId xmlns:a16="http://schemas.microsoft.com/office/drawing/2014/main" id="{649EA576-BFA4-4D65-AC1E-388838C6DD5D}"/>
              </a:ext>
            </a:extLst>
          </p:cNvPr>
          <p:cNvSpPr txBox="1"/>
          <p:nvPr/>
        </p:nvSpPr>
        <p:spPr>
          <a:xfrm>
            <a:off x="75355" y="2492896"/>
            <a:ext cx="9033149" cy="2492990"/>
          </a:xfrm>
          <a:prstGeom prst="rect">
            <a:avLst/>
          </a:prstGeom>
          <a:noFill/>
        </p:spPr>
        <p:txBody>
          <a:bodyPr wrap="square" numCol="2" rtlCol="0">
            <a:spAutoFit/>
          </a:bodyPr>
          <a:lstStyle/>
          <a:p>
            <a:r>
              <a:rPr lang="en-GB" sz="2600" dirty="0"/>
              <a:t>Benefits of basic research</a:t>
            </a:r>
          </a:p>
          <a:p>
            <a:r>
              <a:rPr lang="en-GB" sz="2600" dirty="0"/>
              <a:t>Drawbacks of basic research</a:t>
            </a:r>
          </a:p>
          <a:p>
            <a:endParaRPr lang="en-GB" sz="2600" dirty="0"/>
          </a:p>
          <a:p>
            <a:endParaRPr lang="en-GB" sz="2600" dirty="0"/>
          </a:p>
          <a:p>
            <a:endParaRPr lang="en-GB" sz="2600" dirty="0"/>
          </a:p>
          <a:p>
            <a:endParaRPr lang="en-GB" sz="2600" dirty="0"/>
          </a:p>
          <a:p>
            <a:r>
              <a:rPr lang="en-GB" sz="2600" dirty="0"/>
              <a:t>Benefits of applied research</a:t>
            </a:r>
          </a:p>
          <a:p>
            <a:r>
              <a:rPr lang="en-GB" sz="2600" dirty="0"/>
              <a:t>Drawbacks of applied research</a:t>
            </a:r>
          </a:p>
        </p:txBody>
      </p:sp>
      <p:sp>
        <p:nvSpPr>
          <p:cNvPr id="5" name="TextBox 4">
            <a:extLst>
              <a:ext uri="{FF2B5EF4-FFF2-40B4-BE49-F238E27FC236}">
                <a16:creationId xmlns:a16="http://schemas.microsoft.com/office/drawing/2014/main" id="{EFA53CCE-4EE6-4F6E-83A3-DF2FF89C33B4}"/>
              </a:ext>
            </a:extLst>
          </p:cNvPr>
          <p:cNvSpPr txBox="1"/>
          <p:nvPr/>
        </p:nvSpPr>
        <p:spPr>
          <a:xfrm>
            <a:off x="719572" y="1268760"/>
            <a:ext cx="7704856" cy="523220"/>
          </a:xfrm>
          <a:prstGeom prst="rect">
            <a:avLst/>
          </a:prstGeom>
          <a:noFill/>
        </p:spPr>
        <p:txBody>
          <a:bodyPr wrap="square" rtlCol="0">
            <a:spAutoFit/>
          </a:bodyPr>
          <a:lstStyle/>
          <a:p>
            <a:pPr algn="ctr"/>
            <a:r>
              <a:rPr lang="en-GB" sz="2800" b="1" dirty="0"/>
              <a:t>Activity: </a:t>
            </a:r>
            <a:r>
              <a:rPr lang="en-GB" sz="2800" dirty="0"/>
              <a:t>10 mins to research the following:</a:t>
            </a:r>
          </a:p>
        </p:txBody>
      </p:sp>
    </p:spTree>
    <p:extLst>
      <p:ext uri="{BB962C8B-B14F-4D97-AF65-F5344CB8AC3E}">
        <p14:creationId xmlns:p14="http://schemas.microsoft.com/office/powerpoint/2010/main" val="4064044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409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99C03-2769-462F-919A-ADADDD170648}"/>
              </a:ext>
            </a:extLst>
          </p:cNvPr>
          <p:cNvSpPr>
            <a:spLocks noGrp="1"/>
          </p:cNvSpPr>
          <p:nvPr>
            <p:ph type="title"/>
          </p:nvPr>
        </p:nvSpPr>
        <p:spPr>
          <a:xfrm>
            <a:off x="323290" y="378497"/>
            <a:ext cx="8569189" cy="530223"/>
          </a:xfrm>
        </p:spPr>
        <p:txBody>
          <a:bodyPr>
            <a:noAutofit/>
          </a:bodyPr>
          <a:lstStyle/>
          <a:p>
            <a:r>
              <a:rPr lang="en-GB" b="1" dirty="0"/>
              <a:t>Goals of social science research</a:t>
            </a:r>
          </a:p>
        </p:txBody>
      </p:sp>
      <p:sp>
        <p:nvSpPr>
          <p:cNvPr id="3" name="Content Placeholder 2">
            <a:extLst>
              <a:ext uri="{FF2B5EF4-FFF2-40B4-BE49-F238E27FC236}">
                <a16:creationId xmlns:a16="http://schemas.microsoft.com/office/drawing/2014/main" id="{ECCB8AE2-8610-4065-9748-F961532F2B5B}"/>
              </a:ext>
            </a:extLst>
          </p:cNvPr>
          <p:cNvSpPr>
            <a:spLocks noGrp="1"/>
          </p:cNvSpPr>
          <p:nvPr>
            <p:ph idx="1"/>
          </p:nvPr>
        </p:nvSpPr>
        <p:spPr>
          <a:xfrm>
            <a:off x="179512" y="1196752"/>
            <a:ext cx="9073007" cy="4320480"/>
          </a:xfrm>
        </p:spPr>
        <p:txBody>
          <a:bodyPr>
            <a:normAutofit fontScale="47500" lnSpcReduction="20000"/>
          </a:bodyPr>
          <a:lstStyle/>
          <a:p>
            <a:pPr marL="385763" indent="-385763">
              <a:buFont typeface="+mj-lt"/>
              <a:buAutoNum type="arabicPeriod"/>
            </a:pPr>
            <a:r>
              <a:rPr lang="en-GB" sz="7000" dirty="0"/>
              <a:t>Identifying general patterns and relationships</a:t>
            </a:r>
          </a:p>
          <a:p>
            <a:pPr marL="385763" indent="-385763">
              <a:buFont typeface="+mj-lt"/>
              <a:buAutoNum type="arabicPeriod"/>
            </a:pPr>
            <a:r>
              <a:rPr lang="en-GB" sz="7000" dirty="0"/>
              <a:t>Testing and refining theories</a:t>
            </a:r>
          </a:p>
          <a:p>
            <a:pPr marL="385763" indent="-385763">
              <a:buFont typeface="+mj-lt"/>
              <a:buAutoNum type="arabicPeriod"/>
            </a:pPr>
            <a:r>
              <a:rPr lang="en-GB" sz="7000" dirty="0"/>
              <a:t>Making predictions</a:t>
            </a:r>
          </a:p>
          <a:p>
            <a:pPr marL="385763" indent="-385763">
              <a:buFont typeface="+mj-lt"/>
              <a:buAutoNum type="arabicPeriod"/>
            </a:pPr>
            <a:r>
              <a:rPr lang="en-GB" sz="7000" dirty="0"/>
              <a:t>Interpreting culturally or historically significant phenomena</a:t>
            </a:r>
          </a:p>
          <a:p>
            <a:pPr marL="385763" indent="-385763">
              <a:buFont typeface="+mj-lt"/>
              <a:buAutoNum type="arabicPeriod"/>
            </a:pPr>
            <a:r>
              <a:rPr lang="en-GB" sz="7000" dirty="0"/>
              <a:t>Giving Voice</a:t>
            </a:r>
          </a:p>
          <a:p>
            <a:pPr marL="385763" indent="-385763">
              <a:buFont typeface="+mj-lt"/>
              <a:buAutoNum type="arabicPeriod"/>
            </a:pPr>
            <a:r>
              <a:rPr lang="en-GB" sz="7000" dirty="0"/>
              <a:t>Exploring Diversity</a:t>
            </a:r>
          </a:p>
          <a:p>
            <a:pPr marL="385763" indent="-385763">
              <a:buFont typeface="+mj-lt"/>
              <a:buAutoNum type="arabicPeriod"/>
            </a:pPr>
            <a:r>
              <a:rPr lang="en-GB" sz="7000" dirty="0"/>
              <a:t>Advancing new theories</a:t>
            </a:r>
            <a:endParaRPr lang="en-GB" dirty="0"/>
          </a:p>
        </p:txBody>
      </p:sp>
    </p:spTree>
    <p:extLst>
      <p:ext uri="{BB962C8B-B14F-4D97-AF65-F5344CB8AC3E}">
        <p14:creationId xmlns:p14="http://schemas.microsoft.com/office/powerpoint/2010/main" val="522231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19577-F58C-4853-BFA0-4F761DA5F8A0}"/>
              </a:ext>
            </a:extLst>
          </p:cNvPr>
          <p:cNvSpPr>
            <a:spLocks noGrp="1"/>
          </p:cNvSpPr>
          <p:nvPr>
            <p:ph type="title"/>
          </p:nvPr>
        </p:nvSpPr>
        <p:spPr/>
        <p:txBody>
          <a:bodyPr>
            <a:normAutofit/>
          </a:bodyPr>
          <a:lstStyle/>
          <a:p>
            <a:r>
              <a:rPr lang="en-GB" sz="4800" b="1" dirty="0"/>
              <a:t>The research process</a:t>
            </a:r>
          </a:p>
        </p:txBody>
      </p:sp>
      <p:sp>
        <p:nvSpPr>
          <p:cNvPr id="3" name="Content Placeholder 2">
            <a:extLst>
              <a:ext uri="{FF2B5EF4-FFF2-40B4-BE49-F238E27FC236}">
                <a16:creationId xmlns:a16="http://schemas.microsoft.com/office/drawing/2014/main" id="{8AECDB4B-C0DC-47CB-886B-91898152A00F}"/>
              </a:ext>
            </a:extLst>
          </p:cNvPr>
          <p:cNvSpPr>
            <a:spLocks noGrp="1"/>
          </p:cNvSpPr>
          <p:nvPr>
            <p:ph idx="1"/>
          </p:nvPr>
        </p:nvSpPr>
        <p:spPr>
          <a:xfrm>
            <a:off x="179512" y="1600201"/>
            <a:ext cx="8867328" cy="3917032"/>
          </a:xfrm>
        </p:spPr>
        <p:txBody>
          <a:bodyPr>
            <a:noAutofit/>
          </a:bodyPr>
          <a:lstStyle/>
          <a:p>
            <a:r>
              <a:rPr lang="en-GB" dirty="0"/>
              <a:t>Formulating and clarifying the research topic;</a:t>
            </a:r>
          </a:p>
          <a:p>
            <a:r>
              <a:rPr lang="en-GB" dirty="0"/>
              <a:t>Reviewing the literature;</a:t>
            </a:r>
          </a:p>
          <a:p>
            <a:r>
              <a:rPr lang="en-GB" dirty="0"/>
              <a:t>Designing the research;</a:t>
            </a:r>
          </a:p>
          <a:p>
            <a:r>
              <a:rPr lang="en-GB" dirty="0"/>
              <a:t>Collecting the data;</a:t>
            </a:r>
          </a:p>
          <a:p>
            <a:r>
              <a:rPr lang="en-GB" dirty="0"/>
              <a:t>Analysing the data;</a:t>
            </a:r>
          </a:p>
          <a:p>
            <a:r>
              <a:rPr lang="en-GB" dirty="0"/>
              <a:t>Writing up</a:t>
            </a:r>
          </a:p>
        </p:txBody>
      </p:sp>
    </p:spTree>
    <p:extLst>
      <p:ext uri="{BB962C8B-B14F-4D97-AF65-F5344CB8AC3E}">
        <p14:creationId xmlns:p14="http://schemas.microsoft.com/office/powerpoint/2010/main" val="1205791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AutoShape 2"/>
          <p:cNvSpPr>
            <a:spLocks noGrp="1" noChangeArrowheads="1"/>
          </p:cNvSpPr>
          <p:nvPr>
            <p:ph type="title"/>
          </p:nvPr>
        </p:nvSpPr>
        <p:spPr/>
        <p:txBody>
          <a:bodyPr/>
          <a:lstStyle/>
          <a:p>
            <a:pPr eaLnBrk="1" hangingPunct="1"/>
            <a:r>
              <a:rPr lang="en-GB" altLang="en-US" b="1" dirty="0"/>
              <a:t>The language of research</a:t>
            </a:r>
          </a:p>
        </p:txBody>
      </p:sp>
      <p:sp>
        <p:nvSpPr>
          <p:cNvPr id="8195" name="Rectangle 3"/>
          <p:cNvSpPr>
            <a:spLocks noGrp="1" noChangeArrowheads="1"/>
          </p:cNvSpPr>
          <p:nvPr>
            <p:ph idx="1"/>
          </p:nvPr>
        </p:nvSpPr>
        <p:spPr>
          <a:xfrm>
            <a:off x="215516" y="1628800"/>
            <a:ext cx="8928484" cy="3917850"/>
          </a:xfrm>
        </p:spPr>
        <p:txBody>
          <a:bodyPr>
            <a:normAutofit/>
          </a:bodyPr>
          <a:lstStyle/>
          <a:p>
            <a:pPr>
              <a:lnSpc>
                <a:spcPct val="90000"/>
              </a:lnSpc>
            </a:pPr>
            <a:r>
              <a:rPr lang="en-GB" altLang="en-US" sz="2800" b="1" dirty="0"/>
              <a:t>Ontology:  </a:t>
            </a:r>
            <a:r>
              <a:rPr lang="en-GB" altLang="en-US" sz="2800" dirty="0"/>
              <a:t>Ontological issues are concerned with </a:t>
            </a:r>
            <a:r>
              <a:rPr lang="en-GB" altLang="en-US" sz="2800" i="1" dirty="0"/>
              <a:t>being</a:t>
            </a:r>
            <a:r>
              <a:rPr lang="en-GB" altLang="en-US" sz="2800" dirty="0"/>
              <a:t> </a:t>
            </a:r>
          </a:p>
          <a:p>
            <a:pPr>
              <a:lnSpc>
                <a:spcPct val="90000"/>
              </a:lnSpc>
            </a:pPr>
            <a:r>
              <a:rPr lang="en-GB" altLang="en-US" sz="2800" b="1" dirty="0"/>
              <a:t>Epistemology: </a:t>
            </a:r>
            <a:r>
              <a:rPr lang="en-GB" altLang="en-US" sz="2800" dirty="0"/>
              <a:t>Epistemological issues are concerned with </a:t>
            </a:r>
            <a:r>
              <a:rPr lang="en-GB" altLang="en-US" sz="2800" i="1" dirty="0"/>
              <a:t>knowing </a:t>
            </a:r>
            <a:endParaRPr lang="en-GB" altLang="en-US" sz="2800" dirty="0"/>
          </a:p>
          <a:p>
            <a:pPr>
              <a:lnSpc>
                <a:spcPct val="90000"/>
              </a:lnSpc>
            </a:pPr>
            <a:r>
              <a:rPr lang="en-GB" altLang="en-US" sz="2800" b="1" dirty="0"/>
              <a:t>Methodology: </a:t>
            </a:r>
            <a:r>
              <a:rPr lang="en-GB" altLang="en-US" sz="2800" dirty="0"/>
              <a:t>Methodological issues are concerned with the </a:t>
            </a:r>
            <a:r>
              <a:rPr lang="en-GB" altLang="en-US" sz="2800" i="1" dirty="0"/>
              <a:t>logic</a:t>
            </a:r>
            <a:r>
              <a:rPr lang="en-GB" altLang="en-US" sz="2800" dirty="0"/>
              <a:t> of inquiry </a:t>
            </a:r>
          </a:p>
          <a:p>
            <a:pPr>
              <a:lnSpc>
                <a:spcPct val="90000"/>
              </a:lnSpc>
            </a:pPr>
            <a:r>
              <a:rPr lang="en-GB" altLang="en-US" sz="2800" b="1" dirty="0"/>
              <a:t>Methods: </a:t>
            </a:r>
            <a:r>
              <a:rPr lang="en-GB" altLang="en-US" sz="2800" dirty="0"/>
              <a:t>Issues of method concern the </a:t>
            </a:r>
            <a:r>
              <a:rPr lang="en-GB" altLang="en-US" sz="2800" i="1" dirty="0"/>
              <a:t>technique</a:t>
            </a:r>
            <a:r>
              <a:rPr lang="en-GB" altLang="en-US" sz="2800" dirty="0"/>
              <a:t> for collecting data</a:t>
            </a:r>
            <a:endParaRPr lang="en-GB" altLang="en-US" sz="1800" dirty="0"/>
          </a:p>
        </p:txBody>
      </p:sp>
    </p:spTree>
    <p:extLst>
      <p:ext uri="{BB962C8B-B14F-4D97-AF65-F5344CB8AC3E}">
        <p14:creationId xmlns:p14="http://schemas.microsoft.com/office/powerpoint/2010/main" val="319757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AC7A7-02EA-49FA-925F-AF45AAE4046A}"/>
              </a:ext>
            </a:extLst>
          </p:cNvPr>
          <p:cNvSpPr>
            <a:spLocks noGrp="1"/>
          </p:cNvSpPr>
          <p:nvPr>
            <p:ph type="title"/>
          </p:nvPr>
        </p:nvSpPr>
        <p:spPr>
          <a:xfrm>
            <a:off x="-290400" y="-1860"/>
            <a:ext cx="9468544" cy="1164449"/>
          </a:xfrm>
        </p:spPr>
        <p:txBody>
          <a:bodyPr>
            <a:normAutofit/>
          </a:bodyPr>
          <a:lstStyle/>
          <a:p>
            <a:r>
              <a:rPr lang="en-GB" b="1" dirty="0"/>
              <a:t>Conducting research</a:t>
            </a:r>
          </a:p>
        </p:txBody>
      </p:sp>
      <p:pic>
        <p:nvPicPr>
          <p:cNvPr id="4" name="Picture 23" descr="F:\Powerpoint\pe_uk\PE083-Saunders\Final_Files\Gif\ch04\C04NF001.gif">
            <a:extLst>
              <a:ext uri="{FF2B5EF4-FFF2-40B4-BE49-F238E27FC236}">
                <a16:creationId xmlns:a16="http://schemas.microsoft.com/office/drawing/2014/main" id="{D616C92A-D14A-42A0-BAE7-B1C4BCD33A78}"/>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14650" y="1134783"/>
            <a:ext cx="5749838" cy="41839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CED0BB0D-209B-4AC7-B37A-8088612B2086}"/>
              </a:ext>
            </a:extLst>
          </p:cNvPr>
          <p:cNvSpPr txBox="1"/>
          <p:nvPr/>
        </p:nvSpPr>
        <p:spPr>
          <a:xfrm>
            <a:off x="-66264" y="2503388"/>
            <a:ext cx="3126096" cy="1569660"/>
          </a:xfrm>
          <a:prstGeom prst="rect">
            <a:avLst/>
          </a:prstGeom>
          <a:noFill/>
        </p:spPr>
        <p:txBody>
          <a:bodyPr wrap="square" rtlCol="0">
            <a:spAutoFit/>
          </a:bodyPr>
          <a:lstStyle/>
          <a:p>
            <a:pPr algn="ctr"/>
            <a:r>
              <a:rPr lang="en-GB" sz="2400" b="1" dirty="0"/>
              <a:t>The Research Onion</a:t>
            </a:r>
          </a:p>
          <a:p>
            <a:pPr algn="ctr"/>
            <a:endParaRPr lang="en-GB" sz="2400" b="1" dirty="0"/>
          </a:p>
          <a:p>
            <a:pPr algn="ctr"/>
            <a:r>
              <a:rPr lang="en-GB" sz="2400" b="1" dirty="0"/>
              <a:t>Saunders, </a:t>
            </a:r>
            <a:r>
              <a:rPr lang="en-GB" sz="2400" b="1" i="1" dirty="0"/>
              <a:t>et al.,</a:t>
            </a:r>
            <a:r>
              <a:rPr lang="en-GB" sz="2400" b="1" dirty="0"/>
              <a:t> (2007)</a:t>
            </a:r>
            <a:endParaRPr lang="en-GB" b="1" dirty="0"/>
          </a:p>
        </p:txBody>
      </p:sp>
    </p:spTree>
    <p:extLst>
      <p:ext uri="{BB962C8B-B14F-4D97-AF65-F5344CB8AC3E}">
        <p14:creationId xmlns:p14="http://schemas.microsoft.com/office/powerpoint/2010/main" val="39383657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3">
            <a:extLst>
              <a:ext uri="{28A0092B-C50C-407E-A947-70E740481C1C}">
                <a14:useLocalDpi xmlns:a14="http://schemas.microsoft.com/office/drawing/2010/main" val="0"/>
              </a:ext>
            </a:extLst>
          </a:blip>
          <a:srcRect l="5466" t="5012" r="6052"/>
          <a:stretch/>
        </p:blipFill>
        <p:spPr>
          <a:xfrm>
            <a:off x="179512" y="404664"/>
            <a:ext cx="8784976" cy="6186982"/>
          </a:xfrm>
        </p:spPr>
      </p:pic>
    </p:spTree>
    <p:extLst>
      <p:ext uri="{BB962C8B-B14F-4D97-AF65-F5344CB8AC3E}">
        <p14:creationId xmlns:p14="http://schemas.microsoft.com/office/powerpoint/2010/main" val="16467949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AC727-9278-43A6-A186-E72672C4EECD}"/>
              </a:ext>
            </a:extLst>
          </p:cNvPr>
          <p:cNvSpPr>
            <a:spLocks noGrp="1"/>
          </p:cNvSpPr>
          <p:nvPr>
            <p:ph type="title"/>
          </p:nvPr>
        </p:nvSpPr>
        <p:spPr>
          <a:xfrm>
            <a:off x="539552" y="332656"/>
            <a:ext cx="8275264" cy="530223"/>
          </a:xfrm>
        </p:spPr>
        <p:txBody>
          <a:bodyPr>
            <a:normAutofit fontScale="90000"/>
          </a:bodyPr>
          <a:lstStyle/>
          <a:p>
            <a:r>
              <a:rPr lang="en-GB" b="1" dirty="0"/>
              <a:t>Research philosophies/paradigms</a:t>
            </a:r>
          </a:p>
        </p:txBody>
      </p:sp>
      <p:sp>
        <p:nvSpPr>
          <p:cNvPr id="3" name="Content Placeholder 2">
            <a:extLst>
              <a:ext uri="{FF2B5EF4-FFF2-40B4-BE49-F238E27FC236}">
                <a16:creationId xmlns:a16="http://schemas.microsoft.com/office/drawing/2014/main" id="{1B3EECCE-3F71-4988-B889-F65BC2CBEE20}"/>
              </a:ext>
            </a:extLst>
          </p:cNvPr>
          <p:cNvSpPr>
            <a:spLocks noGrp="1"/>
          </p:cNvSpPr>
          <p:nvPr>
            <p:ph idx="1"/>
          </p:nvPr>
        </p:nvSpPr>
        <p:spPr>
          <a:xfrm>
            <a:off x="5220072" y="1157280"/>
            <a:ext cx="3759837" cy="5008024"/>
          </a:xfrm>
        </p:spPr>
        <p:txBody>
          <a:bodyPr>
            <a:normAutofit fontScale="70000" lnSpcReduction="20000"/>
          </a:bodyPr>
          <a:lstStyle/>
          <a:p>
            <a:r>
              <a:rPr lang="en-GB" altLang="en-US" b="1" dirty="0"/>
              <a:t>Objectivity</a:t>
            </a:r>
            <a:br>
              <a:rPr lang="en-GB" altLang="en-US" dirty="0"/>
            </a:br>
            <a:r>
              <a:rPr lang="en-GB" altLang="en-US" dirty="0"/>
              <a:t>There is a social world independent of people’s perceptions and interpretations</a:t>
            </a:r>
          </a:p>
          <a:p>
            <a:r>
              <a:rPr lang="en-GB" altLang="en-US" b="1" dirty="0"/>
              <a:t>Subjectivity</a:t>
            </a:r>
            <a:br>
              <a:rPr lang="en-GB" altLang="en-US" dirty="0"/>
            </a:br>
            <a:r>
              <a:rPr lang="en-GB" altLang="en-US" dirty="0"/>
              <a:t>A focus on the meanings that people give to their environment, not the environment itself.</a:t>
            </a:r>
          </a:p>
          <a:p>
            <a:r>
              <a:rPr lang="en-GB" altLang="en-US" b="1" dirty="0"/>
              <a:t>Reflexivity</a:t>
            </a:r>
            <a:r>
              <a:rPr lang="en-GB" altLang="en-US" dirty="0"/>
              <a:t> </a:t>
            </a:r>
            <a:br>
              <a:rPr lang="en-GB" altLang="en-US" dirty="0"/>
            </a:br>
            <a:r>
              <a:rPr lang="en-GB" altLang="en-US" dirty="0"/>
              <a:t>Move beyond the oppositional positions of objectivity/subjectivity</a:t>
            </a:r>
          </a:p>
          <a:p>
            <a:pPr marL="0" indent="0" algn="r">
              <a:buNone/>
            </a:pPr>
            <a:r>
              <a:rPr lang="en-GB" dirty="0"/>
              <a:t>(May, 1999)</a:t>
            </a:r>
          </a:p>
        </p:txBody>
      </p:sp>
      <p:pic>
        <p:nvPicPr>
          <p:cNvPr id="4" name="Picture 23" descr="F:\Powerpoint\pe_uk\PE083-Saunders\Final_Files\Gif\ch04\C04NF001.gif">
            <a:extLst>
              <a:ext uri="{FF2B5EF4-FFF2-40B4-BE49-F238E27FC236}">
                <a16:creationId xmlns:a16="http://schemas.microsoft.com/office/drawing/2014/main" id="{1C09FAEF-E097-4DAB-90CA-5580069BA7C8}"/>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2083" y="1157281"/>
            <a:ext cx="5199997" cy="378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51689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F7DE8-FF99-4C50-B332-14578384B76A}"/>
              </a:ext>
            </a:extLst>
          </p:cNvPr>
          <p:cNvSpPr>
            <a:spLocks noGrp="1"/>
          </p:cNvSpPr>
          <p:nvPr>
            <p:ph type="title"/>
          </p:nvPr>
        </p:nvSpPr>
        <p:spPr>
          <a:xfrm>
            <a:off x="499952" y="17190"/>
            <a:ext cx="8229600" cy="1143000"/>
          </a:xfrm>
        </p:spPr>
        <p:txBody>
          <a:bodyPr/>
          <a:lstStyle/>
          <a:p>
            <a:r>
              <a:rPr lang="en-GB" b="1" dirty="0"/>
              <a:t>Deductive vs Inductive</a:t>
            </a:r>
          </a:p>
        </p:txBody>
      </p:sp>
      <p:sp>
        <p:nvSpPr>
          <p:cNvPr id="3" name="Content Placeholder 2">
            <a:extLst>
              <a:ext uri="{FF2B5EF4-FFF2-40B4-BE49-F238E27FC236}">
                <a16:creationId xmlns:a16="http://schemas.microsoft.com/office/drawing/2014/main" id="{9CCA642E-6AD0-43B2-B976-147D98E88D68}"/>
              </a:ext>
            </a:extLst>
          </p:cNvPr>
          <p:cNvSpPr>
            <a:spLocks noGrp="1"/>
          </p:cNvSpPr>
          <p:nvPr>
            <p:ph idx="1"/>
          </p:nvPr>
        </p:nvSpPr>
        <p:spPr>
          <a:xfrm>
            <a:off x="4627278" y="1340768"/>
            <a:ext cx="4769258" cy="3960440"/>
          </a:xfrm>
        </p:spPr>
        <p:txBody>
          <a:bodyPr>
            <a:normAutofit/>
          </a:bodyPr>
          <a:lstStyle/>
          <a:p>
            <a:r>
              <a:rPr lang="en-GB" sz="2000" dirty="0"/>
              <a:t>Deductive: Theory testing</a:t>
            </a:r>
          </a:p>
          <a:p>
            <a:r>
              <a:rPr lang="en-GB" sz="2000" dirty="0"/>
              <a:t>Inductive: Theory generating</a:t>
            </a:r>
          </a:p>
          <a:p>
            <a:endParaRPr lang="en-GB" sz="1800" dirty="0"/>
          </a:p>
        </p:txBody>
      </p:sp>
      <p:pic>
        <p:nvPicPr>
          <p:cNvPr id="4" name="Picture 23" descr="F:\Powerpoint\pe_uk\PE083-Saunders\Final_Files\Gif\ch04\C04NF001.gif">
            <a:extLst>
              <a:ext uri="{FF2B5EF4-FFF2-40B4-BE49-F238E27FC236}">
                <a16:creationId xmlns:a16="http://schemas.microsoft.com/office/drawing/2014/main" id="{8B221873-0E8E-4E91-8AC6-32D55B61874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1520" y="1340768"/>
            <a:ext cx="4453056" cy="3240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08559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63983-D992-4035-9461-4B9D8ED9A22B}"/>
              </a:ext>
            </a:extLst>
          </p:cNvPr>
          <p:cNvSpPr>
            <a:spLocks noGrp="1"/>
          </p:cNvSpPr>
          <p:nvPr>
            <p:ph type="title"/>
          </p:nvPr>
        </p:nvSpPr>
        <p:spPr>
          <a:xfrm>
            <a:off x="457200" y="-20910"/>
            <a:ext cx="8229600" cy="1143000"/>
          </a:xfrm>
        </p:spPr>
        <p:txBody>
          <a:bodyPr/>
          <a:lstStyle/>
          <a:p>
            <a:r>
              <a:rPr lang="en-GB" b="1" dirty="0"/>
              <a:t>Deductive reasoning: Example</a:t>
            </a:r>
          </a:p>
        </p:txBody>
      </p:sp>
      <p:sp>
        <p:nvSpPr>
          <p:cNvPr id="3" name="Content Placeholder 2">
            <a:extLst>
              <a:ext uri="{FF2B5EF4-FFF2-40B4-BE49-F238E27FC236}">
                <a16:creationId xmlns:a16="http://schemas.microsoft.com/office/drawing/2014/main" id="{EFF817D2-5BC7-4A62-AD7B-55209EB9268E}"/>
              </a:ext>
            </a:extLst>
          </p:cNvPr>
          <p:cNvSpPr>
            <a:spLocks noGrp="1"/>
          </p:cNvSpPr>
          <p:nvPr>
            <p:ph idx="1"/>
          </p:nvPr>
        </p:nvSpPr>
        <p:spPr>
          <a:xfrm>
            <a:off x="457200" y="1120230"/>
            <a:ext cx="8686800" cy="4491508"/>
          </a:xfrm>
        </p:spPr>
        <p:txBody>
          <a:bodyPr>
            <a:normAutofit fontScale="77500" lnSpcReduction="20000"/>
          </a:bodyPr>
          <a:lstStyle/>
          <a:p>
            <a:pPr marL="514350" indent="-514350" algn="just" fontAlgn="base">
              <a:buFont typeface="+mj-lt"/>
              <a:buAutoNum type="arabicPeriod"/>
            </a:pPr>
            <a:r>
              <a:rPr lang="en-US" dirty="0"/>
              <a:t>Every A is B: All men are mortal.</a:t>
            </a:r>
          </a:p>
          <a:p>
            <a:pPr marL="514350" indent="-514350" algn="just" fontAlgn="base">
              <a:buFont typeface="+mj-lt"/>
              <a:buAutoNum type="arabicPeriod"/>
            </a:pPr>
            <a:r>
              <a:rPr lang="en-US" dirty="0"/>
              <a:t>This C is A: Harold is a man.</a:t>
            </a:r>
          </a:p>
          <a:p>
            <a:pPr marL="514350" indent="-514350" algn="just" fontAlgn="base">
              <a:buFont typeface="+mj-lt"/>
              <a:buAutoNum type="arabicPeriod"/>
            </a:pPr>
            <a:r>
              <a:rPr lang="en-US" dirty="0"/>
              <a:t>Therefore, this C is B: Harold is mortal</a:t>
            </a:r>
          </a:p>
          <a:p>
            <a:pPr marL="0" indent="0" algn="just" fontAlgn="base">
              <a:buNone/>
            </a:pPr>
            <a:endParaRPr lang="en-US" dirty="0"/>
          </a:p>
          <a:p>
            <a:pPr algn="just" fontAlgn="base"/>
            <a:r>
              <a:rPr lang="en-US" dirty="0"/>
              <a:t>For deductive reasoning to be sound, the hypothesis must be correct.</a:t>
            </a:r>
          </a:p>
          <a:p>
            <a:pPr algn="just" fontAlgn="base"/>
            <a:r>
              <a:rPr lang="en-US" dirty="0"/>
              <a:t>It is assumed that the premises, "All men are mortal" and "Harold is a man" are true = conclusion is logical and true. </a:t>
            </a:r>
          </a:p>
          <a:p>
            <a:pPr marL="0" indent="0" algn="just" fontAlgn="base">
              <a:buNone/>
            </a:pPr>
            <a:endParaRPr lang="en-US" dirty="0"/>
          </a:p>
          <a:p>
            <a:pPr marL="514350" indent="-514350" algn="just" fontAlgn="base">
              <a:buFont typeface="+mj-lt"/>
              <a:buAutoNum type="arabicPeriod"/>
            </a:pPr>
            <a:r>
              <a:rPr lang="en-US" dirty="0"/>
              <a:t>Every A is B: All bald men are grandfathers</a:t>
            </a:r>
          </a:p>
          <a:p>
            <a:pPr marL="514350" indent="-514350" algn="just" fontAlgn="base">
              <a:buFont typeface="+mj-lt"/>
              <a:buAutoNum type="arabicPeriod"/>
            </a:pPr>
            <a:r>
              <a:rPr lang="en-US" dirty="0"/>
              <a:t>This C is A: Harold is bald.</a:t>
            </a:r>
          </a:p>
          <a:p>
            <a:pPr marL="514350" indent="-514350" algn="just" fontAlgn="base">
              <a:buFont typeface="+mj-lt"/>
              <a:buAutoNum type="arabicPeriod"/>
            </a:pPr>
            <a:r>
              <a:rPr lang="en-US" dirty="0"/>
              <a:t>Therefore, this C is B: Harold is a grandfather</a:t>
            </a:r>
            <a:endParaRPr lang="en-GB" dirty="0"/>
          </a:p>
        </p:txBody>
      </p:sp>
    </p:spTree>
    <p:extLst>
      <p:ext uri="{BB962C8B-B14F-4D97-AF65-F5344CB8AC3E}">
        <p14:creationId xmlns:p14="http://schemas.microsoft.com/office/powerpoint/2010/main" val="1682563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4791D-1DEA-42F2-8F9A-B688E0259D3F}"/>
              </a:ext>
            </a:extLst>
          </p:cNvPr>
          <p:cNvSpPr>
            <a:spLocks noGrp="1"/>
          </p:cNvSpPr>
          <p:nvPr>
            <p:ph type="title"/>
          </p:nvPr>
        </p:nvSpPr>
        <p:spPr/>
        <p:txBody>
          <a:bodyPr/>
          <a:lstStyle/>
          <a:p>
            <a:r>
              <a:rPr lang="en-GB" b="1" dirty="0"/>
              <a:t>Inductive reasoning: Example</a:t>
            </a:r>
          </a:p>
        </p:txBody>
      </p:sp>
      <p:sp>
        <p:nvSpPr>
          <p:cNvPr id="3" name="Content Placeholder 2">
            <a:extLst>
              <a:ext uri="{FF2B5EF4-FFF2-40B4-BE49-F238E27FC236}">
                <a16:creationId xmlns:a16="http://schemas.microsoft.com/office/drawing/2014/main" id="{761689D3-95B0-4F59-9B7B-28E4B2468046}"/>
              </a:ext>
            </a:extLst>
          </p:cNvPr>
          <p:cNvSpPr>
            <a:spLocks noGrp="1"/>
          </p:cNvSpPr>
          <p:nvPr>
            <p:ph idx="1"/>
          </p:nvPr>
        </p:nvSpPr>
        <p:spPr/>
        <p:txBody>
          <a:bodyPr/>
          <a:lstStyle/>
          <a:p>
            <a:r>
              <a:rPr lang="en-GB" dirty="0"/>
              <a:t>“Harold is a grandfather. Harold is bald. Therefore, all grandfathers are bald." </a:t>
            </a:r>
          </a:p>
        </p:txBody>
      </p:sp>
    </p:spTree>
    <p:extLst>
      <p:ext uri="{BB962C8B-B14F-4D97-AF65-F5344CB8AC3E}">
        <p14:creationId xmlns:p14="http://schemas.microsoft.com/office/powerpoint/2010/main" val="533472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Abductive reasoning</a:t>
            </a:r>
            <a:br>
              <a:rPr lang="en-US" b="1" dirty="0"/>
            </a:br>
            <a:endParaRPr lang="en-GB" dirty="0"/>
          </a:p>
        </p:txBody>
      </p:sp>
      <p:sp>
        <p:nvSpPr>
          <p:cNvPr id="3" name="Content Placeholder 2"/>
          <p:cNvSpPr>
            <a:spLocks noGrp="1"/>
          </p:cNvSpPr>
          <p:nvPr>
            <p:ph idx="1"/>
          </p:nvPr>
        </p:nvSpPr>
        <p:spPr>
          <a:xfrm>
            <a:off x="17090" y="846138"/>
            <a:ext cx="9019406" cy="4743102"/>
          </a:xfrm>
        </p:spPr>
        <p:txBody>
          <a:bodyPr>
            <a:normAutofit fontScale="92500" lnSpcReduction="20000"/>
          </a:bodyPr>
          <a:lstStyle/>
          <a:p>
            <a:pPr algn="just" fontAlgn="base"/>
            <a:r>
              <a:rPr lang="en-US" dirty="0"/>
              <a:t>Usually starts with an incomplete set of observations and proceeds to the likeliest possible explanation for the group of observations</a:t>
            </a:r>
          </a:p>
          <a:p>
            <a:pPr algn="just" fontAlgn="base"/>
            <a:r>
              <a:rPr lang="en-US" dirty="0"/>
              <a:t>Based on making and testing hypotheses using the best information available</a:t>
            </a:r>
          </a:p>
          <a:p>
            <a:pPr algn="just" fontAlgn="base"/>
            <a:r>
              <a:rPr lang="en-US" dirty="0"/>
              <a:t>E.G.:</a:t>
            </a:r>
          </a:p>
          <a:p>
            <a:pPr marL="1314450" lvl="2" indent="-514350" algn="just" fontAlgn="base">
              <a:buFont typeface="+mj-lt"/>
              <a:buAutoNum type="arabicPeriod"/>
            </a:pPr>
            <a:r>
              <a:rPr lang="en-US" sz="2600" dirty="0"/>
              <a:t>A person walks into their living room and finds torn up papers all over the floor;</a:t>
            </a:r>
          </a:p>
          <a:p>
            <a:pPr marL="1314450" lvl="2" indent="-514350" algn="just" fontAlgn="base">
              <a:buFont typeface="+mj-lt"/>
              <a:buAutoNum type="arabicPeriod"/>
            </a:pPr>
            <a:r>
              <a:rPr lang="en-US" sz="2600" dirty="0"/>
              <a:t>The person's dog has been alone in the room all day;</a:t>
            </a:r>
          </a:p>
          <a:p>
            <a:pPr marL="1314450" lvl="2" indent="-514350" algn="just" fontAlgn="base">
              <a:buFont typeface="+mj-lt"/>
              <a:buAutoNum type="arabicPeriod"/>
            </a:pPr>
            <a:r>
              <a:rPr lang="en-US" sz="2600" dirty="0"/>
              <a:t>The person concludes that the dog tore up the papers because it is the most likely scenario. </a:t>
            </a:r>
          </a:p>
          <a:p>
            <a:pPr algn="just" fontAlgn="base"/>
            <a:r>
              <a:rPr lang="en-US" dirty="0"/>
              <a:t>Useful for forming hypotheses to be tested</a:t>
            </a:r>
            <a:endParaRPr lang="en-GB" dirty="0"/>
          </a:p>
        </p:txBody>
      </p:sp>
    </p:spTree>
    <p:extLst>
      <p:ext uri="{BB962C8B-B14F-4D97-AF65-F5344CB8AC3E}">
        <p14:creationId xmlns:p14="http://schemas.microsoft.com/office/powerpoint/2010/main" val="961819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F7DE8-FF99-4C50-B332-14578384B76A}"/>
              </a:ext>
            </a:extLst>
          </p:cNvPr>
          <p:cNvSpPr>
            <a:spLocks noGrp="1"/>
          </p:cNvSpPr>
          <p:nvPr>
            <p:ph type="title"/>
          </p:nvPr>
        </p:nvSpPr>
        <p:spPr>
          <a:xfrm>
            <a:off x="499952" y="17190"/>
            <a:ext cx="8229600" cy="1143000"/>
          </a:xfrm>
        </p:spPr>
        <p:txBody>
          <a:bodyPr/>
          <a:lstStyle/>
          <a:p>
            <a:r>
              <a:rPr lang="en-GB" b="1" dirty="0"/>
              <a:t>Deductive vs Inductive</a:t>
            </a:r>
          </a:p>
        </p:txBody>
      </p:sp>
      <p:sp>
        <p:nvSpPr>
          <p:cNvPr id="3" name="Content Placeholder 2">
            <a:extLst>
              <a:ext uri="{FF2B5EF4-FFF2-40B4-BE49-F238E27FC236}">
                <a16:creationId xmlns:a16="http://schemas.microsoft.com/office/drawing/2014/main" id="{9CCA642E-6AD0-43B2-B976-147D98E88D68}"/>
              </a:ext>
            </a:extLst>
          </p:cNvPr>
          <p:cNvSpPr>
            <a:spLocks noGrp="1"/>
          </p:cNvSpPr>
          <p:nvPr>
            <p:ph idx="1"/>
          </p:nvPr>
        </p:nvSpPr>
        <p:spPr>
          <a:xfrm>
            <a:off x="4699286" y="1340768"/>
            <a:ext cx="4769258" cy="3960440"/>
          </a:xfrm>
        </p:spPr>
        <p:txBody>
          <a:bodyPr>
            <a:noAutofit/>
          </a:bodyPr>
          <a:lstStyle/>
          <a:p>
            <a:r>
              <a:rPr lang="en-GB" sz="2000" dirty="0"/>
              <a:t>Deductive: Theory testing</a:t>
            </a:r>
          </a:p>
          <a:p>
            <a:r>
              <a:rPr lang="en-GB" sz="2000" dirty="0"/>
              <a:t>Inductive: Theory generating</a:t>
            </a:r>
          </a:p>
          <a:p>
            <a:endParaRPr lang="en-GB" sz="2000" dirty="0"/>
          </a:p>
          <a:p>
            <a:r>
              <a:rPr lang="en-GB" sz="2000" dirty="0"/>
              <a:t>Qualitative: Non-numerical data</a:t>
            </a:r>
          </a:p>
          <a:p>
            <a:r>
              <a:rPr lang="en-GB" sz="2000" dirty="0"/>
              <a:t>Quantitative: Statistical/numerical data</a:t>
            </a:r>
          </a:p>
          <a:p>
            <a:pPr marL="0" indent="0">
              <a:buNone/>
            </a:pPr>
            <a:endParaRPr lang="en-GB" sz="2000" dirty="0"/>
          </a:p>
        </p:txBody>
      </p:sp>
      <p:pic>
        <p:nvPicPr>
          <p:cNvPr id="4" name="Picture 23" descr="F:\Powerpoint\pe_uk\PE083-Saunders\Final_Files\Gif\ch04\C04NF001.gif">
            <a:extLst>
              <a:ext uri="{FF2B5EF4-FFF2-40B4-BE49-F238E27FC236}">
                <a16:creationId xmlns:a16="http://schemas.microsoft.com/office/drawing/2014/main" id="{8B221873-0E8E-4E91-8AC6-32D55B61874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1520" y="1340768"/>
            <a:ext cx="4453056" cy="3240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622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02517"/>
            <a:ext cx="9005664" cy="1143000"/>
          </a:xfrm>
        </p:spPr>
        <p:txBody>
          <a:bodyPr>
            <a:normAutofit fontScale="90000"/>
          </a:bodyPr>
          <a:lstStyle/>
          <a:p>
            <a:r>
              <a:rPr lang="en-GB" b="1" dirty="0"/>
              <a:t>The relevance of qualitative research</a:t>
            </a:r>
          </a:p>
        </p:txBody>
      </p:sp>
      <p:sp>
        <p:nvSpPr>
          <p:cNvPr id="3" name="Content Placeholder 2"/>
          <p:cNvSpPr>
            <a:spLocks noGrp="1"/>
          </p:cNvSpPr>
          <p:nvPr>
            <p:ph idx="1"/>
          </p:nvPr>
        </p:nvSpPr>
        <p:spPr>
          <a:xfrm>
            <a:off x="457200" y="1470484"/>
            <a:ext cx="8229600" cy="3917032"/>
          </a:xfrm>
        </p:spPr>
        <p:txBody>
          <a:bodyPr>
            <a:normAutofit/>
          </a:bodyPr>
          <a:lstStyle/>
          <a:p>
            <a:pPr marL="514350" indent="-514350">
              <a:buFont typeface="+mj-lt"/>
              <a:buAutoNum type="arabicPeriod"/>
            </a:pPr>
            <a:r>
              <a:rPr lang="en-GB" sz="3600" dirty="0"/>
              <a:t>Rapid Social Change</a:t>
            </a:r>
          </a:p>
          <a:p>
            <a:pPr marL="514350" indent="-514350">
              <a:buFont typeface="+mj-lt"/>
              <a:buAutoNum type="arabicPeriod"/>
            </a:pPr>
            <a:r>
              <a:rPr lang="en-GB" sz="3600" dirty="0"/>
              <a:t>Flexibility</a:t>
            </a:r>
          </a:p>
          <a:p>
            <a:pPr marL="514350" indent="-514350">
              <a:buFont typeface="+mj-lt"/>
              <a:buAutoNum type="arabicPeriod"/>
            </a:pPr>
            <a:r>
              <a:rPr lang="en-GB" sz="3600" dirty="0"/>
              <a:t>Diversification of worlds</a:t>
            </a:r>
          </a:p>
          <a:p>
            <a:pPr marL="514350" indent="-514350">
              <a:buFont typeface="+mj-lt"/>
              <a:buAutoNum type="arabicPeriod"/>
            </a:pPr>
            <a:r>
              <a:rPr lang="en-GB" sz="3600" dirty="0"/>
              <a:t>The focus on meanings</a:t>
            </a:r>
          </a:p>
        </p:txBody>
      </p:sp>
    </p:spTree>
    <p:extLst>
      <p:ext uri="{BB962C8B-B14F-4D97-AF65-F5344CB8AC3E}">
        <p14:creationId xmlns:p14="http://schemas.microsoft.com/office/powerpoint/2010/main" val="3284133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29679-46E7-40F8-9DBF-3CE8755C3D42}"/>
              </a:ext>
            </a:extLst>
          </p:cNvPr>
          <p:cNvSpPr>
            <a:spLocks noGrp="1"/>
          </p:cNvSpPr>
          <p:nvPr>
            <p:ph type="title"/>
          </p:nvPr>
        </p:nvSpPr>
        <p:spPr>
          <a:xfrm>
            <a:off x="228600" y="197768"/>
            <a:ext cx="8686800" cy="1143000"/>
          </a:xfrm>
        </p:spPr>
        <p:txBody>
          <a:bodyPr>
            <a:normAutofit fontScale="90000"/>
          </a:bodyPr>
          <a:lstStyle/>
          <a:p>
            <a:r>
              <a:rPr lang="en-GB" b="1" dirty="0"/>
              <a:t>Advantages of qualitative research</a:t>
            </a:r>
          </a:p>
        </p:txBody>
      </p:sp>
      <p:sp>
        <p:nvSpPr>
          <p:cNvPr id="3" name="Content Placeholder 2">
            <a:extLst>
              <a:ext uri="{FF2B5EF4-FFF2-40B4-BE49-F238E27FC236}">
                <a16:creationId xmlns:a16="http://schemas.microsoft.com/office/drawing/2014/main" id="{DC90627F-52E4-4E29-A409-76DFFB5AC72D}"/>
              </a:ext>
            </a:extLst>
          </p:cNvPr>
          <p:cNvSpPr>
            <a:spLocks noGrp="1"/>
          </p:cNvSpPr>
          <p:nvPr>
            <p:ph idx="1"/>
          </p:nvPr>
        </p:nvSpPr>
        <p:spPr>
          <a:xfrm>
            <a:off x="553144" y="1268760"/>
            <a:ext cx="8915400" cy="4545632"/>
          </a:xfrm>
        </p:spPr>
        <p:txBody>
          <a:bodyPr>
            <a:normAutofit lnSpcReduction="10000"/>
          </a:bodyPr>
          <a:lstStyle/>
          <a:p>
            <a:r>
              <a:rPr lang="en-GB" dirty="0"/>
              <a:t>Family of approaches, not single approach</a:t>
            </a:r>
          </a:p>
          <a:p>
            <a:r>
              <a:rPr lang="en-GB" dirty="0"/>
              <a:t>Allows greater freedom of expression</a:t>
            </a:r>
          </a:p>
          <a:p>
            <a:r>
              <a:rPr lang="en-GB" dirty="0"/>
              <a:t>Able to gather more data sources as the research progresses</a:t>
            </a:r>
          </a:p>
          <a:p>
            <a:r>
              <a:rPr lang="en-GB" dirty="0"/>
              <a:t>Researcher is often present</a:t>
            </a:r>
          </a:p>
          <a:p>
            <a:r>
              <a:rPr lang="en-GB" dirty="0"/>
              <a:t>Attempts to avoid pre-judgement</a:t>
            </a:r>
          </a:p>
          <a:p>
            <a:r>
              <a:rPr lang="en-GB" dirty="0"/>
              <a:t>Understanding attitude</a:t>
            </a:r>
          </a:p>
          <a:p>
            <a:r>
              <a:rPr lang="en-GB" dirty="0"/>
              <a:t>Specific industry insights</a:t>
            </a:r>
          </a:p>
        </p:txBody>
      </p:sp>
    </p:spTree>
    <p:extLst>
      <p:ext uri="{BB962C8B-B14F-4D97-AF65-F5344CB8AC3E}">
        <p14:creationId xmlns:p14="http://schemas.microsoft.com/office/powerpoint/2010/main" val="1442413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BB8D9-B360-42EE-85C1-AE84FDB6FF71}"/>
              </a:ext>
            </a:extLst>
          </p:cNvPr>
          <p:cNvSpPr>
            <a:spLocks noGrp="1"/>
          </p:cNvSpPr>
          <p:nvPr>
            <p:ph type="title"/>
          </p:nvPr>
        </p:nvSpPr>
        <p:spPr>
          <a:xfrm>
            <a:off x="-36512" y="53752"/>
            <a:ext cx="9258200" cy="1143000"/>
          </a:xfrm>
        </p:spPr>
        <p:txBody>
          <a:bodyPr>
            <a:normAutofit fontScale="90000"/>
          </a:bodyPr>
          <a:lstStyle/>
          <a:p>
            <a:r>
              <a:rPr lang="en-GB" b="1" dirty="0"/>
              <a:t>Disadvantages of qualitative research</a:t>
            </a:r>
          </a:p>
        </p:txBody>
      </p:sp>
      <p:sp>
        <p:nvSpPr>
          <p:cNvPr id="3" name="Content Placeholder 2">
            <a:extLst>
              <a:ext uri="{FF2B5EF4-FFF2-40B4-BE49-F238E27FC236}">
                <a16:creationId xmlns:a16="http://schemas.microsoft.com/office/drawing/2014/main" id="{064D9F2B-F432-44F6-A681-F403D34390F4}"/>
              </a:ext>
            </a:extLst>
          </p:cNvPr>
          <p:cNvSpPr>
            <a:spLocks noGrp="1"/>
          </p:cNvSpPr>
          <p:nvPr>
            <p:ph idx="1"/>
          </p:nvPr>
        </p:nvSpPr>
        <p:spPr>
          <a:xfrm>
            <a:off x="534834" y="1196752"/>
            <a:ext cx="8579296" cy="4118756"/>
          </a:xfrm>
        </p:spPr>
        <p:txBody>
          <a:bodyPr/>
          <a:lstStyle/>
          <a:p>
            <a:r>
              <a:rPr lang="en-GB" dirty="0"/>
              <a:t>Does not provide statistical data</a:t>
            </a:r>
          </a:p>
          <a:p>
            <a:r>
              <a:rPr lang="en-GB" dirty="0"/>
              <a:t>Relies on experience of the researcher</a:t>
            </a:r>
          </a:p>
          <a:p>
            <a:r>
              <a:rPr lang="en-GB" dirty="0"/>
              <a:t>Risk of losing/missing data</a:t>
            </a:r>
          </a:p>
          <a:p>
            <a:r>
              <a:rPr lang="en-GB" dirty="0"/>
              <a:t>Generalisability can be an issue</a:t>
            </a:r>
          </a:p>
          <a:p>
            <a:r>
              <a:rPr lang="en-GB" dirty="0"/>
              <a:t>Possibly influenced by researcher bias</a:t>
            </a:r>
          </a:p>
          <a:p>
            <a:r>
              <a:rPr lang="en-GB" dirty="0"/>
              <a:t>Limited sample size</a:t>
            </a:r>
          </a:p>
          <a:p>
            <a:r>
              <a:rPr lang="en-GB" dirty="0"/>
              <a:t>Self-selection bias</a:t>
            </a:r>
          </a:p>
          <a:p>
            <a:endParaRPr lang="en-GB" dirty="0"/>
          </a:p>
        </p:txBody>
      </p:sp>
    </p:spTree>
    <p:extLst>
      <p:ext uri="{BB962C8B-B14F-4D97-AF65-F5344CB8AC3E}">
        <p14:creationId xmlns:p14="http://schemas.microsoft.com/office/powerpoint/2010/main" val="802982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44389F89-4477-4539-BE29-2C021ADD68C3}"/>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5914" t="3473" r="4838" b="2415"/>
          <a:stretch/>
        </p:blipFill>
        <p:spPr bwMode="auto">
          <a:xfrm>
            <a:off x="1547664" y="95810"/>
            <a:ext cx="6264696" cy="67175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07927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F7DE8-FF99-4C50-B332-14578384B76A}"/>
              </a:ext>
            </a:extLst>
          </p:cNvPr>
          <p:cNvSpPr>
            <a:spLocks noGrp="1"/>
          </p:cNvSpPr>
          <p:nvPr>
            <p:ph type="title"/>
          </p:nvPr>
        </p:nvSpPr>
        <p:spPr>
          <a:xfrm>
            <a:off x="499952" y="17190"/>
            <a:ext cx="8229600" cy="1143000"/>
          </a:xfrm>
        </p:spPr>
        <p:txBody>
          <a:bodyPr/>
          <a:lstStyle/>
          <a:p>
            <a:r>
              <a:rPr lang="en-GB" b="1" dirty="0"/>
              <a:t>Deductive vs Inductive</a:t>
            </a:r>
          </a:p>
        </p:txBody>
      </p:sp>
      <p:sp>
        <p:nvSpPr>
          <p:cNvPr id="3" name="Content Placeholder 2">
            <a:extLst>
              <a:ext uri="{FF2B5EF4-FFF2-40B4-BE49-F238E27FC236}">
                <a16:creationId xmlns:a16="http://schemas.microsoft.com/office/drawing/2014/main" id="{9CCA642E-6AD0-43B2-B976-147D98E88D68}"/>
              </a:ext>
            </a:extLst>
          </p:cNvPr>
          <p:cNvSpPr>
            <a:spLocks noGrp="1"/>
          </p:cNvSpPr>
          <p:nvPr>
            <p:ph idx="1"/>
          </p:nvPr>
        </p:nvSpPr>
        <p:spPr>
          <a:xfrm>
            <a:off x="4627278" y="1196752"/>
            <a:ext cx="4516722" cy="3960440"/>
          </a:xfrm>
        </p:spPr>
        <p:txBody>
          <a:bodyPr>
            <a:noAutofit/>
          </a:bodyPr>
          <a:lstStyle/>
          <a:p>
            <a:r>
              <a:rPr lang="en-GB" sz="2200" dirty="0"/>
              <a:t>Deductive: Theory testing</a:t>
            </a:r>
          </a:p>
          <a:p>
            <a:r>
              <a:rPr lang="en-GB" sz="2200" dirty="0"/>
              <a:t>Inductive: Theory generating</a:t>
            </a:r>
          </a:p>
          <a:p>
            <a:endParaRPr lang="en-GB" sz="2200" dirty="0"/>
          </a:p>
          <a:p>
            <a:r>
              <a:rPr lang="en-GB" sz="2200" dirty="0"/>
              <a:t>Qualitative: Non-numerical data</a:t>
            </a:r>
          </a:p>
          <a:p>
            <a:r>
              <a:rPr lang="en-GB" sz="2200" dirty="0"/>
              <a:t>Quantitative: Statistical/numerical data</a:t>
            </a:r>
          </a:p>
          <a:p>
            <a:pPr marL="0" indent="0">
              <a:buNone/>
            </a:pPr>
            <a:endParaRPr lang="en-GB" sz="2200" dirty="0"/>
          </a:p>
          <a:p>
            <a:pPr marL="0" indent="0">
              <a:buNone/>
            </a:pPr>
            <a:r>
              <a:rPr lang="en-GB" sz="2200" dirty="0"/>
              <a:t> Types of research:</a:t>
            </a:r>
          </a:p>
          <a:p>
            <a:pPr lvl="1"/>
            <a:r>
              <a:rPr lang="en-GB" sz="2200" dirty="0"/>
              <a:t>Exploratory</a:t>
            </a:r>
          </a:p>
          <a:p>
            <a:pPr lvl="1"/>
            <a:r>
              <a:rPr lang="en-GB" sz="2200" dirty="0"/>
              <a:t>Descriptive</a:t>
            </a:r>
          </a:p>
          <a:p>
            <a:pPr lvl="1"/>
            <a:r>
              <a:rPr lang="en-GB" sz="2200" dirty="0"/>
              <a:t>Causal</a:t>
            </a:r>
          </a:p>
        </p:txBody>
      </p:sp>
      <p:pic>
        <p:nvPicPr>
          <p:cNvPr id="4" name="Picture 23" descr="F:\Powerpoint\pe_uk\PE083-Saunders\Final_Files\Gif\ch04\C04NF001.gif">
            <a:extLst>
              <a:ext uri="{FF2B5EF4-FFF2-40B4-BE49-F238E27FC236}">
                <a16:creationId xmlns:a16="http://schemas.microsoft.com/office/drawing/2014/main" id="{8B221873-0E8E-4E91-8AC6-32D55B61874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1520" y="1340768"/>
            <a:ext cx="4453056" cy="3240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356294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DF7C9-8CA4-4FF0-9930-28B8A4EC3A90}"/>
              </a:ext>
            </a:extLst>
          </p:cNvPr>
          <p:cNvSpPr>
            <a:spLocks noGrp="1"/>
          </p:cNvSpPr>
          <p:nvPr>
            <p:ph type="title"/>
          </p:nvPr>
        </p:nvSpPr>
        <p:spPr>
          <a:xfrm>
            <a:off x="457200" y="260648"/>
            <a:ext cx="8229600" cy="1143000"/>
          </a:xfrm>
        </p:spPr>
        <p:txBody>
          <a:bodyPr>
            <a:noAutofit/>
          </a:bodyPr>
          <a:lstStyle/>
          <a:p>
            <a:r>
              <a:rPr lang="en-GB" sz="4200" b="1" dirty="0"/>
              <a:t>Strategies/methods and choices</a:t>
            </a:r>
          </a:p>
        </p:txBody>
      </p:sp>
      <p:sp>
        <p:nvSpPr>
          <p:cNvPr id="3" name="Content Placeholder 2">
            <a:extLst>
              <a:ext uri="{FF2B5EF4-FFF2-40B4-BE49-F238E27FC236}">
                <a16:creationId xmlns:a16="http://schemas.microsoft.com/office/drawing/2014/main" id="{617E0EDE-0FFA-4E6F-9A59-9371E41FC4B4}"/>
              </a:ext>
            </a:extLst>
          </p:cNvPr>
          <p:cNvSpPr>
            <a:spLocks noGrp="1"/>
          </p:cNvSpPr>
          <p:nvPr>
            <p:ph idx="1"/>
          </p:nvPr>
        </p:nvSpPr>
        <p:spPr>
          <a:xfrm>
            <a:off x="4283968" y="1628800"/>
            <a:ext cx="4561346" cy="3672408"/>
          </a:xfrm>
        </p:spPr>
        <p:txBody>
          <a:bodyPr numCol="2">
            <a:noAutofit/>
          </a:bodyPr>
          <a:lstStyle/>
          <a:p>
            <a:pPr marL="0" indent="0">
              <a:buNone/>
            </a:pPr>
            <a:r>
              <a:rPr lang="en-GB" sz="2400" b="1" dirty="0"/>
              <a:t>Quantitative:</a:t>
            </a:r>
          </a:p>
          <a:p>
            <a:r>
              <a:rPr lang="en-GB" sz="2400" dirty="0"/>
              <a:t>Experiment</a:t>
            </a:r>
          </a:p>
          <a:p>
            <a:r>
              <a:rPr lang="en-GB" sz="2400" dirty="0"/>
              <a:t>Survey/</a:t>
            </a:r>
          </a:p>
          <a:p>
            <a:pPr marL="0" indent="0">
              <a:buNone/>
            </a:pPr>
            <a:r>
              <a:rPr lang="en-GB" sz="2400" dirty="0"/>
              <a:t>questionnaire</a:t>
            </a:r>
          </a:p>
          <a:p>
            <a:r>
              <a:rPr lang="en-GB" sz="2400" dirty="0"/>
              <a:t>Polls</a:t>
            </a:r>
          </a:p>
          <a:p>
            <a:pPr marL="0" indent="0">
              <a:buNone/>
            </a:pPr>
            <a:endParaRPr lang="en-GB" sz="2400" b="1" dirty="0"/>
          </a:p>
          <a:p>
            <a:pPr marL="0" indent="0">
              <a:buNone/>
            </a:pPr>
            <a:endParaRPr lang="en-GB" sz="2400" b="1" dirty="0"/>
          </a:p>
          <a:p>
            <a:pPr marL="0" indent="0">
              <a:buNone/>
            </a:pPr>
            <a:endParaRPr lang="en-GB" sz="2400" b="1" dirty="0"/>
          </a:p>
          <a:p>
            <a:pPr marL="0" indent="0">
              <a:buNone/>
            </a:pPr>
            <a:endParaRPr lang="en-GB" sz="2400" b="1" dirty="0"/>
          </a:p>
          <a:p>
            <a:pPr marL="0" indent="0">
              <a:buNone/>
            </a:pPr>
            <a:r>
              <a:rPr lang="en-GB" sz="2400" b="1" dirty="0"/>
              <a:t>Qualitative:</a:t>
            </a:r>
          </a:p>
          <a:p>
            <a:pPr algn="just"/>
            <a:r>
              <a:rPr lang="en-GB" sz="2400" dirty="0"/>
              <a:t>Case study</a:t>
            </a:r>
          </a:p>
          <a:p>
            <a:pPr algn="just"/>
            <a:r>
              <a:rPr lang="en-GB" sz="2400" dirty="0"/>
              <a:t>Action research</a:t>
            </a:r>
          </a:p>
          <a:p>
            <a:pPr algn="just"/>
            <a:r>
              <a:rPr lang="en-GB" sz="2400" dirty="0"/>
              <a:t>Grounded theory</a:t>
            </a:r>
          </a:p>
          <a:p>
            <a:pPr algn="just"/>
            <a:r>
              <a:rPr lang="en-GB" sz="2400" dirty="0"/>
              <a:t>Ethnography</a:t>
            </a:r>
          </a:p>
          <a:p>
            <a:pPr algn="just"/>
            <a:r>
              <a:rPr lang="en-GB" sz="2400" dirty="0"/>
              <a:t>Archival research</a:t>
            </a:r>
          </a:p>
        </p:txBody>
      </p:sp>
      <p:pic>
        <p:nvPicPr>
          <p:cNvPr id="4" name="Picture 23" descr="F:\Powerpoint\pe_uk\PE083-Saunders\Final_Files\Gif\ch04\C04NF001.gif">
            <a:extLst>
              <a:ext uri="{FF2B5EF4-FFF2-40B4-BE49-F238E27FC236}">
                <a16:creationId xmlns:a16="http://schemas.microsoft.com/office/drawing/2014/main" id="{8A6B7147-BCA1-44A8-A717-8BC2FF8422F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9512" y="1777380"/>
            <a:ext cx="4050956" cy="29477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26504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9" end="9"/>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10" end="10"/>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11" end="11"/>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12" end="12"/>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3" end="13"/>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9"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1124744"/>
            <a:ext cx="9057508" cy="35466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5772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9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3"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55576" y="188640"/>
            <a:ext cx="7788449" cy="53285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3668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EF574-FD1D-4B10-956C-4777E54B9CE6}"/>
              </a:ext>
            </a:extLst>
          </p:cNvPr>
          <p:cNvSpPr>
            <a:spLocks noGrp="1"/>
          </p:cNvSpPr>
          <p:nvPr>
            <p:ph type="title"/>
          </p:nvPr>
        </p:nvSpPr>
        <p:spPr>
          <a:xfrm>
            <a:off x="457200" y="32048"/>
            <a:ext cx="8229600" cy="1143000"/>
          </a:xfrm>
        </p:spPr>
        <p:txBody>
          <a:bodyPr/>
          <a:lstStyle/>
          <a:p>
            <a:r>
              <a:rPr lang="en-GB" b="1" dirty="0"/>
              <a:t>Time Horizons </a:t>
            </a:r>
          </a:p>
        </p:txBody>
      </p:sp>
      <p:sp>
        <p:nvSpPr>
          <p:cNvPr id="3" name="Content Placeholder 2">
            <a:extLst>
              <a:ext uri="{FF2B5EF4-FFF2-40B4-BE49-F238E27FC236}">
                <a16:creationId xmlns:a16="http://schemas.microsoft.com/office/drawing/2014/main" id="{288772A1-8967-40CE-AA67-18DA48D1A7C6}"/>
              </a:ext>
            </a:extLst>
          </p:cNvPr>
          <p:cNvSpPr>
            <a:spLocks noGrp="1"/>
          </p:cNvSpPr>
          <p:nvPr>
            <p:ph idx="1"/>
          </p:nvPr>
        </p:nvSpPr>
        <p:spPr>
          <a:xfrm>
            <a:off x="5968113" y="1895859"/>
            <a:ext cx="3212399" cy="2562225"/>
          </a:xfrm>
        </p:spPr>
        <p:txBody>
          <a:bodyPr>
            <a:normAutofit/>
          </a:bodyPr>
          <a:lstStyle/>
          <a:p>
            <a:r>
              <a:rPr lang="en-GB" sz="2800" dirty="0"/>
              <a:t>Cross-sectional: At that time</a:t>
            </a:r>
          </a:p>
          <a:p>
            <a:r>
              <a:rPr lang="en-GB" sz="2800" dirty="0"/>
              <a:t>Longitudinal: Over a period of time</a:t>
            </a:r>
          </a:p>
        </p:txBody>
      </p:sp>
      <p:pic>
        <p:nvPicPr>
          <p:cNvPr id="4" name="Picture 23" descr="F:\Powerpoint\pe_uk\PE083-Saunders\Final_Files\Gif\ch04\C04NF001.gif">
            <a:extLst>
              <a:ext uri="{FF2B5EF4-FFF2-40B4-BE49-F238E27FC236}">
                <a16:creationId xmlns:a16="http://schemas.microsoft.com/office/drawing/2014/main" id="{F6AA9399-34E4-4237-A83F-900DAD1EB48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1521" y="1181365"/>
            <a:ext cx="5760640" cy="41918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4298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EB12D-888A-4D13-B08A-7196CD83DBAE}"/>
              </a:ext>
            </a:extLst>
          </p:cNvPr>
          <p:cNvSpPr>
            <a:spLocks noGrp="1"/>
          </p:cNvSpPr>
          <p:nvPr>
            <p:ph type="title"/>
          </p:nvPr>
        </p:nvSpPr>
        <p:spPr>
          <a:xfrm>
            <a:off x="476708" y="103485"/>
            <a:ext cx="8229600" cy="1143000"/>
          </a:xfrm>
        </p:spPr>
        <p:txBody>
          <a:bodyPr/>
          <a:lstStyle/>
          <a:p>
            <a:r>
              <a:rPr lang="en-GB" b="1" dirty="0"/>
              <a:t>Data collection and analysis</a:t>
            </a:r>
          </a:p>
        </p:txBody>
      </p:sp>
      <p:sp>
        <p:nvSpPr>
          <p:cNvPr id="3" name="Content Placeholder 2">
            <a:extLst>
              <a:ext uri="{FF2B5EF4-FFF2-40B4-BE49-F238E27FC236}">
                <a16:creationId xmlns:a16="http://schemas.microsoft.com/office/drawing/2014/main" id="{69766645-5D61-4F5E-8C27-2C56B6EF8341}"/>
              </a:ext>
            </a:extLst>
          </p:cNvPr>
          <p:cNvSpPr>
            <a:spLocks noGrp="1"/>
          </p:cNvSpPr>
          <p:nvPr>
            <p:ph idx="1"/>
          </p:nvPr>
        </p:nvSpPr>
        <p:spPr>
          <a:xfrm>
            <a:off x="5722624" y="1629537"/>
            <a:ext cx="3385880" cy="2951591"/>
          </a:xfrm>
        </p:spPr>
        <p:txBody>
          <a:bodyPr>
            <a:noAutofit/>
          </a:bodyPr>
          <a:lstStyle/>
          <a:p>
            <a:r>
              <a:rPr lang="en-GB" sz="2400" dirty="0"/>
              <a:t>Consider research ethics </a:t>
            </a:r>
          </a:p>
          <a:p>
            <a:r>
              <a:rPr lang="en-GB" sz="2400" dirty="0"/>
              <a:t>Validity: Sound</a:t>
            </a:r>
          </a:p>
          <a:p>
            <a:r>
              <a:rPr lang="en-GB" sz="2400" dirty="0"/>
              <a:t>Reliability: Replicable</a:t>
            </a:r>
          </a:p>
          <a:p>
            <a:r>
              <a:rPr lang="en-GB" sz="2400" dirty="0"/>
              <a:t>Generalisability: Extension to larger population</a:t>
            </a:r>
          </a:p>
        </p:txBody>
      </p:sp>
      <p:pic>
        <p:nvPicPr>
          <p:cNvPr id="4" name="Picture 23" descr="F:\Powerpoint\pe_uk\PE083-Saunders\Final_Files\Gif\ch04\C04NF001.gif">
            <a:extLst>
              <a:ext uri="{FF2B5EF4-FFF2-40B4-BE49-F238E27FC236}">
                <a16:creationId xmlns:a16="http://schemas.microsoft.com/office/drawing/2014/main" id="{AF1763D1-242D-420F-A80B-52CCF98035A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4675" y="1120109"/>
            <a:ext cx="5547949" cy="40370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43575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7A142-86F3-4832-A8DD-FDD8B502A301}"/>
              </a:ext>
            </a:extLst>
          </p:cNvPr>
          <p:cNvSpPr>
            <a:spLocks noGrp="1"/>
          </p:cNvSpPr>
          <p:nvPr>
            <p:ph type="title"/>
          </p:nvPr>
        </p:nvSpPr>
        <p:spPr/>
        <p:txBody>
          <a:bodyPr>
            <a:normAutofit/>
          </a:bodyPr>
          <a:lstStyle/>
          <a:p>
            <a:r>
              <a:rPr lang="en-GB" sz="5400" b="1" dirty="0"/>
              <a:t>Ask away…</a:t>
            </a:r>
          </a:p>
        </p:txBody>
      </p:sp>
      <p:pic>
        <p:nvPicPr>
          <p:cNvPr id="5" name="Picture 2" descr="Questions And Answers Concept Blue Q And A Text Stock Illustration ...">
            <a:extLst>
              <a:ext uri="{FF2B5EF4-FFF2-40B4-BE49-F238E27FC236}">
                <a16:creationId xmlns:a16="http://schemas.microsoft.com/office/drawing/2014/main" id="{9EAC9464-30EC-4FEC-BACD-25A996A8432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726" t="15517" r="5601" b="36632"/>
          <a:stretch/>
        </p:blipFill>
        <p:spPr bwMode="auto">
          <a:xfrm>
            <a:off x="369819" y="1592796"/>
            <a:ext cx="8306637" cy="36724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69230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3E837-6635-4A58-91E5-733C21B4AAB8}"/>
              </a:ext>
            </a:extLst>
          </p:cNvPr>
          <p:cNvSpPr>
            <a:spLocks noGrp="1"/>
          </p:cNvSpPr>
          <p:nvPr>
            <p:ph type="title"/>
          </p:nvPr>
        </p:nvSpPr>
        <p:spPr>
          <a:xfrm>
            <a:off x="457200" y="188640"/>
            <a:ext cx="8229600" cy="1143000"/>
          </a:xfrm>
        </p:spPr>
        <p:txBody>
          <a:bodyPr/>
          <a:lstStyle/>
          <a:p>
            <a:r>
              <a:rPr lang="en-GB" b="1" dirty="0"/>
              <a:t>Summary of Session 1</a:t>
            </a:r>
          </a:p>
        </p:txBody>
      </p:sp>
      <p:sp>
        <p:nvSpPr>
          <p:cNvPr id="3" name="Content Placeholder 2">
            <a:extLst>
              <a:ext uri="{FF2B5EF4-FFF2-40B4-BE49-F238E27FC236}">
                <a16:creationId xmlns:a16="http://schemas.microsoft.com/office/drawing/2014/main" id="{34F83722-52CC-4E14-823D-A3744B1CBB7D}"/>
              </a:ext>
            </a:extLst>
          </p:cNvPr>
          <p:cNvSpPr>
            <a:spLocks noGrp="1"/>
          </p:cNvSpPr>
          <p:nvPr>
            <p:ph idx="1"/>
          </p:nvPr>
        </p:nvSpPr>
        <p:spPr>
          <a:xfrm>
            <a:off x="683568" y="1412776"/>
            <a:ext cx="8003232" cy="4043188"/>
          </a:xfrm>
        </p:spPr>
        <p:txBody>
          <a:bodyPr numCol="2">
            <a:normAutofit lnSpcReduction="10000"/>
          </a:bodyPr>
          <a:lstStyle/>
          <a:p>
            <a:r>
              <a:rPr lang="en-GB" sz="2400" dirty="0"/>
              <a:t>What is research?</a:t>
            </a:r>
          </a:p>
          <a:p>
            <a:r>
              <a:rPr lang="en-GB" sz="2400" dirty="0"/>
              <a:t>Why do we do research?</a:t>
            </a:r>
          </a:p>
          <a:p>
            <a:r>
              <a:rPr lang="en-GB" sz="2400" dirty="0"/>
              <a:t>What can you do with research?</a:t>
            </a:r>
          </a:p>
          <a:p>
            <a:r>
              <a:rPr lang="en-GB" sz="2400" dirty="0"/>
              <a:t>Scientific vs. social science research</a:t>
            </a:r>
          </a:p>
          <a:p>
            <a:r>
              <a:rPr lang="en-GB" sz="2400" dirty="0"/>
              <a:t>Basic vs applied research</a:t>
            </a:r>
          </a:p>
          <a:p>
            <a:r>
              <a:rPr lang="en-GB" sz="2400" dirty="0"/>
              <a:t>Goal of social science research</a:t>
            </a:r>
          </a:p>
          <a:p>
            <a:r>
              <a:rPr lang="en-GB" sz="2400" dirty="0"/>
              <a:t>The research process</a:t>
            </a:r>
          </a:p>
          <a:p>
            <a:r>
              <a:rPr lang="en-GB" sz="2400" dirty="0"/>
              <a:t>The language of research</a:t>
            </a:r>
          </a:p>
          <a:p>
            <a:r>
              <a:rPr lang="en-GB" sz="2400" dirty="0"/>
              <a:t>Conducting research: The research onion</a:t>
            </a:r>
          </a:p>
          <a:p>
            <a:pPr marL="0" indent="0">
              <a:buNone/>
            </a:pPr>
            <a:endParaRPr lang="en-GB" dirty="0"/>
          </a:p>
          <a:p>
            <a:pPr marL="0" indent="0" algn="ctr">
              <a:buNone/>
            </a:pPr>
            <a:endParaRPr lang="en-GB" sz="2800" b="1" dirty="0"/>
          </a:p>
          <a:p>
            <a:pPr marL="0" indent="0" algn="ctr">
              <a:buNone/>
            </a:pPr>
            <a:r>
              <a:rPr lang="en-GB" sz="2800" b="1" dirty="0"/>
              <a:t>Next session: Deconstructing Qualitative Methods (with Caroline)</a:t>
            </a:r>
          </a:p>
        </p:txBody>
      </p:sp>
    </p:spTree>
    <p:extLst>
      <p:ext uri="{BB962C8B-B14F-4D97-AF65-F5344CB8AC3E}">
        <p14:creationId xmlns:p14="http://schemas.microsoft.com/office/powerpoint/2010/main" val="2559253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DE6AF-4A1B-43DF-8148-2E0B18E0503D}"/>
              </a:ext>
            </a:extLst>
          </p:cNvPr>
          <p:cNvSpPr>
            <a:spLocks noGrp="1"/>
          </p:cNvSpPr>
          <p:nvPr>
            <p:ph type="title"/>
          </p:nvPr>
        </p:nvSpPr>
        <p:spPr/>
        <p:txBody>
          <a:bodyPr/>
          <a:lstStyle/>
          <a:p>
            <a:r>
              <a:rPr lang="en-GB" b="1" dirty="0"/>
              <a:t>Further Reading</a:t>
            </a:r>
          </a:p>
        </p:txBody>
      </p:sp>
      <p:sp>
        <p:nvSpPr>
          <p:cNvPr id="3" name="Content Placeholder 2">
            <a:extLst>
              <a:ext uri="{FF2B5EF4-FFF2-40B4-BE49-F238E27FC236}">
                <a16:creationId xmlns:a16="http://schemas.microsoft.com/office/drawing/2014/main" id="{48825E3C-E91C-4883-8217-972B793916F5}"/>
              </a:ext>
            </a:extLst>
          </p:cNvPr>
          <p:cNvSpPr>
            <a:spLocks noGrp="1"/>
          </p:cNvSpPr>
          <p:nvPr>
            <p:ph idx="1"/>
          </p:nvPr>
        </p:nvSpPr>
        <p:spPr/>
        <p:txBody>
          <a:bodyPr>
            <a:normAutofit fontScale="70000" lnSpcReduction="20000"/>
          </a:bodyPr>
          <a:lstStyle/>
          <a:p>
            <a:r>
              <a:rPr lang="en-GB" dirty="0"/>
              <a:t>Burrell, G. and Morgan, G. (1979) </a:t>
            </a:r>
            <a:r>
              <a:rPr lang="en-GB" i="1" dirty="0"/>
              <a:t>Sociological paradigms and organisational analysis: elements of the sociology of corporate life</a:t>
            </a:r>
            <a:r>
              <a:rPr lang="en-GB" dirty="0"/>
              <a:t>, London, Heinemann.</a:t>
            </a:r>
          </a:p>
          <a:p>
            <a:r>
              <a:rPr lang="en-GB" dirty="0" err="1"/>
              <a:t>Jarvie</a:t>
            </a:r>
            <a:r>
              <a:rPr lang="en-GB" dirty="0"/>
              <a:t>, I and Zamora-Bonilla, J. (eds) (2010) </a:t>
            </a:r>
            <a:r>
              <a:rPr lang="en-GB" i="1" dirty="0"/>
              <a:t>The Sage Handbook of Philosophy of Social Science.</a:t>
            </a:r>
            <a:r>
              <a:rPr lang="en-GB" dirty="0"/>
              <a:t>  London: Sage.</a:t>
            </a:r>
          </a:p>
          <a:p>
            <a:r>
              <a:rPr lang="en-GB" dirty="0"/>
              <a:t>Kuhn, T. (1962/2012) </a:t>
            </a:r>
            <a:r>
              <a:rPr lang="en-GB" i="1" dirty="0"/>
              <a:t>The Structure of Scientific Revolutions</a:t>
            </a:r>
            <a:r>
              <a:rPr lang="en-GB" dirty="0"/>
              <a:t>.  Chicago.  University of Chicago Press.</a:t>
            </a:r>
          </a:p>
          <a:p>
            <a:r>
              <a:rPr lang="en-GB" dirty="0"/>
              <a:t>May, T. (2011) </a:t>
            </a:r>
            <a:r>
              <a:rPr lang="en-GB" i="1" dirty="0"/>
              <a:t>Social Research: Issues, methods and practice</a:t>
            </a:r>
            <a:r>
              <a:rPr lang="en-GB" dirty="0"/>
              <a:t> (4e).  London: McGraw Hill. [Chapter 1]  e-book</a:t>
            </a:r>
          </a:p>
          <a:p>
            <a:r>
              <a:rPr lang="en-GB" dirty="0"/>
              <a:t>Saunders, M. et al (2012) </a:t>
            </a:r>
            <a:r>
              <a:rPr lang="en-GB" i="1" dirty="0"/>
              <a:t>Research Methods for Business Students</a:t>
            </a:r>
            <a:r>
              <a:rPr lang="en-GB" dirty="0"/>
              <a:t> (6e).  Harlow: Pearson [e-book].</a:t>
            </a:r>
          </a:p>
          <a:p>
            <a:r>
              <a:rPr lang="en-GB" dirty="0"/>
              <a:t>Williams, M. and May, T. (1996) </a:t>
            </a:r>
            <a:r>
              <a:rPr lang="en-GB" i="1" dirty="0"/>
              <a:t>Introduction to the philosophy of social science research</a:t>
            </a:r>
            <a:r>
              <a:rPr lang="en-GB" dirty="0"/>
              <a:t>.  London: UCL.</a:t>
            </a:r>
          </a:p>
          <a:p>
            <a:endParaRPr lang="en-GB" dirty="0"/>
          </a:p>
        </p:txBody>
      </p:sp>
    </p:spTree>
    <p:extLst>
      <p:ext uri="{BB962C8B-B14F-4D97-AF65-F5344CB8AC3E}">
        <p14:creationId xmlns:p14="http://schemas.microsoft.com/office/powerpoint/2010/main" val="2470004897"/>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E055C57E-46B1-40DD-AACF-FFAF4C6B8807}" vid="{7EFFF081-AAFF-4791-98DF-EBD08E19D4D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Template>
  <TotalTime>3374</TotalTime>
  <Words>5657</Words>
  <Application>Microsoft Office PowerPoint</Application>
  <PresentationFormat>On-screen Show (4:3)</PresentationFormat>
  <Paragraphs>459</Paragraphs>
  <Slides>32</Slides>
  <Notes>29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Arial</vt:lpstr>
      <vt:lpstr>Calibri</vt:lpstr>
      <vt:lpstr>Myriad Pro</vt:lpstr>
      <vt:lpstr>Wingdings</vt:lpstr>
      <vt:lpstr>UWTSD</vt:lpstr>
      <vt:lpstr>  </vt:lpstr>
      <vt:lpstr>Structure of Session 1</vt:lpstr>
      <vt:lpstr>What is research?</vt:lpstr>
      <vt:lpstr>Why do we do research?</vt:lpstr>
      <vt:lpstr>What can you do with research?</vt:lpstr>
      <vt:lpstr>Science and the scientific method</vt:lpstr>
      <vt:lpstr>Social science</vt:lpstr>
      <vt:lpstr>PowerPoint Presentation</vt:lpstr>
      <vt:lpstr>Goals of social science research</vt:lpstr>
      <vt:lpstr>The research process</vt:lpstr>
      <vt:lpstr>The language of research</vt:lpstr>
      <vt:lpstr>Conducting research</vt:lpstr>
      <vt:lpstr>PowerPoint Presentation</vt:lpstr>
      <vt:lpstr>Research philosophies/paradigms</vt:lpstr>
      <vt:lpstr>Deductive vs Inductive</vt:lpstr>
      <vt:lpstr>Deductive reasoning: Example</vt:lpstr>
      <vt:lpstr>Inductive reasoning: Example</vt:lpstr>
      <vt:lpstr>Abductive reasoning </vt:lpstr>
      <vt:lpstr>Deductive vs Inductive</vt:lpstr>
      <vt:lpstr>The relevance of qualitative research</vt:lpstr>
      <vt:lpstr>Advantages of qualitative research</vt:lpstr>
      <vt:lpstr>Disadvantages of qualitative research</vt:lpstr>
      <vt:lpstr>PowerPoint Presentation</vt:lpstr>
      <vt:lpstr>Deductive vs Inductive</vt:lpstr>
      <vt:lpstr>Strategies/methods and choices</vt:lpstr>
      <vt:lpstr>PowerPoint Presentation</vt:lpstr>
      <vt:lpstr>PowerPoint Presentation</vt:lpstr>
      <vt:lpstr>Time Horizons </vt:lpstr>
      <vt:lpstr>Data collection and analysis</vt:lpstr>
      <vt:lpstr>Ask away…</vt:lpstr>
      <vt:lpstr>Summary of Session 1</vt:lpstr>
      <vt:lpstr>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Andrew Maund</dc:creator>
  <cp:lastModifiedBy>Rachel Cook</cp:lastModifiedBy>
  <cp:revision>184</cp:revision>
  <cp:lastPrinted>2019-01-24T08:49:18Z</cp:lastPrinted>
  <dcterms:created xsi:type="dcterms:W3CDTF">2014-11-01T00:15:46Z</dcterms:created>
  <dcterms:modified xsi:type="dcterms:W3CDTF">2020-04-27T14:20:24Z</dcterms:modified>
</cp:coreProperties>
</file>