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4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5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6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4" r:id="rId2"/>
    <p:sldMasterId id="2147483670" r:id="rId3"/>
    <p:sldMasterId id="2147483678" r:id="rId4"/>
    <p:sldMasterId id="2147483681" r:id="rId5"/>
    <p:sldMasterId id="2147483685" r:id="rId6"/>
    <p:sldMasterId id="2147483689" r:id="rId7"/>
  </p:sldMasterIdLst>
  <p:sldIdLst>
    <p:sldId id="256" r:id="rId8"/>
    <p:sldId id="268" r:id="rId9"/>
    <p:sldId id="257" r:id="rId10"/>
    <p:sldId id="258" r:id="rId11"/>
    <p:sldId id="269" r:id="rId12"/>
    <p:sldId id="259" r:id="rId13"/>
    <p:sldId id="270" r:id="rId14"/>
    <p:sldId id="260" r:id="rId15"/>
    <p:sldId id="271" r:id="rId16"/>
    <p:sldId id="262" r:id="rId17"/>
    <p:sldId id="272" r:id="rId18"/>
    <p:sldId id="261" r:id="rId19"/>
    <p:sldId id="273" r:id="rId20"/>
    <p:sldId id="274" r:id="rId21"/>
    <p:sldId id="267" r:id="rId22"/>
    <p:sldId id="264" r:id="rId23"/>
    <p:sldId id="275" r:id="rId24"/>
    <p:sldId id="276" r:id="rId25"/>
    <p:sldId id="265" r:id="rId26"/>
    <p:sldId id="277" r:id="rId27"/>
    <p:sldId id="266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6" autoAdjust="0"/>
    <p:restoredTop sz="94660"/>
  </p:normalViewPr>
  <p:slideViewPr>
    <p:cSldViewPr snapToGrid="0">
      <p:cViewPr varScale="1">
        <p:scale>
          <a:sx n="80" d="100"/>
          <a:sy n="80" d="100"/>
        </p:scale>
        <p:origin x="76" y="6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7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7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7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7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7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3119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947973-7793-962B-D764-8D99C49C1F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433BBD-6D2E-5DB1-66C8-386149E52C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41BE9E-BD61-2208-25FF-8BA3658DA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3103-6423-4B86-95FF-EEEC8DEE88B7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6C8F0D-A983-308C-7C85-C7EEB82B6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23E047-B8A2-D81C-322E-82D06D4E9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A6E9B-DA85-47C5-8A98-B02D0FFFA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963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230EA-DA93-9F80-5B72-D2BD656BE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41A621-EA66-5815-1CEC-6722340747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15C8CC-F050-9968-5C89-FAD03F7BBB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3103-6423-4B86-95FF-EEEC8DEE88B7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33B716-B6D5-204A-C0E5-AE590542A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A585F9-3B04-A66C-2657-EFA924086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A6E9B-DA85-47C5-8A98-B02D0FFFA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956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A69AF18-C38F-3FB4-21F4-AE29689A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0473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blue and yellow banner&#10;&#10;Description automatically generated">
            <a:extLst>
              <a:ext uri="{FF2B5EF4-FFF2-40B4-BE49-F238E27FC236}">
                <a16:creationId xmlns:a16="http://schemas.microsoft.com/office/drawing/2014/main" id="{DA7057D0-FC8F-3847-733D-20DDF758B5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224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a blue background&#10;&#10;Description automatically generated">
            <a:extLst>
              <a:ext uri="{FF2B5EF4-FFF2-40B4-BE49-F238E27FC236}">
                <a16:creationId xmlns:a16="http://schemas.microsoft.com/office/drawing/2014/main" id="{69C8BF3C-607A-57A8-722A-506D472D1D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EE8E5BF-F8FD-1004-2D0C-A2318DDFC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064EFEB-B375-BC6B-33CA-D988E61B1FC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723497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00171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logo&#10;&#10;Description automatically generated">
            <a:extLst>
              <a:ext uri="{FF2B5EF4-FFF2-40B4-BE49-F238E27FC236}">
                <a16:creationId xmlns:a16="http://schemas.microsoft.com/office/drawing/2014/main" id="{51A1BA08-5390-B75E-C2D0-6DD9A81611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1799393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18461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BEAED2B-9FEC-B78D-03CD-086B9CE00DD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74746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5716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89222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a castle and a lawn&#10;&#10;Description automatically generated with medium confidence">
            <a:extLst>
              <a:ext uri="{FF2B5EF4-FFF2-40B4-BE49-F238E27FC236}">
                <a16:creationId xmlns:a16="http://schemas.microsoft.com/office/drawing/2014/main" id="{1C817A1A-66FC-0D73-CAE6-0ACB41F8C6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3339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ollage of a building and a blue background&#10;&#10;Description automatically generated">
            <a:extLst>
              <a:ext uri="{FF2B5EF4-FFF2-40B4-BE49-F238E27FC236}">
                <a16:creationId xmlns:a16="http://schemas.microsoft.com/office/drawing/2014/main" id="{4D30E6F1-26E9-F12A-7CD6-2618AF1BD9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56618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walking in front of a building&#10;&#10;Description automatically generated">
            <a:extLst>
              <a:ext uri="{FF2B5EF4-FFF2-40B4-BE49-F238E27FC236}">
                <a16:creationId xmlns:a16="http://schemas.microsoft.com/office/drawing/2014/main" id="{4BDD6A68-7D05-A905-FEEF-FE5BD34B5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5130" cy="6876636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05908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sign&#10;&#10;Description automatically generated">
            <a:extLst>
              <a:ext uri="{FF2B5EF4-FFF2-40B4-BE49-F238E27FC236}">
                <a16:creationId xmlns:a16="http://schemas.microsoft.com/office/drawing/2014/main" id="{3E77CE5E-641B-461F-2079-9D6FE68EF0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2201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rick building with a blue background&#10;&#10;Description automatically generated">
            <a:extLst>
              <a:ext uri="{FF2B5EF4-FFF2-40B4-BE49-F238E27FC236}">
                <a16:creationId xmlns:a16="http://schemas.microsoft.com/office/drawing/2014/main" id="{64464E32-E365-A57D-70E2-930F08636E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533620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glass doors&#10;&#10;Description automatically generated with medium confidence">
            <a:extLst>
              <a:ext uri="{FF2B5EF4-FFF2-40B4-BE49-F238E27FC236}">
                <a16:creationId xmlns:a16="http://schemas.microsoft.com/office/drawing/2014/main" id="{EA3385E4-FDDB-6E79-32ED-E22FFEB3DE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543437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947973-7793-962B-D764-8D99C49C1F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433BBD-6D2E-5DB1-66C8-386149E52C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41BE9E-BD61-2208-25FF-8BA3658DA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3103-6423-4B86-95FF-EEEC8DEE88B7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6C8F0D-A983-308C-7C85-C7EEB82B6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23E047-B8A2-D81C-322E-82D06D4E9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A6E9B-DA85-47C5-8A98-B02D0FFFA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9771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230EA-DA93-9F80-5B72-D2BD656BE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41A621-EA66-5815-1CEC-6722340747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15C8CC-F050-9968-5C89-FAD03F7BBB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3103-6423-4B86-95FF-EEEC8DEE88B7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33B716-B6D5-204A-C0E5-AE590542A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A585F9-3B04-A66C-2657-EFA924086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A6E9B-DA85-47C5-8A98-B02D0FFFA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0327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1236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8EBC572C-48FE-AD9A-7AD7-86C36D520A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1604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947973-7793-962B-D764-8D99C49C1F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433BBD-6D2E-5DB1-66C8-386149E52C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41BE9E-BD61-2208-25FF-8BA3658DA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3103-6423-4B86-95FF-EEEC8DEE88B7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6C8F0D-A983-308C-7C85-C7EEB82B6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23E047-B8A2-D81C-322E-82D06D4E9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A6E9B-DA85-47C5-8A98-B02D0FFFA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4968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230EA-DA93-9F80-5B72-D2BD656BE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41A621-EA66-5815-1CEC-6722340747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15C8CC-F050-9968-5C89-FAD03F7BBB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3103-6423-4B86-95FF-EEEC8DEE88B7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33B716-B6D5-204A-C0E5-AE590542A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A585F9-3B04-A66C-2657-EFA924086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A6E9B-DA85-47C5-8A98-B02D0FFFA1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3134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37538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17A9442-27D8-B02F-B9F4-270681D0BB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16F96A5-5C09-DAAF-EEDA-1617BAE837FF}"/>
              </a:ext>
            </a:extLst>
          </p:cNvPr>
          <p:cNvSpPr/>
          <p:nvPr userDrawn="1"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0888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0CF7868-0290-577D-2085-664A8E0B0C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802F7B1-BC09-69F9-23EF-79194C8C4C5D}"/>
              </a:ext>
            </a:extLst>
          </p:cNvPr>
          <p:cNvSpPr/>
          <p:nvPr userDrawn="1"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2833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40094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DEC84BAF-399B-3EB4-7D16-7AD6FB4F55B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1902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7D4F2A6B-7701-15B3-8D63-AE3B913681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634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A1326-9D43-09DB-5E37-B98D0D47AA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9533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5" name="Picture 4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A6147C08-E57A-E8CA-B376-B4DC322868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91163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5" name="Picture 4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774A1D26-8EA3-74D0-FBFC-4CF8C9D3F0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198880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50578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85FD50FD-721E-1F95-9A39-D7E608D3EF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921067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76952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3E1D8928-218C-F04A-18B1-A079BA0B15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801475" cy="663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61940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2A77C552-7913-376C-22DA-CF0691E0A3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77971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46607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788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7.png"/><Relationship Id="rId5" Type="http://schemas.openxmlformats.org/officeDocument/2006/relationships/slideLayout" Target="../slideLayouts/slideLayout13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png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21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16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19.pn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5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1.xml"/><Relationship Id="rId9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53103-6423-4B86-95FF-EEEC8DEE88B7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EA6E9B-DA85-47C5-8A98-B02D0FFFA14C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007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lue background&#10;&#10;Description automatically generated with low confidence">
            <a:extLst>
              <a:ext uri="{FF2B5EF4-FFF2-40B4-BE49-F238E27FC236}">
                <a16:creationId xmlns:a16="http://schemas.microsoft.com/office/drawing/2014/main" id="{2E1DDE80-4CCE-9DDD-ADC8-E44ADC637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365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 dirty="0"/>
              <a:t>Click to edit Master text styles</a:t>
            </a:r>
          </a:p>
        </p:txBody>
      </p:sp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BF243FAE-C9BF-560F-03CE-0AB92CA0962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938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98" r:id="rId8"/>
    <p:sldLayoutId id="214748369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F2F710DE-1040-53E8-EF72-7B7DD44EF5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613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700" r:id="rId3"/>
    <p:sldLayoutId id="2147483701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ue border&#10;&#10;Description automatically generated">
            <a:extLst>
              <a:ext uri="{FF2B5EF4-FFF2-40B4-BE49-F238E27FC236}">
                <a16:creationId xmlns:a16="http://schemas.microsoft.com/office/drawing/2014/main" id="{FFE709B4-E458-1800-B901-126D619FF2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624223-D0A5-1996-255E-23A2837A1709}"/>
              </a:ext>
            </a:extLst>
          </p:cNvPr>
          <p:cNvSpPr/>
          <p:nvPr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520520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75CC8AAB-A52B-5798-2F83-586D692B7A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869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4428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ej.ac.nz/index.php/EEJ/article/view/39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creativecommons.org/licenses/by-nc-sa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ej.ac.nz/index.php/EEJ/article/view/39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creativecommons.org/licenses/by-nc-sa/3.0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fpf.org/2019/10/15/fpf-receives-grant-to-design-ethical-review-process-for-research-access-to-corporate-data/" TargetMode="External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creativecommons.org/licenses/by/3.0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fpf.org/2019/10/15/fpf-receives-grant-to-design-ethical-review-process-for-research-access-to-corporate-data/" TargetMode="External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creativecommons.org/licenses/by/3.0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jannekestaaks/14389697382/" TargetMode="Externa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creativecommons.org/licenses/by-nc/3.0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jannekestaaks/14389697382/" TargetMode="Externa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creativecommons.org/licenses/by-nc/3.0/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oottawa.com/blog/effective-strategies-to-elevate-your-academic-writing-at-university/" TargetMode="External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oottawa.com/blog/effective-strategies-to-elevate-your-academic-writing-at-university/" TargetMode="External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843E8-6EE6-EA9A-518A-DA8F9B2F9F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76596"/>
            <a:ext cx="9144000" cy="3033367"/>
          </a:xfrm>
        </p:spPr>
        <p:txBody>
          <a:bodyPr>
            <a:normAutofit fontScale="90000"/>
          </a:bodyPr>
          <a:lstStyle/>
          <a:p>
            <a:pPr algn="l"/>
            <a:br>
              <a:rPr lang="cy-GB" dirty="0"/>
            </a:br>
            <a:r>
              <a:rPr lang="cy-GB" dirty="0"/>
              <a:t>Llunio erthygl cyfnodolyn </a:t>
            </a:r>
            <a:r>
              <a:rPr lang="en-GB" dirty="0"/>
              <a:t>Constructing a journal article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1834A2-AFFD-1D78-20E9-3C508D9887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l"/>
            <a:r>
              <a:rPr lang="en-GB" b="1" dirty="0"/>
              <a:t>ECCP7005</a:t>
            </a:r>
          </a:p>
          <a:p>
            <a:pPr algn="l"/>
            <a:r>
              <a:rPr lang="cy-GB" b="1" dirty="0"/>
              <a:t>Canolbwyntio ar y Dyfodol: Effeithio ar newid ac arwain gwelliant trwy ymchwil </a:t>
            </a:r>
          </a:p>
          <a:p>
            <a:pPr algn="l"/>
            <a:r>
              <a:rPr lang="en-GB" b="1" dirty="0"/>
              <a:t>Future Focused: Impacting change and leading improvement through research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58545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502347-7DF6-373C-B92D-F5D0C724C2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9196741-878A-48A6-F037-B0D1E17C28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531530" y="1470025"/>
            <a:ext cx="2732903" cy="3865563"/>
          </a:xfr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AE9F416-7B33-72A7-D1D7-EF1AE3BC68DE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 wrap="square"/>
          <a:lstStyle/>
          <a:p>
            <a:r>
              <a:rPr lang="cy-GB" noProof="0" dirty="0"/>
              <a:t>Beth sy'n gwneud erthygl dda mewn cyfnodolyn?</a:t>
            </a:r>
          </a:p>
          <a:p>
            <a:r>
              <a:rPr lang="cy-GB" noProof="0" dirty="0"/>
              <a:t>Gan ddefnyddio'r erthyglau sydd gennych gyda chi, nodwch y rhesymeg dros eich dewis.</a:t>
            </a:r>
          </a:p>
          <a:p>
            <a:r>
              <a:rPr lang="cy-GB" noProof="0" dirty="0"/>
              <a:t>3 phwynt penodol</a:t>
            </a:r>
          </a:p>
          <a:p>
            <a:endParaRPr lang="cy-GB" noProof="0" dirty="0"/>
          </a:p>
          <a:p>
            <a:r>
              <a:rPr lang="cy-GB" noProof="0" dirty="0"/>
              <a:t>Trafodaeth</a:t>
            </a:r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4EE95C-A164-D4EC-605A-434AA0F942A3}"/>
              </a:ext>
            </a:extLst>
          </p:cNvPr>
          <p:cNvSpPr txBox="1"/>
          <p:nvPr/>
        </p:nvSpPr>
        <p:spPr>
          <a:xfrm>
            <a:off x="1531530" y="5335588"/>
            <a:ext cx="2732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eej.ac.nz/index.php/EEJ/article/view/39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-sa/3.0/"/>
              </a:rPr>
              <a:t>CC BY-SA-NC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3725952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51D4B5B-D116-9914-6F1A-243CA57185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531530" y="1470025"/>
            <a:ext cx="2732903" cy="3865563"/>
          </a:xfr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28F33B3-A640-B9D9-E642-111F56C274AB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 wrap="square"/>
          <a:lstStyle/>
          <a:p>
            <a:r>
              <a:rPr lang="en-GB" dirty="0"/>
              <a:t>What makes a good journal article?</a:t>
            </a:r>
          </a:p>
          <a:p>
            <a:r>
              <a:rPr lang="en-GB" dirty="0"/>
              <a:t>Using the articles that you have brought with you, identify the rationale for your choice.</a:t>
            </a:r>
          </a:p>
          <a:p>
            <a:r>
              <a:rPr lang="en-GB" dirty="0"/>
              <a:t>3 specific points</a:t>
            </a:r>
          </a:p>
          <a:p>
            <a:endParaRPr lang="en-GB" dirty="0"/>
          </a:p>
          <a:p>
            <a:r>
              <a:rPr lang="en-GB" dirty="0"/>
              <a:t>Discussion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95D7F1-AA27-775D-FC36-112D136FD1BF}"/>
              </a:ext>
            </a:extLst>
          </p:cNvPr>
          <p:cNvSpPr txBox="1"/>
          <p:nvPr/>
        </p:nvSpPr>
        <p:spPr>
          <a:xfrm>
            <a:off x="1531530" y="5335588"/>
            <a:ext cx="2732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eej.ac.nz/index.php/EEJ/article/view/39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-sa/3.0/"/>
              </a:rPr>
              <a:t>CC BY-SA-NC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197038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D4FB62DD-724C-9F64-E940-EBC44010A0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38" y="1910631"/>
            <a:ext cx="4535487" cy="2984350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BBA54B-E9BE-71DA-5001-1564161BE4CF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4480053"/>
          </a:xfrm>
        </p:spPr>
        <p:txBody>
          <a:bodyPr wrap="square"/>
          <a:lstStyle/>
          <a:p>
            <a:r>
              <a:rPr lang="cy-GB" noProof="0" dirty="0"/>
              <a:t>Pa broblem mae'r erthygl yn ei datrys?</a:t>
            </a:r>
          </a:p>
          <a:p>
            <a:r>
              <a:rPr lang="cy-GB" noProof="0" dirty="0"/>
              <a:t>Mae gan erthygl dda mewn cyfnodolyn: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noProof="0" dirty="0"/>
              <a:t>broblem neu gwestiwn wedi'i ddiffinio'n dda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noProof="0" dirty="0"/>
              <a:t>Esboniad pam mae'r cwestiwn yn bwysig - ei berthnasedd, bwlch mewn llenyddiaeth, neu arwyddocâd ymarferol.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8053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0240FE-8A27-7CDD-E2D0-F28CBB151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DD582AD6-0A2E-FDA2-E5A4-D50233037C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38" y="1910631"/>
            <a:ext cx="4535487" cy="2984350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F5856A-E737-6F20-CC88-BDD7F2548A6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4480053"/>
          </a:xfrm>
        </p:spPr>
        <p:txBody>
          <a:bodyPr wrap="square"/>
          <a:lstStyle/>
          <a:p>
            <a:r>
              <a:rPr lang="en-GB" dirty="0"/>
              <a:t>What problem is the article solving?</a:t>
            </a:r>
          </a:p>
          <a:p>
            <a:r>
              <a:rPr lang="en-GB" dirty="0"/>
              <a:t>A good journal article has 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a well‑defined problem or question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An explanation of </a:t>
            </a:r>
            <a:r>
              <a:rPr lang="en-GB" i="1" dirty="0"/>
              <a:t>why</a:t>
            </a:r>
            <a:r>
              <a:rPr lang="en-GB" dirty="0"/>
              <a:t> the question matters—its relevance, gap in the literature, or practical significance.</a:t>
            </a:r>
          </a:p>
        </p:txBody>
      </p:sp>
    </p:spTree>
    <p:extLst>
      <p:ext uri="{BB962C8B-B14F-4D97-AF65-F5344CB8AC3E}">
        <p14:creationId xmlns:p14="http://schemas.microsoft.com/office/powerpoint/2010/main" val="233874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842ED1A3-267C-5ADD-3647-5FD3EC879D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38" y="1701999"/>
            <a:ext cx="4535487" cy="3401615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B7ADE1-4B65-4F84-FD01-933B481107E8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 wrap="square"/>
          <a:lstStyle/>
          <a:p>
            <a:r>
              <a:rPr lang="en-GB" dirty="0"/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00134E-729F-48F2-58AE-D273F59038CC}"/>
              </a:ext>
            </a:extLst>
          </p:cNvPr>
          <p:cNvSpPr txBox="1"/>
          <p:nvPr/>
        </p:nvSpPr>
        <p:spPr>
          <a:xfrm>
            <a:off x="6877877" y="1399850"/>
            <a:ext cx="4953663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2800" noProof="0" dirty="0"/>
              <a:t>Sut mae'r erthygl yn adeiladu ar yr hyn rydyn ni'n ei wybod eisoes?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800" noProof="0" dirty="0"/>
              <a:t>Mae erthyglau da yn lleoli eu hunain o fewn ysgolheictod presennol.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sz="2800" noProof="0" dirty="0"/>
              <a:t>Maent yn dangos ymwybyddiaeth o ddadleuon, tensiynau a bylchau.
Mae dyfyniadau yn bwrpasol</a:t>
            </a:r>
            <a:r>
              <a:rPr lang="en-GB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68262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A07D62-3FB4-CF51-8EB1-1EAA787D98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FAB3EC2-C6AB-C70E-A366-C9250799B4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38" y="1701999"/>
            <a:ext cx="4535487" cy="3401615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6A8DA1-DB18-26E1-F26E-5F238A416E1F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 wrap="square"/>
          <a:lstStyle/>
          <a:p>
            <a:r>
              <a:rPr lang="en-GB" dirty="0"/>
              <a:t>How does the article build on what we already know?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Good articles situate themselves within existing scholarship.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They show awareness of debates, tensions, and gaps.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Citations are purposeful.</a:t>
            </a:r>
          </a:p>
        </p:txBody>
      </p:sp>
    </p:spTree>
    <p:extLst>
      <p:ext uri="{BB962C8B-B14F-4D97-AF65-F5344CB8AC3E}">
        <p14:creationId xmlns:p14="http://schemas.microsoft.com/office/powerpoint/2010/main" val="13142826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erson sitting with notebook">
            <a:extLst>
              <a:ext uri="{FF2B5EF4-FFF2-40B4-BE49-F238E27FC236}">
                <a16:creationId xmlns:a16="http://schemas.microsoft.com/office/drawing/2014/main" id="{C9A03190-DE06-A653-F992-DAB391D52E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38" y="1891753"/>
            <a:ext cx="4535487" cy="3022107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EAD231-C1D1-DE6B-DB1A-C0B89007D596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 wrap="square"/>
          <a:lstStyle/>
          <a:p>
            <a:r>
              <a:rPr lang="cy-GB" noProof="0" dirty="0"/>
              <a:t>A yw'r dull yn ddibynadwy ac yn </a:t>
            </a:r>
            <a:r>
              <a:rPr lang="cy-GB" noProof="0" dirty="0" err="1"/>
              <a:t>ailadroddadwy</a:t>
            </a:r>
            <a:r>
              <a:rPr lang="cy-GB" noProof="0" dirty="0"/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noProof="0" dirty="0"/>
              <a:t>Mae dulliau'n briodol ar gyfer y cwestiwn ymchwil.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noProof="0" dirty="0"/>
              <a:t>Mae'r erthygl yn esbonio </a:t>
            </a:r>
            <a:r>
              <a:rPr lang="cy-GB" i="1" noProof="0" dirty="0"/>
              <a:t>sut</a:t>
            </a:r>
            <a:r>
              <a:rPr lang="cy-GB" noProof="0" dirty="0"/>
              <a:t> y cafodd data ei gasglu, ei ddadansoddi a'i ddilysu.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noProof="0" dirty="0"/>
              <a:t>Cydnabyddir cyfyngiadau, tybiaethau a rhagfarnau posibl.</a:t>
            </a:r>
          </a:p>
        </p:txBody>
      </p:sp>
    </p:spTree>
    <p:extLst>
      <p:ext uri="{BB962C8B-B14F-4D97-AF65-F5344CB8AC3E}">
        <p14:creationId xmlns:p14="http://schemas.microsoft.com/office/powerpoint/2010/main" val="3776627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DC6C62-6F6D-A121-EA96-EA7EF86644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Person sitting with notebook">
            <a:extLst>
              <a:ext uri="{FF2B5EF4-FFF2-40B4-BE49-F238E27FC236}">
                <a16:creationId xmlns:a16="http://schemas.microsoft.com/office/drawing/2014/main" id="{CA37FA7E-72FD-A75A-1BF4-9CCCEBE68C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38" y="1891753"/>
            <a:ext cx="4535487" cy="3022107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D5FD76-E72A-8270-A981-EF9F21C9A12A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 wrap="square"/>
          <a:lstStyle/>
          <a:p>
            <a:r>
              <a:rPr lang="en-GB" dirty="0"/>
              <a:t>Is the method trustworthy and replicable?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Methods are appropriate for the research question.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The article explains </a:t>
            </a:r>
            <a:r>
              <a:rPr lang="en-GB" i="1" dirty="0"/>
              <a:t>how</a:t>
            </a:r>
            <a:r>
              <a:rPr lang="en-GB" dirty="0"/>
              <a:t> data were collected, analysed and validated.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Limitations, assumptions, and potential biases are acknowledged.</a:t>
            </a:r>
          </a:p>
        </p:txBody>
      </p:sp>
    </p:spTree>
    <p:extLst>
      <p:ext uri="{BB962C8B-B14F-4D97-AF65-F5344CB8AC3E}">
        <p14:creationId xmlns:p14="http://schemas.microsoft.com/office/powerpoint/2010/main" val="34981078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1EAA49-BF1B-AE8D-894A-1E0A158EDA0B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 wrap="square"/>
          <a:lstStyle/>
          <a:p>
            <a:r>
              <a:rPr lang="cy-GB" noProof="0" dirty="0"/>
              <a:t>A yw'r ymchwil yn cael ei gynnal yn foesegol ac yn gyfrifol?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noProof="0" dirty="0"/>
              <a:t>Cyfranogion neu ddata’n cael eu trin yn foesegol.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noProof="0" dirty="0"/>
              <a:t>Dim gor-hawlio neu gam-gynrychioli canlyniadau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CCB939BF-6813-C2BE-4334-2130F50164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30238" y="2089053"/>
            <a:ext cx="5116414" cy="2291554"/>
          </a:xfr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5A19745-3EE2-8A5C-70DF-A3D87134B0D4}"/>
              </a:ext>
            </a:extLst>
          </p:cNvPr>
          <p:cNvSpPr txBox="1"/>
          <p:nvPr/>
        </p:nvSpPr>
        <p:spPr>
          <a:xfrm>
            <a:off x="630238" y="4380606"/>
            <a:ext cx="511641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fpf.org/2019/10/15/fpf-receives-grant-to-design-ethical-review-process-for-research-access-to-corporate-data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/3.0/"/>
              </a:rPr>
              <a:t>CC BY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178403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04DCEF-0C39-F7E4-BE2D-10865AC541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3200F2-1E04-FBF8-5D2F-DA7FAB8B40E7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 wrap="square"/>
          <a:lstStyle/>
          <a:p>
            <a:r>
              <a:rPr lang="en-GB" dirty="0"/>
              <a:t>Is the research conducted ethically and responsibly?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Ethical treatment of participants or data.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No overclaiming or misrepresenting results.</a:t>
            </a: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1301B3FC-90F7-2004-D9C1-1AFEE628B4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30238" y="2089053"/>
            <a:ext cx="5116414" cy="2291554"/>
          </a:xfr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DA88716-28D5-4406-2E81-C0EBE93FE00F}"/>
              </a:ext>
            </a:extLst>
          </p:cNvPr>
          <p:cNvSpPr txBox="1"/>
          <p:nvPr/>
        </p:nvSpPr>
        <p:spPr>
          <a:xfrm>
            <a:off x="630238" y="4380606"/>
            <a:ext cx="511641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fpf.org/2019/10/15/fpf-receives-grant-to-design-ethical-review-process-for-research-access-to-corporate-data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/3.0/"/>
              </a:rPr>
              <a:t>CC BY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39897477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6BDA0829-F382-A7D8-D86C-6E04EEB6A6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30238" y="1701999"/>
            <a:ext cx="4535487" cy="3401615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D22902-BEF1-39E2-5F8B-E4119B3A43A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0"/>
            <a:ext cx="4535079" cy="5033583"/>
          </a:xfrm>
        </p:spPr>
        <p:txBody>
          <a:bodyPr wrap="square"/>
          <a:lstStyle/>
          <a:p>
            <a:r>
              <a:rPr lang="cy-GB" noProof="0" dirty="0"/>
              <a:t>Beth mae'r canfyddiadau yn ei olygu mewn gwirionedd?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noProof="0" dirty="0"/>
              <a:t>Mae data yn cael ei ddehongli'n feirniadol, nid dim ond cael ei ddisgrifio.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noProof="0" dirty="0"/>
              <a:t>Mae'r drafodaeth yn cysylltu canfyddiadau yn ôl â'r cwestiwn ymchwil a'r theori.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y-GB" noProof="0" dirty="0"/>
              <a:t>Mae'r erthygl yn esbonio pam bod y </a:t>
            </a:r>
            <a:r>
              <a:rPr lang="cy-GB" b="1" i="1" noProof="0" dirty="0"/>
              <a:t>canfyddiadau yn bwysig.</a:t>
            </a:r>
          </a:p>
          <a:p>
            <a:endParaRPr lang="en-GB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F8433B34-69DF-5065-5F5E-2AF8CFD0A4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C9EAF3-68C3-28EE-3C02-386A18C1453F}"/>
              </a:ext>
            </a:extLst>
          </p:cNvPr>
          <p:cNvSpPr txBox="1"/>
          <p:nvPr/>
        </p:nvSpPr>
        <p:spPr>
          <a:xfrm>
            <a:off x="630238" y="5103614"/>
            <a:ext cx="453548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www.flickr.com/photos/jannekestaaks/14389697382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/3.0/"/>
              </a:rPr>
              <a:t>CC BY-NC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3355471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890427-294D-CA47-77C3-C2CA0207EB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CF172190-BB9F-3F5D-5A7B-B472B4E089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30238" y="1701999"/>
            <a:ext cx="4535487" cy="3401615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A8B1C5-C0B0-5C58-31A0-04CA64AFC24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4388610"/>
          </a:xfrm>
        </p:spPr>
        <p:txBody>
          <a:bodyPr wrap="square"/>
          <a:lstStyle/>
          <a:p>
            <a:r>
              <a:rPr lang="en-GB" dirty="0"/>
              <a:t>What do the findings actually mean?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Data are interpreted critically, not just described.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The discussion connects findings back to the research question and theory.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The article explains </a:t>
            </a:r>
            <a:r>
              <a:rPr lang="en-GB" b="1" i="1" dirty="0"/>
              <a:t>why the findings matter</a:t>
            </a:r>
            <a:r>
              <a:rPr lang="en-GB" b="1" dirty="0"/>
              <a:t>.</a:t>
            </a:r>
          </a:p>
          <a:p>
            <a:endParaRPr lang="en-GB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7E505D90-7783-5E59-B9CA-C86DD46F9E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951C047-E250-C6A9-888C-E7E3321F2630}"/>
              </a:ext>
            </a:extLst>
          </p:cNvPr>
          <p:cNvSpPr txBox="1"/>
          <p:nvPr/>
        </p:nvSpPr>
        <p:spPr>
          <a:xfrm>
            <a:off x="630238" y="5103614"/>
            <a:ext cx="453548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s://www.flickr.com/photos/jannekestaaks/14389697382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/3.0/"/>
              </a:rPr>
              <a:t>CC BY-NC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8877164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81AD212-F039-E78D-A75B-EC4B7F3DD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noProof="0" dirty="0"/>
              <a:t>A oes negeseuon cryf i’w hystyried?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29AD7B-ABDC-1864-61A6-F4D51A897E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y-GB" noProof="0" dirty="0"/>
              <a:t>Mae'r casgliad yn:</a:t>
            </a:r>
          </a:p>
          <a:p>
            <a:pPr marL="457200" indent="-457200"/>
            <a:r>
              <a:rPr lang="cy-GB" noProof="0" dirty="0"/>
              <a:t>Rhoi mewnwelediadau allweddol heb ailadrodd y papur cyfan.</a:t>
            </a:r>
          </a:p>
          <a:p>
            <a:pPr marL="457200" indent="-457200"/>
            <a:r>
              <a:rPr lang="cy-GB" noProof="0" dirty="0"/>
              <a:t>Pwyntiau am oblygiadau, cymwysiadau, neu ymchwil yn y dyfodol.</a:t>
            </a:r>
          </a:p>
          <a:p>
            <a:pPr marL="457200" indent="-457200"/>
            <a:r>
              <a:rPr lang="cy-GB" noProof="0" dirty="0"/>
              <a:t>Rhoi ymdeimlad o ddiwedd ac arwyddocâd i'r darllenydd.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95231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FBF6933-F10A-6A09-4BFC-F7DBED388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Are there strong messages to take away?</a:t>
            </a:r>
            <a:br>
              <a:rPr lang="en-GB" dirty="0"/>
            </a:b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5E5A4B-3EAC-A4FC-7CC0-51B19A2057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 conclusion provides:</a:t>
            </a:r>
          </a:p>
          <a:p>
            <a:pPr marL="457200" indent="-457200"/>
            <a:r>
              <a:rPr lang="en-GB" dirty="0"/>
              <a:t>Key insights without repeating the entire paper.</a:t>
            </a:r>
          </a:p>
          <a:p>
            <a:pPr marL="457200" indent="-457200"/>
            <a:r>
              <a:rPr lang="en-GB" dirty="0"/>
              <a:t>Points to implications, applications, or future research.</a:t>
            </a:r>
          </a:p>
          <a:p>
            <a:pPr marL="457200" indent="-457200"/>
            <a:r>
              <a:rPr lang="en-GB" dirty="0"/>
              <a:t>Provides the reader with a sense of closure and significance.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6759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67B0C0D9-4BE5-B0F4-86AA-E6413BEEDB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30238" y="2079956"/>
            <a:ext cx="4535487" cy="2645700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7723B2-0F9A-583B-57C6-B5CE35F1E796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 wrap="square"/>
          <a:lstStyle/>
          <a:p>
            <a:r>
              <a:rPr lang="cy-GB" noProof="0" dirty="0"/>
              <a:t>Beth arall? Strwythur?</a:t>
            </a:r>
          </a:p>
          <a:p>
            <a:r>
              <a:rPr lang="en-GB" dirty="0"/>
              <a:t>The reader is guided logically from introduction to conclusion.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Paragraphs have clear purposes; arguments unfold step by step.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Figures, tables, and visuals enhance understanding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46408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EB1FF7-6094-CD33-8ECC-8E89DCAC15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9CCB074-9A27-658F-E2DF-4C06D7BCC9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30238" y="2079956"/>
            <a:ext cx="4535487" cy="2645700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136986-8043-CE04-44B9-56E7CA149C08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 wrap="square"/>
          <a:lstStyle/>
          <a:p>
            <a:r>
              <a:rPr lang="en-GB" dirty="0"/>
              <a:t>What else? Structure?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The reader is guided logically from introduction to conclusion.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Paragraphs have clear purposes; arguments unfold step by step.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Figures, tables, and visuals enhance understanding</a:t>
            </a:r>
          </a:p>
        </p:txBody>
      </p:sp>
    </p:spTree>
    <p:extLst>
      <p:ext uri="{BB962C8B-B14F-4D97-AF65-F5344CB8AC3E}">
        <p14:creationId xmlns:p14="http://schemas.microsoft.com/office/powerpoint/2010/main" val="1607029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CD49E3C-F98C-9AA6-AAC8-3FFECDF80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Ysgrifennu</a:t>
            </a:r>
            <a:r>
              <a:rPr lang="en-GB" dirty="0"/>
              <a:t> </a:t>
            </a:r>
            <a:r>
              <a:rPr lang="en-GB" dirty="0" err="1"/>
              <a:t>clir</a:t>
            </a:r>
            <a:r>
              <a:rPr lang="en-GB" dirty="0"/>
              <a:t> ac </a:t>
            </a:r>
            <a:r>
              <a:rPr lang="en-GB" dirty="0" err="1"/>
              <a:t>argyhoeddiadol</a:t>
            </a:r>
            <a:r>
              <a:rPr lang="en-GB" dirty="0"/>
              <a:t>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44B389-8C1E-2B4C-74B6-A7D8B4EC83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noProof="0" dirty="0"/>
              <a:t>Mae’r ysgrifennu yn fanwl gywir, yn gryno, ac nid oes jargon ynddo oni bai bod raid.</a:t>
            </a:r>
          </a:p>
          <a:p>
            <a:r>
              <a:rPr lang="cy-GB" noProof="0" dirty="0"/>
              <a:t>Diffinnir termau allweddol.</a:t>
            </a:r>
          </a:p>
          <a:p>
            <a:r>
              <a:rPr lang="cy-GB" noProof="0" dirty="0"/>
              <a:t>Mae honiadau yn cael eu cefnogi â thystiolaeth</a:t>
            </a:r>
          </a:p>
        </p:txBody>
      </p:sp>
    </p:spTree>
    <p:extLst>
      <p:ext uri="{BB962C8B-B14F-4D97-AF65-F5344CB8AC3E}">
        <p14:creationId xmlns:p14="http://schemas.microsoft.com/office/powerpoint/2010/main" val="23854847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284A3773-5987-F365-6C5B-2FB887A12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Clear and persuasive writing?</a:t>
            </a:r>
            <a:br>
              <a:rPr lang="en-GB" dirty="0"/>
            </a:b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6DB738-CA84-A905-A1A6-0E99B060E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wrap="square"/>
          <a:lstStyle/>
          <a:p>
            <a:r>
              <a:rPr lang="en-GB" dirty="0"/>
              <a:t>Writing is precise, concise, and free of jargon unless necessary.</a:t>
            </a:r>
          </a:p>
          <a:p>
            <a:r>
              <a:rPr lang="en-GB" dirty="0"/>
              <a:t>Key terms are defined.</a:t>
            </a:r>
          </a:p>
          <a:p>
            <a:r>
              <a:rPr lang="en-GB" dirty="0"/>
              <a:t>Claims are supported with evidence</a:t>
            </a:r>
          </a:p>
        </p:txBody>
      </p:sp>
    </p:spTree>
    <p:extLst>
      <p:ext uri="{BB962C8B-B14F-4D97-AF65-F5344CB8AC3E}">
        <p14:creationId xmlns:p14="http://schemas.microsoft.com/office/powerpoint/2010/main" val="42818769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B174A94-FA61-B812-F850-6CA57A8DF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Awgrymiadau</a:t>
            </a:r>
            <a:r>
              <a:rPr lang="en-GB" dirty="0"/>
              <a:t> </a:t>
            </a:r>
            <a:r>
              <a:rPr lang="en-GB" dirty="0" err="1"/>
              <a:t>gorau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4CC7880-2E5C-08A6-FD0C-F4417B4C07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noProof="0" dirty="0"/>
              <a:t>Dechreuwch gyda thempled ysgrifennu gan ddefnyddio penawdau allweddol – cyflwyniad, adolygiad llenyddiaeth, diffiniadau, dulliau, canfyddiadau, trafodaeth, casgliad ac ati.</a:t>
            </a:r>
          </a:p>
          <a:p>
            <a:r>
              <a:rPr lang="cy-GB" noProof="0" dirty="0" err="1"/>
              <a:t>Crewch</a:t>
            </a:r>
            <a:r>
              <a:rPr lang="cy-GB" noProof="0" dirty="0"/>
              <a:t> y crynodeb yn gynnar, bydd hyn yn arwain eich ysgrifennu.</a:t>
            </a:r>
          </a:p>
          <a:p>
            <a:r>
              <a:rPr lang="cy-GB" noProof="0" dirty="0"/>
              <a:t>Mae ysgrifennu da yn golygu llawer o ail-ysgrifennu, byddwch yn feirniadol o'ch gwaith neu </a:t>
            </a:r>
            <a:r>
              <a:rPr lang="cy-GB" noProof="0" dirty="0" err="1"/>
              <a:t>goynnwch</a:t>
            </a:r>
            <a:r>
              <a:rPr lang="cy-GB" noProof="0" dirty="0"/>
              <a:t> ffrind beirniadol.</a:t>
            </a:r>
          </a:p>
          <a:p>
            <a:r>
              <a:rPr lang="cy-GB" noProof="0" dirty="0"/>
              <a:t>Cadwch restr o gyfeirnodau wrth i chi fynd yn eich blaen, bob tro y byddwch chi'n ychwanegu cyfeiriad rhowch ef yn y rhestr.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5620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02CD5CB-76FF-4CE5-5FC5-05A2DB670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 tips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E564F9-5BA9-5D8E-B8F4-AC4D99BD46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Start with a writing template using key headings – introduction, literature review, definitions, methods, findings, discussion, conclusion etc.</a:t>
            </a:r>
          </a:p>
          <a:p>
            <a:r>
              <a:rPr lang="en-GB" dirty="0"/>
              <a:t>Create the abstract early on, this will guide your writing.</a:t>
            </a:r>
          </a:p>
          <a:p>
            <a:r>
              <a:rPr lang="en-GB" dirty="0"/>
              <a:t>Good writing involves a lot of re-writing, be critical of your work or ask a critical friend</a:t>
            </a:r>
          </a:p>
          <a:p>
            <a:r>
              <a:rPr lang="en-GB" dirty="0"/>
              <a:t>Keep a list of references as you move through, every time you add a reference put it in the list.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4455232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UWTSD_Powerpoint Template Accessible Widescreen_2023 Sept (1)</Template>
  <TotalTime>0</TotalTime>
  <Words>897</Words>
  <Application>Microsoft Office PowerPoint</Application>
  <PresentationFormat>Widescreen</PresentationFormat>
  <Paragraphs>94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Arial</vt:lpstr>
      <vt:lpstr>Calibri</vt:lpstr>
      <vt:lpstr>Calibri Light</vt:lpstr>
      <vt:lpstr>UWTSD Holding Page</vt:lpstr>
      <vt:lpstr>UWTSD Title Page 1</vt:lpstr>
      <vt:lpstr>UWTSD Text 1</vt:lpstr>
      <vt:lpstr>UWTSD Text 2</vt:lpstr>
      <vt:lpstr>UWTSD Text 3</vt:lpstr>
      <vt:lpstr>UWTSD Text 4</vt:lpstr>
      <vt:lpstr>UWTSD Logo Variations place image in Background</vt:lpstr>
      <vt:lpstr> Llunio erthygl cyfnodolyn Constructing a journal article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 oes negeseuon cryf i’w hystyried?</vt:lpstr>
      <vt:lpstr>Are there strong messages to take away? </vt:lpstr>
      <vt:lpstr>PowerPoint Presentation</vt:lpstr>
      <vt:lpstr>PowerPoint Presentation</vt:lpstr>
      <vt:lpstr>Ysgrifennu clir ac argyhoeddiadol?</vt:lpstr>
      <vt:lpstr>Clear and persuasive writing? </vt:lpstr>
      <vt:lpstr>Awgrymiadau gorau</vt:lpstr>
      <vt:lpstr>Top tips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Alison Murphy</dc:creator>
  <cp:lastModifiedBy>Sioned Pugh</cp:lastModifiedBy>
  <cp:revision>3</cp:revision>
  <dcterms:created xsi:type="dcterms:W3CDTF">2026-01-27T14:15:33Z</dcterms:created>
  <dcterms:modified xsi:type="dcterms:W3CDTF">2026-02-09T16:52:49Z</dcterms:modified>
</cp:coreProperties>
</file>