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59" r:id="rId4"/>
    <p:sldId id="260" r:id="rId5"/>
    <p:sldId id="261" r:id="rId6"/>
    <p:sldId id="262" r:id="rId7"/>
    <p:sldId id="263" r:id="rId8"/>
    <p:sldId id="264" r:id="rId9"/>
    <p:sldId id="265" r:id="rId10"/>
    <p:sldId id="266" r:id="rId11"/>
    <p:sldId id="271" r:id="rId12"/>
    <p:sldId id="267" r:id="rId13"/>
    <p:sldId id="268" r:id="rId14"/>
    <p:sldId id="269" r:id="rId15"/>
    <p:sldId id="270"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000" autoAdjust="0"/>
  </p:normalViewPr>
  <p:slideViewPr>
    <p:cSldViewPr snapToGrid="0">
      <p:cViewPr>
        <p:scale>
          <a:sx n="68" d="100"/>
          <a:sy n="68" d="100"/>
        </p:scale>
        <p:origin x="379"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BCD077-DAD0-40ED-A8EC-73E1B6990E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04471E-4ACA-4C29-8EA7-8A55C67BC683}">
      <dgm:prSet/>
      <dgm:spPr/>
      <dgm:t>
        <a:bodyPr/>
        <a:lstStyle/>
        <a:p>
          <a:r>
            <a:rPr lang="en-GB"/>
            <a:t>Freestyle Libre: Digital Innovation in UK Health Care</a:t>
          </a:r>
          <a:endParaRPr lang="en-US"/>
        </a:p>
      </dgm:t>
    </dgm:pt>
    <dgm:pt modelId="{6A08BA40-A720-452C-89FE-019B218DA8B5}" type="parTrans" cxnId="{580D7529-B801-4F82-8CA1-6E9E21A42D0D}">
      <dgm:prSet/>
      <dgm:spPr/>
      <dgm:t>
        <a:bodyPr/>
        <a:lstStyle/>
        <a:p>
          <a:endParaRPr lang="en-US"/>
        </a:p>
      </dgm:t>
    </dgm:pt>
    <dgm:pt modelId="{1A5BAA30-2C23-4B9E-A145-C582138AACE4}" type="sibTrans" cxnId="{580D7529-B801-4F82-8CA1-6E9E21A42D0D}">
      <dgm:prSet/>
      <dgm:spPr/>
      <dgm:t>
        <a:bodyPr/>
        <a:lstStyle/>
        <a:p>
          <a:endParaRPr lang="en-US"/>
        </a:p>
      </dgm:t>
    </dgm:pt>
    <dgm:pt modelId="{CEDD7506-A4D8-4499-A0F9-7938AE7DAAE0}">
      <dgm:prSet/>
      <dgm:spPr/>
      <dgm:t>
        <a:bodyPr/>
        <a:lstStyle/>
        <a:p>
          <a:r>
            <a:rPr lang="en-GB"/>
            <a:t>Your Name: Shama Aslam</a:t>
          </a:r>
          <a:endParaRPr lang="en-US"/>
        </a:p>
      </dgm:t>
    </dgm:pt>
    <dgm:pt modelId="{C104DA79-3454-4676-80AD-5DB598D3CC44}" type="parTrans" cxnId="{1186D2FB-14D9-4570-98DD-C5A78838A9C1}">
      <dgm:prSet/>
      <dgm:spPr/>
      <dgm:t>
        <a:bodyPr/>
        <a:lstStyle/>
        <a:p>
          <a:endParaRPr lang="en-US"/>
        </a:p>
      </dgm:t>
    </dgm:pt>
    <dgm:pt modelId="{AB57D53B-A9A4-4DF4-BA6F-59314C5682DB}" type="sibTrans" cxnId="{1186D2FB-14D9-4570-98DD-C5A78838A9C1}">
      <dgm:prSet/>
      <dgm:spPr/>
      <dgm:t>
        <a:bodyPr/>
        <a:lstStyle/>
        <a:p>
          <a:endParaRPr lang="en-US"/>
        </a:p>
      </dgm:t>
    </dgm:pt>
    <dgm:pt modelId="{76A29683-886F-400E-9FFB-43E8CAF359B9}">
      <dgm:prSet/>
      <dgm:spPr/>
      <dgm:t>
        <a:bodyPr/>
        <a:lstStyle/>
        <a:p>
          <a:r>
            <a:rPr lang="en-GB"/>
            <a:t>Student Number: 2324335</a:t>
          </a:r>
          <a:endParaRPr lang="en-US"/>
        </a:p>
      </dgm:t>
    </dgm:pt>
    <dgm:pt modelId="{A11BCF0C-3A9B-4C7F-BB06-9DF27AD8C1D2}" type="parTrans" cxnId="{6170E6ED-B3AD-45C9-A07F-DBBA7F5E5AAE}">
      <dgm:prSet/>
      <dgm:spPr/>
      <dgm:t>
        <a:bodyPr/>
        <a:lstStyle/>
        <a:p>
          <a:endParaRPr lang="en-US"/>
        </a:p>
      </dgm:t>
    </dgm:pt>
    <dgm:pt modelId="{5A3354A7-CFBB-4837-B345-213891DD6E32}" type="sibTrans" cxnId="{6170E6ED-B3AD-45C9-A07F-DBBA7F5E5AAE}">
      <dgm:prSet/>
      <dgm:spPr/>
      <dgm:t>
        <a:bodyPr/>
        <a:lstStyle/>
        <a:p>
          <a:endParaRPr lang="en-US"/>
        </a:p>
      </dgm:t>
    </dgm:pt>
    <dgm:pt modelId="{559B3379-BABF-4F78-8AF2-A9F8061C786A}">
      <dgm:prSet/>
      <dgm:spPr/>
      <dgm:t>
        <a:bodyPr/>
        <a:lstStyle/>
        <a:p>
          <a:r>
            <a:rPr lang="en-GB"/>
            <a:t> </a:t>
          </a:r>
          <a:r>
            <a:rPr lang="en-GB" dirty="0"/>
            <a:t>Title: Digital transformation in health and care professions</a:t>
          </a:r>
          <a:endParaRPr lang="en-US" dirty="0"/>
        </a:p>
      </dgm:t>
    </dgm:pt>
    <dgm:pt modelId="{DE354A00-A759-434E-8701-FEDE0435389A}" type="parTrans" cxnId="{9282AC38-76B6-4502-8D51-7BFCFEF5BB33}">
      <dgm:prSet/>
      <dgm:spPr/>
      <dgm:t>
        <a:bodyPr/>
        <a:lstStyle/>
        <a:p>
          <a:endParaRPr lang="en-US"/>
        </a:p>
      </dgm:t>
    </dgm:pt>
    <dgm:pt modelId="{4D01A492-8467-4A44-9FDA-F4B8669EBF7A}" type="sibTrans" cxnId="{9282AC38-76B6-4502-8D51-7BFCFEF5BB33}">
      <dgm:prSet/>
      <dgm:spPr/>
      <dgm:t>
        <a:bodyPr/>
        <a:lstStyle/>
        <a:p>
          <a:endParaRPr lang="en-US"/>
        </a:p>
      </dgm:t>
    </dgm:pt>
    <dgm:pt modelId="{8C513CFC-E88B-4995-81E2-01DAC2F91FD4}" type="pres">
      <dgm:prSet presAssocID="{6CBCD077-DAD0-40ED-A8EC-73E1B6990E2B}" presName="root" presStyleCnt="0">
        <dgm:presLayoutVars>
          <dgm:dir/>
          <dgm:resizeHandles val="exact"/>
        </dgm:presLayoutVars>
      </dgm:prSet>
      <dgm:spPr/>
    </dgm:pt>
    <dgm:pt modelId="{91658F8E-EEEB-4B3B-ADD3-AE5F6D776AF3}" type="pres">
      <dgm:prSet presAssocID="{5B04471E-4ACA-4C29-8EA7-8A55C67BC683}" presName="compNode" presStyleCnt="0"/>
      <dgm:spPr/>
    </dgm:pt>
    <dgm:pt modelId="{16A29FA4-800F-410C-A5E5-9FBF3A8EFBD6}" type="pres">
      <dgm:prSet presAssocID="{5B04471E-4ACA-4C29-8EA7-8A55C67BC683}" presName="bgRect" presStyleLbl="bgShp" presStyleIdx="0" presStyleCnt="4"/>
      <dgm:spPr/>
    </dgm:pt>
    <dgm:pt modelId="{73D5DD01-B81F-49AD-8A36-1163DF0F56D8}" type="pres">
      <dgm:prSet presAssocID="{5B04471E-4ACA-4C29-8EA7-8A55C67BC6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ymnast - Rings"/>
        </a:ext>
      </dgm:extLst>
    </dgm:pt>
    <dgm:pt modelId="{950AFE10-F356-4ED1-BA6F-DDAD91DDD145}" type="pres">
      <dgm:prSet presAssocID="{5B04471E-4ACA-4C29-8EA7-8A55C67BC683}" presName="spaceRect" presStyleCnt="0"/>
      <dgm:spPr/>
    </dgm:pt>
    <dgm:pt modelId="{C2906DD6-26C4-46AB-AAC2-6DFBCAA468D2}" type="pres">
      <dgm:prSet presAssocID="{5B04471E-4ACA-4C29-8EA7-8A55C67BC683}" presName="parTx" presStyleLbl="revTx" presStyleIdx="0" presStyleCnt="4">
        <dgm:presLayoutVars>
          <dgm:chMax val="0"/>
          <dgm:chPref val="0"/>
        </dgm:presLayoutVars>
      </dgm:prSet>
      <dgm:spPr/>
    </dgm:pt>
    <dgm:pt modelId="{D4854C47-EEEE-4493-88C6-963EC76531FE}" type="pres">
      <dgm:prSet presAssocID="{1A5BAA30-2C23-4B9E-A145-C582138AACE4}" presName="sibTrans" presStyleCnt="0"/>
      <dgm:spPr/>
    </dgm:pt>
    <dgm:pt modelId="{D3EA9AE8-11EA-436A-A33B-8235490AC6BA}" type="pres">
      <dgm:prSet presAssocID="{CEDD7506-A4D8-4499-A0F9-7938AE7DAAE0}" presName="compNode" presStyleCnt="0"/>
      <dgm:spPr/>
    </dgm:pt>
    <dgm:pt modelId="{D0A8FFA7-3195-4776-B914-3EC0870016DD}" type="pres">
      <dgm:prSet presAssocID="{CEDD7506-A4D8-4499-A0F9-7938AE7DAAE0}" presName="bgRect" presStyleLbl="bgShp" presStyleIdx="1" presStyleCnt="4"/>
      <dgm:spPr/>
    </dgm:pt>
    <dgm:pt modelId="{3F0FE6BC-61B4-4189-98FC-CF79BFAF75A9}" type="pres">
      <dgm:prSet presAssocID="{CEDD7506-A4D8-4499-A0F9-7938AE7DAAE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EDBD9DF7-A2E8-4E64-A354-20FEEC186C44}" type="pres">
      <dgm:prSet presAssocID="{CEDD7506-A4D8-4499-A0F9-7938AE7DAAE0}" presName="spaceRect" presStyleCnt="0"/>
      <dgm:spPr/>
    </dgm:pt>
    <dgm:pt modelId="{A0321362-1460-4771-B3D2-BB4D26622646}" type="pres">
      <dgm:prSet presAssocID="{CEDD7506-A4D8-4499-A0F9-7938AE7DAAE0}" presName="parTx" presStyleLbl="revTx" presStyleIdx="1" presStyleCnt="4">
        <dgm:presLayoutVars>
          <dgm:chMax val="0"/>
          <dgm:chPref val="0"/>
        </dgm:presLayoutVars>
      </dgm:prSet>
      <dgm:spPr/>
    </dgm:pt>
    <dgm:pt modelId="{9C9D9B61-DB67-4E5D-8FA7-382EC5E48ADE}" type="pres">
      <dgm:prSet presAssocID="{AB57D53B-A9A4-4DF4-BA6F-59314C5682DB}" presName="sibTrans" presStyleCnt="0"/>
      <dgm:spPr/>
    </dgm:pt>
    <dgm:pt modelId="{2D74B9BD-5CDD-46AA-8F0C-4CECE4C1C85A}" type="pres">
      <dgm:prSet presAssocID="{76A29683-886F-400E-9FFB-43E8CAF359B9}" presName="compNode" presStyleCnt="0"/>
      <dgm:spPr/>
    </dgm:pt>
    <dgm:pt modelId="{FD2DB062-FE8F-4193-9958-5E0CCEDFF314}" type="pres">
      <dgm:prSet presAssocID="{76A29683-886F-400E-9FFB-43E8CAF359B9}" presName="bgRect" presStyleLbl="bgShp" presStyleIdx="2" presStyleCnt="4" custLinFactNeighborX="690" custLinFactNeighborY="-5323"/>
      <dgm:spPr/>
    </dgm:pt>
    <dgm:pt modelId="{222F4468-A5F4-4667-9109-7C739ABF955E}" type="pres">
      <dgm:prSet presAssocID="{76A29683-886F-400E-9FFB-43E8CAF359B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B5E9E872-F7B7-4E7E-8142-8354180B555D}" type="pres">
      <dgm:prSet presAssocID="{76A29683-886F-400E-9FFB-43E8CAF359B9}" presName="spaceRect" presStyleCnt="0"/>
      <dgm:spPr/>
    </dgm:pt>
    <dgm:pt modelId="{9371CFB0-E626-4A13-BCA9-71F24C557C97}" type="pres">
      <dgm:prSet presAssocID="{76A29683-886F-400E-9FFB-43E8CAF359B9}" presName="parTx" presStyleLbl="revTx" presStyleIdx="2" presStyleCnt="4">
        <dgm:presLayoutVars>
          <dgm:chMax val="0"/>
          <dgm:chPref val="0"/>
        </dgm:presLayoutVars>
      </dgm:prSet>
      <dgm:spPr/>
    </dgm:pt>
    <dgm:pt modelId="{0EF2391C-7F61-44E1-B7BD-DB1CDC4434B6}" type="pres">
      <dgm:prSet presAssocID="{5A3354A7-CFBB-4837-B345-213891DD6E32}" presName="sibTrans" presStyleCnt="0"/>
      <dgm:spPr/>
    </dgm:pt>
    <dgm:pt modelId="{1AC2FE46-5E96-4D00-91AC-F5B985184339}" type="pres">
      <dgm:prSet presAssocID="{559B3379-BABF-4F78-8AF2-A9F8061C786A}" presName="compNode" presStyleCnt="0"/>
      <dgm:spPr/>
    </dgm:pt>
    <dgm:pt modelId="{8DCC3A04-A8C9-470E-BB8D-A2F91D112EFC}" type="pres">
      <dgm:prSet presAssocID="{559B3379-BABF-4F78-8AF2-A9F8061C786A}" presName="bgRect" presStyleLbl="bgShp" presStyleIdx="3" presStyleCnt="4"/>
      <dgm:spPr/>
    </dgm:pt>
    <dgm:pt modelId="{08ECB778-DE47-48C9-8AFF-A5B83005FBE7}" type="pres">
      <dgm:prSet presAssocID="{559B3379-BABF-4F78-8AF2-A9F8061C78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grammer"/>
        </a:ext>
      </dgm:extLst>
    </dgm:pt>
    <dgm:pt modelId="{4AA7304B-047B-412B-A613-ABCFCFF5F2B8}" type="pres">
      <dgm:prSet presAssocID="{559B3379-BABF-4F78-8AF2-A9F8061C786A}" presName="spaceRect" presStyleCnt="0"/>
      <dgm:spPr/>
    </dgm:pt>
    <dgm:pt modelId="{24772C0F-2F59-4C77-A170-C2CF16D27C04}" type="pres">
      <dgm:prSet presAssocID="{559B3379-BABF-4F78-8AF2-A9F8061C786A}" presName="parTx" presStyleLbl="revTx" presStyleIdx="3" presStyleCnt="4">
        <dgm:presLayoutVars>
          <dgm:chMax val="0"/>
          <dgm:chPref val="0"/>
        </dgm:presLayoutVars>
      </dgm:prSet>
      <dgm:spPr/>
    </dgm:pt>
  </dgm:ptLst>
  <dgm:cxnLst>
    <dgm:cxn modelId="{AB5D490C-D459-411C-B959-BB390C4096B4}" type="presOf" srcId="{559B3379-BABF-4F78-8AF2-A9F8061C786A}" destId="{24772C0F-2F59-4C77-A170-C2CF16D27C04}" srcOrd="0" destOrd="0" presId="urn:microsoft.com/office/officeart/2018/2/layout/IconVerticalSolidList"/>
    <dgm:cxn modelId="{580D7529-B801-4F82-8CA1-6E9E21A42D0D}" srcId="{6CBCD077-DAD0-40ED-A8EC-73E1B6990E2B}" destId="{5B04471E-4ACA-4C29-8EA7-8A55C67BC683}" srcOrd="0" destOrd="0" parTransId="{6A08BA40-A720-452C-89FE-019B218DA8B5}" sibTransId="{1A5BAA30-2C23-4B9E-A145-C582138AACE4}"/>
    <dgm:cxn modelId="{9282AC38-76B6-4502-8D51-7BFCFEF5BB33}" srcId="{6CBCD077-DAD0-40ED-A8EC-73E1B6990E2B}" destId="{559B3379-BABF-4F78-8AF2-A9F8061C786A}" srcOrd="3" destOrd="0" parTransId="{DE354A00-A759-434E-8701-FEDE0435389A}" sibTransId="{4D01A492-8467-4A44-9FDA-F4B8669EBF7A}"/>
    <dgm:cxn modelId="{E9AD0E3F-DFC3-40FD-8E49-BBE176F17AD0}" type="presOf" srcId="{CEDD7506-A4D8-4499-A0F9-7938AE7DAAE0}" destId="{A0321362-1460-4771-B3D2-BB4D26622646}" srcOrd="0" destOrd="0" presId="urn:microsoft.com/office/officeart/2018/2/layout/IconVerticalSolidList"/>
    <dgm:cxn modelId="{B6EA4B4E-6717-444A-AD8B-FD6890B7A8FC}" type="presOf" srcId="{6CBCD077-DAD0-40ED-A8EC-73E1B6990E2B}" destId="{8C513CFC-E88B-4995-81E2-01DAC2F91FD4}" srcOrd="0" destOrd="0" presId="urn:microsoft.com/office/officeart/2018/2/layout/IconVerticalSolidList"/>
    <dgm:cxn modelId="{80994F92-96DC-4728-B649-5B7C44A2410A}" type="presOf" srcId="{5B04471E-4ACA-4C29-8EA7-8A55C67BC683}" destId="{C2906DD6-26C4-46AB-AAC2-6DFBCAA468D2}" srcOrd="0" destOrd="0" presId="urn:microsoft.com/office/officeart/2018/2/layout/IconVerticalSolidList"/>
    <dgm:cxn modelId="{5C97BDC2-D8A3-4AC9-AA8A-F43DB3032F8F}" type="presOf" srcId="{76A29683-886F-400E-9FFB-43E8CAF359B9}" destId="{9371CFB0-E626-4A13-BCA9-71F24C557C97}" srcOrd="0" destOrd="0" presId="urn:microsoft.com/office/officeart/2018/2/layout/IconVerticalSolidList"/>
    <dgm:cxn modelId="{6170E6ED-B3AD-45C9-A07F-DBBA7F5E5AAE}" srcId="{6CBCD077-DAD0-40ED-A8EC-73E1B6990E2B}" destId="{76A29683-886F-400E-9FFB-43E8CAF359B9}" srcOrd="2" destOrd="0" parTransId="{A11BCF0C-3A9B-4C7F-BB06-9DF27AD8C1D2}" sibTransId="{5A3354A7-CFBB-4837-B345-213891DD6E32}"/>
    <dgm:cxn modelId="{1186D2FB-14D9-4570-98DD-C5A78838A9C1}" srcId="{6CBCD077-DAD0-40ED-A8EC-73E1B6990E2B}" destId="{CEDD7506-A4D8-4499-A0F9-7938AE7DAAE0}" srcOrd="1" destOrd="0" parTransId="{C104DA79-3454-4676-80AD-5DB598D3CC44}" sibTransId="{AB57D53B-A9A4-4DF4-BA6F-59314C5682DB}"/>
    <dgm:cxn modelId="{C824AD88-0FC7-4834-80A7-7538661B4385}" type="presParOf" srcId="{8C513CFC-E88B-4995-81E2-01DAC2F91FD4}" destId="{91658F8E-EEEB-4B3B-ADD3-AE5F6D776AF3}" srcOrd="0" destOrd="0" presId="urn:microsoft.com/office/officeart/2018/2/layout/IconVerticalSolidList"/>
    <dgm:cxn modelId="{94D5680B-DF8A-490C-9233-D8203EAC86CB}" type="presParOf" srcId="{91658F8E-EEEB-4B3B-ADD3-AE5F6D776AF3}" destId="{16A29FA4-800F-410C-A5E5-9FBF3A8EFBD6}" srcOrd="0" destOrd="0" presId="urn:microsoft.com/office/officeart/2018/2/layout/IconVerticalSolidList"/>
    <dgm:cxn modelId="{86C7D4BC-02B7-407A-9211-41014E50D0B9}" type="presParOf" srcId="{91658F8E-EEEB-4B3B-ADD3-AE5F6D776AF3}" destId="{73D5DD01-B81F-49AD-8A36-1163DF0F56D8}" srcOrd="1" destOrd="0" presId="urn:microsoft.com/office/officeart/2018/2/layout/IconVerticalSolidList"/>
    <dgm:cxn modelId="{D9068370-7675-43AC-A9CC-26D302759952}" type="presParOf" srcId="{91658F8E-EEEB-4B3B-ADD3-AE5F6D776AF3}" destId="{950AFE10-F356-4ED1-BA6F-DDAD91DDD145}" srcOrd="2" destOrd="0" presId="urn:microsoft.com/office/officeart/2018/2/layout/IconVerticalSolidList"/>
    <dgm:cxn modelId="{39A2097F-3301-4FE9-822E-0E3B5331A086}" type="presParOf" srcId="{91658F8E-EEEB-4B3B-ADD3-AE5F6D776AF3}" destId="{C2906DD6-26C4-46AB-AAC2-6DFBCAA468D2}" srcOrd="3" destOrd="0" presId="urn:microsoft.com/office/officeart/2018/2/layout/IconVerticalSolidList"/>
    <dgm:cxn modelId="{A4A6D48D-53CF-4CEB-BC18-6D94FB9EDB9A}" type="presParOf" srcId="{8C513CFC-E88B-4995-81E2-01DAC2F91FD4}" destId="{D4854C47-EEEE-4493-88C6-963EC76531FE}" srcOrd="1" destOrd="0" presId="urn:microsoft.com/office/officeart/2018/2/layout/IconVerticalSolidList"/>
    <dgm:cxn modelId="{A7D1F1E6-B71C-4C4D-915C-E9AEFE4EDA18}" type="presParOf" srcId="{8C513CFC-E88B-4995-81E2-01DAC2F91FD4}" destId="{D3EA9AE8-11EA-436A-A33B-8235490AC6BA}" srcOrd="2" destOrd="0" presId="urn:microsoft.com/office/officeart/2018/2/layout/IconVerticalSolidList"/>
    <dgm:cxn modelId="{E8034EB8-8D23-44A2-B993-955995E77925}" type="presParOf" srcId="{D3EA9AE8-11EA-436A-A33B-8235490AC6BA}" destId="{D0A8FFA7-3195-4776-B914-3EC0870016DD}" srcOrd="0" destOrd="0" presId="urn:microsoft.com/office/officeart/2018/2/layout/IconVerticalSolidList"/>
    <dgm:cxn modelId="{7EFED669-D622-4658-B3F8-02D1E69C8A90}" type="presParOf" srcId="{D3EA9AE8-11EA-436A-A33B-8235490AC6BA}" destId="{3F0FE6BC-61B4-4189-98FC-CF79BFAF75A9}" srcOrd="1" destOrd="0" presId="urn:microsoft.com/office/officeart/2018/2/layout/IconVerticalSolidList"/>
    <dgm:cxn modelId="{044F2D66-1CE6-45BB-BA09-4C0EA7FBF76C}" type="presParOf" srcId="{D3EA9AE8-11EA-436A-A33B-8235490AC6BA}" destId="{EDBD9DF7-A2E8-4E64-A354-20FEEC186C44}" srcOrd="2" destOrd="0" presId="urn:microsoft.com/office/officeart/2018/2/layout/IconVerticalSolidList"/>
    <dgm:cxn modelId="{77E0081F-8F39-4939-BBAF-7CAD1A7D79BC}" type="presParOf" srcId="{D3EA9AE8-11EA-436A-A33B-8235490AC6BA}" destId="{A0321362-1460-4771-B3D2-BB4D26622646}" srcOrd="3" destOrd="0" presId="urn:microsoft.com/office/officeart/2018/2/layout/IconVerticalSolidList"/>
    <dgm:cxn modelId="{17756A1D-1D8B-4CC9-9CB4-576FBAB5C263}" type="presParOf" srcId="{8C513CFC-E88B-4995-81E2-01DAC2F91FD4}" destId="{9C9D9B61-DB67-4E5D-8FA7-382EC5E48ADE}" srcOrd="3" destOrd="0" presId="urn:microsoft.com/office/officeart/2018/2/layout/IconVerticalSolidList"/>
    <dgm:cxn modelId="{53EDD0D4-0EDA-4AAC-9544-8CF9CE632350}" type="presParOf" srcId="{8C513CFC-E88B-4995-81E2-01DAC2F91FD4}" destId="{2D74B9BD-5CDD-46AA-8F0C-4CECE4C1C85A}" srcOrd="4" destOrd="0" presId="urn:microsoft.com/office/officeart/2018/2/layout/IconVerticalSolidList"/>
    <dgm:cxn modelId="{F7D5F068-5104-4430-B86E-4404977436A2}" type="presParOf" srcId="{2D74B9BD-5CDD-46AA-8F0C-4CECE4C1C85A}" destId="{FD2DB062-FE8F-4193-9958-5E0CCEDFF314}" srcOrd="0" destOrd="0" presId="urn:microsoft.com/office/officeart/2018/2/layout/IconVerticalSolidList"/>
    <dgm:cxn modelId="{3FDF0944-3DFD-4FE5-B1CC-76A656FD59DB}" type="presParOf" srcId="{2D74B9BD-5CDD-46AA-8F0C-4CECE4C1C85A}" destId="{222F4468-A5F4-4667-9109-7C739ABF955E}" srcOrd="1" destOrd="0" presId="urn:microsoft.com/office/officeart/2018/2/layout/IconVerticalSolidList"/>
    <dgm:cxn modelId="{D99A3116-D3F6-4F21-ABA3-EBB4D482069C}" type="presParOf" srcId="{2D74B9BD-5CDD-46AA-8F0C-4CECE4C1C85A}" destId="{B5E9E872-F7B7-4E7E-8142-8354180B555D}" srcOrd="2" destOrd="0" presId="urn:microsoft.com/office/officeart/2018/2/layout/IconVerticalSolidList"/>
    <dgm:cxn modelId="{8E3D75A6-E48B-4AA1-BDC9-21FD5080576E}" type="presParOf" srcId="{2D74B9BD-5CDD-46AA-8F0C-4CECE4C1C85A}" destId="{9371CFB0-E626-4A13-BCA9-71F24C557C97}" srcOrd="3" destOrd="0" presId="urn:microsoft.com/office/officeart/2018/2/layout/IconVerticalSolidList"/>
    <dgm:cxn modelId="{70C4B657-85DE-4EBC-81CA-D4711D00441B}" type="presParOf" srcId="{8C513CFC-E88B-4995-81E2-01DAC2F91FD4}" destId="{0EF2391C-7F61-44E1-B7BD-DB1CDC4434B6}" srcOrd="5" destOrd="0" presId="urn:microsoft.com/office/officeart/2018/2/layout/IconVerticalSolidList"/>
    <dgm:cxn modelId="{149FF41B-67E7-4CAC-868E-D99A2CF617D1}" type="presParOf" srcId="{8C513CFC-E88B-4995-81E2-01DAC2F91FD4}" destId="{1AC2FE46-5E96-4D00-91AC-F5B985184339}" srcOrd="6" destOrd="0" presId="urn:microsoft.com/office/officeart/2018/2/layout/IconVerticalSolidList"/>
    <dgm:cxn modelId="{925AB9A9-E734-4C00-A45C-BE1A96E94F62}" type="presParOf" srcId="{1AC2FE46-5E96-4D00-91AC-F5B985184339}" destId="{8DCC3A04-A8C9-470E-BB8D-A2F91D112EFC}" srcOrd="0" destOrd="0" presId="urn:microsoft.com/office/officeart/2018/2/layout/IconVerticalSolidList"/>
    <dgm:cxn modelId="{F416F4A5-0F5D-42A2-9DC2-30BC599E9965}" type="presParOf" srcId="{1AC2FE46-5E96-4D00-91AC-F5B985184339}" destId="{08ECB778-DE47-48C9-8AFF-A5B83005FBE7}" srcOrd="1" destOrd="0" presId="urn:microsoft.com/office/officeart/2018/2/layout/IconVerticalSolidList"/>
    <dgm:cxn modelId="{64B96BBB-1F36-4DF5-9310-C8405CA914DF}" type="presParOf" srcId="{1AC2FE46-5E96-4D00-91AC-F5B985184339}" destId="{4AA7304B-047B-412B-A613-ABCFCFF5F2B8}" srcOrd="2" destOrd="0" presId="urn:microsoft.com/office/officeart/2018/2/layout/IconVerticalSolidList"/>
    <dgm:cxn modelId="{A0459775-70A0-42C6-B503-DA46C05F15DE}" type="presParOf" srcId="{1AC2FE46-5E96-4D00-91AC-F5B985184339}" destId="{24772C0F-2F59-4C77-A170-C2CF16D27C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29FA4-800F-410C-A5E5-9FBF3A8EFBD6}">
      <dsp:nvSpPr>
        <dsp:cNvPr id="0" name=""/>
        <dsp:cNvSpPr/>
      </dsp:nvSpPr>
      <dsp:spPr>
        <a:xfrm>
          <a:off x="0" y="2066"/>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5DD01-B81F-49AD-8A36-1163DF0F56D8}">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906DD6-26C4-46AB-AAC2-6DFBCAA468D2}">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Freestyle Libre: Digital Innovation in UK Health Care</a:t>
          </a:r>
          <a:endParaRPr lang="en-US" sz="2200" kern="1200"/>
        </a:p>
      </dsp:txBody>
      <dsp:txXfrm>
        <a:off x="1209819" y="2066"/>
        <a:ext cx="5418984" cy="1047462"/>
      </dsp:txXfrm>
    </dsp:sp>
    <dsp:sp modelId="{D0A8FFA7-3195-4776-B914-3EC0870016DD}">
      <dsp:nvSpPr>
        <dsp:cNvPr id="0" name=""/>
        <dsp:cNvSpPr/>
      </dsp:nvSpPr>
      <dsp:spPr>
        <a:xfrm>
          <a:off x="0" y="1311395"/>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FE6BC-61B4-4189-98FC-CF79BFAF75A9}">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321362-1460-4771-B3D2-BB4D26622646}">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Your Name: Shama Aslam</a:t>
          </a:r>
          <a:endParaRPr lang="en-US" sz="2200" kern="1200"/>
        </a:p>
      </dsp:txBody>
      <dsp:txXfrm>
        <a:off x="1209819" y="1311395"/>
        <a:ext cx="5418984" cy="1047462"/>
      </dsp:txXfrm>
    </dsp:sp>
    <dsp:sp modelId="{FD2DB062-FE8F-4193-9958-5E0CCEDFF314}">
      <dsp:nvSpPr>
        <dsp:cNvPr id="0" name=""/>
        <dsp:cNvSpPr/>
      </dsp:nvSpPr>
      <dsp:spPr>
        <a:xfrm>
          <a:off x="0" y="2564966"/>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F4468-A5F4-4667-9109-7C739ABF955E}">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71CFB0-E626-4A13-BCA9-71F24C557C97}">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Student Number: 2324335</a:t>
          </a:r>
          <a:endParaRPr lang="en-US" sz="2200" kern="1200"/>
        </a:p>
      </dsp:txBody>
      <dsp:txXfrm>
        <a:off x="1209819" y="2620723"/>
        <a:ext cx="5418984" cy="1047462"/>
      </dsp:txXfrm>
    </dsp:sp>
    <dsp:sp modelId="{8DCC3A04-A8C9-470E-BB8D-A2F91D112EFC}">
      <dsp:nvSpPr>
        <dsp:cNvPr id="0" name=""/>
        <dsp:cNvSpPr/>
      </dsp:nvSpPr>
      <dsp:spPr>
        <a:xfrm>
          <a:off x="0" y="3930051"/>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ECB778-DE47-48C9-8AFF-A5B83005FBE7}">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772C0F-2F59-4C77-A170-C2CF16D27C04}">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 </a:t>
          </a:r>
          <a:r>
            <a:rPr lang="en-GB" sz="2200" kern="1200" dirty="0"/>
            <a:t>Title: Digital transformation in health and care professions</a:t>
          </a:r>
          <a:endParaRPr lang="en-US" sz="2200" kern="1200" dirty="0"/>
        </a:p>
      </dsp:txBody>
      <dsp:txXfrm>
        <a:off x="1209819" y="3930051"/>
        <a:ext cx="5418984" cy="10474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564BE6-F4E0-4FBF-BE24-F02DE68829D3}" type="datetimeFigureOut">
              <a:rPr lang="en-US" smtClean="0"/>
              <a:t>3/6/2026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352A2A-675B-438B-B2F7-421AD679D0E7}" type="slidenum">
              <a:rPr lang="en-US" smtClean="0"/>
              <a:t>‹#›</a:t>
            </a:fld>
            <a:endParaRPr lang="en-US"/>
          </a:p>
        </p:txBody>
      </p:sp>
    </p:spTree>
    <p:extLst>
      <p:ext uri="{BB962C8B-B14F-4D97-AF65-F5344CB8AC3E}">
        <p14:creationId xmlns:p14="http://schemas.microsoft.com/office/powerpoint/2010/main" val="3303994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Good morning. Today I am going to provide a critical evaluation of </a:t>
            </a:r>
            <a:r>
              <a:rPr lang="en-US" dirty="0" err="1"/>
              <a:t>FreeStyle</a:t>
            </a:r>
            <a:r>
              <a:rPr lang="en-US" dirty="0"/>
              <a:t> Libre as a digital innovation in the UK healthcare. This presentation is a summary of the research conducted by me in Component 1 and its contribution to the service users, the healthcare professionals and general service delivery in the NHS.</a:t>
            </a:r>
          </a:p>
        </p:txBody>
      </p:sp>
      <p:sp>
        <p:nvSpPr>
          <p:cNvPr id="4" name="Slide Number Placeholder 3"/>
          <p:cNvSpPr>
            <a:spLocks noGrp="1"/>
          </p:cNvSpPr>
          <p:nvPr>
            <p:ph type="sldNum" sz="quarter" idx="5"/>
          </p:nvPr>
        </p:nvSpPr>
        <p:spPr/>
        <p:txBody>
          <a:bodyPr/>
          <a:lstStyle/>
          <a:p>
            <a:fld id="{40352A2A-675B-438B-B2F7-421AD679D0E7}" type="slidenum">
              <a:rPr lang="en-US" smtClean="0"/>
              <a:t>1</a:t>
            </a:fld>
            <a:endParaRPr lang="en-US"/>
          </a:p>
        </p:txBody>
      </p:sp>
    </p:spTree>
    <p:extLst>
      <p:ext uri="{BB962C8B-B14F-4D97-AF65-F5344CB8AC3E}">
        <p14:creationId xmlns:p14="http://schemas.microsoft.com/office/powerpoint/2010/main" val="3833711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Diabetes has become a rising social dilemma in the UK, and this has led to mounting strain on the NHS resources. As a reaction, digital technologies have been proposed to enhance the long-term condition management. The </a:t>
            </a:r>
            <a:r>
              <a:rPr lang="en-US" dirty="0" err="1"/>
              <a:t>FreeStyle</a:t>
            </a:r>
            <a:r>
              <a:rPr lang="en-US" dirty="0"/>
              <a:t> Libre is a very notable flash glucose monitoring (Anastasiadou </a:t>
            </a:r>
            <a:r>
              <a:rPr lang="en-US" i="1" dirty="0"/>
              <a:t>et al</a:t>
            </a:r>
            <a:r>
              <a:rPr lang="en-US" dirty="0"/>
              <a:t>., 2025). This presentation seeks to critically assess its influence in three areas, including patients, professionals, and service delivery</a:t>
            </a:r>
          </a:p>
        </p:txBody>
      </p:sp>
      <p:sp>
        <p:nvSpPr>
          <p:cNvPr id="4" name="Slide Number Placeholder 3"/>
          <p:cNvSpPr>
            <a:spLocks noGrp="1"/>
          </p:cNvSpPr>
          <p:nvPr>
            <p:ph type="sldNum" sz="quarter" idx="5"/>
          </p:nvPr>
        </p:nvSpPr>
        <p:spPr/>
        <p:txBody>
          <a:bodyPr/>
          <a:lstStyle/>
          <a:p>
            <a:fld id="{40352A2A-675B-438B-B2F7-421AD679D0E7}" type="slidenum">
              <a:rPr lang="en-US" smtClean="0"/>
              <a:t>2</a:t>
            </a:fld>
            <a:endParaRPr lang="en-US"/>
          </a:p>
        </p:txBody>
      </p:sp>
    </p:spTree>
    <p:extLst>
      <p:ext uri="{BB962C8B-B14F-4D97-AF65-F5344CB8AC3E}">
        <p14:creationId xmlns:p14="http://schemas.microsoft.com/office/powerpoint/2010/main" val="2776336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a:t>
            </a:r>
            <a:r>
              <a:rPr lang="en-US" dirty="0" err="1"/>
              <a:t>FreeStyle</a:t>
            </a:r>
            <a:r>
              <a:rPr lang="en-US" dirty="0"/>
              <a:t> Libre is a type of flash glucose that makes use of a tiny sensor attached to the upper arm. Users scan the sensor to get real time glucose results, trends and patterns (Stern </a:t>
            </a:r>
            <a:r>
              <a:rPr lang="en-US" i="1" dirty="0"/>
              <a:t>et al</a:t>
            </a:r>
            <a:r>
              <a:rPr lang="en-US" dirty="0"/>
              <a:t>., 2022). It can be continuously monitored unlike the conventional finger-prick testing (Anderson </a:t>
            </a:r>
            <a:r>
              <a:rPr lang="en-US" i="1" dirty="0"/>
              <a:t>et al</a:t>
            </a:r>
            <a:r>
              <a:rPr lang="en-US" dirty="0"/>
              <a:t>., 2022). NICE has provided its usage in certain groups of diabetes especially Type 1 diabetes.</a:t>
            </a:r>
          </a:p>
        </p:txBody>
      </p:sp>
      <p:sp>
        <p:nvSpPr>
          <p:cNvPr id="4" name="Slide Number Placeholder 3"/>
          <p:cNvSpPr>
            <a:spLocks noGrp="1"/>
          </p:cNvSpPr>
          <p:nvPr>
            <p:ph type="sldNum" sz="quarter" idx="5"/>
          </p:nvPr>
        </p:nvSpPr>
        <p:spPr/>
        <p:txBody>
          <a:bodyPr/>
          <a:lstStyle/>
          <a:p>
            <a:fld id="{40352A2A-675B-438B-B2F7-421AD679D0E7}" type="slidenum">
              <a:rPr lang="en-US" smtClean="0"/>
              <a:t>3</a:t>
            </a:fld>
            <a:endParaRPr lang="en-US"/>
          </a:p>
        </p:txBody>
      </p:sp>
    </p:spTree>
    <p:extLst>
      <p:ext uri="{BB962C8B-B14F-4D97-AF65-F5344CB8AC3E}">
        <p14:creationId xmlns:p14="http://schemas.microsoft.com/office/powerpoint/2010/main" val="421094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FreeStyle</a:t>
            </a:r>
            <a:r>
              <a:rPr lang="en-US" sz="1200" kern="1200" dirty="0">
                <a:solidFill>
                  <a:schemeClr val="tx1"/>
                </a:solidFill>
                <a:effectLst/>
                <a:latin typeface="+mn-lt"/>
                <a:ea typeface="+mn-ea"/>
                <a:cs typeface="+mn-cs"/>
              </a:rPr>
              <a:t> Libre is a significant change to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to the service users. It has positive signs of better </a:t>
            </a:r>
            <a:r>
              <a:rPr lang="en-US" sz="1200" kern="1200" dirty="0" err="1">
                <a:solidFill>
                  <a:schemeClr val="tx1"/>
                </a:solidFill>
                <a:effectLst/>
                <a:latin typeface="+mn-lt"/>
                <a:ea typeface="+mn-ea"/>
                <a:cs typeface="+mn-cs"/>
              </a:rPr>
              <a:t>glycaemic</a:t>
            </a:r>
            <a:r>
              <a:rPr lang="en-US" sz="1200" kern="1200" dirty="0">
                <a:solidFill>
                  <a:schemeClr val="tx1"/>
                </a:solidFill>
                <a:effectLst/>
                <a:latin typeface="+mn-lt"/>
                <a:ea typeface="+mn-ea"/>
                <a:cs typeface="+mn-cs"/>
              </a:rPr>
              <a:t> control and less </a:t>
            </a:r>
            <a:r>
              <a:rPr lang="en-US" sz="1200" kern="1200" dirty="0" err="1">
                <a:solidFill>
                  <a:schemeClr val="tx1"/>
                </a:solidFill>
                <a:effectLst/>
                <a:latin typeface="+mn-lt"/>
                <a:ea typeface="+mn-ea"/>
                <a:cs typeface="+mn-cs"/>
              </a:rPr>
              <a:t>hypoglycaemic</a:t>
            </a:r>
            <a:r>
              <a:rPr lang="en-US" sz="1200" kern="1200" dirty="0">
                <a:solidFill>
                  <a:schemeClr val="tx1"/>
                </a:solidFill>
                <a:effectLst/>
                <a:latin typeface="+mn-lt"/>
                <a:ea typeface="+mn-ea"/>
                <a:cs typeface="+mn-cs"/>
              </a:rPr>
              <a:t> episodes </a:t>
            </a:r>
            <a:r>
              <a:rPr lang="en-US" dirty="0"/>
              <a:t>(Sheikh </a:t>
            </a:r>
            <a:r>
              <a:rPr lang="en-US" i="1" dirty="0"/>
              <a:t>et al</a:t>
            </a:r>
            <a:r>
              <a:rPr lang="en-US" dirty="0"/>
              <a:t>., 2021)</a:t>
            </a:r>
            <a:r>
              <a:rPr lang="en-US" sz="1200" kern="1200" dirty="0">
                <a:solidFill>
                  <a:schemeClr val="tx1"/>
                </a:solidFill>
                <a:effectLst/>
                <a:latin typeface="+mn-lt"/>
                <a:ea typeface="+mn-ea"/>
                <a:cs typeface="+mn-cs"/>
              </a:rPr>
              <a:t>. Patients state that they have more independence and confidence in their condition management </a:t>
            </a:r>
            <a:r>
              <a:rPr lang="en-US" dirty="0"/>
              <a:t>(Arora, 2020)</a:t>
            </a:r>
            <a:r>
              <a:rPr lang="en-US" sz="1200" kern="1200" dirty="0">
                <a:solidFill>
                  <a:schemeClr val="tx1"/>
                </a:solidFill>
                <a:effectLst/>
                <a:latin typeface="+mn-lt"/>
                <a:ea typeface="+mn-ea"/>
                <a:cs typeface="+mn-cs"/>
              </a:rPr>
              <a:t>. Tracking trends improves decision-making in the areas of diet, exercise and insulin use.</a:t>
            </a:r>
          </a:p>
          <a:p>
            <a:endParaRPr lang="en-US" dirty="0"/>
          </a:p>
        </p:txBody>
      </p:sp>
      <p:sp>
        <p:nvSpPr>
          <p:cNvPr id="4" name="Slide Number Placeholder 3"/>
          <p:cNvSpPr>
            <a:spLocks noGrp="1"/>
          </p:cNvSpPr>
          <p:nvPr>
            <p:ph type="sldNum" sz="quarter" idx="5"/>
          </p:nvPr>
        </p:nvSpPr>
        <p:spPr/>
        <p:txBody>
          <a:bodyPr/>
          <a:lstStyle/>
          <a:p>
            <a:fld id="{40352A2A-675B-438B-B2F7-421AD679D0E7}" type="slidenum">
              <a:rPr lang="en-US" smtClean="0"/>
              <a:t>4</a:t>
            </a:fld>
            <a:endParaRPr lang="en-US"/>
          </a:p>
        </p:txBody>
      </p:sp>
    </p:spTree>
    <p:extLst>
      <p:ext uri="{BB962C8B-B14F-4D97-AF65-F5344CB8AC3E}">
        <p14:creationId xmlns:p14="http://schemas.microsoft.com/office/powerpoint/2010/main" val="2978036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Nevertheless, the advantages do not apply everywhere. The accessibility of the Integrated Care Systems differs, and it generates inequality in the regions. Some patients are still digital illiterate, e.g. older adults or socioeconomically disadvantaged populations (Baines </a:t>
            </a:r>
            <a:r>
              <a:rPr lang="en-US" i="1" dirty="0"/>
              <a:t>et al</a:t>
            </a:r>
            <a:r>
              <a:rPr lang="en-US" dirty="0"/>
              <a:t>., 2022). Other users complain of experiencing anxiety because there is always monitoring of data. Thus, as empowering, the technology can cause health inequalities unintentionally.</a:t>
            </a:r>
          </a:p>
        </p:txBody>
      </p:sp>
      <p:sp>
        <p:nvSpPr>
          <p:cNvPr id="4" name="Slide Number Placeholder 3"/>
          <p:cNvSpPr>
            <a:spLocks noGrp="1"/>
          </p:cNvSpPr>
          <p:nvPr>
            <p:ph type="sldNum" sz="quarter" idx="5"/>
          </p:nvPr>
        </p:nvSpPr>
        <p:spPr/>
        <p:txBody>
          <a:bodyPr/>
          <a:lstStyle/>
          <a:p>
            <a:fld id="{40352A2A-675B-438B-B2F7-421AD679D0E7}" type="slidenum">
              <a:rPr lang="en-US" smtClean="0"/>
              <a:t>5</a:t>
            </a:fld>
            <a:endParaRPr lang="en-US"/>
          </a:p>
        </p:txBody>
      </p:sp>
    </p:spTree>
    <p:extLst>
      <p:ext uri="{BB962C8B-B14F-4D97-AF65-F5344CB8AC3E}">
        <p14:creationId xmlns:p14="http://schemas.microsoft.com/office/powerpoint/2010/main" val="2917702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the healthcare professionals, </a:t>
            </a:r>
            <a:r>
              <a:rPr lang="en-US" sz="1200" kern="1200" dirty="0" err="1">
                <a:solidFill>
                  <a:schemeClr val="tx1"/>
                </a:solidFill>
                <a:effectLst/>
                <a:latin typeface="+mn-lt"/>
                <a:ea typeface="+mn-ea"/>
                <a:cs typeface="+mn-cs"/>
              </a:rPr>
              <a:t>FreeStyle</a:t>
            </a:r>
            <a:r>
              <a:rPr lang="en-US" sz="1200" kern="1200" dirty="0">
                <a:solidFill>
                  <a:schemeClr val="tx1"/>
                </a:solidFill>
                <a:effectLst/>
                <a:latin typeface="+mn-lt"/>
                <a:ea typeface="+mn-ea"/>
                <a:cs typeface="+mn-cs"/>
              </a:rPr>
              <a:t> Libre allows them to access glucose data remotely </a:t>
            </a:r>
            <a:r>
              <a:rPr lang="en-US" dirty="0"/>
              <a:t>(Benson, 2019)</a:t>
            </a:r>
            <a:r>
              <a:rPr lang="en-US" sz="1200" kern="1200" dirty="0">
                <a:solidFill>
                  <a:schemeClr val="tx1"/>
                </a:solidFill>
                <a:effectLst/>
                <a:latin typeface="+mn-lt"/>
                <a:ea typeface="+mn-ea"/>
                <a:cs typeface="+mn-cs"/>
              </a:rPr>
              <a:t>. This promotes online evaluations and care strategizing. Before complications set in, clinicians are able to detect trends. It corresponds to the NHS digital transformation and was especially useful during COVID-19 </a:t>
            </a:r>
            <a:r>
              <a:rPr lang="en-US" dirty="0"/>
              <a:t>(</a:t>
            </a:r>
            <a:r>
              <a:rPr lang="en-US" dirty="0" err="1"/>
              <a:t>Satwekar</a:t>
            </a:r>
            <a:r>
              <a:rPr lang="en-US" dirty="0"/>
              <a:t> </a:t>
            </a:r>
            <a:r>
              <a:rPr lang="en-US" i="1" dirty="0"/>
              <a:t>et al</a:t>
            </a:r>
            <a:r>
              <a:rPr lang="en-US" dirty="0"/>
              <a:t>., 2022)</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40352A2A-675B-438B-B2F7-421AD679D0E7}" type="slidenum">
              <a:rPr lang="en-US" smtClean="0"/>
              <a:t>6</a:t>
            </a:fld>
            <a:endParaRPr lang="en-US"/>
          </a:p>
        </p:txBody>
      </p:sp>
    </p:spTree>
    <p:extLst>
      <p:ext uri="{BB962C8B-B14F-4D97-AF65-F5344CB8AC3E}">
        <p14:creationId xmlns:p14="http://schemas.microsoft.com/office/powerpoint/2010/main" val="3810280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However, a higher data access leads to a higher workload. Clinicians would have to process large amounts of information which cause cognitive burden (Nasir </a:t>
            </a:r>
            <a:r>
              <a:rPr lang="en-US" i="1" dirty="0"/>
              <a:t>et al</a:t>
            </a:r>
            <a:r>
              <a:rPr lang="en-US" dirty="0"/>
              <a:t>., 2024). Digital training is necessary, but the delivery of this type of training is sporadic (Bhavnani </a:t>
            </a:r>
            <a:r>
              <a:rPr lang="en-US" i="1" dirty="0"/>
              <a:t>et al</a:t>
            </a:r>
            <a:r>
              <a:rPr lang="en-US" dirty="0"/>
              <a:t>., 2017). There are also questions in the area of responsibility in giving response to alerts in remote monitoring systems.</a:t>
            </a:r>
          </a:p>
        </p:txBody>
      </p:sp>
      <p:sp>
        <p:nvSpPr>
          <p:cNvPr id="4" name="Slide Number Placeholder 3"/>
          <p:cNvSpPr>
            <a:spLocks noGrp="1"/>
          </p:cNvSpPr>
          <p:nvPr>
            <p:ph type="sldNum" sz="quarter" idx="5"/>
          </p:nvPr>
        </p:nvSpPr>
        <p:spPr/>
        <p:txBody>
          <a:bodyPr/>
          <a:lstStyle/>
          <a:p>
            <a:fld id="{40352A2A-675B-438B-B2F7-421AD679D0E7}" type="slidenum">
              <a:rPr lang="en-US" smtClean="0"/>
              <a:t>7</a:t>
            </a:fld>
            <a:endParaRPr lang="en-US"/>
          </a:p>
        </p:txBody>
      </p:sp>
    </p:spTree>
    <p:extLst>
      <p:ext uri="{BB962C8B-B14F-4D97-AF65-F5344CB8AC3E}">
        <p14:creationId xmlns:p14="http://schemas.microsoft.com/office/powerpoint/2010/main" val="954971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err="1"/>
              <a:t>FreeStyle</a:t>
            </a:r>
            <a:r>
              <a:rPr lang="en-US" dirty="0"/>
              <a:t> Libre facilitates digitally enabled care pathways at service level. It saves the needless clinic visits and facilitates flexibility (McLean </a:t>
            </a:r>
            <a:r>
              <a:rPr lang="en-US" i="1" dirty="0"/>
              <a:t>et al</a:t>
            </a:r>
            <a:r>
              <a:rPr lang="en-US" dirty="0"/>
              <a:t>., 2023). Better </a:t>
            </a:r>
            <a:r>
              <a:rPr lang="en-US" dirty="0" err="1"/>
              <a:t>glycaemic</a:t>
            </a:r>
            <a:r>
              <a:rPr lang="en-US" dirty="0"/>
              <a:t> control will help to minimize expensive complications like diabetic ketoacidosis (</a:t>
            </a:r>
            <a:r>
              <a:rPr lang="en-US" dirty="0" err="1"/>
              <a:t>Emicke</a:t>
            </a:r>
            <a:r>
              <a:rPr lang="en-US" dirty="0"/>
              <a:t> </a:t>
            </a:r>
            <a:r>
              <a:rPr lang="en-US" i="1" dirty="0"/>
              <a:t>et al</a:t>
            </a:r>
            <a:r>
              <a:rPr lang="en-US" dirty="0"/>
              <a:t>., 2025). It is in line with the NHS goals of </a:t>
            </a:r>
            <a:r>
              <a:rPr lang="en-US" dirty="0" err="1"/>
              <a:t>modernising</a:t>
            </a:r>
            <a:r>
              <a:rPr lang="en-US" dirty="0"/>
              <a:t> the management of chronic diseases.</a:t>
            </a:r>
          </a:p>
        </p:txBody>
      </p:sp>
      <p:sp>
        <p:nvSpPr>
          <p:cNvPr id="4" name="Slide Number Placeholder 3"/>
          <p:cNvSpPr>
            <a:spLocks noGrp="1"/>
          </p:cNvSpPr>
          <p:nvPr>
            <p:ph type="sldNum" sz="quarter" idx="5"/>
          </p:nvPr>
        </p:nvSpPr>
        <p:spPr/>
        <p:txBody>
          <a:bodyPr/>
          <a:lstStyle/>
          <a:p>
            <a:fld id="{40352A2A-675B-438B-B2F7-421AD679D0E7}" type="slidenum">
              <a:rPr lang="en-US" smtClean="0"/>
              <a:t>8</a:t>
            </a:fld>
            <a:endParaRPr lang="en-US"/>
          </a:p>
        </p:txBody>
      </p:sp>
    </p:spTree>
    <p:extLst>
      <p:ext uri="{BB962C8B-B14F-4D97-AF65-F5344CB8AC3E}">
        <p14:creationId xmlns:p14="http://schemas.microsoft.com/office/powerpoint/2010/main" val="1238260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Implementation is costly although it may end up saving on costs. The IT systems used in the trusts differ, which does not enable smooth integration of data </a:t>
            </a:r>
            <a:r>
              <a:rPr lang="en-US" dirty="0"/>
              <a:t>(Lennon </a:t>
            </a:r>
            <a:r>
              <a:rPr lang="en-US" i="1" dirty="0"/>
              <a:t>et al</a:t>
            </a:r>
            <a:r>
              <a:rPr lang="en-US" dirty="0"/>
              <a:t>., 2017)</a:t>
            </a:r>
            <a:r>
              <a:rPr lang="en-US" sz="1200" kern="1200" dirty="0">
                <a:solidFill>
                  <a:schemeClr val="tx1"/>
                </a:solidFill>
                <a:effectLst/>
                <a:latin typeface="+mn-lt"/>
                <a:ea typeface="+mn-ea"/>
                <a:cs typeface="+mn-cs"/>
              </a:rPr>
              <a:t>. Unequal funding brings about a post-code lottery. Without fair rollout plans, the digital transformation will be a source of inequality instead of decreasing it </a:t>
            </a:r>
            <a:r>
              <a:rPr lang="en-US" dirty="0"/>
              <a:t>(Guo </a:t>
            </a:r>
            <a:r>
              <a:rPr lang="en-US" i="1" dirty="0"/>
              <a:t>et al</a:t>
            </a:r>
            <a:r>
              <a:rPr lang="en-US" dirty="0"/>
              <a:t>., 2020)</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40352A2A-675B-438B-B2F7-421AD679D0E7}" type="slidenum">
              <a:rPr lang="en-US" smtClean="0"/>
              <a:t>9</a:t>
            </a:fld>
            <a:endParaRPr lang="en-US"/>
          </a:p>
        </p:txBody>
      </p:sp>
    </p:spTree>
    <p:extLst>
      <p:ext uri="{BB962C8B-B14F-4D97-AF65-F5344CB8AC3E}">
        <p14:creationId xmlns:p14="http://schemas.microsoft.com/office/powerpoint/2010/main" val="1785390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general, </a:t>
            </a:r>
            <a:r>
              <a:rPr lang="en-US" sz="1200" kern="1200" dirty="0" err="1">
                <a:solidFill>
                  <a:schemeClr val="tx1"/>
                </a:solidFill>
                <a:effectLst/>
                <a:latin typeface="+mn-lt"/>
                <a:ea typeface="+mn-ea"/>
                <a:cs typeface="+mn-cs"/>
              </a:rPr>
              <a:t>FreeStyle</a:t>
            </a:r>
            <a:r>
              <a:rPr lang="en-US" sz="1200" kern="1200" dirty="0">
                <a:solidFill>
                  <a:schemeClr val="tx1"/>
                </a:solidFill>
                <a:effectLst/>
                <a:latin typeface="+mn-lt"/>
                <a:ea typeface="+mn-ea"/>
                <a:cs typeface="+mn-cs"/>
              </a:rPr>
              <a:t> Libre is significant digital transformation. Nevertheless, technology does not ensure improvement </a:t>
            </a:r>
            <a:r>
              <a:rPr lang="en-US" dirty="0"/>
              <a:t>(</a:t>
            </a:r>
            <a:r>
              <a:rPr lang="en-US" dirty="0" err="1"/>
              <a:t>Krasuska</a:t>
            </a:r>
            <a:r>
              <a:rPr lang="en-US" dirty="0"/>
              <a:t> </a:t>
            </a:r>
            <a:r>
              <a:rPr lang="en-US" i="1" dirty="0"/>
              <a:t>et al</a:t>
            </a:r>
            <a:r>
              <a:rPr lang="en-US" dirty="0"/>
              <a:t>., 2021)</a:t>
            </a:r>
            <a:r>
              <a:rPr lang="en-US" sz="1200" kern="1200" dirty="0">
                <a:solidFill>
                  <a:schemeClr val="tx1"/>
                </a:solidFill>
                <a:effectLst/>
                <a:latin typeface="+mn-lt"/>
                <a:ea typeface="+mn-ea"/>
                <a:cs typeface="+mn-cs"/>
              </a:rPr>
              <a:t>. It is determined by its workforce capacity, digital infrastructure, and non-discriminatory access. There should be system level preparedness in digital innovation </a:t>
            </a:r>
            <a:r>
              <a:rPr lang="en-US" dirty="0"/>
              <a:t>(Honeyford </a:t>
            </a:r>
            <a:r>
              <a:rPr lang="en-US" i="1" dirty="0"/>
              <a:t>et al</a:t>
            </a:r>
            <a:r>
              <a:rPr lang="en-US" dirty="0"/>
              <a:t>., 2025).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0352A2A-675B-438B-B2F7-421AD679D0E7}" type="slidenum">
              <a:rPr lang="en-US" smtClean="0"/>
              <a:t>10</a:t>
            </a:fld>
            <a:endParaRPr lang="en-US"/>
          </a:p>
        </p:txBody>
      </p:sp>
    </p:spTree>
    <p:extLst>
      <p:ext uri="{BB962C8B-B14F-4D97-AF65-F5344CB8AC3E}">
        <p14:creationId xmlns:p14="http://schemas.microsoft.com/office/powerpoint/2010/main" val="866385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err="1"/>
              <a:t>FreeStyle</a:t>
            </a:r>
            <a:r>
              <a:rPr lang="en-US" dirty="0"/>
              <a:t> Libre produces continuous sensitive biometric data, and therefore, it should be governed under UK data protection legal legislations such as the UK GDPR and the Data Protection Act 2018. Since glucose measurements can be stored and sent remotely via digital means, NHS </a:t>
            </a:r>
            <a:r>
              <a:rPr lang="en-US" dirty="0" err="1"/>
              <a:t>organisations</a:t>
            </a:r>
            <a:r>
              <a:rPr lang="en-US" dirty="0"/>
              <a:t> need to make sure that data is processed securely, the patient agrees to this, and that the clinical responsibility is transparent when reviewing the data (ICO,2023). Moreover, in the context of Equality Act 2010, the access to digital medical devices should not undermine the patients with low digital literacy, financial capabilities, or regional disparities in funding. Thus, the law does not just secure patient information, but also influences the way that </a:t>
            </a:r>
            <a:r>
              <a:rPr lang="en-US" dirty="0" err="1"/>
              <a:t>FreeStyle</a:t>
            </a:r>
            <a:r>
              <a:rPr lang="en-US" dirty="0"/>
              <a:t> Libre is commissioned, regulated, and provided fairly within the NHS.</a:t>
            </a:r>
          </a:p>
        </p:txBody>
      </p:sp>
      <p:sp>
        <p:nvSpPr>
          <p:cNvPr id="4" name="Slide Number Placeholder 3"/>
          <p:cNvSpPr>
            <a:spLocks noGrp="1"/>
          </p:cNvSpPr>
          <p:nvPr>
            <p:ph type="sldNum" sz="quarter" idx="5"/>
          </p:nvPr>
        </p:nvSpPr>
        <p:spPr/>
        <p:txBody>
          <a:bodyPr/>
          <a:lstStyle/>
          <a:p>
            <a:fld id="{40352A2A-675B-438B-B2F7-421AD679D0E7}" type="slidenum">
              <a:rPr lang="en-US" smtClean="0"/>
              <a:t>11</a:t>
            </a:fld>
            <a:endParaRPr lang="en-US"/>
          </a:p>
        </p:txBody>
      </p:sp>
    </p:spTree>
    <p:extLst>
      <p:ext uri="{BB962C8B-B14F-4D97-AF65-F5344CB8AC3E}">
        <p14:creationId xmlns:p14="http://schemas.microsoft.com/office/powerpoint/2010/main" val="1273406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a:t>
            </a:r>
            <a:r>
              <a:rPr lang="en-US" sz="1200" kern="1200" dirty="0" err="1">
                <a:solidFill>
                  <a:schemeClr val="tx1"/>
                </a:solidFill>
                <a:effectLst/>
                <a:latin typeface="+mn-lt"/>
                <a:ea typeface="+mn-ea"/>
                <a:cs typeface="+mn-cs"/>
              </a:rPr>
              <a:t>FreeStyle</a:t>
            </a:r>
            <a:r>
              <a:rPr lang="en-US" sz="1200" kern="1200" dirty="0">
                <a:solidFill>
                  <a:schemeClr val="tx1"/>
                </a:solidFill>
                <a:effectLst/>
                <a:latin typeface="+mn-lt"/>
                <a:ea typeface="+mn-ea"/>
                <a:cs typeface="+mn-cs"/>
              </a:rPr>
              <a:t> Libre has brought about positive changes to the management of diabetes in the NHS. It enhances patient empowerment and promotes evidence-based care. Nonetheless, the challenge in workforce, digital disparity, and governance issues should be implemented to guarantee sustainable and equitable measures </a:t>
            </a:r>
            <a:r>
              <a:rPr lang="en-US" dirty="0"/>
              <a:t>(Hughes </a:t>
            </a:r>
            <a:r>
              <a:rPr lang="en-US" i="1" dirty="0"/>
              <a:t>et al</a:t>
            </a:r>
            <a:r>
              <a:rPr lang="en-US" dirty="0"/>
              <a:t>., 2021)</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40352A2A-675B-438B-B2F7-421AD679D0E7}" type="slidenum">
              <a:rPr lang="en-US" smtClean="0"/>
              <a:t>12</a:t>
            </a:fld>
            <a:endParaRPr lang="en-US"/>
          </a:p>
        </p:txBody>
      </p:sp>
    </p:spTree>
    <p:extLst>
      <p:ext uri="{BB962C8B-B14F-4D97-AF65-F5344CB8AC3E}">
        <p14:creationId xmlns:p14="http://schemas.microsoft.com/office/powerpoint/2010/main" val="31528581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352A2A-675B-438B-B2F7-421AD679D0E7}" type="slidenum">
              <a:rPr lang="en-US" smtClean="0"/>
              <a:t>13</a:t>
            </a:fld>
            <a:endParaRPr lang="en-US"/>
          </a:p>
        </p:txBody>
      </p:sp>
    </p:spTree>
    <p:extLst>
      <p:ext uri="{BB962C8B-B14F-4D97-AF65-F5344CB8AC3E}">
        <p14:creationId xmlns:p14="http://schemas.microsoft.com/office/powerpoint/2010/main" val="4333142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352A2A-675B-438B-B2F7-421AD679D0E7}" type="slidenum">
              <a:rPr lang="en-US" smtClean="0"/>
              <a:t>14</a:t>
            </a:fld>
            <a:endParaRPr lang="en-US"/>
          </a:p>
        </p:txBody>
      </p:sp>
    </p:spTree>
    <p:extLst>
      <p:ext uri="{BB962C8B-B14F-4D97-AF65-F5344CB8AC3E}">
        <p14:creationId xmlns:p14="http://schemas.microsoft.com/office/powerpoint/2010/main" val="1171314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2991563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1395965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387444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15A478-2DE9-4B37-AC36-F8E3375F8DFF}"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1982412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5A478-2DE9-4B37-AC36-F8E3375F8DFF}" type="datetimeFigureOut">
              <a:rPr lang="en-US" smtClean="0"/>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2519928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15A478-2DE9-4B37-AC36-F8E3375F8DFF}" type="datetimeFigureOut">
              <a:rPr lang="en-US" smtClean="0"/>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1548477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15A478-2DE9-4B37-AC36-F8E3375F8DFF}" type="datetimeFigureOut">
              <a:rPr lang="en-US" smtClean="0"/>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3276692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15A478-2DE9-4B37-AC36-F8E3375F8DFF}"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1861169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15A478-2DE9-4B37-AC36-F8E3375F8DFF}"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1295623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2693161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7667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15913100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83570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35060007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8663746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5A478-2DE9-4B37-AC36-F8E3375F8DFF}"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12FA3-8C21-4ADC-AA49-930BCD0E5611}" type="slidenum">
              <a:rPr lang="en-US" smtClean="0"/>
              <a:t>‹#›</a:t>
            </a:fld>
            <a:endParaRPr lang="en-US"/>
          </a:p>
        </p:txBody>
      </p:sp>
    </p:spTree>
    <p:extLst>
      <p:ext uri="{BB962C8B-B14F-4D97-AF65-F5344CB8AC3E}">
        <p14:creationId xmlns:p14="http://schemas.microsoft.com/office/powerpoint/2010/main" val="2106386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E15A478-2DE9-4B37-AC36-F8E3375F8DFF}" type="datetimeFigureOut">
              <a:rPr lang="en-US" smtClean="0"/>
              <a:t>3/6/2026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B912FA3-8C21-4ADC-AA49-930BCD0E5611}" type="slidenum">
              <a:rPr lang="en-US" smtClean="0"/>
              <a:t>‹#›</a:t>
            </a:fld>
            <a:endParaRPr lang="en-US"/>
          </a:p>
        </p:txBody>
      </p:sp>
    </p:spTree>
    <p:extLst>
      <p:ext uri="{BB962C8B-B14F-4D97-AF65-F5344CB8AC3E}">
        <p14:creationId xmlns:p14="http://schemas.microsoft.com/office/powerpoint/2010/main" val="6152932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8" Type="http://schemas.openxmlformats.org/officeDocument/2006/relationships/hyperlink" Target="https://www.jacc.org/doi/abs/10.1016/j.jacc.2017.10.018" TargetMode="External"/><Relationship Id="rId3" Type="http://schemas.openxmlformats.org/officeDocument/2006/relationships/hyperlink" Target="https://www.mdpi.com/2227-9032/13/8/889" TargetMode="External"/><Relationship Id="rId7" Type="http://schemas.openxmlformats.org/officeDocument/2006/relationships/hyperlink" Target="https://pmc.ncbi.nlm.nih.gov/articles/PMC7062319/"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onlinelibrary.wiley.com/doi/full/10.1111/hex.13506" TargetMode="External"/><Relationship Id="rId5" Type="http://schemas.openxmlformats.org/officeDocument/2006/relationships/hyperlink" Target="https://www.tandfonline.com/doi/full/10.2147/MDER.S262590" TargetMode="External"/><Relationship Id="rId4" Type="http://schemas.openxmlformats.org/officeDocument/2006/relationships/hyperlink" Target="https://www.sciencedirect.com/science/article/pii/S0168851022000239"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pmc.ncbi.nlm.nih.gov/articles/PMC8685936/" TargetMode="External"/><Relationship Id="rId3" Type="http://schemas.openxmlformats.org/officeDocument/2006/relationships/hyperlink" Target="https://www.mdpi.com/2039-4403/15/5/171" TargetMode="External"/><Relationship Id="rId7" Type="http://schemas.openxmlformats.org/officeDocument/2006/relationships/hyperlink" Target="https://ico.org.uk/for-organisations/uk-gdpr-guidance-and-resourc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mdpi.com/1660-4601/18/23/12575" TargetMode="External"/><Relationship Id="rId5" Type="http://schemas.openxmlformats.org/officeDocument/2006/relationships/hyperlink" Target="https://pmc.ncbi.nlm.nih.gov/articles/PMC12035476/" TargetMode="External"/><Relationship Id="rId4" Type="http://schemas.openxmlformats.org/officeDocument/2006/relationships/hyperlink" Target="https://www.nature.com/articles/s41746-020-00314-2"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thelancet.com/journals/landig/article/PIIS2589-7500(21)00292-2/fulltext" TargetMode="External"/><Relationship Id="rId3" Type="http://schemas.openxmlformats.org/officeDocument/2006/relationships/hyperlink" Target="https://www.thelancet.com/journals/landig/article/PIIS2589-7500(23)00026-2/fulltext?uuid=uuid%3A72096dcf-e59e-4704-aaf6-cbc6b3aecddc" TargetMode="External"/><Relationship Id="rId7" Type="http://schemas.openxmlformats.org/officeDocument/2006/relationships/hyperlink" Target="https://www.thelancet.com/journals/landig/article/PIIS2589-7500(21)00005-4/fulltext" TargetMode="External"/><Relationship Id="rId2" Type="http://schemas.openxmlformats.org/officeDocument/2006/relationships/hyperlink" Target="https://www.jmir.org/2017/2/e42" TargetMode="External"/><Relationship Id="rId1" Type="http://schemas.openxmlformats.org/officeDocument/2006/relationships/slideLayout" Target="../slideLayouts/slideLayout2.xml"/><Relationship Id="rId6" Type="http://schemas.openxmlformats.org/officeDocument/2006/relationships/hyperlink" Target="https://timreview.ca/article/873" TargetMode="External"/><Relationship Id="rId5" Type="http://schemas.openxmlformats.org/officeDocument/2006/relationships/hyperlink" Target="https://ieeexplore.ieee.org/abstract/document/9772415/" TargetMode="External"/><Relationship Id="rId4" Type="http://schemas.openxmlformats.org/officeDocument/2006/relationships/hyperlink" Target="https://bmjopen.bmj.com/content/14/6/e083152.abstract"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dbth.nhs.uk/about-us/how-we-are-run/trust-strategy/dbth-quality-improvement-and-innovation-qii-strategy-2024-to-2028/" TargetMode="External"/><Relationship Id="rId3" Type="http://schemas.openxmlformats.org/officeDocument/2006/relationships/hyperlink" Target="https://doralhw.org/stay-safe-with-cgm-essential-precautions-for-continuous-glucose-monitoring/" TargetMode="External"/><Relationship Id="rId7" Type="http://schemas.openxmlformats.org/officeDocument/2006/relationships/hyperlink" Target="https://goldstandardmedicalgroup.com/impact-of-workplace-anxiety-on-productivity-recognize-sign-and-solution/" TargetMode="External"/><Relationship Id="rId12" Type="http://schemas.openxmlformats.org/officeDocument/2006/relationships/hyperlink" Target="https://www.maxhealthcare.in/blogs/world-diabetes-day-2023" TargetMode="External"/><Relationship Id="rId2" Type="http://schemas.openxmlformats.org/officeDocument/2006/relationships/hyperlink" Target="https://www.slideshare.net/slideshow/you-can-live-with-diabetes-if-you-learn-how-diabetes-treatment/47139753" TargetMode="External"/><Relationship Id="rId1" Type="http://schemas.openxmlformats.org/officeDocument/2006/relationships/slideLayout" Target="../slideLayouts/slideLayout2.xml"/><Relationship Id="rId6" Type="http://schemas.openxmlformats.org/officeDocument/2006/relationships/hyperlink" Target="https://empmonitor.com/blog/healthcare-workforce-management/" TargetMode="External"/><Relationship Id="rId11" Type="http://schemas.openxmlformats.org/officeDocument/2006/relationships/hyperlink" Target="https://www.linkedin.com/pulse/gdpr-data-protection-act-2018-adnan-zaheer" TargetMode="External"/><Relationship Id="rId5" Type="http://schemas.openxmlformats.org/officeDocument/2006/relationships/hyperlink" Target="https://annedrewhu.com/digital-divide-explained/" TargetMode="External"/><Relationship Id="rId10" Type="http://schemas.openxmlformats.org/officeDocument/2006/relationships/hyperlink" Target="https://roundstoneinsurance.com/blog/success-story-dialysis-repricing/" TargetMode="External"/><Relationship Id="rId4" Type="http://schemas.openxmlformats.org/officeDocument/2006/relationships/hyperlink" Target="https://www.bhf.org.uk/informationsupport/heart-matters-magazine/medical/tests/blood-sugar" TargetMode="External"/><Relationship Id="rId9" Type="http://schemas.openxmlformats.org/officeDocument/2006/relationships/hyperlink" Target="https://www.metropolitanrisk.com/6_ways_to_lower_your_workers_comp_experience_m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C865D-0F12-1761-E103-B238FCA70218}"/>
              </a:ext>
            </a:extLst>
          </p:cNvPr>
          <p:cNvSpPr>
            <a:spLocks noGrp="1"/>
          </p:cNvSpPr>
          <p:nvPr>
            <p:ph type="title"/>
          </p:nvPr>
        </p:nvSpPr>
        <p:spPr>
          <a:xfrm>
            <a:off x="652481" y="1382486"/>
            <a:ext cx="3547581" cy="4093028"/>
          </a:xfrm>
        </p:spPr>
        <p:txBody>
          <a:bodyPr anchor="ctr">
            <a:normAutofit/>
          </a:bodyPr>
          <a:lstStyle/>
          <a:p>
            <a:r>
              <a:rPr lang="en-GB" sz="4400" b="1" dirty="0"/>
              <a:t>– Freestyle Libre</a:t>
            </a:r>
            <a:endParaRPr lang="en-US" sz="4400" dirty="0"/>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E65DC85-25F3-9E2E-A285-B191ABB0850E}"/>
              </a:ext>
            </a:extLst>
          </p:cNvPr>
          <p:cNvGraphicFramePr>
            <a:graphicFrameLocks noGrp="1"/>
          </p:cNvGraphicFramePr>
          <p:nvPr>
            <p:ph idx="1"/>
            <p:extLst>
              <p:ext uri="{D42A27DB-BD31-4B8C-83A1-F6EECF244321}">
                <p14:modId xmlns:p14="http://schemas.microsoft.com/office/powerpoint/2010/main" val="50982824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129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244EEA4B-1B4E-5F87-9F1C-C91D9D985DC2}"/>
              </a:ext>
            </a:extLst>
          </p:cNvPr>
          <p:cNvSpPr>
            <a:spLocks noGrp="1"/>
          </p:cNvSpPr>
          <p:nvPr>
            <p:ph type="title"/>
          </p:nvPr>
        </p:nvSpPr>
        <p:spPr>
          <a:xfrm>
            <a:off x="676746" y="609600"/>
            <a:ext cx="3729076" cy="1320800"/>
          </a:xfrm>
        </p:spPr>
        <p:txBody>
          <a:bodyPr vert="horz" lIns="91440" tIns="45720" rIns="91440" bIns="45720" rtlCol="0" anchor="ctr">
            <a:normAutofit/>
          </a:bodyPr>
          <a:lstStyle/>
          <a:p>
            <a:r>
              <a:rPr lang="en-US" sz="3600" dirty="0"/>
              <a:t>Introduction &amp; Aim</a:t>
            </a:r>
          </a:p>
        </p:txBody>
      </p:sp>
      <p:sp>
        <p:nvSpPr>
          <p:cNvPr id="4" name="Text Placeholder 3">
            <a:extLst>
              <a:ext uri="{FF2B5EF4-FFF2-40B4-BE49-F238E27FC236}">
                <a16:creationId xmlns:a16="http://schemas.microsoft.com/office/drawing/2014/main" id="{9040CFAC-A96D-2F67-0FA3-FBEC65BBAAAE}"/>
              </a:ext>
            </a:extLst>
          </p:cNvPr>
          <p:cNvSpPr>
            <a:spLocks noGrp="1"/>
          </p:cNvSpPr>
          <p:nvPr>
            <p:ph type="body" sz="half" idx="2"/>
          </p:nvPr>
        </p:nvSpPr>
        <p:spPr>
          <a:xfrm>
            <a:off x="685167" y="2160589"/>
            <a:ext cx="3720916" cy="3560733"/>
          </a:xfrm>
        </p:spPr>
        <p:txBody>
          <a:bodyPr vert="horz" lIns="91440" tIns="45720" rIns="91440" bIns="45720" rtlCol="0">
            <a:normAutofit/>
          </a:bodyPr>
          <a:lstStyle/>
          <a:p>
            <a:pPr marL="285750" indent="-285750">
              <a:buFont typeface="Wingdings 3" charset="2"/>
              <a:buChar char=""/>
            </a:pPr>
            <a:r>
              <a:rPr lang="en-US" sz="1600" dirty="0">
                <a:latin typeface="Arial" panose="020B0604020202020204" pitchFamily="34" charset="0"/>
                <a:cs typeface="Arial" panose="020B0604020202020204" pitchFamily="34" charset="0"/>
              </a:rPr>
              <a:t>Increasing diabetes in UK.</a:t>
            </a:r>
          </a:p>
          <a:p>
            <a:pPr marL="285750" indent="-285750">
              <a:buFont typeface="Wingdings 3" charset="2"/>
              <a:buChar char=""/>
            </a:pPr>
            <a:r>
              <a:rPr lang="en-US" sz="1600" dirty="0">
                <a:latin typeface="Arial" panose="020B0604020202020204" pitchFamily="34" charset="0"/>
                <a:cs typeface="Arial" panose="020B0604020202020204" pitchFamily="34" charset="0"/>
              </a:rPr>
              <a:t>Growing financial and labour strains in the NHS (Anastasiadou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2025).</a:t>
            </a:r>
          </a:p>
          <a:p>
            <a:pPr marL="285750" indent="-285750">
              <a:buFont typeface="Wingdings 3" charset="2"/>
              <a:buChar char=""/>
            </a:pPr>
            <a:r>
              <a:rPr lang="en-US" sz="1600" dirty="0">
                <a:latin typeface="Arial" panose="020B0604020202020204" pitchFamily="34" charset="0"/>
                <a:cs typeface="Arial" panose="020B0604020202020204" pitchFamily="34" charset="0"/>
              </a:rPr>
              <a:t>Expanding digital health technologies.</a:t>
            </a:r>
          </a:p>
          <a:p>
            <a:pPr>
              <a:buFont typeface="Wingdings 3" charset="2"/>
              <a:buChar char=""/>
            </a:pPr>
            <a:r>
              <a:rPr lang="en-US" sz="1600" dirty="0">
                <a:latin typeface="Arial" panose="020B0604020202020204" pitchFamily="34" charset="0"/>
                <a:cs typeface="Arial" panose="020B0604020202020204" pitchFamily="34" charset="0"/>
              </a:rPr>
              <a:t>Aim: Critically assess the effect of Freestyle Libre on:</a:t>
            </a:r>
          </a:p>
          <a:p>
            <a:pPr marL="742950" lvl="1" indent="-285750">
              <a:buFont typeface="Wingdings 3" charset="2"/>
              <a:buChar char=""/>
            </a:pPr>
            <a:r>
              <a:rPr lang="en-US" sz="1600" dirty="0">
                <a:latin typeface="Arial" panose="020B0604020202020204" pitchFamily="34" charset="0"/>
                <a:cs typeface="Arial" panose="020B0604020202020204" pitchFamily="34" charset="0"/>
              </a:rPr>
              <a:t>Service users</a:t>
            </a:r>
          </a:p>
          <a:p>
            <a:pPr marL="742950" lvl="1" indent="-285750">
              <a:buFont typeface="Wingdings 3" charset="2"/>
              <a:buChar char=""/>
            </a:pPr>
            <a:r>
              <a:rPr lang="en-US" sz="1600" dirty="0">
                <a:latin typeface="Arial" panose="020B0604020202020204" pitchFamily="34" charset="0"/>
                <a:cs typeface="Arial" panose="020B0604020202020204" pitchFamily="34" charset="0"/>
              </a:rPr>
              <a:t>Healthcare workforce</a:t>
            </a:r>
          </a:p>
          <a:p>
            <a:pPr marL="742950" lvl="1" indent="-285750">
              <a:buFont typeface="Wingdings 3" charset="2"/>
              <a:buChar char=""/>
            </a:pPr>
            <a:r>
              <a:rPr lang="en-US" sz="1600" dirty="0">
                <a:latin typeface="Arial" panose="020B0604020202020204" pitchFamily="34" charset="0"/>
                <a:cs typeface="Arial" panose="020B0604020202020204" pitchFamily="34" charset="0"/>
              </a:rPr>
              <a:t>Service delivery </a:t>
            </a:r>
          </a:p>
          <a:p>
            <a:pPr>
              <a:buFont typeface="Wingdings 3" charset="2"/>
              <a:buChar char=""/>
            </a:pPr>
            <a:endParaRPr lang="en-US" dirty="0"/>
          </a:p>
        </p:txBody>
      </p:sp>
      <p:pic>
        <p:nvPicPr>
          <p:cNvPr id="7" name="Content Placeholder 6">
            <a:extLst>
              <a:ext uri="{FF2B5EF4-FFF2-40B4-BE49-F238E27FC236}">
                <a16:creationId xmlns:a16="http://schemas.microsoft.com/office/drawing/2014/main" id="{BD8438F8-63B5-1D3B-1BD3-65E0E6A60473}"/>
              </a:ext>
            </a:extLst>
          </p:cNvPr>
          <p:cNvPicPr>
            <a:picLocks noGrp="1" noChangeAspect="1"/>
          </p:cNvPicPr>
          <p:nvPr>
            <p:ph idx="1"/>
          </p:nvPr>
        </p:nvPicPr>
        <p:blipFill>
          <a:blip r:embed="rId3"/>
          <a:stretch>
            <a:fillRect/>
          </a:stretch>
        </p:blipFill>
        <p:spPr>
          <a:xfrm>
            <a:off x="4654035" y="1450704"/>
            <a:ext cx="4602747" cy="3452060"/>
          </a:xfrm>
          <a:prstGeom prst="rect">
            <a:avLst/>
          </a:prstGeom>
        </p:spPr>
      </p:pic>
    </p:spTree>
    <p:extLst>
      <p:ext uri="{BB962C8B-B14F-4D97-AF65-F5344CB8AC3E}">
        <p14:creationId xmlns:p14="http://schemas.microsoft.com/office/powerpoint/2010/main" val="674852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072D860-8E4C-C4EB-82F8-4371A7C55F67}"/>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sz="3600">
                <a:solidFill>
                  <a:schemeClr val="bg1"/>
                </a:solidFill>
              </a:rPr>
              <a:t>What is FreeStyle Libre?</a:t>
            </a:r>
          </a:p>
        </p:txBody>
      </p:sp>
      <p:sp>
        <p:nvSpPr>
          <p:cNvPr id="4" name="Text Placeholder 3">
            <a:extLst>
              <a:ext uri="{FF2B5EF4-FFF2-40B4-BE49-F238E27FC236}">
                <a16:creationId xmlns:a16="http://schemas.microsoft.com/office/drawing/2014/main" id="{D3338154-F680-1638-AEA1-26700F2F2BE5}"/>
              </a:ext>
            </a:extLst>
          </p:cNvPr>
          <p:cNvSpPr>
            <a:spLocks noGrp="1"/>
          </p:cNvSpPr>
          <p:nvPr>
            <p:ph type="body" sz="half" idx="2"/>
          </p:nvPr>
        </p:nvSpPr>
        <p:spPr>
          <a:xfrm>
            <a:off x="673754" y="2160590"/>
            <a:ext cx="3973943" cy="3440110"/>
          </a:xfrm>
        </p:spPr>
        <p:txBody>
          <a:bodyPr vert="horz" lIns="91440" tIns="45720" rIns="91440" bIns="45720" rtlCol="0">
            <a:normAutofit/>
          </a:bodyPr>
          <a:lstStyle/>
          <a:p>
            <a:pPr marL="285750"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Flash glucose monitoring (FGM) system.</a:t>
            </a:r>
          </a:p>
          <a:p>
            <a:pPr marL="285750"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Sensor worn on upper arm</a:t>
            </a:r>
          </a:p>
          <a:p>
            <a:pPr marL="285750"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Live glucose detection through scanner or phone (Anderson </a:t>
            </a:r>
            <a:r>
              <a:rPr lang="en-US" sz="1600" i="1" dirty="0">
                <a:solidFill>
                  <a:schemeClr val="bg1"/>
                </a:solidFill>
                <a:latin typeface="Arial" panose="020B0604020202020204" pitchFamily="34" charset="0"/>
                <a:cs typeface="Arial" panose="020B0604020202020204" pitchFamily="34" charset="0"/>
              </a:rPr>
              <a:t>et al</a:t>
            </a:r>
            <a:r>
              <a:rPr lang="en-US" sz="1600" dirty="0">
                <a:solidFill>
                  <a:schemeClr val="bg1"/>
                </a:solidFill>
                <a:latin typeface="Arial" panose="020B0604020202020204" pitchFamily="34" charset="0"/>
                <a:cs typeface="Arial" panose="020B0604020202020204" pitchFamily="34" charset="0"/>
              </a:rPr>
              <a:t>., 2022).</a:t>
            </a:r>
          </a:p>
          <a:p>
            <a:pPr marL="285750"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Eliminates the necessity of finger-prick tests.</a:t>
            </a:r>
          </a:p>
          <a:p>
            <a:pPr marL="285750"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NICE-endorsed concerning particular patients (Stern </a:t>
            </a:r>
            <a:r>
              <a:rPr lang="en-US" sz="1600" i="1" dirty="0">
                <a:solidFill>
                  <a:schemeClr val="bg1"/>
                </a:solidFill>
                <a:latin typeface="Arial" panose="020B0604020202020204" pitchFamily="34" charset="0"/>
                <a:cs typeface="Arial" panose="020B0604020202020204" pitchFamily="34" charset="0"/>
              </a:rPr>
              <a:t>et al</a:t>
            </a:r>
            <a:r>
              <a:rPr lang="en-US" sz="1600" dirty="0">
                <a:solidFill>
                  <a:schemeClr val="bg1"/>
                </a:solidFill>
                <a:latin typeface="Arial" panose="020B0604020202020204" pitchFamily="34" charset="0"/>
                <a:cs typeface="Arial" panose="020B0604020202020204" pitchFamily="34" charset="0"/>
              </a:rPr>
              <a:t>., 2022).</a:t>
            </a:r>
          </a:p>
          <a:p>
            <a:pPr>
              <a:buFont typeface="Wingdings 3" charset="2"/>
              <a:buChar char=""/>
            </a:pPr>
            <a:endParaRPr lang="en-US" dirty="0">
              <a:solidFill>
                <a:schemeClr val="bg1"/>
              </a:solidFill>
            </a:endParaRPr>
          </a:p>
        </p:txBody>
      </p:sp>
      <p:pic>
        <p:nvPicPr>
          <p:cNvPr id="5" name="Content Placeholder 4">
            <a:extLst>
              <a:ext uri="{FF2B5EF4-FFF2-40B4-BE49-F238E27FC236}">
                <a16:creationId xmlns:a16="http://schemas.microsoft.com/office/drawing/2014/main" id="{BB191CEB-6CD9-B6B6-3DA1-2C29D2EE772E}"/>
              </a:ext>
            </a:extLst>
          </p:cNvPr>
          <p:cNvPicPr>
            <a:picLocks noGrp="1" noChangeAspect="1"/>
          </p:cNvPicPr>
          <p:nvPr>
            <p:ph idx="1"/>
          </p:nvPr>
        </p:nvPicPr>
        <p:blipFill>
          <a:blip r:embed="rId3"/>
          <a:stretch>
            <a:fillRect/>
          </a:stretch>
        </p:blipFill>
        <p:spPr>
          <a:xfrm>
            <a:off x="6096001" y="1695728"/>
            <a:ext cx="5143500" cy="3454029"/>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259367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Shape 3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0B0332-2002-68EC-2E5A-56AF199E005B}"/>
              </a:ext>
            </a:extLst>
          </p:cNvPr>
          <p:cNvSpPr>
            <a:spLocks noGrp="1"/>
          </p:cNvSpPr>
          <p:nvPr>
            <p:ph type="title"/>
          </p:nvPr>
        </p:nvSpPr>
        <p:spPr>
          <a:xfrm>
            <a:off x="7181723" y="609600"/>
            <a:ext cx="4512989" cy="2227730"/>
          </a:xfrm>
        </p:spPr>
        <p:txBody>
          <a:bodyPr vert="horz" lIns="91440" tIns="45720" rIns="91440" bIns="45720" rtlCol="0" anchor="ctr">
            <a:normAutofit/>
          </a:bodyPr>
          <a:lstStyle/>
          <a:p>
            <a:r>
              <a:rPr lang="en-US" sz="3600">
                <a:solidFill>
                  <a:srgbClr val="FFFFFF"/>
                </a:solidFill>
              </a:rPr>
              <a:t>Service User Impact (LO1).</a:t>
            </a:r>
          </a:p>
        </p:txBody>
      </p:sp>
      <p:pic>
        <p:nvPicPr>
          <p:cNvPr id="5" name="Content Placeholder 4">
            <a:extLst>
              <a:ext uri="{FF2B5EF4-FFF2-40B4-BE49-F238E27FC236}">
                <a16:creationId xmlns:a16="http://schemas.microsoft.com/office/drawing/2014/main" id="{D78F90B8-CC97-FBF4-EE67-449425BEC95B}"/>
              </a:ext>
            </a:extLst>
          </p:cNvPr>
          <p:cNvPicPr>
            <a:picLocks noGrp="1" noChangeAspect="1"/>
          </p:cNvPicPr>
          <p:nvPr>
            <p:ph idx="1"/>
          </p:nvPr>
        </p:nvPicPr>
        <p:blipFill>
          <a:blip r:embed="rId3"/>
          <a:stretch>
            <a:fillRect/>
          </a:stretch>
        </p:blipFill>
        <p:spPr>
          <a:xfrm>
            <a:off x="757251" y="2478352"/>
            <a:ext cx="3856774" cy="1990194"/>
          </a:xfrm>
          <a:prstGeom prst="rect">
            <a:avLst/>
          </a:prstGeom>
        </p:spPr>
      </p:pic>
      <p:sp>
        <p:nvSpPr>
          <p:cNvPr id="4" name="Text Placeholder 3">
            <a:extLst>
              <a:ext uri="{FF2B5EF4-FFF2-40B4-BE49-F238E27FC236}">
                <a16:creationId xmlns:a16="http://schemas.microsoft.com/office/drawing/2014/main" id="{F5441841-319F-66F9-4936-9AAF84EE01B2}"/>
              </a:ext>
            </a:extLst>
          </p:cNvPr>
          <p:cNvSpPr>
            <a:spLocks noGrp="1"/>
          </p:cNvSpPr>
          <p:nvPr>
            <p:ph type="body" sz="half" idx="2"/>
          </p:nvPr>
        </p:nvSpPr>
        <p:spPr>
          <a:xfrm>
            <a:off x="7181725" y="2837329"/>
            <a:ext cx="4512988" cy="3317938"/>
          </a:xfrm>
        </p:spPr>
        <p:txBody>
          <a:bodyPr vert="horz" lIns="91440" tIns="45720" rIns="91440" bIns="45720" rtlCol="0" anchor="t">
            <a:normAutofit/>
          </a:bodyPr>
          <a:lstStyle/>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Reduced finger-prick tests.</a:t>
            </a:r>
          </a:p>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Better </a:t>
            </a:r>
            <a:r>
              <a:rPr lang="en-US" sz="2000" dirty="0" err="1">
                <a:solidFill>
                  <a:srgbClr val="FFFFFF"/>
                </a:solidFill>
                <a:latin typeface="Arial" panose="020B0604020202020204" pitchFamily="34" charset="0"/>
                <a:cs typeface="Arial" panose="020B0604020202020204" pitchFamily="34" charset="0"/>
              </a:rPr>
              <a:t>glycaemic</a:t>
            </a:r>
            <a:r>
              <a:rPr lang="en-US" sz="2000" dirty="0">
                <a:solidFill>
                  <a:srgbClr val="FFFFFF"/>
                </a:solidFill>
                <a:latin typeface="Arial" panose="020B0604020202020204" pitchFamily="34" charset="0"/>
                <a:cs typeface="Arial" panose="020B0604020202020204" pitchFamily="34" charset="0"/>
              </a:rPr>
              <a:t> control (Reduced HbA1c) (Sheikh </a:t>
            </a:r>
            <a:r>
              <a:rPr lang="en-US" sz="2000" i="1" dirty="0">
                <a:solidFill>
                  <a:srgbClr val="FFFFFF"/>
                </a:solidFill>
                <a:latin typeface="Arial" panose="020B0604020202020204" pitchFamily="34" charset="0"/>
                <a:cs typeface="Arial" panose="020B0604020202020204" pitchFamily="34" charset="0"/>
              </a:rPr>
              <a:t>et al</a:t>
            </a:r>
            <a:r>
              <a:rPr lang="en-US" sz="2000" dirty="0">
                <a:solidFill>
                  <a:srgbClr val="FFFFFF"/>
                </a:solidFill>
                <a:latin typeface="Arial" panose="020B0604020202020204" pitchFamily="34" charset="0"/>
                <a:cs typeface="Arial" panose="020B0604020202020204" pitchFamily="34" charset="0"/>
              </a:rPr>
              <a:t>., 2021)</a:t>
            </a:r>
          </a:p>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Fewer </a:t>
            </a:r>
            <a:r>
              <a:rPr lang="en-US" sz="2000" dirty="0" err="1">
                <a:solidFill>
                  <a:srgbClr val="FFFFFF"/>
                </a:solidFill>
                <a:latin typeface="Arial" panose="020B0604020202020204" pitchFamily="34" charset="0"/>
                <a:cs typeface="Arial" panose="020B0604020202020204" pitchFamily="34" charset="0"/>
              </a:rPr>
              <a:t>hypoglycaemia</a:t>
            </a:r>
            <a:r>
              <a:rPr lang="en-US" sz="2000" dirty="0">
                <a:solidFill>
                  <a:srgbClr val="FFFFFF"/>
                </a:solidFill>
                <a:latin typeface="Arial" panose="020B0604020202020204" pitchFamily="34" charset="0"/>
                <a:cs typeface="Arial" panose="020B0604020202020204" pitchFamily="34" charset="0"/>
              </a:rPr>
              <a:t> attacks.</a:t>
            </a:r>
          </a:p>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Greater self-management &amp; empowerment (Arora, 2020).</a:t>
            </a:r>
          </a:p>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Improved quality of life</a:t>
            </a:r>
          </a:p>
          <a:p>
            <a:pPr>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3991382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6E4E870-11C5-F034-BF37-9529A78EE7D0}"/>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sz="3600">
                <a:solidFill>
                  <a:schemeClr val="bg1"/>
                </a:solidFill>
              </a:rPr>
              <a:t>Service User Challenges.</a:t>
            </a:r>
          </a:p>
        </p:txBody>
      </p:sp>
      <p:sp>
        <p:nvSpPr>
          <p:cNvPr id="4" name="Text Placeholder 3">
            <a:extLst>
              <a:ext uri="{FF2B5EF4-FFF2-40B4-BE49-F238E27FC236}">
                <a16:creationId xmlns:a16="http://schemas.microsoft.com/office/drawing/2014/main" id="{710422C6-84FE-24C7-FAF3-EA290E7C59DB}"/>
              </a:ext>
            </a:extLst>
          </p:cNvPr>
          <p:cNvSpPr>
            <a:spLocks noGrp="1"/>
          </p:cNvSpPr>
          <p:nvPr>
            <p:ph type="body" sz="half" idx="2"/>
          </p:nvPr>
        </p:nvSpPr>
        <p:spPr>
          <a:xfrm>
            <a:off x="673754" y="2160590"/>
            <a:ext cx="3973943" cy="3440110"/>
          </a:xfrm>
        </p:spPr>
        <p:txBody>
          <a:bodyPr vert="horz" lIns="91440" tIns="45720" rIns="91440" bIns="45720" rtlCol="0">
            <a:normAutofit/>
          </a:bodyPr>
          <a:lstStyle/>
          <a:p>
            <a:pPr marL="285750" indent="-285750">
              <a:buFont typeface="Wingdings 3" charset="2"/>
              <a:buChar char=""/>
            </a:pPr>
            <a:r>
              <a:rPr lang="en-US" sz="2000" dirty="0">
                <a:solidFill>
                  <a:schemeClr val="bg1"/>
                </a:solidFill>
                <a:latin typeface="Arial" panose="020B0604020202020204" pitchFamily="34" charset="0"/>
                <a:cs typeface="Arial" panose="020B0604020202020204" pitchFamily="34" charset="0"/>
              </a:rPr>
              <a:t>Digital inequality (postcode variation)</a:t>
            </a:r>
          </a:p>
          <a:p>
            <a:pPr marL="285750" indent="-285750">
              <a:buFont typeface="Wingdings 3" charset="2"/>
              <a:buChar char=""/>
            </a:pPr>
            <a:r>
              <a:rPr lang="en-US" sz="2000" dirty="0">
                <a:solidFill>
                  <a:schemeClr val="bg1"/>
                </a:solidFill>
                <a:latin typeface="Arial" panose="020B0604020202020204" pitchFamily="34" charset="0"/>
                <a:cs typeface="Arial" panose="020B0604020202020204" pitchFamily="34" charset="0"/>
              </a:rPr>
              <a:t>Digital literacy barriers</a:t>
            </a:r>
          </a:p>
          <a:p>
            <a:pPr marL="285750" indent="-285750">
              <a:buFont typeface="Wingdings 3" charset="2"/>
              <a:buChar char=""/>
            </a:pPr>
            <a:r>
              <a:rPr lang="en-US" sz="2000" dirty="0">
                <a:solidFill>
                  <a:schemeClr val="bg1"/>
                </a:solidFill>
                <a:latin typeface="Arial" panose="020B0604020202020204" pitchFamily="34" charset="0"/>
                <a:cs typeface="Arial" panose="020B0604020202020204" pitchFamily="34" charset="0"/>
              </a:rPr>
              <a:t>Information overload &amp; anxiety (Baines </a:t>
            </a:r>
            <a:r>
              <a:rPr lang="en-US" sz="2000" i="1" dirty="0">
                <a:solidFill>
                  <a:schemeClr val="bg1"/>
                </a:solidFill>
                <a:latin typeface="Arial" panose="020B0604020202020204" pitchFamily="34" charset="0"/>
                <a:cs typeface="Arial" panose="020B0604020202020204" pitchFamily="34" charset="0"/>
              </a:rPr>
              <a:t>et al</a:t>
            </a:r>
            <a:r>
              <a:rPr lang="en-US" sz="2000" dirty="0">
                <a:solidFill>
                  <a:schemeClr val="bg1"/>
                </a:solidFill>
                <a:latin typeface="Arial" panose="020B0604020202020204" pitchFamily="34" charset="0"/>
                <a:cs typeface="Arial" panose="020B0604020202020204" pitchFamily="34" charset="0"/>
              </a:rPr>
              <a:t>., 2022)</a:t>
            </a:r>
          </a:p>
          <a:p>
            <a:pPr marL="285750" indent="-285750">
              <a:buFont typeface="Wingdings 3" charset="2"/>
              <a:buChar char=""/>
            </a:pPr>
            <a:r>
              <a:rPr lang="en-US" sz="2000" dirty="0">
                <a:solidFill>
                  <a:schemeClr val="bg1"/>
                </a:solidFill>
                <a:latin typeface="Arial" panose="020B0604020202020204" pitchFamily="34" charset="0"/>
                <a:cs typeface="Arial" panose="020B0604020202020204" pitchFamily="34" charset="0"/>
              </a:rPr>
              <a:t>Eligibility restrictions (Type 2 diabetes limitations) (</a:t>
            </a:r>
            <a:r>
              <a:rPr lang="en-US" sz="2000" dirty="0" err="1">
                <a:solidFill>
                  <a:schemeClr val="bg1"/>
                </a:solidFill>
                <a:latin typeface="Arial" panose="020B0604020202020204" pitchFamily="34" charset="0"/>
                <a:cs typeface="Arial" panose="020B0604020202020204" pitchFamily="34" charset="0"/>
              </a:rPr>
              <a:t>Schartinger</a:t>
            </a:r>
            <a:r>
              <a:rPr lang="en-US" sz="2000" dirty="0">
                <a:solidFill>
                  <a:schemeClr val="bg1"/>
                </a:solidFill>
                <a:latin typeface="Arial" panose="020B0604020202020204" pitchFamily="34" charset="0"/>
                <a:cs typeface="Arial" panose="020B0604020202020204" pitchFamily="34" charset="0"/>
              </a:rPr>
              <a:t> </a:t>
            </a:r>
            <a:r>
              <a:rPr lang="en-US" sz="2000" i="1" dirty="0">
                <a:solidFill>
                  <a:schemeClr val="bg1"/>
                </a:solidFill>
                <a:latin typeface="Arial" panose="020B0604020202020204" pitchFamily="34" charset="0"/>
                <a:cs typeface="Arial" panose="020B0604020202020204" pitchFamily="34" charset="0"/>
              </a:rPr>
              <a:t>et al</a:t>
            </a:r>
            <a:r>
              <a:rPr lang="en-US" sz="2000" dirty="0">
                <a:solidFill>
                  <a:schemeClr val="bg1"/>
                </a:solidFill>
                <a:latin typeface="Arial" panose="020B0604020202020204" pitchFamily="34" charset="0"/>
                <a:cs typeface="Arial" panose="020B0604020202020204" pitchFamily="34" charset="0"/>
              </a:rPr>
              <a:t>., 2015)</a:t>
            </a:r>
          </a:p>
          <a:p>
            <a:pPr>
              <a:buFont typeface="Wingdings 3" charset="2"/>
              <a:buChar char=""/>
            </a:pPr>
            <a:endParaRPr lang="en-US" dirty="0">
              <a:solidFill>
                <a:schemeClr val="bg1"/>
              </a:solidFill>
            </a:endParaRPr>
          </a:p>
        </p:txBody>
      </p:sp>
      <p:pic>
        <p:nvPicPr>
          <p:cNvPr id="5" name="Content Placeholder 4">
            <a:extLst>
              <a:ext uri="{FF2B5EF4-FFF2-40B4-BE49-F238E27FC236}">
                <a16:creationId xmlns:a16="http://schemas.microsoft.com/office/drawing/2014/main" id="{43EB7D00-F770-289F-AD1F-89C79A4FEAB7}"/>
              </a:ext>
            </a:extLst>
          </p:cNvPr>
          <p:cNvPicPr>
            <a:picLocks noGrp="1" noChangeAspect="1"/>
          </p:cNvPicPr>
          <p:nvPr>
            <p:ph idx="1"/>
          </p:nvPr>
        </p:nvPicPr>
        <p:blipFill>
          <a:blip r:embed="rId3"/>
          <a:stretch>
            <a:fillRect/>
          </a:stretch>
        </p:blipFill>
        <p:spPr>
          <a:xfrm>
            <a:off x="6096001" y="973989"/>
            <a:ext cx="5143500" cy="4897506"/>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143425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26DAB87-70F1-BD1A-AC7D-25B8AF612F3B}"/>
              </a:ext>
            </a:extLst>
          </p:cNvPr>
          <p:cNvSpPr>
            <a:spLocks noGrp="1"/>
          </p:cNvSpPr>
          <p:nvPr>
            <p:ph type="title"/>
          </p:nvPr>
        </p:nvSpPr>
        <p:spPr>
          <a:xfrm>
            <a:off x="673754" y="643467"/>
            <a:ext cx="4203045" cy="1375608"/>
          </a:xfrm>
        </p:spPr>
        <p:txBody>
          <a:bodyPr vert="horz" lIns="91440" tIns="45720" rIns="91440" bIns="45720" rtlCol="0" anchor="ctr">
            <a:normAutofit/>
          </a:bodyPr>
          <a:lstStyle/>
          <a:p>
            <a:pPr>
              <a:lnSpc>
                <a:spcPct val="90000"/>
              </a:lnSpc>
            </a:pPr>
            <a:r>
              <a:rPr lang="en-US" sz="3100">
                <a:solidFill>
                  <a:schemeClr val="bg1"/>
                </a:solidFill>
              </a:rPr>
              <a:t>Effect on Workforce in the Healthcare (LO1)</a:t>
            </a:r>
          </a:p>
        </p:txBody>
      </p:sp>
      <p:sp>
        <p:nvSpPr>
          <p:cNvPr id="4" name="Text Placeholder 3">
            <a:extLst>
              <a:ext uri="{FF2B5EF4-FFF2-40B4-BE49-F238E27FC236}">
                <a16:creationId xmlns:a16="http://schemas.microsoft.com/office/drawing/2014/main" id="{0EA8477F-B166-6B94-AD33-FC0A79EEE04C}"/>
              </a:ext>
            </a:extLst>
          </p:cNvPr>
          <p:cNvSpPr>
            <a:spLocks noGrp="1"/>
          </p:cNvSpPr>
          <p:nvPr>
            <p:ph type="body" sz="half" idx="2"/>
          </p:nvPr>
        </p:nvSpPr>
        <p:spPr>
          <a:xfrm>
            <a:off x="673754" y="2160590"/>
            <a:ext cx="3973943" cy="3440110"/>
          </a:xfrm>
        </p:spPr>
        <p:txBody>
          <a:bodyPr vert="horz" lIns="91440" tIns="45720" rIns="91440" bIns="45720" rtlCol="0">
            <a:normAutofit lnSpcReduction="10000"/>
          </a:bodyPr>
          <a:lstStyle/>
          <a:p>
            <a:pPr marL="285750" indent="-285750">
              <a:buFont typeface="Wingdings 3" charset="2"/>
              <a:buChar char=""/>
            </a:pPr>
            <a:r>
              <a:rPr lang="en-US" sz="2400" dirty="0">
                <a:solidFill>
                  <a:schemeClr val="bg1"/>
                </a:solidFill>
                <a:latin typeface="Arial" panose="020B0604020202020204" pitchFamily="34" charset="0"/>
                <a:cs typeface="Arial" panose="020B0604020202020204" pitchFamily="34" charset="0"/>
              </a:rPr>
              <a:t>Remote watch functionality.</a:t>
            </a:r>
          </a:p>
          <a:p>
            <a:pPr marL="285750" indent="-285750">
              <a:buFont typeface="Wingdings 3" charset="2"/>
              <a:buChar char=""/>
            </a:pPr>
            <a:r>
              <a:rPr lang="en-US" sz="2400" dirty="0">
                <a:solidFill>
                  <a:schemeClr val="bg1"/>
                </a:solidFill>
                <a:latin typeface="Arial" panose="020B0604020202020204" pitchFamily="34" charset="0"/>
                <a:cs typeface="Arial" panose="020B0604020202020204" pitchFamily="34" charset="0"/>
              </a:rPr>
              <a:t>Improved evidence-based decision-making.</a:t>
            </a:r>
          </a:p>
          <a:p>
            <a:pPr marL="285750" indent="-285750">
              <a:buFont typeface="Wingdings 3" charset="2"/>
              <a:buChar char=""/>
            </a:pPr>
            <a:r>
              <a:rPr lang="en-US" sz="2400" dirty="0">
                <a:solidFill>
                  <a:schemeClr val="bg1"/>
                </a:solidFill>
                <a:latin typeface="Arial" panose="020B0604020202020204" pitchFamily="34" charset="0"/>
                <a:cs typeface="Arial" panose="020B0604020202020204" pitchFamily="34" charset="0"/>
              </a:rPr>
              <a:t>Favors remote physician visits (Benson, 2019).</a:t>
            </a:r>
          </a:p>
          <a:p>
            <a:pPr marL="285750" indent="-285750">
              <a:buFont typeface="Wingdings 3" charset="2"/>
              <a:buChar char=""/>
            </a:pPr>
            <a:r>
              <a:rPr lang="en-US" sz="2400" dirty="0">
                <a:solidFill>
                  <a:schemeClr val="bg1"/>
                </a:solidFill>
                <a:latin typeface="Arial" panose="020B0604020202020204" pitchFamily="34" charset="0"/>
                <a:cs typeface="Arial" panose="020B0604020202020204" pitchFamily="34" charset="0"/>
              </a:rPr>
              <a:t>Shift toward proactive care (</a:t>
            </a:r>
            <a:r>
              <a:rPr lang="en-US" sz="2400" dirty="0" err="1">
                <a:solidFill>
                  <a:schemeClr val="bg1"/>
                </a:solidFill>
                <a:latin typeface="Arial" panose="020B0604020202020204" pitchFamily="34" charset="0"/>
                <a:cs typeface="Arial" panose="020B0604020202020204" pitchFamily="34" charset="0"/>
              </a:rPr>
              <a:t>Satwekar</a:t>
            </a:r>
            <a:r>
              <a:rPr lang="en-US" sz="2400" dirty="0">
                <a:solidFill>
                  <a:schemeClr val="bg1"/>
                </a:solidFill>
                <a:latin typeface="Arial" panose="020B0604020202020204" pitchFamily="34" charset="0"/>
                <a:cs typeface="Arial" panose="020B0604020202020204" pitchFamily="34" charset="0"/>
              </a:rPr>
              <a:t> </a:t>
            </a:r>
            <a:r>
              <a:rPr lang="en-US" sz="2400" i="1" dirty="0">
                <a:solidFill>
                  <a:schemeClr val="bg1"/>
                </a:solidFill>
                <a:latin typeface="Arial" panose="020B0604020202020204" pitchFamily="34" charset="0"/>
                <a:cs typeface="Arial" panose="020B0604020202020204" pitchFamily="34" charset="0"/>
              </a:rPr>
              <a:t>et al</a:t>
            </a:r>
            <a:r>
              <a:rPr lang="en-US" sz="2400" dirty="0">
                <a:solidFill>
                  <a:schemeClr val="bg1"/>
                </a:solidFill>
                <a:latin typeface="Arial" panose="020B0604020202020204" pitchFamily="34" charset="0"/>
                <a:cs typeface="Arial" panose="020B0604020202020204" pitchFamily="34" charset="0"/>
              </a:rPr>
              <a:t>., 2022)</a:t>
            </a:r>
          </a:p>
          <a:p>
            <a:pPr>
              <a:buFont typeface="Wingdings 3" charset="2"/>
              <a:buChar char=""/>
            </a:pPr>
            <a:endParaRPr lang="en-US" dirty="0">
              <a:solidFill>
                <a:schemeClr val="bg1"/>
              </a:solidFill>
            </a:endParaRPr>
          </a:p>
        </p:txBody>
      </p:sp>
      <p:pic>
        <p:nvPicPr>
          <p:cNvPr id="5" name="Content Placeholder 4">
            <a:extLst>
              <a:ext uri="{FF2B5EF4-FFF2-40B4-BE49-F238E27FC236}">
                <a16:creationId xmlns:a16="http://schemas.microsoft.com/office/drawing/2014/main" id="{E9BEDEA8-61E0-3B50-8B85-A52C3896A331}"/>
              </a:ext>
            </a:extLst>
          </p:cNvPr>
          <p:cNvPicPr>
            <a:picLocks noGrp="1" noChangeAspect="1"/>
          </p:cNvPicPr>
          <p:nvPr>
            <p:ph idx="1"/>
          </p:nvPr>
        </p:nvPicPr>
        <p:blipFill>
          <a:blip r:embed="rId3"/>
          <a:stretch>
            <a:fillRect/>
          </a:stretch>
        </p:blipFill>
        <p:spPr>
          <a:xfrm>
            <a:off x="6096001" y="2132811"/>
            <a:ext cx="5143500" cy="2579862"/>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782595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6CD0508-0FA8-CC92-4E35-867F70BC8B73}"/>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a:t>Workforce Challenges</a:t>
            </a:r>
          </a:p>
        </p:txBody>
      </p:sp>
      <p:sp>
        <p:nvSpPr>
          <p:cNvPr id="4" name="Text Placeholder 3">
            <a:extLst>
              <a:ext uri="{FF2B5EF4-FFF2-40B4-BE49-F238E27FC236}">
                <a16:creationId xmlns:a16="http://schemas.microsoft.com/office/drawing/2014/main" id="{B44BA5FB-7148-5075-1207-31DB408C2205}"/>
              </a:ext>
            </a:extLst>
          </p:cNvPr>
          <p:cNvSpPr>
            <a:spLocks noGrp="1"/>
          </p:cNvSpPr>
          <p:nvPr>
            <p:ph type="body" sz="half" idx="2"/>
          </p:nvPr>
        </p:nvSpPr>
        <p:spPr>
          <a:xfrm>
            <a:off x="6336287" y="2160589"/>
            <a:ext cx="2934714" cy="3880773"/>
          </a:xfrm>
        </p:spPr>
        <p:txBody>
          <a:bodyPr vert="horz" lIns="91440" tIns="45720" rIns="91440" bIns="45720" rtlCol="0">
            <a:normAutofit/>
          </a:bodyPr>
          <a:lstStyle/>
          <a:p>
            <a:pPr marL="285750" indent="-285750">
              <a:buFont typeface="Wingdings 3" charset="2"/>
              <a:buChar char=""/>
            </a:pPr>
            <a:r>
              <a:rPr lang="en-US" sz="1800" dirty="0">
                <a:latin typeface="Arial" panose="020B0604020202020204" pitchFamily="34" charset="0"/>
                <a:cs typeface="Arial" panose="020B0604020202020204" pitchFamily="34" charset="0"/>
              </a:rPr>
              <a:t>There is more work in terms of data review (Nasir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2024).</a:t>
            </a:r>
          </a:p>
          <a:p>
            <a:pPr marL="285750" indent="-285750">
              <a:buFont typeface="Wingdings 3" charset="2"/>
              <a:buChar char=""/>
            </a:pPr>
            <a:r>
              <a:rPr lang="en-US" sz="1800" dirty="0">
                <a:latin typeface="Arial" panose="020B0604020202020204" pitchFamily="34" charset="0"/>
                <a:cs typeface="Arial" panose="020B0604020202020204" pitchFamily="34" charset="0"/>
              </a:rPr>
              <a:t>Digital competence training requirement.</a:t>
            </a:r>
          </a:p>
          <a:p>
            <a:pPr marL="285750" indent="-285750">
              <a:buFont typeface="Wingdings 3" charset="2"/>
              <a:buChar char=""/>
            </a:pPr>
            <a:r>
              <a:rPr lang="en-US" sz="1800" dirty="0">
                <a:latin typeface="Arial" panose="020B0604020202020204" pitchFamily="34" charset="0"/>
                <a:cs typeface="Arial" panose="020B0604020202020204" pitchFamily="34" charset="0"/>
              </a:rPr>
              <a:t>Accountability and governance issues (Bhavnani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2017).</a:t>
            </a:r>
          </a:p>
          <a:p>
            <a:pPr marL="285750" indent="-285750">
              <a:buFont typeface="Wingdings 3" charset="2"/>
              <a:buChar char=""/>
            </a:pPr>
            <a:r>
              <a:rPr lang="en-US" sz="1800" dirty="0">
                <a:latin typeface="Arial" panose="020B0604020202020204" pitchFamily="34" charset="0"/>
                <a:cs typeface="Arial" panose="020B0604020202020204" pitchFamily="34" charset="0"/>
              </a:rPr>
              <a:t>Role adaptation pressures</a:t>
            </a:r>
          </a:p>
          <a:p>
            <a:pPr>
              <a:buFont typeface="Wingdings 3" charset="2"/>
              <a:buChar char=""/>
            </a:pPr>
            <a:endParaRPr lang="en-US" dirty="0"/>
          </a:p>
        </p:txBody>
      </p:sp>
      <p:pic>
        <p:nvPicPr>
          <p:cNvPr id="5" name="Content Placeholder 4">
            <a:extLst>
              <a:ext uri="{FF2B5EF4-FFF2-40B4-BE49-F238E27FC236}">
                <a16:creationId xmlns:a16="http://schemas.microsoft.com/office/drawing/2014/main" id="{12A38232-2C37-4BCC-1AFD-A2B41BE4F1FB}"/>
              </a:ext>
            </a:extLst>
          </p:cNvPr>
          <p:cNvPicPr>
            <a:picLocks noGrp="1" noChangeAspect="1"/>
          </p:cNvPicPr>
          <p:nvPr>
            <p:ph idx="1"/>
          </p:nvPr>
        </p:nvPicPr>
        <p:blipFill>
          <a:blip r:embed="rId3"/>
          <a:srcRect l="11552" r="10218" b="-1"/>
          <a:stretch>
            <a:fillRect/>
          </a:stretch>
        </p:blipFill>
        <p:spPr>
          <a:xfrm>
            <a:off x="677334" y="2159331"/>
            <a:ext cx="5423429" cy="3882362"/>
          </a:xfrm>
          <a:prstGeom prst="rect">
            <a:avLst/>
          </a:prstGeom>
        </p:spPr>
      </p:pic>
    </p:spTree>
    <p:extLst>
      <p:ext uri="{BB962C8B-B14F-4D97-AF65-F5344CB8AC3E}">
        <p14:creationId xmlns:p14="http://schemas.microsoft.com/office/powerpoint/2010/main" val="2220279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3CBB-0721-DC30-DCA9-F6058358525B}"/>
              </a:ext>
            </a:extLst>
          </p:cNvPr>
          <p:cNvSpPr>
            <a:spLocks noGrp="1"/>
          </p:cNvSpPr>
          <p:nvPr>
            <p:ph type="title"/>
          </p:nvPr>
        </p:nvSpPr>
        <p:spPr>
          <a:xfrm>
            <a:off x="2002543" y="0"/>
            <a:ext cx="4763344" cy="1600200"/>
          </a:xfrm>
        </p:spPr>
        <p:txBody>
          <a:bodyPr>
            <a:normAutofit/>
          </a:bodyPr>
          <a:lstStyle/>
          <a:p>
            <a:r>
              <a:rPr lang="en-US" sz="2800" b="1" dirty="0"/>
              <a:t>Effect on Service Delivery (LO2).</a:t>
            </a:r>
          </a:p>
        </p:txBody>
      </p:sp>
      <p:sp>
        <p:nvSpPr>
          <p:cNvPr id="4" name="Text Placeholder 3">
            <a:extLst>
              <a:ext uri="{FF2B5EF4-FFF2-40B4-BE49-F238E27FC236}">
                <a16:creationId xmlns:a16="http://schemas.microsoft.com/office/drawing/2014/main" id="{A2A72B08-1FA1-206D-0265-C944E355FD41}"/>
              </a:ext>
            </a:extLst>
          </p:cNvPr>
          <p:cNvSpPr>
            <a:spLocks noGrp="1"/>
          </p:cNvSpPr>
          <p:nvPr>
            <p:ph type="body" sz="half" idx="2"/>
          </p:nvPr>
        </p:nvSpPr>
        <p:spPr>
          <a:xfrm>
            <a:off x="839788" y="2057400"/>
            <a:ext cx="4938442" cy="3811588"/>
          </a:xfrm>
        </p:spPr>
        <p:txBody>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Move towards digitally enabled care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Minimized face to face appointments.</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possible cost savings in the long-term (</a:t>
            </a:r>
            <a:r>
              <a:rPr lang="en-US" sz="2400" dirty="0" err="1">
                <a:latin typeface="Arial" panose="020B0604020202020204" pitchFamily="34" charset="0"/>
                <a:cs typeface="Arial" panose="020B0604020202020204" pitchFamily="34" charset="0"/>
              </a:rPr>
              <a:t>Emicke</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2025).</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Compliance with NHS Long term plan (McLean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2023).</a:t>
            </a:r>
          </a:p>
          <a:p>
            <a:endParaRPr lang="en-US" dirty="0"/>
          </a:p>
        </p:txBody>
      </p:sp>
      <p:pic>
        <p:nvPicPr>
          <p:cNvPr id="7" name="Content Placeholder 6">
            <a:extLst>
              <a:ext uri="{FF2B5EF4-FFF2-40B4-BE49-F238E27FC236}">
                <a16:creationId xmlns:a16="http://schemas.microsoft.com/office/drawing/2014/main" id="{6FF5C337-8D1C-8ECE-0590-F3AA82429FB2}"/>
              </a:ext>
            </a:extLst>
          </p:cNvPr>
          <p:cNvPicPr>
            <a:picLocks noGrp="1" noChangeAspect="1"/>
          </p:cNvPicPr>
          <p:nvPr>
            <p:ph idx="1"/>
          </p:nvPr>
        </p:nvPicPr>
        <p:blipFill>
          <a:blip r:embed="rId3"/>
          <a:stretch>
            <a:fillRect/>
          </a:stretch>
        </p:blipFill>
        <p:spPr>
          <a:xfrm>
            <a:off x="6096000" y="2057400"/>
            <a:ext cx="3585210" cy="3268980"/>
          </a:xfrm>
          <a:prstGeom prst="rect">
            <a:avLst/>
          </a:prstGeom>
        </p:spPr>
      </p:pic>
    </p:spTree>
    <p:extLst>
      <p:ext uri="{BB962C8B-B14F-4D97-AF65-F5344CB8AC3E}">
        <p14:creationId xmlns:p14="http://schemas.microsoft.com/office/powerpoint/2010/main" val="2527400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C6379-0473-6430-B746-2ACE154098F4}"/>
              </a:ext>
            </a:extLst>
          </p:cNvPr>
          <p:cNvSpPr>
            <a:spLocks noGrp="1"/>
          </p:cNvSpPr>
          <p:nvPr>
            <p:ph type="title"/>
          </p:nvPr>
        </p:nvSpPr>
        <p:spPr>
          <a:xfrm>
            <a:off x="1467556" y="764827"/>
            <a:ext cx="3854528" cy="1278466"/>
          </a:xfrm>
        </p:spPr>
        <p:txBody>
          <a:bodyPr>
            <a:normAutofit/>
          </a:bodyPr>
          <a:lstStyle/>
          <a:p>
            <a:r>
              <a:rPr lang="en-US" sz="3200" dirty="0"/>
              <a:t>Service-Level Difficulties (LO2).</a:t>
            </a:r>
          </a:p>
        </p:txBody>
      </p:sp>
      <p:pic>
        <p:nvPicPr>
          <p:cNvPr id="5" name="Content Placeholder 4">
            <a:extLst>
              <a:ext uri="{FF2B5EF4-FFF2-40B4-BE49-F238E27FC236}">
                <a16:creationId xmlns:a16="http://schemas.microsoft.com/office/drawing/2014/main" id="{6A8C34CD-A377-ECC6-F116-DB040BC371D1}"/>
              </a:ext>
            </a:extLst>
          </p:cNvPr>
          <p:cNvPicPr>
            <a:picLocks noGrp="1" noChangeAspect="1"/>
          </p:cNvPicPr>
          <p:nvPr>
            <p:ph idx="1"/>
          </p:nvPr>
        </p:nvPicPr>
        <p:blipFill>
          <a:blip r:embed="rId3"/>
          <a:stretch>
            <a:fillRect/>
          </a:stretch>
        </p:blipFill>
        <p:spPr>
          <a:xfrm>
            <a:off x="5176990" y="2304073"/>
            <a:ext cx="3967010" cy="2714457"/>
          </a:xfrm>
          <a:prstGeom prst="rect">
            <a:avLst/>
          </a:prstGeom>
        </p:spPr>
      </p:pic>
      <p:sp>
        <p:nvSpPr>
          <p:cNvPr id="4" name="Text Placeholder 3">
            <a:extLst>
              <a:ext uri="{FF2B5EF4-FFF2-40B4-BE49-F238E27FC236}">
                <a16:creationId xmlns:a16="http://schemas.microsoft.com/office/drawing/2014/main" id="{978D7619-F0A9-4D9E-4A44-0BB83CDB0FC3}"/>
              </a:ext>
            </a:extLst>
          </p:cNvPr>
          <p:cNvSpPr>
            <a:spLocks noGrp="1"/>
          </p:cNvSpPr>
          <p:nvPr>
            <p:ph type="body" sz="half" idx="2"/>
          </p:nvPr>
        </p:nvSpPr>
        <p:spPr>
          <a:xfrm>
            <a:off x="699912" y="2434081"/>
            <a:ext cx="3854528" cy="3379697"/>
          </a:xfrm>
        </p:spPr>
        <p:txBody>
          <a:bodyPr>
            <a:norm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Costs of implementation are high.</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IT interoperability issues</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Inequality in regional funds (Guo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2020).</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Threat of enlarging health disparities (Lennon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2017).</a:t>
            </a:r>
          </a:p>
          <a:p>
            <a:endParaRPr lang="en-US" dirty="0"/>
          </a:p>
        </p:txBody>
      </p:sp>
    </p:spTree>
    <p:extLst>
      <p:ext uri="{BB962C8B-B14F-4D97-AF65-F5344CB8AC3E}">
        <p14:creationId xmlns:p14="http://schemas.microsoft.com/office/powerpoint/2010/main" val="155887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D74E417-68FF-3606-09D7-3A397767EC9A}"/>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sz="3600" dirty="0">
                <a:solidFill>
                  <a:schemeClr val="bg1"/>
                </a:solidFill>
              </a:rPr>
              <a:t>Critical Evaluation</a:t>
            </a:r>
          </a:p>
        </p:txBody>
      </p:sp>
      <p:sp>
        <p:nvSpPr>
          <p:cNvPr id="4" name="Text Placeholder 3">
            <a:extLst>
              <a:ext uri="{FF2B5EF4-FFF2-40B4-BE49-F238E27FC236}">
                <a16:creationId xmlns:a16="http://schemas.microsoft.com/office/drawing/2014/main" id="{5F7C1C04-4B65-DDC4-60D6-C5E0257B1D18}"/>
              </a:ext>
            </a:extLst>
          </p:cNvPr>
          <p:cNvSpPr>
            <a:spLocks noGrp="1"/>
          </p:cNvSpPr>
          <p:nvPr>
            <p:ph type="body" sz="half" idx="2"/>
          </p:nvPr>
        </p:nvSpPr>
        <p:spPr>
          <a:xfrm>
            <a:off x="673754" y="2160589"/>
            <a:ext cx="3973943" cy="3867677"/>
          </a:xfrm>
        </p:spPr>
        <p:txBody>
          <a:bodyPr vert="horz" lIns="91440" tIns="45720" rIns="91440" bIns="45720" rtlCol="0">
            <a:normAutofit/>
          </a:bodyPr>
          <a:lstStyle/>
          <a:p>
            <a:pPr marL="285750"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Increases patient empowerment.</a:t>
            </a:r>
          </a:p>
          <a:p>
            <a:pPr marL="285750"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Transforms service models (</a:t>
            </a:r>
            <a:r>
              <a:rPr lang="en-US" sz="1600" dirty="0" err="1">
                <a:solidFill>
                  <a:schemeClr val="bg1"/>
                </a:solidFill>
                <a:latin typeface="Arial" panose="020B0604020202020204" pitchFamily="34" charset="0"/>
                <a:cs typeface="Arial" panose="020B0604020202020204" pitchFamily="34" charset="0"/>
              </a:rPr>
              <a:t>Krasuska</a:t>
            </a:r>
            <a:r>
              <a:rPr lang="en-US" sz="1600" dirty="0">
                <a:solidFill>
                  <a:schemeClr val="bg1"/>
                </a:solidFill>
                <a:latin typeface="Arial" panose="020B0604020202020204" pitchFamily="34" charset="0"/>
                <a:cs typeface="Arial" panose="020B0604020202020204" pitchFamily="34" charset="0"/>
              </a:rPr>
              <a:t> </a:t>
            </a:r>
            <a:r>
              <a:rPr lang="en-US" sz="1600" i="1" dirty="0">
                <a:solidFill>
                  <a:schemeClr val="bg1"/>
                </a:solidFill>
                <a:latin typeface="Arial" panose="020B0604020202020204" pitchFamily="34" charset="0"/>
                <a:cs typeface="Arial" panose="020B0604020202020204" pitchFamily="34" charset="0"/>
              </a:rPr>
              <a:t>et al</a:t>
            </a:r>
            <a:r>
              <a:rPr lang="en-US" sz="1600" dirty="0">
                <a:solidFill>
                  <a:schemeClr val="bg1"/>
                </a:solidFill>
                <a:latin typeface="Arial" panose="020B0604020202020204" pitchFamily="34" charset="0"/>
                <a:cs typeface="Arial" panose="020B0604020202020204" pitchFamily="34" charset="0"/>
              </a:rPr>
              <a:t>., 2021)</a:t>
            </a:r>
          </a:p>
          <a:p>
            <a:pPr marL="285750"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BUT depends on:</a:t>
            </a:r>
          </a:p>
          <a:p>
            <a:pPr marL="742950" lvl="1"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Training</a:t>
            </a:r>
          </a:p>
          <a:p>
            <a:pPr marL="742950" lvl="1"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Governance (Honeyford </a:t>
            </a:r>
            <a:r>
              <a:rPr lang="en-US" sz="1600" i="1" dirty="0">
                <a:solidFill>
                  <a:schemeClr val="bg1"/>
                </a:solidFill>
                <a:latin typeface="Arial" panose="020B0604020202020204" pitchFamily="34" charset="0"/>
                <a:cs typeface="Arial" panose="020B0604020202020204" pitchFamily="34" charset="0"/>
              </a:rPr>
              <a:t>et al</a:t>
            </a:r>
            <a:r>
              <a:rPr lang="en-US" sz="1600" dirty="0">
                <a:solidFill>
                  <a:schemeClr val="bg1"/>
                </a:solidFill>
                <a:latin typeface="Arial" panose="020B0604020202020204" pitchFamily="34" charset="0"/>
                <a:cs typeface="Arial" panose="020B0604020202020204" pitchFamily="34" charset="0"/>
              </a:rPr>
              <a:t>., 2025)</a:t>
            </a:r>
          </a:p>
          <a:p>
            <a:pPr marL="742950" lvl="1"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Equity of access</a:t>
            </a:r>
          </a:p>
          <a:p>
            <a:pPr marL="742950" lvl="1" indent="-285750">
              <a:buFont typeface="Wingdings 3" charset="2"/>
              <a:buChar char=""/>
            </a:pPr>
            <a:r>
              <a:rPr lang="en-US" sz="1600" dirty="0">
                <a:solidFill>
                  <a:schemeClr val="bg1"/>
                </a:solidFill>
                <a:latin typeface="Arial" panose="020B0604020202020204" pitchFamily="34" charset="0"/>
                <a:cs typeface="Arial" panose="020B0604020202020204" pitchFamily="34" charset="0"/>
              </a:rPr>
              <a:t>Sustainable funding</a:t>
            </a:r>
          </a:p>
          <a:p>
            <a:pPr>
              <a:buFont typeface="Wingdings 3" charset="2"/>
              <a:buChar char=""/>
            </a:pPr>
            <a:endParaRPr lang="en-US" dirty="0">
              <a:solidFill>
                <a:schemeClr val="bg1"/>
              </a:solidFill>
            </a:endParaRPr>
          </a:p>
        </p:txBody>
      </p:sp>
      <p:pic>
        <p:nvPicPr>
          <p:cNvPr id="5" name="Content Placeholder 4">
            <a:extLst>
              <a:ext uri="{FF2B5EF4-FFF2-40B4-BE49-F238E27FC236}">
                <a16:creationId xmlns:a16="http://schemas.microsoft.com/office/drawing/2014/main" id="{8E3A1DA7-6B38-B06C-A57B-0C101852BFF2}"/>
              </a:ext>
            </a:extLst>
          </p:cNvPr>
          <p:cNvPicPr>
            <a:picLocks noGrp="1" noChangeAspect="1"/>
          </p:cNvPicPr>
          <p:nvPr>
            <p:ph idx="1"/>
          </p:nvPr>
        </p:nvPicPr>
        <p:blipFill>
          <a:blip r:embed="rId3"/>
          <a:stretch>
            <a:fillRect/>
          </a:stretch>
        </p:blipFill>
        <p:spPr>
          <a:xfrm>
            <a:off x="6096001" y="1711360"/>
            <a:ext cx="5143500" cy="3422765"/>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79429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5" name="Rectangle 4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6" name="Rectangle 4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7" name="Straight Connector 4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Shape 3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E427EE-0BCC-FD63-0352-C3964D50FBFE}"/>
              </a:ext>
            </a:extLst>
          </p:cNvPr>
          <p:cNvSpPr>
            <a:spLocks noGrp="1"/>
          </p:cNvSpPr>
          <p:nvPr>
            <p:ph type="title"/>
          </p:nvPr>
        </p:nvSpPr>
        <p:spPr>
          <a:xfrm>
            <a:off x="7181723" y="609600"/>
            <a:ext cx="4512989" cy="2227730"/>
          </a:xfrm>
        </p:spPr>
        <p:txBody>
          <a:bodyPr vert="horz" lIns="91440" tIns="45720" rIns="91440" bIns="45720" rtlCol="0" anchor="ctr">
            <a:normAutofit/>
          </a:bodyPr>
          <a:lstStyle/>
          <a:p>
            <a:r>
              <a:rPr lang="en-US" sz="3600">
                <a:solidFill>
                  <a:srgbClr val="FFFFFF"/>
                </a:solidFill>
              </a:rPr>
              <a:t>Data Protection, Governance &amp; Legal Framework</a:t>
            </a:r>
          </a:p>
        </p:txBody>
      </p:sp>
      <p:pic>
        <p:nvPicPr>
          <p:cNvPr id="5" name="Content Placeholder 4">
            <a:extLst>
              <a:ext uri="{FF2B5EF4-FFF2-40B4-BE49-F238E27FC236}">
                <a16:creationId xmlns:a16="http://schemas.microsoft.com/office/drawing/2014/main" id="{C130D699-C1BB-A32F-6F8A-7907C4C5FE6F}"/>
              </a:ext>
            </a:extLst>
          </p:cNvPr>
          <p:cNvPicPr>
            <a:picLocks noGrp="1" noChangeAspect="1"/>
          </p:cNvPicPr>
          <p:nvPr>
            <p:ph idx="1"/>
          </p:nvPr>
        </p:nvPicPr>
        <p:blipFill>
          <a:blip r:embed="rId3"/>
          <a:stretch>
            <a:fillRect/>
          </a:stretch>
        </p:blipFill>
        <p:spPr>
          <a:xfrm>
            <a:off x="757251" y="1738489"/>
            <a:ext cx="3856774" cy="3849511"/>
          </a:xfrm>
          <a:prstGeom prst="rect">
            <a:avLst/>
          </a:prstGeom>
        </p:spPr>
      </p:pic>
      <p:sp>
        <p:nvSpPr>
          <p:cNvPr id="4" name="Text Placeholder 3">
            <a:extLst>
              <a:ext uri="{FF2B5EF4-FFF2-40B4-BE49-F238E27FC236}">
                <a16:creationId xmlns:a16="http://schemas.microsoft.com/office/drawing/2014/main" id="{66A11127-8187-FFA6-7D24-6A906983B145}"/>
              </a:ext>
            </a:extLst>
          </p:cNvPr>
          <p:cNvSpPr>
            <a:spLocks noGrp="1"/>
          </p:cNvSpPr>
          <p:nvPr>
            <p:ph type="body" sz="half" idx="2"/>
          </p:nvPr>
        </p:nvSpPr>
        <p:spPr>
          <a:xfrm>
            <a:off x="7181725" y="2837329"/>
            <a:ext cx="4512988" cy="3317938"/>
          </a:xfrm>
        </p:spPr>
        <p:txBody>
          <a:bodyPr vert="horz" lIns="91440" tIns="45720" rIns="91440" bIns="45720" rtlCol="0" anchor="t">
            <a:normAutofit/>
          </a:bodyPr>
          <a:lstStyle/>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Continuous generation of sensitive biometric health data</a:t>
            </a:r>
          </a:p>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Compliance with UK GDPR and Data Protection Act 2018 (ICO,2023)</a:t>
            </a:r>
          </a:p>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Clinical accountability and secure remote data sharing</a:t>
            </a:r>
          </a:p>
          <a:p>
            <a:pPr marL="285750" indent="-285750">
              <a:buFont typeface="Wingdings 3" charset="2"/>
              <a:buChar char=""/>
            </a:pPr>
            <a:r>
              <a:rPr lang="en-US" sz="2000" dirty="0">
                <a:solidFill>
                  <a:srgbClr val="FFFFFF"/>
                </a:solidFill>
                <a:latin typeface="Arial" panose="020B0604020202020204" pitchFamily="34" charset="0"/>
                <a:cs typeface="Arial" panose="020B0604020202020204" pitchFamily="34" charset="0"/>
              </a:rPr>
              <a:t>Equality Act 2010 and equitable access to digital devices</a:t>
            </a:r>
          </a:p>
          <a:p>
            <a:pPr marL="285750" indent="-285750">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988292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299DA70-A936-9286-2B36-49473B683FDC}"/>
              </a:ext>
            </a:extLst>
          </p:cNvPr>
          <p:cNvSpPr>
            <a:spLocks noGrp="1"/>
          </p:cNvSpPr>
          <p:nvPr>
            <p:ph type="title"/>
          </p:nvPr>
        </p:nvSpPr>
        <p:spPr>
          <a:xfrm>
            <a:off x="1015866" y="392491"/>
            <a:ext cx="4203045" cy="1375608"/>
          </a:xfrm>
        </p:spPr>
        <p:txBody>
          <a:bodyPr vert="horz" lIns="91440" tIns="45720" rIns="91440" bIns="45720" rtlCol="0" anchor="ctr">
            <a:normAutofit/>
          </a:bodyPr>
          <a:lstStyle/>
          <a:p>
            <a:r>
              <a:rPr lang="en-US" sz="3600" b="1" dirty="0">
                <a:solidFill>
                  <a:schemeClr val="bg1"/>
                </a:solidFill>
              </a:rPr>
              <a:t>Conclusion</a:t>
            </a:r>
          </a:p>
        </p:txBody>
      </p:sp>
      <p:sp>
        <p:nvSpPr>
          <p:cNvPr id="4" name="Text Placeholder 3">
            <a:extLst>
              <a:ext uri="{FF2B5EF4-FFF2-40B4-BE49-F238E27FC236}">
                <a16:creationId xmlns:a16="http://schemas.microsoft.com/office/drawing/2014/main" id="{68D6E4E0-DE10-25CB-7F3F-1EA30137CD85}"/>
              </a:ext>
            </a:extLst>
          </p:cNvPr>
          <p:cNvSpPr>
            <a:spLocks noGrp="1"/>
          </p:cNvSpPr>
          <p:nvPr>
            <p:ph type="body" sz="half" idx="2"/>
          </p:nvPr>
        </p:nvSpPr>
        <p:spPr>
          <a:xfrm>
            <a:off x="673754" y="2160590"/>
            <a:ext cx="3973943" cy="3440110"/>
          </a:xfrm>
        </p:spPr>
        <p:txBody>
          <a:bodyPr vert="horz" lIns="91440" tIns="45720" rIns="91440" bIns="45720" rtlCol="0">
            <a:normAutofit/>
          </a:bodyPr>
          <a:lstStyle/>
          <a:p>
            <a:pPr marL="285750" indent="-285750">
              <a:buFont typeface="Wingdings 3" charset="2"/>
              <a:buChar char=""/>
            </a:pPr>
            <a:r>
              <a:rPr lang="en-US" sz="1800" dirty="0">
                <a:solidFill>
                  <a:schemeClr val="bg1"/>
                </a:solidFill>
                <a:latin typeface="Arial" panose="020B0604020202020204" pitchFamily="34" charset="0"/>
                <a:cs typeface="Arial" panose="020B0604020202020204" pitchFamily="34" charset="0"/>
              </a:rPr>
              <a:t>Major efficiency in the treatment of diabetes.</a:t>
            </a:r>
          </a:p>
          <a:p>
            <a:pPr marL="285750" indent="-285750">
              <a:buFont typeface="Wingdings 3" charset="2"/>
              <a:buChar char=""/>
            </a:pPr>
            <a:r>
              <a:rPr lang="en-US" sz="1800" dirty="0">
                <a:solidFill>
                  <a:schemeClr val="bg1"/>
                </a:solidFill>
                <a:latin typeface="Arial" panose="020B0604020202020204" pitchFamily="34" charset="0"/>
                <a:cs typeface="Arial" panose="020B0604020202020204" pitchFamily="34" charset="0"/>
              </a:rPr>
              <a:t>Favorable change to patients and professionals (Hughes </a:t>
            </a:r>
            <a:r>
              <a:rPr lang="en-US" sz="1800" i="1" dirty="0">
                <a:solidFill>
                  <a:schemeClr val="bg1"/>
                </a:solidFill>
                <a:latin typeface="Arial" panose="020B0604020202020204" pitchFamily="34" charset="0"/>
                <a:cs typeface="Arial" panose="020B0604020202020204" pitchFamily="34" charset="0"/>
              </a:rPr>
              <a:t>et al</a:t>
            </a:r>
            <a:r>
              <a:rPr lang="en-US" sz="1800" dirty="0">
                <a:solidFill>
                  <a:schemeClr val="bg1"/>
                </a:solidFill>
                <a:latin typeface="Arial" panose="020B0604020202020204" pitchFamily="34" charset="0"/>
                <a:cs typeface="Arial" panose="020B0604020202020204" pitchFamily="34" charset="0"/>
              </a:rPr>
              <a:t>., 2021).</a:t>
            </a:r>
          </a:p>
          <a:p>
            <a:pPr marL="285750" indent="-285750">
              <a:buFont typeface="Wingdings 3" charset="2"/>
              <a:buChar char=""/>
            </a:pPr>
            <a:r>
              <a:rPr lang="en-US" sz="1800" dirty="0">
                <a:solidFill>
                  <a:schemeClr val="bg1"/>
                </a:solidFill>
                <a:latin typeface="Arial" panose="020B0604020202020204" pitchFamily="34" charset="0"/>
                <a:cs typeface="Arial" panose="020B0604020202020204" pitchFamily="34" charset="0"/>
              </a:rPr>
              <a:t>Breeds new labour and government issues.</a:t>
            </a:r>
          </a:p>
          <a:p>
            <a:pPr marL="285750" indent="-285750">
              <a:buFont typeface="Wingdings 3" charset="2"/>
              <a:buChar char=""/>
            </a:pPr>
            <a:r>
              <a:rPr lang="en-US" sz="1800" dirty="0">
                <a:solidFill>
                  <a:schemeClr val="bg1"/>
                </a:solidFill>
                <a:latin typeface="Arial" panose="020B0604020202020204" pitchFamily="34" charset="0"/>
                <a:cs typeface="Arial" panose="020B0604020202020204" pitchFamily="34" charset="0"/>
              </a:rPr>
              <a:t>Needs fair and tactical execution.</a:t>
            </a:r>
          </a:p>
          <a:p>
            <a:pPr>
              <a:buFont typeface="Wingdings 3" charset="2"/>
              <a:buChar char=""/>
            </a:pPr>
            <a:endParaRPr lang="en-US" dirty="0">
              <a:solidFill>
                <a:schemeClr val="bg1"/>
              </a:solidFill>
            </a:endParaRPr>
          </a:p>
        </p:txBody>
      </p:sp>
      <p:pic>
        <p:nvPicPr>
          <p:cNvPr id="5" name="Content Placeholder 4">
            <a:extLst>
              <a:ext uri="{FF2B5EF4-FFF2-40B4-BE49-F238E27FC236}">
                <a16:creationId xmlns:a16="http://schemas.microsoft.com/office/drawing/2014/main" id="{A9FAB5ED-B9D6-2B48-7D56-D215E752DA14}"/>
              </a:ext>
            </a:extLst>
          </p:cNvPr>
          <p:cNvPicPr>
            <a:picLocks noGrp="1" noChangeAspect="1"/>
          </p:cNvPicPr>
          <p:nvPr>
            <p:ph idx="1"/>
          </p:nvPr>
        </p:nvPicPr>
        <p:blipFill>
          <a:blip r:embed="rId3"/>
          <a:stretch>
            <a:fillRect/>
          </a:stretch>
        </p:blipFill>
        <p:spPr>
          <a:xfrm>
            <a:off x="6096001" y="1711360"/>
            <a:ext cx="5143500" cy="3422765"/>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851894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43BF1-20C2-E0B6-29A0-9BA0163FC154}"/>
              </a:ext>
            </a:extLst>
          </p:cNvPr>
          <p:cNvSpPr>
            <a:spLocks noGrp="1"/>
          </p:cNvSpPr>
          <p:nvPr>
            <p:ph type="title"/>
          </p:nvPr>
        </p:nvSpPr>
        <p:spPr/>
        <p:txBody>
          <a:bodyPr/>
          <a:lstStyle/>
          <a:p>
            <a:pPr algn="ctr"/>
            <a:r>
              <a:rPr lang="en-US" dirty="0"/>
              <a:t>Reference List</a:t>
            </a:r>
          </a:p>
        </p:txBody>
      </p:sp>
      <p:sp>
        <p:nvSpPr>
          <p:cNvPr id="3" name="Content Placeholder 2">
            <a:extLst>
              <a:ext uri="{FF2B5EF4-FFF2-40B4-BE49-F238E27FC236}">
                <a16:creationId xmlns:a16="http://schemas.microsoft.com/office/drawing/2014/main" id="{37EB0EC8-7599-29CA-2B40-EBCFAC92C26A}"/>
              </a:ext>
            </a:extLst>
          </p:cNvPr>
          <p:cNvSpPr>
            <a:spLocks noGrp="1"/>
          </p:cNvSpPr>
          <p:nvPr>
            <p:ph idx="1"/>
          </p:nvPr>
        </p:nvSpPr>
        <p:spPr>
          <a:xfrm>
            <a:off x="931154" y="1607434"/>
            <a:ext cx="8596668" cy="4640966"/>
          </a:xfrm>
        </p:spPr>
        <p:txBody>
          <a:bodyPr>
            <a:noAutofit/>
          </a:bodyPr>
          <a:lstStyle/>
          <a:p>
            <a:r>
              <a:rPr lang="en-US" sz="1200" dirty="0">
                <a:latin typeface="Arial" panose="020B0604020202020204" pitchFamily="34" charset="0"/>
                <a:cs typeface="Arial" panose="020B0604020202020204" pitchFamily="34" charset="0"/>
              </a:rPr>
              <a:t>Anastasiadou, O., </a:t>
            </a:r>
            <a:r>
              <a:rPr lang="en-US" sz="1200" dirty="0" err="1">
                <a:latin typeface="Arial" panose="020B0604020202020204" pitchFamily="34" charset="0"/>
                <a:cs typeface="Arial" panose="020B0604020202020204" pitchFamily="34" charset="0"/>
              </a:rPr>
              <a:t>Tsipouras</a:t>
            </a:r>
            <a:r>
              <a:rPr lang="en-US" sz="1200" dirty="0">
                <a:latin typeface="Arial" panose="020B0604020202020204" pitchFamily="34" charset="0"/>
                <a:cs typeface="Arial" panose="020B0604020202020204" pitchFamily="34" charset="0"/>
              </a:rPr>
              <a:t>, M., </a:t>
            </a:r>
            <a:r>
              <a:rPr lang="en-US" sz="1200" dirty="0" err="1">
                <a:latin typeface="Arial" panose="020B0604020202020204" pitchFamily="34" charset="0"/>
                <a:cs typeface="Arial" panose="020B0604020202020204" pitchFamily="34" charset="0"/>
              </a:rPr>
              <a:t>Mpogiatzidis</a:t>
            </a:r>
            <a:r>
              <a:rPr lang="en-US" sz="1200" dirty="0">
                <a:latin typeface="Arial" panose="020B0604020202020204" pitchFamily="34" charset="0"/>
                <a:cs typeface="Arial" panose="020B0604020202020204" pitchFamily="34" charset="0"/>
              </a:rPr>
              <a:t>, P. and Angelidis, P., (2025), April. ‘Digital healthcare innovative services in times of crisis: A literature review.’ In </a:t>
            </a:r>
            <a:r>
              <a:rPr lang="en-US" sz="1200" i="1" dirty="0">
                <a:latin typeface="Arial" panose="020B0604020202020204" pitchFamily="34" charset="0"/>
                <a:cs typeface="Arial" panose="020B0604020202020204" pitchFamily="34" charset="0"/>
              </a:rPr>
              <a:t>Healthcare</a:t>
            </a:r>
            <a:r>
              <a:rPr lang="en-US" sz="1200" dirty="0">
                <a:latin typeface="Arial" panose="020B0604020202020204" pitchFamily="34" charset="0"/>
                <a:cs typeface="Arial" panose="020B0604020202020204" pitchFamily="34" charset="0"/>
              </a:rPr>
              <a:t> (Vol. 13, No. 8, p. 889). MDPI. </a:t>
            </a:r>
            <a:r>
              <a:rPr lang="en-US" sz="1200" u="sng" dirty="0">
                <a:latin typeface="Arial" panose="020B0604020202020204" pitchFamily="34" charset="0"/>
                <a:cs typeface="Arial" panose="020B0604020202020204" pitchFamily="34" charset="0"/>
                <a:hlinkClick r:id="rId3"/>
              </a:rPr>
              <a:t>https://www.mdpi.com/2227-9032/13/8/889</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Anderson, M., Drummond, M., Taylor, D., McGuire, A., Carter, P. and </a:t>
            </a:r>
            <a:r>
              <a:rPr lang="en-US" sz="1200" dirty="0" err="1">
                <a:latin typeface="Arial" panose="020B0604020202020204" pitchFamily="34" charset="0"/>
                <a:cs typeface="Arial" panose="020B0604020202020204" pitchFamily="34" charset="0"/>
              </a:rPr>
              <a:t>Mossialos</a:t>
            </a:r>
            <a:r>
              <a:rPr lang="en-US" sz="1200" dirty="0">
                <a:latin typeface="Arial" panose="020B0604020202020204" pitchFamily="34" charset="0"/>
                <a:cs typeface="Arial" panose="020B0604020202020204" pitchFamily="34" charset="0"/>
              </a:rPr>
              <a:t>, E., (2022.) ‘Promoting innovation while controlling cost: the UK's approach to health technology assessment.’ </a:t>
            </a:r>
            <a:r>
              <a:rPr lang="en-US" sz="1200" i="1" dirty="0">
                <a:latin typeface="Arial" panose="020B0604020202020204" pitchFamily="34" charset="0"/>
                <a:cs typeface="Arial" panose="020B0604020202020204" pitchFamily="34" charset="0"/>
              </a:rPr>
              <a:t>Health Policy</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126</a:t>
            </a:r>
            <a:r>
              <a:rPr lang="en-US" sz="1200" dirty="0">
                <a:latin typeface="Arial" panose="020B0604020202020204" pitchFamily="34" charset="0"/>
                <a:cs typeface="Arial" panose="020B0604020202020204" pitchFamily="34" charset="0"/>
              </a:rPr>
              <a:t>(3), pp.224-233. </a:t>
            </a:r>
            <a:r>
              <a:rPr lang="en-US" sz="1200" u="sng" dirty="0">
                <a:latin typeface="Arial" panose="020B0604020202020204" pitchFamily="34" charset="0"/>
                <a:cs typeface="Arial" panose="020B0604020202020204" pitchFamily="34" charset="0"/>
                <a:hlinkClick r:id="rId4"/>
              </a:rPr>
              <a:t>https://www.sciencedirect.com/science/article/pii/S0168851022000239</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Arora, A., (2020). ‘</a:t>
            </a:r>
            <a:r>
              <a:rPr lang="en-US" sz="1200" dirty="0" err="1">
                <a:latin typeface="Arial" panose="020B0604020202020204" pitchFamily="34" charset="0"/>
                <a:cs typeface="Arial" panose="020B0604020202020204" pitchFamily="34" charset="0"/>
              </a:rPr>
              <a:t>Conceptualising</a:t>
            </a:r>
            <a:r>
              <a:rPr lang="en-US" sz="1200" dirty="0">
                <a:latin typeface="Arial" panose="020B0604020202020204" pitchFamily="34" charset="0"/>
                <a:cs typeface="Arial" panose="020B0604020202020204" pitchFamily="34" charset="0"/>
              </a:rPr>
              <a:t> artificial intelligence as a digital healthcare innovation: an introductory review. </a:t>
            </a:r>
            <a:r>
              <a:rPr lang="en-US" sz="1200" i="1" dirty="0">
                <a:latin typeface="Arial" panose="020B0604020202020204" pitchFamily="34" charset="0"/>
                <a:cs typeface="Arial" panose="020B0604020202020204" pitchFamily="34" charset="0"/>
              </a:rPr>
              <a:t>Medical Devices: Evidence and Research’</a:t>
            </a:r>
            <a:r>
              <a:rPr lang="en-US" sz="1200" dirty="0">
                <a:latin typeface="Arial" panose="020B0604020202020204" pitchFamily="34" charset="0"/>
                <a:cs typeface="Arial" panose="020B0604020202020204" pitchFamily="34" charset="0"/>
              </a:rPr>
              <a:t>, pp.223-230. </a:t>
            </a:r>
            <a:r>
              <a:rPr lang="en-US" sz="1200" u="sng" dirty="0">
                <a:latin typeface="Arial" panose="020B0604020202020204" pitchFamily="34" charset="0"/>
                <a:cs typeface="Arial" panose="020B0604020202020204" pitchFamily="34" charset="0"/>
                <a:hlinkClick r:id="rId5"/>
              </a:rPr>
              <a:t>https://www.tandfonline.com/doi/full/10.2147/MDER.S262590</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Baines, R., Bradwell, H., Edwards, K., Stevens, S., Prime, S., Tredinnick‐Rowe, J., Sibley, M. and Chatterjee, A., (2022). ‘Meaningful patient and public involvement in digital health innovation, implementation and evaluation: a systematic review. </a:t>
            </a:r>
            <a:r>
              <a:rPr lang="en-US" sz="1200" i="1" dirty="0">
                <a:latin typeface="Arial" panose="020B0604020202020204" pitchFamily="34" charset="0"/>
                <a:cs typeface="Arial" panose="020B0604020202020204" pitchFamily="34" charset="0"/>
              </a:rPr>
              <a:t>Health Expectations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25</a:t>
            </a:r>
            <a:r>
              <a:rPr lang="en-US" sz="1200" dirty="0">
                <a:latin typeface="Arial" panose="020B0604020202020204" pitchFamily="34" charset="0"/>
                <a:cs typeface="Arial" panose="020B0604020202020204" pitchFamily="34" charset="0"/>
              </a:rPr>
              <a:t>(4), pp.1232-1245. </a:t>
            </a:r>
            <a:r>
              <a:rPr lang="en-US" sz="1200" u="sng" dirty="0">
                <a:latin typeface="Arial" panose="020B0604020202020204" pitchFamily="34" charset="0"/>
                <a:cs typeface="Arial" panose="020B0604020202020204" pitchFamily="34" charset="0"/>
                <a:hlinkClick r:id="rId6"/>
              </a:rPr>
              <a:t>https://onlinelibrary.wiley.com/doi/full/10.1111/hex.13506</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Benson, T., (2019). ‘Digital innovation evaluation: user perceptions of innovation readiness, digital confidence, innovation adoption, user experience and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change.’ </a:t>
            </a:r>
            <a:r>
              <a:rPr lang="en-US" sz="1200" i="1" dirty="0">
                <a:latin typeface="Arial" panose="020B0604020202020204" pitchFamily="34" charset="0"/>
                <a:cs typeface="Arial" panose="020B0604020202020204" pitchFamily="34" charset="0"/>
              </a:rPr>
              <a:t>BMJ health &amp; care informatics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26</a:t>
            </a:r>
            <a:r>
              <a:rPr lang="en-US" sz="1200" dirty="0">
                <a:latin typeface="Arial" panose="020B0604020202020204" pitchFamily="34" charset="0"/>
                <a:cs typeface="Arial" panose="020B0604020202020204" pitchFamily="34" charset="0"/>
              </a:rPr>
              <a:t>(1), p.e000018. </a:t>
            </a:r>
            <a:r>
              <a:rPr lang="en-US" sz="1200" u="sng" dirty="0">
                <a:latin typeface="Arial" panose="020B0604020202020204" pitchFamily="34" charset="0"/>
                <a:cs typeface="Arial" panose="020B0604020202020204" pitchFamily="34" charset="0"/>
                <a:hlinkClick r:id="rId7"/>
              </a:rPr>
              <a:t>https://pmc.ncbi.nlm.nih.gov/articles/PMC7062319/</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Bhavnani, S.P., Parakh, K., Atreja, A., </a:t>
            </a:r>
            <a:r>
              <a:rPr lang="en-US" sz="1200" dirty="0" err="1">
                <a:latin typeface="Arial" panose="020B0604020202020204" pitchFamily="34" charset="0"/>
                <a:cs typeface="Arial" panose="020B0604020202020204" pitchFamily="34" charset="0"/>
              </a:rPr>
              <a:t>Druz</a:t>
            </a:r>
            <a:r>
              <a:rPr lang="en-US" sz="1200" dirty="0">
                <a:latin typeface="Arial" panose="020B0604020202020204" pitchFamily="34" charset="0"/>
                <a:cs typeface="Arial" panose="020B0604020202020204" pitchFamily="34" charset="0"/>
              </a:rPr>
              <a:t>, R., Graham, G.N., Hayek, S.S., Krumholz, H.M., Maddox, T.M., Majmudar, M.D., Rumsfeld, J.S. and Shah, B.R., 2017. 2017 Roadmap for innovation—ACC health policy statement on healthcare transformation in the era of digital health, big data, and precision health: a report of the American College of Cardiology Task Force on Health Policy Statements and Systems of Care. </a:t>
            </a:r>
            <a:r>
              <a:rPr lang="en-US" sz="1200" i="1" dirty="0">
                <a:latin typeface="Arial" panose="020B0604020202020204" pitchFamily="34" charset="0"/>
                <a:cs typeface="Arial" panose="020B0604020202020204" pitchFamily="34" charset="0"/>
              </a:rPr>
              <a:t>Journal of the American College of Cardiology</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70</a:t>
            </a:r>
            <a:r>
              <a:rPr lang="en-US" sz="1200" dirty="0">
                <a:latin typeface="Arial" panose="020B0604020202020204" pitchFamily="34" charset="0"/>
                <a:cs typeface="Arial" panose="020B0604020202020204" pitchFamily="34" charset="0"/>
              </a:rPr>
              <a:t>(21), pp.2696-2718. </a:t>
            </a:r>
            <a:r>
              <a:rPr lang="en-US" sz="1200" u="sng" dirty="0">
                <a:latin typeface="Arial" panose="020B0604020202020204" pitchFamily="34" charset="0"/>
                <a:cs typeface="Arial" panose="020B0604020202020204" pitchFamily="34" charset="0"/>
                <a:hlinkClick r:id="rId8"/>
              </a:rPr>
              <a:t>https://www.jacc.org/doi/abs/10.1016/j.jacc.2017.10.018</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1336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7D19F-5657-606E-F282-1C8C427BBD1B}"/>
              </a:ext>
            </a:extLst>
          </p:cNvPr>
          <p:cNvSpPr>
            <a:spLocks noGrp="1"/>
          </p:cNvSpPr>
          <p:nvPr>
            <p:ph type="title"/>
          </p:nvPr>
        </p:nvSpPr>
        <p:spPr/>
        <p:txBody>
          <a:bodyPr/>
          <a:lstStyle/>
          <a:p>
            <a:pPr algn="ctr"/>
            <a:r>
              <a:rPr lang="en-US" dirty="0"/>
              <a:t>Reference List</a:t>
            </a:r>
          </a:p>
        </p:txBody>
      </p:sp>
      <p:sp>
        <p:nvSpPr>
          <p:cNvPr id="3" name="Content Placeholder 2">
            <a:extLst>
              <a:ext uri="{FF2B5EF4-FFF2-40B4-BE49-F238E27FC236}">
                <a16:creationId xmlns:a16="http://schemas.microsoft.com/office/drawing/2014/main" id="{A3F28874-9613-E304-B5F9-3C567A4197D5}"/>
              </a:ext>
            </a:extLst>
          </p:cNvPr>
          <p:cNvSpPr>
            <a:spLocks noGrp="1"/>
          </p:cNvSpPr>
          <p:nvPr>
            <p:ph idx="1"/>
          </p:nvPr>
        </p:nvSpPr>
        <p:spPr>
          <a:xfrm>
            <a:off x="587023" y="1573567"/>
            <a:ext cx="9243906" cy="4674833"/>
          </a:xfrm>
        </p:spPr>
        <p:txBody>
          <a:bodyPr>
            <a:noAutofit/>
          </a:bodyPr>
          <a:lstStyle/>
          <a:p>
            <a:r>
              <a:rPr lang="en-US" sz="1200" dirty="0" err="1">
                <a:latin typeface="Arial" panose="020B0604020202020204" pitchFamily="34" charset="0"/>
                <a:cs typeface="Arial" panose="020B0604020202020204" pitchFamily="34" charset="0"/>
              </a:rPr>
              <a:t>Emicke</a:t>
            </a:r>
            <a:r>
              <a:rPr lang="en-US" sz="1200" dirty="0">
                <a:latin typeface="Arial" panose="020B0604020202020204" pitchFamily="34" charset="0"/>
                <a:cs typeface="Arial" panose="020B0604020202020204" pitchFamily="34" charset="0"/>
              </a:rPr>
              <a:t>, R., Shepherd, A. and Powell, D., (2025). ‘Exploring the opportunities and challenges of healthcare innovation in UK higher education: a narrative review. </a:t>
            </a:r>
            <a:r>
              <a:rPr lang="en-US" sz="1200" i="1" dirty="0">
                <a:latin typeface="Arial" panose="020B0604020202020204" pitchFamily="34" charset="0"/>
                <a:cs typeface="Arial" panose="020B0604020202020204" pitchFamily="34" charset="0"/>
              </a:rPr>
              <a:t>Nursing Reports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15</a:t>
            </a:r>
            <a:r>
              <a:rPr lang="en-US" sz="1200" dirty="0">
                <a:latin typeface="Arial" panose="020B0604020202020204" pitchFamily="34" charset="0"/>
                <a:cs typeface="Arial" panose="020B0604020202020204" pitchFamily="34" charset="0"/>
              </a:rPr>
              <a:t>(5), p.171. </a:t>
            </a:r>
            <a:r>
              <a:rPr lang="en-US" sz="1200" u="sng" dirty="0">
                <a:latin typeface="Arial" panose="020B0604020202020204" pitchFamily="34" charset="0"/>
                <a:cs typeface="Arial" panose="020B0604020202020204" pitchFamily="34" charset="0"/>
                <a:hlinkClick r:id="rId3"/>
              </a:rPr>
              <a:t>https://www.mdpi.com/2039-4403/15/5/171</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Guo, C., </a:t>
            </a:r>
            <a:r>
              <a:rPr lang="en-US" sz="1200" dirty="0" err="1">
                <a:latin typeface="Arial" panose="020B0604020202020204" pitchFamily="34" charset="0"/>
                <a:cs typeface="Arial" panose="020B0604020202020204" pitchFamily="34" charset="0"/>
              </a:rPr>
              <a:t>Ashrafian</a:t>
            </a:r>
            <a:r>
              <a:rPr lang="en-US" sz="1200" dirty="0">
                <a:latin typeface="Arial" panose="020B0604020202020204" pitchFamily="34" charset="0"/>
                <a:cs typeface="Arial" panose="020B0604020202020204" pitchFamily="34" charset="0"/>
              </a:rPr>
              <a:t>, H., Ghafur, S., Fontana, G., Gardner, C. and Prime, M., (2020). ‘Challenges for the evaluation of digital health solutions—A call for innovative evidence generation approaches.’ </a:t>
            </a:r>
            <a:r>
              <a:rPr lang="en-US" sz="1200" i="1" dirty="0">
                <a:latin typeface="Arial" panose="020B0604020202020204" pitchFamily="34" charset="0"/>
                <a:cs typeface="Arial" panose="020B0604020202020204" pitchFamily="34" charset="0"/>
              </a:rPr>
              <a:t>NPJ digital medicine</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3</a:t>
            </a:r>
            <a:r>
              <a:rPr lang="en-US" sz="1200" dirty="0">
                <a:latin typeface="Arial" panose="020B0604020202020204" pitchFamily="34" charset="0"/>
                <a:cs typeface="Arial" panose="020B0604020202020204" pitchFamily="34" charset="0"/>
              </a:rPr>
              <a:t>(1), p.110. </a:t>
            </a:r>
            <a:r>
              <a:rPr lang="en-US" sz="1200" u="sng" dirty="0">
                <a:latin typeface="Arial" panose="020B0604020202020204" pitchFamily="34" charset="0"/>
                <a:cs typeface="Arial" panose="020B0604020202020204" pitchFamily="34" charset="0"/>
                <a:hlinkClick r:id="rId4"/>
              </a:rPr>
              <a:t>https://www.nature.com/articles/s41746-020-00314-2</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Honeyford, K., Timney, A., Lazzarino, R., Welch, J., Brent, A.J., </a:t>
            </a:r>
            <a:r>
              <a:rPr lang="en-US" sz="1200" dirty="0" err="1">
                <a:latin typeface="Arial" panose="020B0604020202020204" pitchFamily="34" charset="0"/>
                <a:cs typeface="Arial" panose="020B0604020202020204" pitchFamily="34" charset="0"/>
              </a:rPr>
              <a:t>Kinderlerer</a:t>
            </a:r>
            <a:r>
              <a:rPr lang="en-US" sz="1200" dirty="0">
                <a:latin typeface="Arial" panose="020B0604020202020204" pitchFamily="34" charset="0"/>
                <a:cs typeface="Arial" panose="020B0604020202020204" pitchFamily="34" charset="0"/>
              </a:rPr>
              <a:t>, A., Ghazal, P., Gordon, A.C., Patil, S., Cooke, G. and Costelloe, C.E., (2025). ‘Digital innovation in healthcare: quantifying the impact of digital sepsis screening tools on patient outcomes—a multi-site natural experiment. </a:t>
            </a:r>
            <a:r>
              <a:rPr lang="en-US" sz="1200" i="1" dirty="0">
                <a:latin typeface="Arial" panose="020B0604020202020204" pitchFamily="34" charset="0"/>
                <a:cs typeface="Arial" panose="020B0604020202020204" pitchFamily="34" charset="0"/>
              </a:rPr>
              <a:t>BMJ Health &amp; Care Informatics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32</a:t>
            </a:r>
            <a:r>
              <a:rPr lang="en-US" sz="1200" dirty="0">
                <a:latin typeface="Arial" panose="020B0604020202020204" pitchFamily="34" charset="0"/>
                <a:cs typeface="Arial" panose="020B0604020202020204" pitchFamily="34" charset="0"/>
              </a:rPr>
              <a:t>(1), p.e101141. </a:t>
            </a:r>
            <a:r>
              <a:rPr lang="en-US" sz="1200" u="sng" dirty="0">
                <a:latin typeface="Arial" panose="020B0604020202020204" pitchFamily="34" charset="0"/>
                <a:cs typeface="Arial" panose="020B0604020202020204" pitchFamily="34" charset="0"/>
                <a:hlinkClick r:id="rId5"/>
              </a:rPr>
              <a:t>https://pmc.ncbi.nlm.nih.gov/articles/PMC12035476/</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Hughes, J., Lennon, M., Rogerson, R.J. and Crooks, G., (2021). ‘Scaling digital health innovation: developing a new ‘service readiness </a:t>
            </a:r>
            <a:r>
              <a:rPr lang="en-US" sz="1200" dirty="0" err="1">
                <a:latin typeface="Arial" panose="020B0604020202020204" pitchFamily="34" charset="0"/>
                <a:cs typeface="Arial" panose="020B0604020202020204" pitchFamily="34" charset="0"/>
              </a:rPr>
              <a:t>level’framework</a:t>
            </a:r>
            <a:r>
              <a:rPr lang="en-US" sz="1200" dirty="0">
                <a:latin typeface="Arial" panose="020B0604020202020204" pitchFamily="34" charset="0"/>
                <a:cs typeface="Arial" panose="020B0604020202020204" pitchFamily="34" charset="0"/>
              </a:rPr>
              <a:t> of evidence. </a:t>
            </a:r>
            <a:r>
              <a:rPr lang="en-US" sz="1200" i="1" dirty="0">
                <a:latin typeface="Arial" panose="020B0604020202020204" pitchFamily="34" charset="0"/>
                <a:cs typeface="Arial" panose="020B0604020202020204" pitchFamily="34" charset="0"/>
              </a:rPr>
              <a:t>International Journal of Environmental Research and Public Health</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18</a:t>
            </a:r>
            <a:r>
              <a:rPr lang="en-US" sz="1200" dirty="0">
                <a:latin typeface="Arial" panose="020B0604020202020204" pitchFamily="34" charset="0"/>
                <a:cs typeface="Arial" panose="020B0604020202020204" pitchFamily="34" charset="0"/>
              </a:rPr>
              <a:t>(23), p.12575. </a:t>
            </a:r>
            <a:r>
              <a:rPr lang="en-US" sz="1200" u="sng" dirty="0">
                <a:latin typeface="Arial" panose="020B0604020202020204" pitchFamily="34" charset="0"/>
                <a:cs typeface="Arial" panose="020B0604020202020204" pitchFamily="34" charset="0"/>
                <a:hlinkClick r:id="rId6"/>
              </a:rPr>
              <a:t>https://www.mdpi.com/1660-4601/18/23/12575</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ICO (2023). </a:t>
            </a:r>
            <a:r>
              <a:rPr lang="en-US" sz="1200" i="1" dirty="0">
                <a:latin typeface="Arial" panose="020B0604020202020204" pitchFamily="34" charset="0"/>
                <a:cs typeface="Arial" panose="020B0604020202020204" pitchFamily="34" charset="0"/>
              </a:rPr>
              <a:t>UK GDPR Guidance and Resources</a:t>
            </a:r>
            <a:r>
              <a:rPr lang="en-US" sz="1200" dirty="0">
                <a:latin typeface="Arial" panose="020B0604020202020204" pitchFamily="34" charset="0"/>
                <a:cs typeface="Arial" panose="020B0604020202020204" pitchFamily="34" charset="0"/>
              </a:rPr>
              <a:t>. [online] ico.org.uk. Available at: </a:t>
            </a:r>
            <a:r>
              <a:rPr lang="en-US" sz="1200" u="sng" dirty="0">
                <a:latin typeface="Arial" panose="020B0604020202020204" pitchFamily="34" charset="0"/>
                <a:cs typeface="Arial" panose="020B0604020202020204" pitchFamily="34" charset="0"/>
                <a:hlinkClick r:id="rId7"/>
              </a:rPr>
              <a:t>https://ico.org.uk/for-organisations/uk-gdpr-guidance-and-resources/</a:t>
            </a:r>
            <a:r>
              <a:rPr lang="en-US" sz="1200" dirty="0">
                <a:latin typeface="Arial" panose="020B0604020202020204" pitchFamily="34" charset="0"/>
                <a:cs typeface="Arial" panose="020B0604020202020204" pitchFamily="34" charset="0"/>
              </a:rPr>
              <a:t>.</a:t>
            </a:r>
          </a:p>
          <a:p>
            <a:r>
              <a:rPr lang="en-US" sz="1200" dirty="0" err="1">
                <a:latin typeface="Arial" panose="020B0604020202020204" pitchFamily="34" charset="0"/>
                <a:cs typeface="Arial" panose="020B0604020202020204" pitchFamily="34" charset="0"/>
              </a:rPr>
              <a:t>Krasuska</a:t>
            </a:r>
            <a:r>
              <a:rPr lang="en-US" sz="1200" dirty="0">
                <a:latin typeface="Arial" panose="020B0604020202020204" pitchFamily="34" charset="0"/>
                <a:cs typeface="Arial" panose="020B0604020202020204" pitchFamily="34" charset="0"/>
              </a:rPr>
              <a:t>, M., Williams, R., Sheikh, A., Franklin, B., Hinder, S., </a:t>
            </a:r>
            <a:r>
              <a:rPr lang="en-US" sz="1200" dirty="0" err="1">
                <a:latin typeface="Arial" panose="020B0604020202020204" pitchFamily="34" charset="0"/>
                <a:cs typeface="Arial" panose="020B0604020202020204" pitchFamily="34" charset="0"/>
              </a:rPr>
              <a:t>TheNguyen</a:t>
            </a:r>
            <a:r>
              <a:rPr lang="en-US" sz="1200" dirty="0">
                <a:latin typeface="Arial" panose="020B0604020202020204" pitchFamily="34" charset="0"/>
                <a:cs typeface="Arial" panose="020B0604020202020204" pitchFamily="34" charset="0"/>
              </a:rPr>
              <a:t>, H., Lane, W., Mozaffar, H., Mason, K., Eason, S. and Potts, H., (2021). ‘Driving digital health transformation in hospitals: A formative qualitative evaluation of the English Global Digital Exemplar </a:t>
            </a:r>
            <a:r>
              <a:rPr lang="en-US" sz="1200" dirty="0" err="1">
                <a:latin typeface="Arial" panose="020B0604020202020204" pitchFamily="34" charset="0"/>
                <a:cs typeface="Arial" panose="020B0604020202020204" pitchFamily="34" charset="0"/>
              </a:rPr>
              <a:t>programme</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BMJ Health &amp; Care Informatics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28</a:t>
            </a:r>
            <a:r>
              <a:rPr lang="en-US" sz="1200" dirty="0">
                <a:latin typeface="Arial" panose="020B0604020202020204" pitchFamily="34" charset="0"/>
                <a:cs typeface="Arial" panose="020B0604020202020204" pitchFamily="34" charset="0"/>
              </a:rPr>
              <a:t>(1), p.e100429. </a:t>
            </a:r>
            <a:r>
              <a:rPr lang="en-US" sz="1200" u="sng" dirty="0">
                <a:latin typeface="Arial" panose="020B0604020202020204" pitchFamily="34" charset="0"/>
                <a:cs typeface="Arial" panose="020B0604020202020204" pitchFamily="34" charset="0"/>
                <a:hlinkClick r:id="rId8"/>
              </a:rPr>
              <a:t>https://pmc.ncbi.nlm.nih.gov/articles/PMC8685936/</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5129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1BD8E-1581-AE50-FF0C-82592DA0F5E1}"/>
              </a:ext>
            </a:extLst>
          </p:cNvPr>
          <p:cNvSpPr>
            <a:spLocks noGrp="1"/>
          </p:cNvSpPr>
          <p:nvPr>
            <p:ph type="title"/>
          </p:nvPr>
        </p:nvSpPr>
        <p:spPr>
          <a:xfrm>
            <a:off x="677334" y="474134"/>
            <a:ext cx="8596668" cy="1320800"/>
          </a:xfrm>
        </p:spPr>
        <p:txBody>
          <a:bodyPr/>
          <a:lstStyle/>
          <a:p>
            <a:pPr algn="ctr"/>
            <a:r>
              <a:rPr lang="en-US" dirty="0"/>
              <a:t>Reference List</a:t>
            </a:r>
          </a:p>
        </p:txBody>
      </p:sp>
      <p:sp>
        <p:nvSpPr>
          <p:cNvPr id="3" name="Content Placeholder 2">
            <a:extLst>
              <a:ext uri="{FF2B5EF4-FFF2-40B4-BE49-F238E27FC236}">
                <a16:creationId xmlns:a16="http://schemas.microsoft.com/office/drawing/2014/main" id="{CC435EEC-3659-F7E8-84F8-21281F5F662F}"/>
              </a:ext>
            </a:extLst>
          </p:cNvPr>
          <p:cNvSpPr>
            <a:spLocks noGrp="1"/>
          </p:cNvSpPr>
          <p:nvPr>
            <p:ph idx="1"/>
          </p:nvPr>
        </p:nvSpPr>
        <p:spPr>
          <a:xfrm>
            <a:off x="1318401" y="1055512"/>
            <a:ext cx="8260401" cy="5588000"/>
          </a:xfrm>
        </p:spPr>
        <p:txBody>
          <a:bodyPr>
            <a:noAutofit/>
          </a:bodyPr>
          <a:lstStyle/>
          <a:p>
            <a:r>
              <a:rPr lang="en-US" sz="1200" dirty="0">
                <a:latin typeface="Arial" panose="020B0604020202020204" pitchFamily="34" charset="0"/>
                <a:cs typeface="Arial" panose="020B0604020202020204" pitchFamily="34" charset="0"/>
              </a:rPr>
              <a:t>Lennon, M.R., </a:t>
            </a:r>
            <a:r>
              <a:rPr lang="en-US" sz="1200" dirty="0" err="1">
                <a:latin typeface="Arial" panose="020B0604020202020204" pitchFamily="34" charset="0"/>
                <a:cs typeface="Arial" panose="020B0604020202020204" pitchFamily="34" charset="0"/>
              </a:rPr>
              <a:t>Bouamrane</a:t>
            </a:r>
            <a:r>
              <a:rPr lang="en-US" sz="1200" dirty="0">
                <a:latin typeface="Arial" panose="020B0604020202020204" pitchFamily="34" charset="0"/>
                <a:cs typeface="Arial" panose="020B0604020202020204" pitchFamily="34" charset="0"/>
              </a:rPr>
              <a:t>, M.M., Devlin, A.M., </a:t>
            </a:r>
            <a:r>
              <a:rPr lang="en-US" sz="1200" dirty="0" err="1">
                <a:latin typeface="Arial" panose="020B0604020202020204" pitchFamily="34" charset="0"/>
                <a:cs typeface="Arial" panose="020B0604020202020204" pitchFamily="34" charset="0"/>
              </a:rPr>
              <a:t>O'connor</a:t>
            </a:r>
            <a:r>
              <a:rPr lang="en-US" sz="1200" dirty="0">
                <a:latin typeface="Arial" panose="020B0604020202020204" pitchFamily="34" charset="0"/>
                <a:cs typeface="Arial" panose="020B0604020202020204" pitchFamily="34" charset="0"/>
              </a:rPr>
              <a:t>, S., </a:t>
            </a:r>
            <a:r>
              <a:rPr lang="en-US" sz="1200" dirty="0" err="1">
                <a:latin typeface="Arial" panose="020B0604020202020204" pitchFamily="34" charset="0"/>
                <a:cs typeface="Arial" panose="020B0604020202020204" pitchFamily="34" charset="0"/>
              </a:rPr>
              <a:t>O'donnell</a:t>
            </a:r>
            <a:r>
              <a:rPr lang="en-US" sz="1200" dirty="0">
                <a:latin typeface="Arial" panose="020B0604020202020204" pitchFamily="34" charset="0"/>
                <a:cs typeface="Arial" panose="020B0604020202020204" pitchFamily="34" charset="0"/>
              </a:rPr>
              <a:t>, C., Chetty, U., </a:t>
            </a:r>
            <a:r>
              <a:rPr lang="en-US" sz="1200" dirty="0" err="1">
                <a:latin typeface="Arial" panose="020B0604020202020204" pitchFamily="34" charset="0"/>
                <a:cs typeface="Arial" panose="020B0604020202020204" pitchFamily="34" charset="0"/>
              </a:rPr>
              <a:t>Agbakoba</a:t>
            </a:r>
            <a:r>
              <a:rPr lang="en-US" sz="1200" dirty="0">
                <a:latin typeface="Arial" panose="020B0604020202020204" pitchFamily="34" charset="0"/>
                <a:cs typeface="Arial" panose="020B0604020202020204" pitchFamily="34" charset="0"/>
              </a:rPr>
              <a:t>, R., Bikker, A., Grieve, E., Finch, T. and Watson, N., (2017). ‘Readiness for delivering digital health at scale: lessons from a longitudinal qualitative evaluation of a national digital health innovation program in the United Kingdom.’ </a:t>
            </a:r>
            <a:r>
              <a:rPr lang="en-US" sz="1200" i="1" dirty="0">
                <a:latin typeface="Arial" panose="020B0604020202020204" pitchFamily="34" charset="0"/>
                <a:cs typeface="Arial" panose="020B0604020202020204" pitchFamily="34" charset="0"/>
              </a:rPr>
              <a:t>Journal of medical Internet research</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19</a:t>
            </a:r>
            <a:r>
              <a:rPr lang="en-US" sz="1200" dirty="0">
                <a:latin typeface="Arial" panose="020B0604020202020204" pitchFamily="34" charset="0"/>
                <a:cs typeface="Arial" panose="020B0604020202020204" pitchFamily="34" charset="0"/>
              </a:rPr>
              <a:t>(2), p.e6900. </a:t>
            </a:r>
            <a:r>
              <a:rPr lang="en-US" sz="1200" u="sng" dirty="0">
                <a:latin typeface="Arial" panose="020B0604020202020204" pitchFamily="34" charset="0"/>
                <a:cs typeface="Arial" panose="020B0604020202020204" pitchFamily="34" charset="0"/>
                <a:hlinkClick r:id="rId2"/>
              </a:rPr>
              <a:t>https://www.jmir.org/2017/2/e42</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McLean, K.A., Knight, S.R., Diehl, T.M., Varghese, C., Ng, N., Potter, M.A., Zafar, S.N., </a:t>
            </a:r>
            <a:r>
              <a:rPr lang="en-US" sz="1200" dirty="0" err="1">
                <a:latin typeface="Arial" panose="020B0604020202020204" pitchFamily="34" charset="0"/>
                <a:cs typeface="Arial" panose="020B0604020202020204" pitchFamily="34" charset="0"/>
              </a:rPr>
              <a:t>Bouamrane</a:t>
            </a:r>
            <a:r>
              <a:rPr lang="en-US" sz="1200" dirty="0">
                <a:latin typeface="Arial" panose="020B0604020202020204" pitchFamily="34" charset="0"/>
                <a:cs typeface="Arial" panose="020B0604020202020204" pitchFamily="34" charset="0"/>
              </a:rPr>
              <a:t>, M.M. and Harrison, E.M., (2023). ‘Readiness for implementation of novel digital health interventions for postoperative monitoring: a systematic review and clinical innovation network analyses. </a:t>
            </a:r>
            <a:r>
              <a:rPr lang="en-US" sz="1200" i="1" dirty="0">
                <a:latin typeface="Arial" panose="020B0604020202020204" pitchFamily="34" charset="0"/>
                <a:cs typeface="Arial" panose="020B0604020202020204" pitchFamily="34" charset="0"/>
              </a:rPr>
              <a:t>The Lancet Digital Health’</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5</a:t>
            </a:r>
            <a:r>
              <a:rPr lang="en-US" sz="1200" dirty="0">
                <a:latin typeface="Arial" panose="020B0604020202020204" pitchFamily="34" charset="0"/>
                <a:cs typeface="Arial" panose="020B0604020202020204" pitchFamily="34" charset="0"/>
              </a:rPr>
              <a:t>(5), pp.e295-e315. </a:t>
            </a:r>
            <a:r>
              <a:rPr lang="en-US" sz="1200" u="sng" dirty="0">
                <a:latin typeface="Arial" panose="020B0604020202020204" pitchFamily="34" charset="0"/>
                <a:cs typeface="Arial" panose="020B0604020202020204" pitchFamily="34" charset="0"/>
                <a:hlinkClick r:id="rId3"/>
              </a:rPr>
              <a:t>https://www.thelancet.com/journals/landig/article/PIIS2589-7500(23)00026-2/fulltext?uuid=uuid%3A72096dcf-e59e-4704-aaf6-cbc6b3aecddc</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Nasir, B.F., </a:t>
            </a:r>
            <a:r>
              <a:rPr lang="en-US" sz="1200" dirty="0" err="1">
                <a:latin typeface="Arial" panose="020B0604020202020204" pitchFamily="34" charset="0"/>
                <a:cs typeface="Arial" panose="020B0604020202020204" pitchFamily="34" charset="0"/>
              </a:rPr>
              <a:t>Leedie</a:t>
            </a:r>
            <a:r>
              <a:rPr lang="en-US" sz="1200" dirty="0">
                <a:latin typeface="Arial" panose="020B0604020202020204" pitchFamily="34" charset="0"/>
                <a:cs typeface="Arial" panose="020B0604020202020204" pitchFamily="34" charset="0"/>
              </a:rPr>
              <a:t>, F., Fox, J., Martin, P., Alam, K., Wallis, K., McGrail, M.R. and </a:t>
            </a:r>
            <a:r>
              <a:rPr lang="en-US" sz="1200" dirty="0" err="1">
                <a:latin typeface="Arial" panose="020B0604020202020204" pitchFamily="34" charset="0"/>
                <a:cs typeface="Arial" panose="020B0604020202020204" pitchFamily="34" charset="0"/>
              </a:rPr>
              <a:t>Kondalsamy-Chennakesavan</a:t>
            </a:r>
            <a:r>
              <a:rPr lang="en-US" sz="1200" dirty="0">
                <a:latin typeface="Arial" panose="020B0604020202020204" pitchFamily="34" charset="0"/>
                <a:cs typeface="Arial" panose="020B0604020202020204" pitchFamily="34" charset="0"/>
              </a:rPr>
              <a:t>, S., (2024). ‘Can digital innovation transform rural primary health care? A systematic review protocol’. </a:t>
            </a:r>
            <a:r>
              <a:rPr lang="en-US" sz="1200" i="1" dirty="0">
                <a:latin typeface="Arial" panose="020B0604020202020204" pitchFamily="34" charset="0"/>
                <a:cs typeface="Arial" panose="020B0604020202020204" pitchFamily="34" charset="0"/>
              </a:rPr>
              <a:t>BMJ open</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14</a:t>
            </a:r>
            <a:r>
              <a:rPr lang="en-US" sz="1200" dirty="0">
                <a:latin typeface="Arial" panose="020B0604020202020204" pitchFamily="34" charset="0"/>
                <a:cs typeface="Arial" panose="020B0604020202020204" pitchFamily="34" charset="0"/>
              </a:rPr>
              <a:t>(6), p.e083152. </a:t>
            </a:r>
            <a:r>
              <a:rPr lang="en-US" sz="1200" u="sng" dirty="0">
                <a:latin typeface="Arial" panose="020B0604020202020204" pitchFamily="34" charset="0"/>
                <a:cs typeface="Arial" panose="020B0604020202020204" pitchFamily="34" charset="0"/>
                <a:hlinkClick r:id="rId4"/>
              </a:rPr>
              <a:t>https://bmjopen.bmj.com/content/14/6/e083152.abstract</a:t>
            </a:r>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Satwekar</a:t>
            </a:r>
            <a:r>
              <a:rPr lang="en-US" sz="1200" dirty="0">
                <a:latin typeface="Arial" panose="020B0604020202020204" pitchFamily="34" charset="0"/>
                <a:cs typeface="Arial" panose="020B0604020202020204" pitchFamily="34" charset="0"/>
              </a:rPr>
              <a:t>, A., </a:t>
            </a:r>
            <a:r>
              <a:rPr lang="en-US" sz="1200" dirty="0" err="1">
                <a:latin typeface="Arial" panose="020B0604020202020204" pitchFamily="34" charset="0"/>
                <a:cs typeface="Arial" panose="020B0604020202020204" pitchFamily="34" charset="0"/>
              </a:rPr>
              <a:t>Volpentesta</a:t>
            </a:r>
            <a:r>
              <a:rPr lang="en-US" sz="1200" dirty="0">
                <a:latin typeface="Arial" panose="020B0604020202020204" pitchFamily="34" charset="0"/>
                <a:cs typeface="Arial" panose="020B0604020202020204" pitchFamily="34" charset="0"/>
              </a:rPr>
              <a:t>, T., Spagnoletti, P. and Rossi, M., 2022. An orchestration framework for digital innovation: Lessons from the healthcare industry. </a:t>
            </a:r>
            <a:r>
              <a:rPr lang="en-US" sz="1200" i="1" dirty="0">
                <a:latin typeface="Arial" panose="020B0604020202020204" pitchFamily="34" charset="0"/>
                <a:cs typeface="Arial" panose="020B0604020202020204" pitchFamily="34" charset="0"/>
              </a:rPr>
              <a:t>IEEE Transactions on Engineering Management</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70</a:t>
            </a:r>
            <a:r>
              <a:rPr lang="en-US" sz="1200" dirty="0">
                <a:latin typeface="Arial" panose="020B0604020202020204" pitchFamily="34" charset="0"/>
                <a:cs typeface="Arial" panose="020B0604020202020204" pitchFamily="34" charset="0"/>
              </a:rPr>
              <a:t>(7), pp.2465-2479. </a:t>
            </a:r>
            <a:r>
              <a:rPr lang="en-US" sz="1200" u="sng" dirty="0">
                <a:latin typeface="Arial" panose="020B0604020202020204" pitchFamily="34" charset="0"/>
                <a:cs typeface="Arial" panose="020B0604020202020204" pitchFamily="34" charset="0"/>
                <a:hlinkClick r:id="rId5"/>
              </a:rPr>
              <a:t>https://ieeexplore.ieee.org/abstract/document/9772415/</a:t>
            </a:r>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Schartinger</a:t>
            </a:r>
            <a:r>
              <a:rPr lang="en-US" sz="1200" dirty="0">
                <a:latin typeface="Arial" panose="020B0604020202020204" pitchFamily="34" charset="0"/>
                <a:cs typeface="Arial" panose="020B0604020202020204" pitchFamily="34" charset="0"/>
              </a:rPr>
              <a:t>, D., Miles, I., Saritas, O., </a:t>
            </a:r>
            <a:r>
              <a:rPr lang="en-US" sz="1200" dirty="0" err="1">
                <a:latin typeface="Arial" panose="020B0604020202020204" pitchFamily="34" charset="0"/>
                <a:cs typeface="Arial" panose="020B0604020202020204" pitchFamily="34" charset="0"/>
              </a:rPr>
              <a:t>Amanatidou</a:t>
            </a:r>
            <a:r>
              <a:rPr lang="en-US" sz="1200" dirty="0">
                <a:latin typeface="Arial" panose="020B0604020202020204" pitchFamily="34" charset="0"/>
                <a:cs typeface="Arial" panose="020B0604020202020204" pitchFamily="34" charset="0"/>
              </a:rPr>
              <a:t>, E., Giesecke, S., Heller-Schuh, B., Pombo-Juarez, L. and Schreier, G., 2015. Personal health systems technologies: Critical issues in service innovation and diffusion. </a:t>
            </a:r>
            <a:r>
              <a:rPr lang="en-US" sz="1200" i="1" dirty="0">
                <a:latin typeface="Arial" panose="020B0604020202020204" pitchFamily="34" charset="0"/>
                <a:cs typeface="Arial" panose="020B0604020202020204" pitchFamily="34" charset="0"/>
              </a:rPr>
              <a:t>Technology Innovation Management Review</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5</a:t>
            </a:r>
            <a:r>
              <a:rPr lang="en-US" sz="1200" dirty="0">
                <a:latin typeface="Arial" panose="020B0604020202020204" pitchFamily="34" charset="0"/>
                <a:cs typeface="Arial" panose="020B0604020202020204" pitchFamily="34" charset="0"/>
              </a:rPr>
              <a:t>(2). </a:t>
            </a:r>
            <a:r>
              <a:rPr lang="en-US" sz="1200" u="sng" dirty="0">
                <a:latin typeface="Arial" panose="020B0604020202020204" pitchFamily="34" charset="0"/>
                <a:cs typeface="Arial" panose="020B0604020202020204" pitchFamily="34" charset="0"/>
                <a:hlinkClick r:id="rId6"/>
              </a:rPr>
              <a:t>https://timreview.ca/article/873</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Sheikh, A., Anderson, M., Albala, S., Casadei, B., Franklin, B.D., Richards, M., Taylor, D., Tibble, H. and </a:t>
            </a:r>
            <a:r>
              <a:rPr lang="en-US" sz="1200" dirty="0" err="1">
                <a:latin typeface="Arial" panose="020B0604020202020204" pitchFamily="34" charset="0"/>
                <a:cs typeface="Arial" panose="020B0604020202020204" pitchFamily="34" charset="0"/>
              </a:rPr>
              <a:t>Mossialos</a:t>
            </a:r>
            <a:r>
              <a:rPr lang="en-US" sz="1200" dirty="0">
                <a:latin typeface="Arial" panose="020B0604020202020204" pitchFamily="34" charset="0"/>
                <a:cs typeface="Arial" panose="020B0604020202020204" pitchFamily="34" charset="0"/>
              </a:rPr>
              <a:t>, E.,(2021) ‘Health information technology and digital innovation for national learning health and care systems. </a:t>
            </a:r>
            <a:r>
              <a:rPr lang="en-US" sz="1200" i="1" dirty="0">
                <a:latin typeface="Arial" panose="020B0604020202020204" pitchFamily="34" charset="0"/>
                <a:cs typeface="Arial" panose="020B0604020202020204" pitchFamily="34" charset="0"/>
              </a:rPr>
              <a:t>The Lancet Digital Health</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3</a:t>
            </a:r>
            <a:r>
              <a:rPr lang="en-US" sz="1200" dirty="0">
                <a:latin typeface="Arial" panose="020B0604020202020204" pitchFamily="34" charset="0"/>
                <a:cs typeface="Arial" panose="020B0604020202020204" pitchFamily="34" charset="0"/>
              </a:rPr>
              <a:t>(6), pp.e383-e396. </a:t>
            </a:r>
            <a:r>
              <a:rPr lang="en-US" sz="1200" u="sng" dirty="0">
                <a:latin typeface="Arial" panose="020B0604020202020204" pitchFamily="34" charset="0"/>
                <a:cs typeface="Arial" panose="020B0604020202020204" pitchFamily="34" charset="0"/>
                <a:hlinkClick r:id="rId7"/>
              </a:rPr>
              <a:t>https://www.thelancet.com/journals/landig/article/PIIS2589-7500(21)00005-4/fulltext</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Stern, A.D., </a:t>
            </a:r>
            <a:r>
              <a:rPr lang="en-US" sz="1200" dirty="0" err="1">
                <a:latin typeface="Arial" panose="020B0604020202020204" pitchFamily="34" charset="0"/>
                <a:cs typeface="Arial" panose="020B0604020202020204" pitchFamily="34" charset="0"/>
              </a:rPr>
              <a:t>Brönneke</a:t>
            </a:r>
            <a:r>
              <a:rPr lang="en-US" sz="1200" dirty="0">
                <a:latin typeface="Arial" panose="020B0604020202020204" pitchFamily="34" charset="0"/>
                <a:cs typeface="Arial" panose="020B0604020202020204" pitchFamily="34" charset="0"/>
              </a:rPr>
              <a:t>, J., </a:t>
            </a:r>
            <a:r>
              <a:rPr lang="en-US" sz="1200" dirty="0" err="1">
                <a:latin typeface="Arial" panose="020B0604020202020204" pitchFamily="34" charset="0"/>
                <a:cs typeface="Arial" panose="020B0604020202020204" pitchFamily="34" charset="0"/>
              </a:rPr>
              <a:t>Debatin</a:t>
            </a:r>
            <a:r>
              <a:rPr lang="en-US" sz="1200" dirty="0">
                <a:latin typeface="Arial" panose="020B0604020202020204" pitchFamily="34" charset="0"/>
                <a:cs typeface="Arial" panose="020B0604020202020204" pitchFamily="34" charset="0"/>
              </a:rPr>
              <a:t>, J.F., Hagen, J., Matthies, H., Patel, S., Clay, I., </a:t>
            </a:r>
            <a:r>
              <a:rPr lang="en-US" sz="1200" dirty="0" err="1">
                <a:latin typeface="Arial" panose="020B0604020202020204" pitchFamily="34" charset="0"/>
                <a:cs typeface="Arial" panose="020B0604020202020204" pitchFamily="34" charset="0"/>
              </a:rPr>
              <a:t>Eskofier</a:t>
            </a:r>
            <a:r>
              <a:rPr lang="en-US" sz="1200" dirty="0">
                <a:latin typeface="Arial" panose="020B0604020202020204" pitchFamily="34" charset="0"/>
                <a:cs typeface="Arial" panose="020B0604020202020204" pitchFamily="34" charset="0"/>
              </a:rPr>
              <a:t>, B., Herr, A., Hoeller, K. and Jaksa, A., (2022). ‘Advancing digital health applications: priorities for innovation in real-world evidence generation. </a:t>
            </a:r>
            <a:r>
              <a:rPr lang="en-US" sz="1200" i="1" dirty="0">
                <a:latin typeface="Arial" panose="020B0604020202020204" pitchFamily="34" charset="0"/>
                <a:cs typeface="Arial" panose="020B0604020202020204" pitchFamily="34" charset="0"/>
              </a:rPr>
              <a:t>The Lancet Digital Health</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4</a:t>
            </a:r>
            <a:r>
              <a:rPr lang="en-US" sz="1200" dirty="0">
                <a:latin typeface="Arial" panose="020B0604020202020204" pitchFamily="34" charset="0"/>
                <a:cs typeface="Arial" panose="020B0604020202020204" pitchFamily="34" charset="0"/>
              </a:rPr>
              <a:t>(3), pp.e200-e206. </a:t>
            </a:r>
            <a:r>
              <a:rPr lang="en-US" sz="1200" u="sng" dirty="0">
                <a:latin typeface="Arial" panose="020B0604020202020204" pitchFamily="34" charset="0"/>
                <a:cs typeface="Arial" panose="020B0604020202020204" pitchFamily="34" charset="0"/>
                <a:hlinkClick r:id="rId8"/>
              </a:rPr>
              <a:t>https://www.thelancet.com/journals/landig/article/PIIS2589-7500(21)00292-2/fulltext</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9285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AFA77-0209-B7C7-480A-3592F00EB800}"/>
              </a:ext>
            </a:extLst>
          </p:cNvPr>
          <p:cNvSpPr>
            <a:spLocks noGrp="1"/>
          </p:cNvSpPr>
          <p:nvPr>
            <p:ph type="title"/>
          </p:nvPr>
        </p:nvSpPr>
        <p:spPr/>
        <p:txBody>
          <a:bodyPr/>
          <a:lstStyle/>
          <a:p>
            <a:pPr algn="ctr"/>
            <a:r>
              <a:rPr lang="en-US" dirty="0"/>
              <a:t>Link to images</a:t>
            </a:r>
          </a:p>
        </p:txBody>
      </p:sp>
      <p:sp>
        <p:nvSpPr>
          <p:cNvPr id="3" name="Content Placeholder 2">
            <a:extLst>
              <a:ext uri="{FF2B5EF4-FFF2-40B4-BE49-F238E27FC236}">
                <a16:creationId xmlns:a16="http://schemas.microsoft.com/office/drawing/2014/main" id="{63FCFA18-B23F-340C-889D-7130A502C30C}"/>
              </a:ext>
            </a:extLst>
          </p:cNvPr>
          <p:cNvSpPr>
            <a:spLocks noGrp="1"/>
          </p:cNvSpPr>
          <p:nvPr>
            <p:ph idx="1"/>
          </p:nvPr>
        </p:nvSpPr>
        <p:spPr/>
        <p:txBody>
          <a:bodyPr>
            <a:normAutofit fontScale="70000" lnSpcReduction="20000"/>
          </a:bodyPr>
          <a:lstStyle/>
          <a:p>
            <a:r>
              <a:rPr lang="en-US" dirty="0"/>
              <a:t>Slide 2: </a:t>
            </a:r>
            <a:r>
              <a:rPr lang="en-US" dirty="0">
                <a:hlinkClick r:id="rId2"/>
              </a:rPr>
              <a:t>https://www.slideshare.net/slideshow/you-can-live-with-diabetes-if-you-learn-how-diabetes-treatment/47139753</a:t>
            </a:r>
            <a:endParaRPr lang="en-US" dirty="0"/>
          </a:p>
          <a:p>
            <a:r>
              <a:rPr lang="en-US" dirty="0"/>
              <a:t>Slide 3: </a:t>
            </a:r>
            <a:r>
              <a:rPr lang="en-US" dirty="0">
                <a:hlinkClick r:id="rId3"/>
              </a:rPr>
              <a:t>https://doralhw.org/stay-safe-with-cgm-essential-precautions-for-continuous-glucose-monitoring/</a:t>
            </a:r>
            <a:endParaRPr lang="en-US" dirty="0"/>
          </a:p>
          <a:p>
            <a:r>
              <a:rPr lang="en-US" dirty="0"/>
              <a:t>Slide 4: </a:t>
            </a:r>
            <a:r>
              <a:rPr lang="en-US" dirty="0">
                <a:hlinkClick r:id="rId4"/>
              </a:rPr>
              <a:t>https://www.bhf.org.uk/informationsupport/heart-matters-magazine/medical/tests/blood-sugar</a:t>
            </a:r>
            <a:endParaRPr lang="en-US" dirty="0"/>
          </a:p>
          <a:p>
            <a:r>
              <a:rPr lang="en-US" dirty="0"/>
              <a:t>Slide 5: </a:t>
            </a:r>
            <a:r>
              <a:rPr lang="en-US" dirty="0">
                <a:hlinkClick r:id="rId5"/>
              </a:rPr>
              <a:t>https://annedrewhu.com/digital-divide-explained/</a:t>
            </a:r>
            <a:endParaRPr lang="en-US" dirty="0"/>
          </a:p>
          <a:p>
            <a:r>
              <a:rPr lang="en-US" dirty="0"/>
              <a:t>Slide 6: </a:t>
            </a:r>
            <a:r>
              <a:rPr lang="en-US" dirty="0">
                <a:hlinkClick r:id="rId6"/>
              </a:rPr>
              <a:t>https://empmonitor.com/blog/healthcare-workforce-management/</a:t>
            </a:r>
            <a:endParaRPr lang="en-US" dirty="0"/>
          </a:p>
          <a:p>
            <a:r>
              <a:rPr lang="en-US" dirty="0"/>
              <a:t>Slide 7: </a:t>
            </a:r>
            <a:r>
              <a:rPr lang="en-US" dirty="0">
                <a:hlinkClick r:id="rId7"/>
              </a:rPr>
              <a:t>https://goldstandardmedicalgroup.com/impact-of-workplace-anxiety-on-productivity-recognize-sign-and-solution/</a:t>
            </a:r>
            <a:endParaRPr lang="en-US" dirty="0"/>
          </a:p>
          <a:p>
            <a:r>
              <a:rPr lang="en-US" dirty="0"/>
              <a:t>Slide 8: </a:t>
            </a:r>
            <a:r>
              <a:rPr lang="en-US" dirty="0">
                <a:hlinkClick r:id="rId8"/>
              </a:rPr>
              <a:t>https://www.dbth.nhs.uk/about-us/how-we-are-run/trust-strategy/dbth-quality-improvement-and-innovation-qii-strategy-2024-to-2028/</a:t>
            </a:r>
            <a:endParaRPr lang="en-US" dirty="0"/>
          </a:p>
          <a:p>
            <a:r>
              <a:rPr lang="en-US" dirty="0"/>
              <a:t>Slide 9: </a:t>
            </a:r>
            <a:r>
              <a:rPr lang="en-US" dirty="0">
                <a:hlinkClick r:id="rId9"/>
              </a:rPr>
              <a:t>https://www.metropolitanrisk.com/6_ways_to_lower_your_workers_comp_experience_mod/</a:t>
            </a:r>
            <a:endParaRPr lang="en-US" dirty="0"/>
          </a:p>
          <a:p>
            <a:r>
              <a:rPr lang="en-US" dirty="0"/>
              <a:t>Slide 10: </a:t>
            </a:r>
            <a:r>
              <a:rPr lang="en-US" dirty="0">
                <a:hlinkClick r:id="rId10"/>
              </a:rPr>
              <a:t>https://roundstoneinsurance.com/blog/success-story-dialysis-repricing/</a:t>
            </a:r>
            <a:endParaRPr lang="en-US" dirty="0"/>
          </a:p>
          <a:p>
            <a:r>
              <a:rPr lang="en-US" dirty="0"/>
              <a:t>Slide 11: </a:t>
            </a:r>
            <a:r>
              <a:rPr lang="en-US" dirty="0">
                <a:hlinkClick r:id="rId11"/>
              </a:rPr>
              <a:t>https://www.linkedin.com/pulse/gdpr-data-protection-act-2018-adnan-zaheer</a:t>
            </a:r>
            <a:endParaRPr lang="en-US" dirty="0"/>
          </a:p>
          <a:p>
            <a:r>
              <a:rPr lang="en-US" dirty="0"/>
              <a:t>Slide 12: </a:t>
            </a:r>
            <a:r>
              <a:rPr lang="en-US" dirty="0">
                <a:hlinkClick r:id="rId12"/>
              </a:rPr>
              <a:t>https://www.maxhealthcare.in/blogs/world-diabetes-day-2023</a:t>
            </a:r>
            <a:endParaRPr lang="en-US" dirty="0"/>
          </a:p>
          <a:p>
            <a:endParaRPr lang="en-US" dirty="0"/>
          </a:p>
          <a:p>
            <a:endParaRPr lang="en-US" dirty="0"/>
          </a:p>
        </p:txBody>
      </p:sp>
    </p:spTree>
    <p:extLst>
      <p:ext uri="{BB962C8B-B14F-4D97-AF65-F5344CB8AC3E}">
        <p14:creationId xmlns:p14="http://schemas.microsoft.com/office/powerpoint/2010/main" val="12720095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101</TotalTime>
  <Words>3014</Words>
  <Application>Microsoft Office PowerPoint</Application>
  <PresentationFormat>Widescreen</PresentationFormat>
  <Paragraphs>128</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 Freestyle Libre</vt:lpstr>
      <vt:lpstr>Introduction &amp; Aim</vt:lpstr>
      <vt:lpstr>What is FreeStyle Libre?</vt:lpstr>
      <vt:lpstr>Service User Impact (LO1).</vt:lpstr>
      <vt:lpstr>Service User Challenges.</vt:lpstr>
      <vt:lpstr>Effect on Workforce in the Healthcare (LO1)</vt:lpstr>
      <vt:lpstr>Workforce Challenges</vt:lpstr>
      <vt:lpstr>Effect on Service Delivery (LO2).</vt:lpstr>
      <vt:lpstr>Service-Level Difficulties (LO2).</vt:lpstr>
      <vt:lpstr>Critical Evaluation</vt:lpstr>
      <vt:lpstr>Data Protection, Governance &amp; Legal Framework</vt:lpstr>
      <vt:lpstr>Conclusion</vt:lpstr>
      <vt:lpstr>Reference List</vt:lpstr>
      <vt:lpstr>Reference List</vt:lpstr>
      <vt:lpstr>Reference List</vt:lpstr>
      <vt:lpstr>Link to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Shama Aslam (2324335)</cp:lastModifiedBy>
  <cp:revision>8</cp:revision>
  <dcterms:created xsi:type="dcterms:W3CDTF">2026-02-23T11:26:17Z</dcterms:created>
  <dcterms:modified xsi:type="dcterms:W3CDTF">2026-03-06T16:01:28Z</dcterms:modified>
</cp:coreProperties>
</file>