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56" r:id="rId2"/>
    <p:sldId id="511" r:id="rId3"/>
    <p:sldId id="526" r:id="rId4"/>
    <p:sldId id="515" r:id="rId5"/>
    <p:sldId id="512" r:id="rId6"/>
    <p:sldId id="523" r:id="rId7"/>
    <p:sldId id="514" r:id="rId8"/>
    <p:sldId id="524" r:id="rId9"/>
    <p:sldId id="525" r:id="rId10"/>
    <p:sldId id="368" r:id="rId11"/>
    <p:sldId id="478" r:id="rId12"/>
    <p:sldId id="513" r:id="rId13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511"/>
            <p14:sldId id="526"/>
            <p14:sldId id="515"/>
            <p14:sldId id="512"/>
            <p14:sldId id="523"/>
            <p14:sldId id="514"/>
            <p14:sldId id="524"/>
            <p14:sldId id="525"/>
            <p14:sldId id="368"/>
            <p14:sldId id="478"/>
            <p14:sldId id="513"/>
          </p14:sldIdLst>
        </p14:section>
        <p14:section name="Untitled Section" id="{21855404-2395-4983-A9E2-33AAC8683C98}">
          <p14:sldIdLst/>
        </p14:section>
        <p14:section name="Untitled Section" id="{FBA9ED2F-54F1-4A74-B6C4-CF000303B1B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14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2JlOpqU9p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CX9hsdt-v8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195210" y="3123344"/>
            <a:ext cx="8635708" cy="302060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r>
              <a:rPr lang="en-GB" dirty="0"/>
              <a:t>LCLM 5001</a:t>
            </a:r>
            <a:br>
              <a:rPr dirty="0"/>
            </a:br>
            <a:r>
              <a:rPr dirty="0">
                <a:solidFill>
                  <a:srgbClr val="000000"/>
                </a:solidFill>
              </a:rPr>
              <a:t> </a:t>
            </a:r>
            <a:r>
              <a:rPr lang="en-GB" dirty="0"/>
              <a:t>Understanding and Engaging Stakeholders</a:t>
            </a:r>
            <a:r>
              <a:rPr lang="en-GB" sz="18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</a:t>
            </a:r>
            <a:endParaRPr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sz="3034" b="1" dirty="0"/>
              <a:t>Week </a:t>
            </a:r>
            <a:r>
              <a:rPr lang="en-GB" sz="3034" b="1" dirty="0"/>
              <a:t>9: </a:t>
            </a:r>
            <a:br>
              <a:rPr lang="en-GB" sz="3034" b="1" dirty="0"/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Assignment Workshop.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034" b="1" dirty="0"/>
              <a:t>Prepared by:</a:t>
            </a:r>
            <a:br>
              <a:rPr lang="en-GB" sz="3034" b="1" dirty="0"/>
            </a:br>
            <a:r>
              <a:rPr lang="en-GB" sz="3034" b="1" dirty="0"/>
              <a:t>Oluwaseun (Olu) Adegbite, PhD.</a:t>
            </a:r>
            <a:br>
              <a:rPr sz="3034" b="1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4" y="1068513"/>
            <a:ext cx="8317208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LG Electronics case study.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In-class f</a:t>
            </a: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eedback on student’s draft.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/>
              <a:t>General Q &amp; A session.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Last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9),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examined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515625603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F56A2C-4D43-ACA8-20F1-73CB79EBA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>
            <a:extLst>
              <a:ext uri="{FF2B5EF4-FFF2-40B4-BE49-F238E27FC236}">
                <a16:creationId xmlns:a16="http://schemas.microsoft.com/office/drawing/2014/main" id="{F884EB3E-C25C-86E6-2D12-9BA851FE2B8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3200" kern="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Complete the Module Feedback questionnaire on the LCLM 5001 Moodle page.</a:t>
            </a:r>
          </a:p>
          <a:p>
            <a:pPr algn="ctr"/>
            <a:endParaRPr lang="en-US" sz="3200" b="1" dirty="0">
              <a:solidFill>
                <a:srgbClr val="FF0000"/>
              </a:solidFill>
            </a:endParaRPr>
          </a:p>
          <a:p>
            <a:pPr algn="ctr"/>
            <a:r>
              <a:rPr lang="en-US" sz="3200" b="1" dirty="0"/>
              <a:t>Can we take some minutes to do this please?</a:t>
            </a:r>
          </a:p>
          <a:p>
            <a:pPr algn="ctr"/>
            <a:r>
              <a:rPr lang="en-US" sz="3200" b="1" dirty="0"/>
              <a:t>(Approx. 15 minutes).</a:t>
            </a:r>
          </a:p>
        </p:txBody>
      </p:sp>
      <p:sp>
        <p:nvSpPr>
          <p:cNvPr id="116" name="Slide Number Placeholder 3">
            <a:extLst>
              <a:ext uri="{FF2B5EF4-FFF2-40B4-BE49-F238E27FC236}">
                <a16:creationId xmlns:a16="http://schemas.microsoft.com/office/drawing/2014/main" id="{B2D6518F-1BE8-2F19-C557-F894A3734204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>
            <a:extLst>
              <a:ext uri="{FF2B5EF4-FFF2-40B4-BE49-F238E27FC236}">
                <a16:creationId xmlns:a16="http://schemas.microsoft.com/office/drawing/2014/main" id="{50B99D11-5199-ABAE-B978-CF82B4982F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This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9), ……</a:t>
            </a:r>
            <a:endParaRPr sz="3600" dirty="0"/>
          </a:p>
        </p:txBody>
      </p:sp>
      <p:sp>
        <p:nvSpPr>
          <p:cNvPr id="118" name="TextBox 7">
            <a:extLst>
              <a:ext uri="{FF2B5EF4-FFF2-40B4-BE49-F238E27FC236}">
                <a16:creationId xmlns:a16="http://schemas.microsoft.com/office/drawing/2014/main" id="{074929AA-8FA4-42CB-DA91-C0FCF4777C85}"/>
              </a:ext>
            </a:extLst>
          </p:cNvPr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will …….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3180968830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3200" kern="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Examine another case study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Watch videos on: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   Stakeholder engagement for project success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   Communication plan for project management success.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 (continued).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In-class f</a:t>
            </a: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eedback on student’s draft.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/>
              <a:t>General Q &amp; A session.</a:t>
            </a: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4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sz="3600" b="1" dirty="0"/>
              <a:t>During Today’s Lecture….We will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will examine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3419517078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3"/>
            <a:ext cx="8856323" cy="78083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Study/Class Discussion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6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Read the Case Study on Week 9 Folder:</a:t>
            </a:r>
          </a:p>
          <a:p>
            <a:pPr marL="0" marR="84455" indent="0" algn="ctr">
              <a:spcBef>
                <a:spcPts val="470"/>
              </a:spcBef>
              <a:spcAft>
                <a:spcPts val="0"/>
              </a:spcAft>
              <a:buNone/>
            </a:pPr>
            <a:r>
              <a:rPr lang="en-GB" sz="3600" b="1" kern="0" dirty="0">
                <a:solidFill>
                  <a:srgbClr val="FF0000"/>
                </a:solidFill>
                <a:effectLst/>
                <a:ea typeface="Arial" panose="020B0604020202020204" pitchFamily="34" charset="0"/>
              </a:rPr>
              <a:t>BAE System: Building a Relationship with organised Labour.</a:t>
            </a:r>
          </a:p>
          <a:p>
            <a:pPr marL="514350" marR="84455" indent="-514350" algn="just">
              <a:spcBef>
                <a:spcPts val="47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2800" b="1" dirty="0">
                <a:solidFill>
                  <a:srgbClr val="FF0000"/>
                </a:solidFill>
                <a:ea typeface="Arial" panose="020B0604020202020204" pitchFamily="34" charset="0"/>
              </a:rPr>
              <a:t>Identify the key stakeholders.</a:t>
            </a:r>
          </a:p>
          <a:p>
            <a:pPr marL="514350" marR="84455" indent="-514350" algn="just">
              <a:spcBef>
                <a:spcPts val="47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2800" b="1" kern="0" dirty="0">
                <a:solidFill>
                  <a:srgbClr val="FF0000"/>
                </a:solidFill>
                <a:effectLst/>
                <a:ea typeface="Arial" panose="020B0604020202020204" pitchFamily="34" charset="0"/>
              </a:rPr>
              <a:t>What was the identified area(s) of interest to be resolved. 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was it resolved.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Do you think this is a win-win for all the stakeholders involved? If, yes why? If no, why?</a:t>
            </a:r>
            <a:endParaRPr lang="en-GB" sz="2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621316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68406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Case Study/Class Discussion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GB" sz="34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Read the Case Study on Week 9 Folder:</a:t>
            </a:r>
          </a:p>
          <a:p>
            <a:pPr marL="0" marR="84455" indent="0" algn="ctr">
              <a:spcBef>
                <a:spcPts val="470"/>
              </a:spcBef>
              <a:spcAft>
                <a:spcPts val="0"/>
              </a:spcAft>
              <a:buNone/>
            </a:pPr>
            <a:r>
              <a:rPr lang="en-GB" sz="3400" b="1" kern="0" dirty="0">
                <a:solidFill>
                  <a:srgbClr val="FF0000"/>
                </a:solidFill>
                <a:effectLst/>
                <a:ea typeface="Arial" panose="020B0604020202020204" pitchFamily="34" charset="0"/>
              </a:rPr>
              <a:t>Mark &amp; Spencer: Supply Chain in Context of Comprehensive Sustainability Plan.</a:t>
            </a:r>
          </a:p>
          <a:p>
            <a:pPr marL="514350" marR="84455" indent="-514350" algn="just">
              <a:spcBef>
                <a:spcPts val="47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2800" b="1" kern="0" dirty="0">
                <a:solidFill>
                  <a:srgbClr val="FF0000"/>
                </a:solidFill>
                <a:effectLst/>
                <a:ea typeface="Arial" panose="020B0604020202020204" pitchFamily="34" charset="0"/>
              </a:rPr>
              <a:t>What is the main issue of concern to M &amp; S?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did the company plan to resolve the issue?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On what major principle does M &amp; S based its dealings with its suppliers and farmers?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Do you think this is a win-win for all the stakeholders involved? If, yes why? If no, why?</a:t>
            </a:r>
            <a:endParaRPr lang="en-GB" sz="2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626359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Insights from the Case Studies?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endParaRPr lang="en-GB" sz="3200" b="1" kern="100" dirty="0">
              <a:solidFill>
                <a:srgbClr val="FF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 you gain any insights from the case studies?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3200" b="1" kern="100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 them to complete your assignment as may be relevant.</a:t>
            </a:r>
            <a:endParaRPr lang="en-GB" sz="3200" kern="100" dirty="0">
              <a:solidFill>
                <a:srgbClr val="FF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4482412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8A2BFB-22D1-12E8-A88A-0E08CD03F0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2316F868-ACC2-E5B0-F63D-CEF780666B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Stakeholder Engagement for Project Success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4034A497-BE88-FE36-4B32-E1AAF129FCE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endParaRPr lang="en-GB" sz="3200" b="1" kern="100" dirty="0">
              <a:solidFill>
                <a:srgbClr val="FF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Watch this video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3200" b="1" kern="100" dirty="0">
              <a:solidFill>
                <a:srgbClr val="FF0000"/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3200" b="1" i="0" dirty="0">
                <a:solidFill>
                  <a:srgbClr val="0F0F0F"/>
                </a:solidFill>
                <a:effectLst/>
              </a:rPr>
              <a:t>Stakeholder Engagement: Building Strong Relationships for Project Success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sz="2400" b="1" dirty="0">
                <a:hlinkClick r:id="rId2"/>
              </a:rPr>
              <a:t>https://www.youtube.com/watch?v=Y2JlOpqU9pQ</a:t>
            </a:r>
            <a:endParaRPr lang="en-GB" sz="2400" b="1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Take notes and discuss them with the rest of the class.</a:t>
            </a:r>
            <a:endParaRPr lang="en-GB" sz="3200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4040928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472FF0-C69F-4649-96DB-B27DD4731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>
            <a:extLst>
              <a:ext uri="{FF2B5EF4-FFF2-40B4-BE49-F238E27FC236}">
                <a16:creationId xmlns:a16="http://schemas.microsoft.com/office/drawing/2014/main" id="{F45838DE-761F-B99A-2916-23CA99902D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Stakeholder Engagement for Project Success</a:t>
            </a:r>
            <a:endParaRPr sz="3600" dirty="0"/>
          </a:p>
        </p:txBody>
      </p:sp>
      <p:sp>
        <p:nvSpPr>
          <p:cNvPr id="131" name="= current or medium to long-term challenges a business faces…">
            <a:extLst>
              <a:ext uri="{FF2B5EF4-FFF2-40B4-BE49-F238E27FC236}">
                <a16:creationId xmlns:a16="http://schemas.microsoft.com/office/drawing/2014/main" id="{A458E028-FA8E-0C31-F647-429F116AB90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79803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endParaRPr lang="en-GB" sz="3200" b="1" kern="100" dirty="0">
              <a:solidFill>
                <a:srgbClr val="FF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Watch this video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3200" b="1" kern="100" dirty="0">
              <a:solidFill>
                <a:srgbClr val="FF0000"/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2800" b="1" i="0" dirty="0">
                <a:solidFill>
                  <a:srgbClr val="0F0F0F"/>
                </a:solidFill>
                <a:effectLst/>
              </a:rPr>
              <a:t>Project Communication Plan </a:t>
            </a:r>
          </a:p>
          <a:p>
            <a:pPr algn="ctr"/>
            <a:r>
              <a:rPr lang="en-GB" sz="2800" b="1" i="0" dirty="0">
                <a:solidFill>
                  <a:srgbClr val="0F0F0F"/>
                </a:solidFill>
                <a:effectLst/>
              </a:rPr>
              <a:t>[STEP-BY-STEP INSTRUCTIONS]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sz="2800" b="1" kern="100" dirty="0">
                <a:solidFill>
                  <a:srgbClr val="FF0000"/>
                </a:solidFill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https://www.youtube.com/watch?v=XCX9hsdt-v8</a:t>
            </a:r>
            <a:endParaRPr lang="en-GB" sz="2800" b="1" kern="100" dirty="0">
              <a:solidFill>
                <a:srgbClr val="FF0000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2800" b="1" kern="100" dirty="0">
              <a:solidFill>
                <a:srgbClr val="FF0000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3200" b="1" kern="100" dirty="0">
                <a:solidFill>
                  <a:srgbClr val="FF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Take notes and discuss them with the rest of the class.</a:t>
            </a:r>
            <a:endParaRPr lang="en-GB" sz="3200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4000" b="1" kern="1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0506377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What are common usual business problems?"/>
          <p:cNvSpPr txBox="1">
            <a:spLocks noGrp="1"/>
          </p:cNvSpPr>
          <p:nvPr>
            <p:ph type="title"/>
          </p:nvPr>
        </p:nvSpPr>
        <p:spPr>
          <a:xfrm>
            <a:off x="246580" y="274638"/>
            <a:ext cx="8558373" cy="114300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b="1" u="none" strike="noStrike" baseline="0" dirty="0"/>
              <a:t>Break!</a:t>
            </a:r>
            <a:endParaRPr sz="4800" dirty="0">
              <a:solidFill>
                <a:srgbClr val="FF0000"/>
              </a:solidFill>
            </a:endParaRPr>
          </a:p>
        </p:txBody>
      </p:sp>
      <p:sp>
        <p:nvSpPr>
          <p:cNvPr id="197" name="Double-click to edit"/>
          <p:cNvSpPr txBox="1">
            <a:spLocks noGrp="1"/>
          </p:cNvSpPr>
          <p:nvPr>
            <p:ph type="body" idx="1"/>
          </p:nvPr>
        </p:nvSpPr>
        <p:spPr>
          <a:xfrm>
            <a:off x="879764" y="1417639"/>
            <a:ext cx="7339562" cy="40413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/>
          </a:p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Break Time!</a:t>
            </a:r>
          </a:p>
          <a:p>
            <a:pPr marL="0" indent="0" algn="ctr">
              <a:buNone/>
            </a:pPr>
            <a:endParaRPr lang="en-GB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It's OK to Take a Break from Social Media and How to Detox">
            <a:extLst>
              <a:ext uri="{FF2B5EF4-FFF2-40B4-BE49-F238E27FC236}">
                <a16:creationId xmlns:a16="http://schemas.microsoft.com/office/drawing/2014/main" id="{F5299995-3F9B-D014-3622-57B3DD6A7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573" y="2965178"/>
            <a:ext cx="4746661" cy="214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82061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40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kern="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It is time to have 1-2-1 feedback on your assignment from your lecturer.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32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Use the remainder of the session to complete part of your assignment.</a:t>
            </a:r>
            <a:endParaRPr lang="en-GB" sz="32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509735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Assignment Workshop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0" y="1171254"/>
            <a:ext cx="8856323" cy="4407613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General Q &amp; A session.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40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onthly Q&amp;A - Gold Coast Fresh Meat Centre">
            <a:extLst>
              <a:ext uri="{FF2B5EF4-FFF2-40B4-BE49-F238E27FC236}">
                <a16:creationId xmlns:a16="http://schemas.microsoft.com/office/drawing/2014/main" id="{60F50066-4EEC-4809-E626-96AA75F145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253" y="3584181"/>
            <a:ext cx="5455576" cy="170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94512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11190</TotalTime>
  <Words>490</Words>
  <Application>Microsoft Office PowerPoint</Application>
  <PresentationFormat>On-screen Show (4:3)</PresentationFormat>
  <Paragraphs>75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Myriad Pro</vt:lpstr>
      <vt:lpstr>Times New Roman</vt:lpstr>
      <vt:lpstr>20140311PresentationUWTSDTemplate</vt:lpstr>
      <vt:lpstr>  LCLM 5001  Understanding and Engaging Stakeholders  Week 9:  Assignment Workshop. Prepared by: Oluwaseun (Olu) Adegbite, PhD.    </vt:lpstr>
      <vt:lpstr>Last Week (i.e., Week 9), ……</vt:lpstr>
      <vt:lpstr>This Week (i.e., Week 9), ……</vt:lpstr>
      <vt:lpstr>During Today’s Lecture….We will</vt:lpstr>
      <vt:lpstr>Case Study/Class Discussion</vt:lpstr>
      <vt:lpstr>Case Study/Class Discussion</vt:lpstr>
      <vt:lpstr>Insights from the Case Studies?</vt:lpstr>
      <vt:lpstr>Stakeholder Engagement for Project Success</vt:lpstr>
      <vt:lpstr>Stakeholder Engagement for Project Success</vt:lpstr>
      <vt:lpstr>Break!</vt:lpstr>
      <vt:lpstr>Assignment Workshop</vt:lpstr>
      <vt:lpstr>Assignment Workshop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Adegbite, Oluwaseun</cp:lastModifiedBy>
  <cp:revision>444</cp:revision>
  <dcterms:modified xsi:type="dcterms:W3CDTF">2024-11-07T09:38:15Z</dcterms:modified>
</cp:coreProperties>
</file>