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53"/>
  </p:notesMasterIdLst>
  <p:sldIdLst>
    <p:sldId id="256" r:id="rId2"/>
    <p:sldId id="257" r:id="rId3"/>
    <p:sldId id="259" r:id="rId4"/>
    <p:sldId id="262" r:id="rId5"/>
    <p:sldId id="263" r:id="rId6"/>
    <p:sldId id="264" r:id="rId7"/>
    <p:sldId id="266" r:id="rId8"/>
    <p:sldId id="312" r:id="rId9"/>
    <p:sldId id="313" r:id="rId10"/>
    <p:sldId id="314" r:id="rId11"/>
    <p:sldId id="267" r:id="rId12"/>
    <p:sldId id="268" r:id="rId13"/>
    <p:sldId id="269" r:id="rId14"/>
    <p:sldId id="270" r:id="rId15"/>
    <p:sldId id="271" r:id="rId16"/>
    <p:sldId id="272" r:id="rId17"/>
    <p:sldId id="273" r:id="rId18"/>
    <p:sldId id="274" r:id="rId19"/>
    <p:sldId id="276" r:id="rId20"/>
    <p:sldId id="277" r:id="rId21"/>
    <p:sldId id="279" r:id="rId22"/>
    <p:sldId id="281" r:id="rId23"/>
    <p:sldId id="282" r:id="rId24"/>
    <p:sldId id="283"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9484" autoAdjust="0"/>
  </p:normalViewPr>
  <p:slideViewPr>
    <p:cSldViewPr snapToGrid="0">
      <p:cViewPr varScale="1">
        <p:scale>
          <a:sx n="49" d="100"/>
          <a:sy n="49" d="100"/>
        </p:scale>
        <p:origin x="177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C8BD65-4D3D-4D09-907A-3D1FF317681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40FFA54-5070-47E2-9D0B-E9097AAA3422}">
      <dgm:prSet/>
      <dgm:spPr/>
      <dgm:t>
        <a:bodyPr/>
        <a:lstStyle/>
        <a:p>
          <a:r>
            <a:rPr lang="en-GB" b="1"/>
            <a:t>Social grade</a:t>
          </a:r>
          <a:endParaRPr lang="en-US"/>
        </a:p>
      </dgm:t>
    </dgm:pt>
    <dgm:pt modelId="{9234CF4A-E6F0-47D2-AE99-8DA0C8207C6C}" type="parTrans" cxnId="{C8F6A87A-445A-4359-88C6-CFA283DB8804}">
      <dgm:prSet/>
      <dgm:spPr/>
      <dgm:t>
        <a:bodyPr/>
        <a:lstStyle/>
        <a:p>
          <a:endParaRPr lang="en-US"/>
        </a:p>
      </dgm:t>
    </dgm:pt>
    <dgm:pt modelId="{F3D56980-9455-43EE-B8FA-B4097E527F8F}" type="sibTrans" cxnId="{C8F6A87A-445A-4359-88C6-CFA283DB8804}">
      <dgm:prSet/>
      <dgm:spPr/>
      <dgm:t>
        <a:bodyPr/>
        <a:lstStyle/>
        <a:p>
          <a:endParaRPr lang="en-US"/>
        </a:p>
      </dgm:t>
    </dgm:pt>
    <dgm:pt modelId="{64D01848-CED7-4DB4-A097-7B4186574ADA}">
      <dgm:prSet custT="1"/>
      <dgm:spPr/>
      <dgm:t>
        <a:bodyPr/>
        <a:lstStyle/>
        <a:p>
          <a:r>
            <a:rPr lang="en-GB" sz="2000" dirty="0"/>
            <a:t>Respondents in higher social grades were more likely to have heard of PCCs, know that PCCs are elected, recall the 2012 election, have voted in that election, and heard of police and crime panels. </a:t>
          </a:r>
          <a:endParaRPr lang="en-US" sz="2000" dirty="0"/>
        </a:p>
      </dgm:t>
    </dgm:pt>
    <dgm:pt modelId="{43FA70A7-0886-4C7D-B3C8-264D7A98CB75}" type="parTrans" cxnId="{E0621447-B2F7-41E4-8670-FDB680DA44D2}">
      <dgm:prSet/>
      <dgm:spPr/>
      <dgm:t>
        <a:bodyPr/>
        <a:lstStyle/>
        <a:p>
          <a:endParaRPr lang="en-US"/>
        </a:p>
      </dgm:t>
    </dgm:pt>
    <dgm:pt modelId="{FBB68AB0-38F6-4BCB-8635-4B4FBB3B60ED}" type="sibTrans" cxnId="{E0621447-B2F7-41E4-8670-FDB680DA44D2}">
      <dgm:prSet/>
      <dgm:spPr/>
      <dgm:t>
        <a:bodyPr/>
        <a:lstStyle/>
        <a:p>
          <a:endParaRPr lang="en-US"/>
        </a:p>
      </dgm:t>
    </dgm:pt>
    <dgm:pt modelId="{D9BFFB97-C87A-4E9E-BC86-809D7DDEE33E}">
      <dgm:prSet custT="1"/>
      <dgm:spPr/>
      <dgm:t>
        <a:bodyPr/>
        <a:lstStyle/>
        <a:p>
          <a:r>
            <a:rPr lang="en-GB" sz="2000" dirty="0"/>
            <a:t>Those in higher social grades were also more likely to say they were interested in policing issues, finding out about the work of PCCs and were aware of public meetings on police and crime issues. </a:t>
          </a:r>
          <a:endParaRPr lang="en-US" sz="2000" dirty="0"/>
        </a:p>
      </dgm:t>
    </dgm:pt>
    <dgm:pt modelId="{067451AD-5FF8-41DC-A892-78FDEEF36C42}" type="parTrans" cxnId="{9CF5A01E-BF32-4187-89D7-2157C0B23CA8}">
      <dgm:prSet/>
      <dgm:spPr/>
      <dgm:t>
        <a:bodyPr/>
        <a:lstStyle/>
        <a:p>
          <a:endParaRPr lang="en-US"/>
        </a:p>
      </dgm:t>
    </dgm:pt>
    <dgm:pt modelId="{2B2CAC8F-4E3C-4424-A537-6A5E90003E79}" type="sibTrans" cxnId="{9CF5A01E-BF32-4187-89D7-2157C0B23CA8}">
      <dgm:prSet/>
      <dgm:spPr/>
      <dgm:t>
        <a:bodyPr/>
        <a:lstStyle/>
        <a:p>
          <a:endParaRPr lang="en-US"/>
        </a:p>
      </dgm:t>
    </dgm:pt>
    <dgm:pt modelId="{F799D87A-06F2-4C9E-A8B4-572B8F88EBFD}">
      <dgm:prSet custT="1"/>
      <dgm:spPr/>
      <dgm:t>
        <a:bodyPr/>
        <a:lstStyle/>
        <a:p>
          <a:r>
            <a:rPr lang="en-GB" sz="2000" dirty="0"/>
            <a:t>In general those in higher social grades are also more trusting of public office holders and have a higher opinion of the standards of conduct of public office holders. </a:t>
          </a:r>
          <a:endParaRPr lang="en-US" sz="2000" dirty="0"/>
        </a:p>
      </dgm:t>
    </dgm:pt>
    <dgm:pt modelId="{410D7B8D-3E78-4260-BEAF-E1A8764569FA}" type="parTrans" cxnId="{C178747A-6759-4860-B888-A24229AFE565}">
      <dgm:prSet/>
      <dgm:spPr/>
      <dgm:t>
        <a:bodyPr/>
        <a:lstStyle/>
        <a:p>
          <a:endParaRPr lang="en-US"/>
        </a:p>
      </dgm:t>
    </dgm:pt>
    <dgm:pt modelId="{124893FB-D731-42C8-B470-C771203ACC08}" type="sibTrans" cxnId="{C178747A-6759-4860-B888-A24229AFE565}">
      <dgm:prSet/>
      <dgm:spPr/>
      <dgm:t>
        <a:bodyPr/>
        <a:lstStyle/>
        <a:p>
          <a:endParaRPr lang="en-US"/>
        </a:p>
      </dgm:t>
    </dgm:pt>
    <dgm:pt modelId="{B78ADA32-3BE4-40CE-A780-255D662F2FDA}">
      <dgm:prSet custT="1"/>
      <dgm:spPr/>
      <dgm:t>
        <a:bodyPr/>
        <a:lstStyle/>
        <a:p>
          <a:r>
            <a:rPr lang="en-GB" sz="2000" dirty="0"/>
            <a:t>These differences in knowledge, interest, and perceptions of general standards do not generally translate into attitudes about police accountability, priorities, or the say that local people get in policing matters</a:t>
          </a:r>
          <a:endParaRPr lang="en-US" sz="2000" dirty="0"/>
        </a:p>
      </dgm:t>
    </dgm:pt>
    <dgm:pt modelId="{B09BFBC7-4395-445F-B085-15BAA5848B73}" type="parTrans" cxnId="{13E71957-7005-45D9-ADE6-5B8F5C7FA2AA}">
      <dgm:prSet/>
      <dgm:spPr/>
      <dgm:t>
        <a:bodyPr/>
        <a:lstStyle/>
        <a:p>
          <a:endParaRPr lang="en-US"/>
        </a:p>
      </dgm:t>
    </dgm:pt>
    <dgm:pt modelId="{AF6D5099-1418-43D3-95AE-A326B6A2364F}" type="sibTrans" cxnId="{13E71957-7005-45D9-ADE6-5B8F5C7FA2AA}">
      <dgm:prSet/>
      <dgm:spPr/>
      <dgm:t>
        <a:bodyPr/>
        <a:lstStyle/>
        <a:p>
          <a:endParaRPr lang="en-US"/>
        </a:p>
      </dgm:t>
    </dgm:pt>
    <dgm:pt modelId="{DE66FB3F-2321-E44F-A851-46E117D1CF7E}">
      <dgm:prSet custT="1"/>
      <dgm:spPr/>
      <dgm:t>
        <a:bodyPr/>
        <a:lstStyle/>
        <a:p>
          <a:endParaRPr lang="en-US" sz="2000" dirty="0"/>
        </a:p>
      </dgm:t>
    </dgm:pt>
    <dgm:pt modelId="{69870CAC-26B6-5A4A-984B-125C477AFCA2}" type="parTrans" cxnId="{29C0E73F-C4E1-254A-A333-7DFA3C137129}">
      <dgm:prSet/>
      <dgm:spPr/>
    </dgm:pt>
    <dgm:pt modelId="{675C34A2-90C2-BF48-A2AB-D8EA541D91D2}" type="sibTrans" cxnId="{29C0E73F-C4E1-254A-A333-7DFA3C137129}">
      <dgm:prSet/>
      <dgm:spPr/>
    </dgm:pt>
    <dgm:pt modelId="{94048EF2-CD01-4677-8D37-7EECD0A5F2DF}" type="pres">
      <dgm:prSet presAssocID="{92C8BD65-4D3D-4D09-907A-3D1FF317681D}" presName="linear" presStyleCnt="0">
        <dgm:presLayoutVars>
          <dgm:animLvl val="lvl"/>
          <dgm:resizeHandles val="exact"/>
        </dgm:presLayoutVars>
      </dgm:prSet>
      <dgm:spPr/>
    </dgm:pt>
    <dgm:pt modelId="{2D2F2CCD-7BD0-42EC-8028-22699D8DCD51}" type="pres">
      <dgm:prSet presAssocID="{E40FFA54-5070-47E2-9D0B-E9097AAA3422}" presName="parentText" presStyleLbl="node1" presStyleIdx="0" presStyleCnt="1">
        <dgm:presLayoutVars>
          <dgm:chMax val="0"/>
          <dgm:bulletEnabled val="1"/>
        </dgm:presLayoutVars>
      </dgm:prSet>
      <dgm:spPr/>
    </dgm:pt>
    <dgm:pt modelId="{064574F3-EE3B-47D4-8FB7-DA5268966DCA}" type="pres">
      <dgm:prSet presAssocID="{E40FFA54-5070-47E2-9D0B-E9097AAA3422}" presName="childText" presStyleLbl="revTx" presStyleIdx="0" presStyleCnt="1">
        <dgm:presLayoutVars>
          <dgm:bulletEnabled val="1"/>
        </dgm:presLayoutVars>
      </dgm:prSet>
      <dgm:spPr/>
    </dgm:pt>
  </dgm:ptLst>
  <dgm:cxnLst>
    <dgm:cxn modelId="{AD331D07-3D93-2242-A6E0-FADD2F42C427}" type="presOf" srcId="{DE66FB3F-2321-E44F-A851-46E117D1CF7E}" destId="{064574F3-EE3B-47D4-8FB7-DA5268966DCA}" srcOrd="0" destOrd="0" presId="urn:microsoft.com/office/officeart/2005/8/layout/vList2"/>
    <dgm:cxn modelId="{9CF5A01E-BF32-4187-89D7-2157C0B23CA8}" srcId="{E40FFA54-5070-47E2-9D0B-E9097AAA3422}" destId="{D9BFFB97-C87A-4E9E-BC86-809D7DDEE33E}" srcOrd="2" destOrd="0" parTransId="{067451AD-5FF8-41DC-A892-78FDEEF36C42}" sibTransId="{2B2CAC8F-4E3C-4424-A537-6A5E90003E79}"/>
    <dgm:cxn modelId="{29C0E73F-C4E1-254A-A333-7DFA3C137129}" srcId="{E40FFA54-5070-47E2-9D0B-E9097AAA3422}" destId="{DE66FB3F-2321-E44F-A851-46E117D1CF7E}" srcOrd="0" destOrd="0" parTransId="{69870CAC-26B6-5A4A-984B-125C477AFCA2}" sibTransId="{675C34A2-90C2-BF48-A2AB-D8EA541D91D2}"/>
    <dgm:cxn modelId="{2A3CE344-77A8-4633-B2B0-7617B5777B6A}" type="presOf" srcId="{D9BFFB97-C87A-4E9E-BC86-809D7DDEE33E}" destId="{064574F3-EE3B-47D4-8FB7-DA5268966DCA}" srcOrd="0" destOrd="2" presId="urn:microsoft.com/office/officeart/2005/8/layout/vList2"/>
    <dgm:cxn modelId="{E0621447-B2F7-41E4-8670-FDB680DA44D2}" srcId="{E40FFA54-5070-47E2-9D0B-E9097AAA3422}" destId="{64D01848-CED7-4DB4-A097-7B4186574ADA}" srcOrd="1" destOrd="0" parTransId="{43FA70A7-0886-4C7D-B3C8-264D7A98CB75}" sibTransId="{FBB68AB0-38F6-4BCB-8635-4B4FBB3B60ED}"/>
    <dgm:cxn modelId="{13E71957-7005-45D9-ADE6-5B8F5C7FA2AA}" srcId="{E40FFA54-5070-47E2-9D0B-E9097AAA3422}" destId="{B78ADA32-3BE4-40CE-A780-255D662F2FDA}" srcOrd="4" destOrd="0" parTransId="{B09BFBC7-4395-445F-B085-15BAA5848B73}" sibTransId="{AF6D5099-1418-43D3-95AE-A326B6A2364F}"/>
    <dgm:cxn modelId="{C178747A-6759-4860-B888-A24229AFE565}" srcId="{E40FFA54-5070-47E2-9D0B-E9097AAA3422}" destId="{F799D87A-06F2-4C9E-A8B4-572B8F88EBFD}" srcOrd="3" destOrd="0" parTransId="{410D7B8D-3E78-4260-BEAF-E1A8764569FA}" sibTransId="{124893FB-D731-42C8-B470-C771203ACC08}"/>
    <dgm:cxn modelId="{C8F6A87A-445A-4359-88C6-CFA283DB8804}" srcId="{92C8BD65-4D3D-4D09-907A-3D1FF317681D}" destId="{E40FFA54-5070-47E2-9D0B-E9097AAA3422}" srcOrd="0" destOrd="0" parTransId="{9234CF4A-E6F0-47D2-AE99-8DA0C8207C6C}" sibTransId="{F3D56980-9455-43EE-B8FA-B4097E527F8F}"/>
    <dgm:cxn modelId="{691DF586-C3B6-4C5F-84C2-E785FA196A36}" type="presOf" srcId="{F799D87A-06F2-4C9E-A8B4-572B8F88EBFD}" destId="{064574F3-EE3B-47D4-8FB7-DA5268966DCA}" srcOrd="0" destOrd="3" presId="urn:microsoft.com/office/officeart/2005/8/layout/vList2"/>
    <dgm:cxn modelId="{B6A6A9B0-A7AA-4E33-B0AA-0B53BF010367}" type="presOf" srcId="{B78ADA32-3BE4-40CE-A780-255D662F2FDA}" destId="{064574F3-EE3B-47D4-8FB7-DA5268966DCA}" srcOrd="0" destOrd="4" presId="urn:microsoft.com/office/officeart/2005/8/layout/vList2"/>
    <dgm:cxn modelId="{786866B3-C4BC-4409-AFF1-CC809EFF556B}" type="presOf" srcId="{E40FFA54-5070-47E2-9D0B-E9097AAA3422}" destId="{2D2F2CCD-7BD0-42EC-8028-22699D8DCD51}" srcOrd="0" destOrd="0" presId="urn:microsoft.com/office/officeart/2005/8/layout/vList2"/>
    <dgm:cxn modelId="{7051FCD9-855B-416D-A392-26CE78072CED}" type="presOf" srcId="{64D01848-CED7-4DB4-A097-7B4186574ADA}" destId="{064574F3-EE3B-47D4-8FB7-DA5268966DCA}" srcOrd="0" destOrd="1" presId="urn:microsoft.com/office/officeart/2005/8/layout/vList2"/>
    <dgm:cxn modelId="{9D4EDBDD-38C4-4EA8-B870-E921B89CEAD0}" type="presOf" srcId="{92C8BD65-4D3D-4D09-907A-3D1FF317681D}" destId="{94048EF2-CD01-4677-8D37-7EECD0A5F2DF}" srcOrd="0" destOrd="0" presId="urn:microsoft.com/office/officeart/2005/8/layout/vList2"/>
    <dgm:cxn modelId="{38936B99-9F78-4784-94C9-C2E37AC99E98}" type="presParOf" srcId="{94048EF2-CD01-4677-8D37-7EECD0A5F2DF}" destId="{2D2F2CCD-7BD0-42EC-8028-22699D8DCD51}" srcOrd="0" destOrd="0" presId="urn:microsoft.com/office/officeart/2005/8/layout/vList2"/>
    <dgm:cxn modelId="{A0B31696-0918-4385-9BD7-BF8264501848}" type="presParOf" srcId="{94048EF2-CD01-4677-8D37-7EECD0A5F2DF}" destId="{064574F3-EE3B-47D4-8FB7-DA5268966DC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7DED13-6D9C-479D-9858-F100E72EB76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DBA45B8-7FAD-4CA3-8F8A-0C3131C3A412}">
      <dgm:prSet/>
      <dgm:spPr/>
      <dgm:t>
        <a:bodyPr/>
        <a:lstStyle/>
        <a:p>
          <a:r>
            <a:rPr lang="en-GB" b="1"/>
            <a:t>Education</a:t>
          </a:r>
          <a:r>
            <a:rPr lang="en-GB"/>
            <a:t> </a:t>
          </a:r>
          <a:endParaRPr lang="en-US"/>
        </a:p>
      </dgm:t>
    </dgm:pt>
    <dgm:pt modelId="{16733675-B784-4369-99C4-BEEEFA2AEC91}" type="parTrans" cxnId="{2338F3C9-2691-4578-8E25-80A667E00819}">
      <dgm:prSet/>
      <dgm:spPr/>
      <dgm:t>
        <a:bodyPr/>
        <a:lstStyle/>
        <a:p>
          <a:endParaRPr lang="en-US"/>
        </a:p>
      </dgm:t>
    </dgm:pt>
    <dgm:pt modelId="{FB3BF3DF-0EDB-4F86-BC90-C2F2A2DA5FDB}" type="sibTrans" cxnId="{2338F3C9-2691-4578-8E25-80A667E00819}">
      <dgm:prSet/>
      <dgm:spPr/>
      <dgm:t>
        <a:bodyPr/>
        <a:lstStyle/>
        <a:p>
          <a:endParaRPr lang="en-US"/>
        </a:p>
      </dgm:t>
    </dgm:pt>
    <dgm:pt modelId="{62D0EFB5-B63C-4883-8785-B37334D19CDB}">
      <dgm:prSet custT="1"/>
      <dgm:spPr/>
      <dgm:t>
        <a:bodyPr/>
        <a:lstStyle/>
        <a:p>
          <a:r>
            <a:rPr lang="en-GB" sz="2000" dirty="0"/>
            <a:t>Respondents with higher levels of education were more likely to say they were interested in policing issues, finding out about the work of PCCs and were aware of public meetings on police and crime issues. </a:t>
          </a:r>
          <a:endParaRPr lang="en-US" sz="2000" dirty="0"/>
        </a:p>
      </dgm:t>
    </dgm:pt>
    <dgm:pt modelId="{AFE87124-A1D8-4D03-87DF-0A0BF8F5819A}" type="parTrans" cxnId="{4BB70BB4-56FA-48B4-987A-448B3C7E4BE6}">
      <dgm:prSet/>
      <dgm:spPr/>
      <dgm:t>
        <a:bodyPr/>
        <a:lstStyle/>
        <a:p>
          <a:endParaRPr lang="en-US"/>
        </a:p>
      </dgm:t>
    </dgm:pt>
    <dgm:pt modelId="{FA24B4DA-C6D1-413D-B1ED-D9151404475D}" type="sibTrans" cxnId="{4BB70BB4-56FA-48B4-987A-448B3C7E4BE6}">
      <dgm:prSet/>
      <dgm:spPr/>
      <dgm:t>
        <a:bodyPr/>
        <a:lstStyle/>
        <a:p>
          <a:endParaRPr lang="en-US"/>
        </a:p>
      </dgm:t>
    </dgm:pt>
    <dgm:pt modelId="{52708D3D-0C84-49A8-971A-3197A5980C96}">
      <dgm:prSet custT="1"/>
      <dgm:spPr/>
      <dgm:t>
        <a:bodyPr/>
        <a:lstStyle/>
        <a:p>
          <a:r>
            <a:rPr lang="en-GB" sz="2000" dirty="0"/>
            <a:t>They were also more trusting of public office holders and have a higher opinion of the standards of conduct of public office holders. </a:t>
          </a:r>
          <a:endParaRPr lang="en-US" sz="2000" dirty="0"/>
        </a:p>
      </dgm:t>
    </dgm:pt>
    <dgm:pt modelId="{44533179-8AC7-4A6C-916C-8C69A03F976E}" type="parTrans" cxnId="{E49FA373-E75B-4BCC-A75F-1E10E24737FB}">
      <dgm:prSet/>
      <dgm:spPr/>
      <dgm:t>
        <a:bodyPr/>
        <a:lstStyle/>
        <a:p>
          <a:endParaRPr lang="en-US"/>
        </a:p>
      </dgm:t>
    </dgm:pt>
    <dgm:pt modelId="{84FA49F3-E849-4838-A631-2AF3B520C35A}" type="sibTrans" cxnId="{E49FA373-E75B-4BCC-A75F-1E10E24737FB}">
      <dgm:prSet/>
      <dgm:spPr/>
      <dgm:t>
        <a:bodyPr/>
        <a:lstStyle/>
        <a:p>
          <a:endParaRPr lang="en-US"/>
        </a:p>
      </dgm:t>
    </dgm:pt>
    <dgm:pt modelId="{725C282D-1540-4E85-9097-B331168B836A}">
      <dgm:prSet custT="1"/>
      <dgm:spPr/>
      <dgm:t>
        <a:bodyPr/>
        <a:lstStyle/>
        <a:p>
          <a:r>
            <a:rPr lang="en-GB" sz="2000"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endParaRPr lang="en-US" sz="2000" dirty="0"/>
        </a:p>
      </dgm:t>
    </dgm:pt>
    <dgm:pt modelId="{79D5C9BB-A778-4D47-A942-829743EB6A2F}" type="parTrans" cxnId="{44F9ED77-AB63-4821-A5FA-130F8BFEBC61}">
      <dgm:prSet/>
      <dgm:spPr/>
      <dgm:t>
        <a:bodyPr/>
        <a:lstStyle/>
        <a:p>
          <a:endParaRPr lang="en-US"/>
        </a:p>
      </dgm:t>
    </dgm:pt>
    <dgm:pt modelId="{236106AA-79A4-4D37-9286-FE89A8BED3B2}" type="sibTrans" cxnId="{44F9ED77-AB63-4821-A5FA-130F8BFEBC61}">
      <dgm:prSet/>
      <dgm:spPr/>
      <dgm:t>
        <a:bodyPr/>
        <a:lstStyle/>
        <a:p>
          <a:endParaRPr lang="en-US"/>
        </a:p>
      </dgm:t>
    </dgm:pt>
    <dgm:pt modelId="{127D0B04-11C7-7A47-AF84-44187295A3AB}">
      <dgm:prSet custT="1"/>
      <dgm:spPr/>
      <dgm:t>
        <a:bodyPr/>
        <a:lstStyle/>
        <a:p>
          <a:endParaRPr lang="en-US" sz="2000" dirty="0"/>
        </a:p>
      </dgm:t>
    </dgm:pt>
    <dgm:pt modelId="{277F84FF-66CE-944F-889B-2FCB952EACAC}" type="parTrans" cxnId="{5BC08555-73F0-6444-88F7-D306D1E5AE08}">
      <dgm:prSet/>
      <dgm:spPr/>
    </dgm:pt>
    <dgm:pt modelId="{BAA2EBA8-94FA-C24A-BBAB-B02C5B286186}" type="sibTrans" cxnId="{5BC08555-73F0-6444-88F7-D306D1E5AE08}">
      <dgm:prSet/>
      <dgm:spPr/>
    </dgm:pt>
    <dgm:pt modelId="{1F1DF3B9-2269-4F05-877A-27184D9F5296}" type="pres">
      <dgm:prSet presAssocID="{987DED13-6D9C-479D-9858-F100E72EB768}" presName="linear" presStyleCnt="0">
        <dgm:presLayoutVars>
          <dgm:animLvl val="lvl"/>
          <dgm:resizeHandles val="exact"/>
        </dgm:presLayoutVars>
      </dgm:prSet>
      <dgm:spPr/>
    </dgm:pt>
    <dgm:pt modelId="{BF52B840-20F3-4C7E-9737-43F86DBC736D}" type="pres">
      <dgm:prSet presAssocID="{0DBA45B8-7FAD-4CA3-8F8A-0C3131C3A412}" presName="parentText" presStyleLbl="node1" presStyleIdx="0" presStyleCnt="1">
        <dgm:presLayoutVars>
          <dgm:chMax val="0"/>
          <dgm:bulletEnabled val="1"/>
        </dgm:presLayoutVars>
      </dgm:prSet>
      <dgm:spPr/>
    </dgm:pt>
    <dgm:pt modelId="{71D22D0B-A2E9-460B-B36A-3952FC636A98}" type="pres">
      <dgm:prSet presAssocID="{0DBA45B8-7FAD-4CA3-8F8A-0C3131C3A412}" presName="childText" presStyleLbl="revTx" presStyleIdx="0" presStyleCnt="1">
        <dgm:presLayoutVars>
          <dgm:bulletEnabled val="1"/>
        </dgm:presLayoutVars>
      </dgm:prSet>
      <dgm:spPr/>
    </dgm:pt>
  </dgm:ptLst>
  <dgm:cxnLst>
    <dgm:cxn modelId="{E40E3016-6632-4B44-957C-56808FCA85F7}" type="presOf" srcId="{127D0B04-11C7-7A47-AF84-44187295A3AB}" destId="{71D22D0B-A2E9-460B-B36A-3952FC636A98}" srcOrd="0" destOrd="0" presId="urn:microsoft.com/office/officeart/2005/8/layout/vList2"/>
    <dgm:cxn modelId="{F267A52E-863B-4D50-8DEE-6BB1B7894B81}" type="presOf" srcId="{725C282D-1540-4E85-9097-B331168B836A}" destId="{71D22D0B-A2E9-460B-B36A-3952FC636A98}" srcOrd="0" destOrd="3" presId="urn:microsoft.com/office/officeart/2005/8/layout/vList2"/>
    <dgm:cxn modelId="{BDBC936C-382A-4196-94C1-4E420A27180C}" type="presOf" srcId="{0DBA45B8-7FAD-4CA3-8F8A-0C3131C3A412}" destId="{BF52B840-20F3-4C7E-9737-43F86DBC736D}" srcOrd="0" destOrd="0" presId="urn:microsoft.com/office/officeart/2005/8/layout/vList2"/>
    <dgm:cxn modelId="{E49FA373-E75B-4BCC-A75F-1E10E24737FB}" srcId="{0DBA45B8-7FAD-4CA3-8F8A-0C3131C3A412}" destId="{52708D3D-0C84-49A8-971A-3197A5980C96}" srcOrd="2" destOrd="0" parTransId="{44533179-8AC7-4A6C-916C-8C69A03F976E}" sibTransId="{84FA49F3-E849-4838-A631-2AF3B520C35A}"/>
    <dgm:cxn modelId="{5BC08555-73F0-6444-88F7-D306D1E5AE08}" srcId="{0DBA45B8-7FAD-4CA3-8F8A-0C3131C3A412}" destId="{127D0B04-11C7-7A47-AF84-44187295A3AB}" srcOrd="0" destOrd="0" parTransId="{277F84FF-66CE-944F-889B-2FCB952EACAC}" sibTransId="{BAA2EBA8-94FA-C24A-BBAB-B02C5B286186}"/>
    <dgm:cxn modelId="{44F9ED77-AB63-4821-A5FA-130F8BFEBC61}" srcId="{0DBA45B8-7FAD-4CA3-8F8A-0C3131C3A412}" destId="{725C282D-1540-4E85-9097-B331168B836A}" srcOrd="3" destOrd="0" parTransId="{79D5C9BB-A778-4D47-A942-829743EB6A2F}" sibTransId="{236106AA-79A4-4D37-9286-FE89A8BED3B2}"/>
    <dgm:cxn modelId="{944FAD8E-3851-474A-A202-F38937FF3273}" type="presOf" srcId="{52708D3D-0C84-49A8-971A-3197A5980C96}" destId="{71D22D0B-A2E9-460B-B36A-3952FC636A98}" srcOrd="0" destOrd="2" presId="urn:microsoft.com/office/officeart/2005/8/layout/vList2"/>
    <dgm:cxn modelId="{4BB70BB4-56FA-48B4-987A-448B3C7E4BE6}" srcId="{0DBA45B8-7FAD-4CA3-8F8A-0C3131C3A412}" destId="{62D0EFB5-B63C-4883-8785-B37334D19CDB}" srcOrd="1" destOrd="0" parTransId="{AFE87124-A1D8-4D03-87DF-0A0BF8F5819A}" sibTransId="{FA24B4DA-C6D1-413D-B1ED-D9151404475D}"/>
    <dgm:cxn modelId="{56331FBA-36E1-4E07-B1A7-38FD3C1FADB6}" type="presOf" srcId="{987DED13-6D9C-479D-9858-F100E72EB768}" destId="{1F1DF3B9-2269-4F05-877A-27184D9F5296}" srcOrd="0" destOrd="0" presId="urn:microsoft.com/office/officeart/2005/8/layout/vList2"/>
    <dgm:cxn modelId="{2338F3C9-2691-4578-8E25-80A667E00819}" srcId="{987DED13-6D9C-479D-9858-F100E72EB768}" destId="{0DBA45B8-7FAD-4CA3-8F8A-0C3131C3A412}" srcOrd="0" destOrd="0" parTransId="{16733675-B784-4369-99C4-BEEEFA2AEC91}" sibTransId="{FB3BF3DF-0EDB-4F86-BC90-C2F2A2DA5FDB}"/>
    <dgm:cxn modelId="{488829E4-B944-437A-AAD1-0FDFDB218CC0}" type="presOf" srcId="{62D0EFB5-B63C-4883-8785-B37334D19CDB}" destId="{71D22D0B-A2E9-460B-B36A-3952FC636A98}" srcOrd="0" destOrd="1" presId="urn:microsoft.com/office/officeart/2005/8/layout/vList2"/>
    <dgm:cxn modelId="{84A34636-C733-415C-8F9C-3B3F0CD313CE}" type="presParOf" srcId="{1F1DF3B9-2269-4F05-877A-27184D9F5296}" destId="{BF52B840-20F3-4C7E-9737-43F86DBC736D}" srcOrd="0" destOrd="0" presId="urn:microsoft.com/office/officeart/2005/8/layout/vList2"/>
    <dgm:cxn modelId="{59DAB3BD-5FA2-421F-A7D4-951C618EE747}" type="presParOf" srcId="{1F1DF3B9-2269-4F05-877A-27184D9F5296}" destId="{71D22D0B-A2E9-460B-B36A-3952FC636A9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91E418-FC66-400D-8F17-E3E77AE5E3D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8AE3C2-CCB6-42E4-8D44-BBA1D1A15161}">
      <dgm:prSet/>
      <dgm:spPr/>
      <dgm:t>
        <a:bodyPr/>
        <a:lstStyle/>
        <a:p>
          <a:r>
            <a:rPr lang="en-GB" b="1"/>
            <a:t>Age</a:t>
          </a:r>
          <a:endParaRPr lang="en-US"/>
        </a:p>
      </dgm:t>
    </dgm:pt>
    <dgm:pt modelId="{FDB55EBA-9A9A-4C95-8C03-BDF599DCDA4D}" type="parTrans" cxnId="{3210B724-6703-445E-9586-252083107419}">
      <dgm:prSet/>
      <dgm:spPr/>
      <dgm:t>
        <a:bodyPr/>
        <a:lstStyle/>
        <a:p>
          <a:endParaRPr lang="en-US"/>
        </a:p>
      </dgm:t>
    </dgm:pt>
    <dgm:pt modelId="{444388F4-7095-4012-8691-15115223D678}" type="sibTrans" cxnId="{3210B724-6703-445E-9586-252083107419}">
      <dgm:prSet/>
      <dgm:spPr/>
      <dgm:t>
        <a:bodyPr/>
        <a:lstStyle/>
        <a:p>
          <a:endParaRPr lang="en-US"/>
        </a:p>
      </dgm:t>
    </dgm:pt>
    <dgm:pt modelId="{50E72E23-4ECE-48C9-8A52-2A4F472E75ED}">
      <dgm:prSet custT="1"/>
      <dgm:spPr/>
      <dgm:t>
        <a:bodyPr/>
        <a:lstStyle/>
        <a:p>
          <a:r>
            <a:rPr lang="en-GB" sz="2000" dirty="0"/>
            <a:t>Older voters were more likely to have heard of PCCs and say they could name their PCC, have voted in the 2012 election, have heard of police and crime panels, and say they were aware of public meetings on crime issues. </a:t>
          </a:r>
          <a:endParaRPr lang="en-US" sz="2000" dirty="0"/>
        </a:p>
      </dgm:t>
    </dgm:pt>
    <dgm:pt modelId="{C9407134-EBA7-432F-B168-62A9B53448AA}" type="parTrans" cxnId="{12B2B615-E243-4272-ADB4-32994EAFFC9E}">
      <dgm:prSet/>
      <dgm:spPr/>
      <dgm:t>
        <a:bodyPr/>
        <a:lstStyle/>
        <a:p>
          <a:endParaRPr lang="en-US"/>
        </a:p>
      </dgm:t>
    </dgm:pt>
    <dgm:pt modelId="{DEF87BBA-39AD-42E2-8AC2-18296BF1A1CB}" type="sibTrans" cxnId="{12B2B615-E243-4272-ADB4-32994EAFFC9E}">
      <dgm:prSet/>
      <dgm:spPr/>
      <dgm:t>
        <a:bodyPr/>
        <a:lstStyle/>
        <a:p>
          <a:endParaRPr lang="en-US"/>
        </a:p>
      </dgm:t>
    </dgm:pt>
    <dgm:pt modelId="{5DF1F972-DC89-481F-ACC5-4057B3D1CA49}">
      <dgm:prSet custT="1"/>
      <dgm:spPr/>
      <dgm:t>
        <a:bodyPr/>
        <a:lstStyle/>
        <a:p>
          <a:r>
            <a:rPr lang="en-GB" sz="2000" dirty="0"/>
            <a:t>Younger voters were generally more optimistic about the conduct of public office holders and were more trusting of public office holders than older voters and more likely to see the standards of conduct of public office holders as being high. </a:t>
          </a:r>
          <a:endParaRPr lang="en-US" sz="2000" dirty="0"/>
        </a:p>
      </dgm:t>
    </dgm:pt>
    <dgm:pt modelId="{6C3CF0B0-A205-4938-9E15-A74599CA8CE7}" type="parTrans" cxnId="{90791BC1-D2FF-40DD-A06B-9014B545B947}">
      <dgm:prSet/>
      <dgm:spPr/>
      <dgm:t>
        <a:bodyPr/>
        <a:lstStyle/>
        <a:p>
          <a:endParaRPr lang="en-US"/>
        </a:p>
      </dgm:t>
    </dgm:pt>
    <dgm:pt modelId="{99F9C677-4C18-4BC6-ACBE-CABC1A43A67A}" type="sibTrans" cxnId="{90791BC1-D2FF-40DD-A06B-9014B545B947}">
      <dgm:prSet/>
      <dgm:spPr/>
      <dgm:t>
        <a:bodyPr/>
        <a:lstStyle/>
        <a:p>
          <a:endParaRPr lang="en-US"/>
        </a:p>
      </dgm:t>
    </dgm:pt>
    <dgm:pt modelId="{DAB22FE7-4043-46CA-928D-7CF10289293E}">
      <dgm:prSet custT="1"/>
      <dgm:spPr/>
      <dgm:t>
        <a:bodyPr/>
        <a:lstStyle/>
        <a:p>
          <a:r>
            <a:rPr lang="en-GB" sz="2000" dirty="0"/>
            <a:t>Once again however these differences did not translate into differences in attitudes about police accountability. </a:t>
          </a:r>
          <a:endParaRPr lang="en-US" sz="2000" dirty="0"/>
        </a:p>
      </dgm:t>
    </dgm:pt>
    <dgm:pt modelId="{96A0F0A4-2D80-451E-A2CC-9FC53E4AE5B1}" type="parTrans" cxnId="{AAB09DB5-2397-4BC2-BF5E-DC6F6E55EDEB}">
      <dgm:prSet/>
      <dgm:spPr/>
      <dgm:t>
        <a:bodyPr/>
        <a:lstStyle/>
        <a:p>
          <a:endParaRPr lang="en-US"/>
        </a:p>
      </dgm:t>
    </dgm:pt>
    <dgm:pt modelId="{6AED7F1D-A739-41BA-BE65-C4D95EBB03B4}" type="sibTrans" cxnId="{AAB09DB5-2397-4BC2-BF5E-DC6F6E55EDEB}">
      <dgm:prSet/>
      <dgm:spPr/>
      <dgm:t>
        <a:bodyPr/>
        <a:lstStyle/>
        <a:p>
          <a:endParaRPr lang="en-US"/>
        </a:p>
      </dgm:t>
    </dgm:pt>
    <dgm:pt modelId="{12308C95-D2CE-5A41-82A9-5632B56BC08C}">
      <dgm:prSet custT="1"/>
      <dgm:spPr/>
      <dgm:t>
        <a:bodyPr/>
        <a:lstStyle/>
        <a:p>
          <a:endParaRPr lang="en-US" sz="2000" dirty="0"/>
        </a:p>
      </dgm:t>
    </dgm:pt>
    <dgm:pt modelId="{F87DD325-3122-F641-B957-192FDACC25FB}" type="parTrans" cxnId="{824AF2E9-9AAE-4C48-8B31-D627EF48F6E0}">
      <dgm:prSet/>
      <dgm:spPr/>
    </dgm:pt>
    <dgm:pt modelId="{0AEC1A5A-49B4-A94B-883D-5FE86BA578A7}" type="sibTrans" cxnId="{824AF2E9-9AAE-4C48-8B31-D627EF48F6E0}">
      <dgm:prSet/>
      <dgm:spPr/>
    </dgm:pt>
    <dgm:pt modelId="{494EDB47-B10E-4B71-9C66-4ED1CF6F8164}" type="pres">
      <dgm:prSet presAssocID="{5191E418-FC66-400D-8F17-E3E77AE5E3D4}" presName="linear" presStyleCnt="0">
        <dgm:presLayoutVars>
          <dgm:animLvl val="lvl"/>
          <dgm:resizeHandles val="exact"/>
        </dgm:presLayoutVars>
      </dgm:prSet>
      <dgm:spPr/>
    </dgm:pt>
    <dgm:pt modelId="{B1EADCF5-B2D2-4B50-A1EF-B67A69713068}" type="pres">
      <dgm:prSet presAssocID="{DA8AE3C2-CCB6-42E4-8D44-BBA1D1A15161}" presName="parentText" presStyleLbl="node1" presStyleIdx="0" presStyleCnt="1">
        <dgm:presLayoutVars>
          <dgm:chMax val="0"/>
          <dgm:bulletEnabled val="1"/>
        </dgm:presLayoutVars>
      </dgm:prSet>
      <dgm:spPr/>
    </dgm:pt>
    <dgm:pt modelId="{EE5E8C8C-7386-48D0-BCBC-4D1F81F44E8D}" type="pres">
      <dgm:prSet presAssocID="{DA8AE3C2-CCB6-42E4-8D44-BBA1D1A15161}" presName="childText" presStyleLbl="revTx" presStyleIdx="0" presStyleCnt="1" custScaleY="115923">
        <dgm:presLayoutVars>
          <dgm:bulletEnabled val="1"/>
        </dgm:presLayoutVars>
      </dgm:prSet>
      <dgm:spPr/>
    </dgm:pt>
  </dgm:ptLst>
  <dgm:cxnLst>
    <dgm:cxn modelId="{C646C40C-C1A3-4F8A-94AF-4A3E7DC84F47}" type="presOf" srcId="{DA8AE3C2-CCB6-42E4-8D44-BBA1D1A15161}" destId="{B1EADCF5-B2D2-4B50-A1EF-B67A69713068}" srcOrd="0" destOrd="0" presId="urn:microsoft.com/office/officeart/2005/8/layout/vList2"/>
    <dgm:cxn modelId="{12B2B615-E243-4272-ADB4-32994EAFFC9E}" srcId="{DA8AE3C2-CCB6-42E4-8D44-BBA1D1A15161}" destId="{50E72E23-4ECE-48C9-8A52-2A4F472E75ED}" srcOrd="1" destOrd="0" parTransId="{C9407134-EBA7-432F-B168-62A9B53448AA}" sibTransId="{DEF87BBA-39AD-42E2-8AC2-18296BF1A1CB}"/>
    <dgm:cxn modelId="{3210B724-6703-445E-9586-252083107419}" srcId="{5191E418-FC66-400D-8F17-E3E77AE5E3D4}" destId="{DA8AE3C2-CCB6-42E4-8D44-BBA1D1A15161}" srcOrd="0" destOrd="0" parTransId="{FDB55EBA-9A9A-4C95-8C03-BDF599DCDA4D}" sibTransId="{444388F4-7095-4012-8691-15115223D678}"/>
    <dgm:cxn modelId="{95689FA6-27AA-4B71-9A05-5EEB38E5435F}" type="presOf" srcId="{5191E418-FC66-400D-8F17-E3E77AE5E3D4}" destId="{494EDB47-B10E-4B71-9C66-4ED1CF6F8164}" srcOrd="0" destOrd="0" presId="urn:microsoft.com/office/officeart/2005/8/layout/vList2"/>
    <dgm:cxn modelId="{AAB09DB5-2397-4BC2-BF5E-DC6F6E55EDEB}" srcId="{DA8AE3C2-CCB6-42E4-8D44-BBA1D1A15161}" destId="{DAB22FE7-4043-46CA-928D-7CF10289293E}" srcOrd="3" destOrd="0" parTransId="{96A0F0A4-2D80-451E-A2CC-9FC53E4AE5B1}" sibTransId="{6AED7F1D-A739-41BA-BE65-C4D95EBB03B4}"/>
    <dgm:cxn modelId="{90791BC1-D2FF-40DD-A06B-9014B545B947}" srcId="{DA8AE3C2-CCB6-42E4-8D44-BBA1D1A15161}" destId="{5DF1F972-DC89-481F-ACC5-4057B3D1CA49}" srcOrd="2" destOrd="0" parTransId="{6C3CF0B0-A205-4938-9E15-A74599CA8CE7}" sibTransId="{99F9C677-4C18-4BC6-ACBE-CABC1A43A67A}"/>
    <dgm:cxn modelId="{9F01E8C6-8A6C-44E7-B610-F2BE25C71A2D}" type="presOf" srcId="{DAB22FE7-4043-46CA-928D-7CF10289293E}" destId="{EE5E8C8C-7386-48D0-BCBC-4D1F81F44E8D}" srcOrd="0" destOrd="3" presId="urn:microsoft.com/office/officeart/2005/8/layout/vList2"/>
    <dgm:cxn modelId="{2EA7D7D6-BADB-0546-B536-A3668B8684C6}" type="presOf" srcId="{12308C95-D2CE-5A41-82A9-5632B56BC08C}" destId="{EE5E8C8C-7386-48D0-BCBC-4D1F81F44E8D}" srcOrd="0" destOrd="0" presId="urn:microsoft.com/office/officeart/2005/8/layout/vList2"/>
    <dgm:cxn modelId="{8DA69DD9-FDDB-4483-B02F-B97626D10CA2}" type="presOf" srcId="{50E72E23-4ECE-48C9-8A52-2A4F472E75ED}" destId="{EE5E8C8C-7386-48D0-BCBC-4D1F81F44E8D}" srcOrd="0" destOrd="1" presId="urn:microsoft.com/office/officeart/2005/8/layout/vList2"/>
    <dgm:cxn modelId="{FEE4D1E9-4CD7-4AB6-A1A7-D3E30F04E749}" type="presOf" srcId="{5DF1F972-DC89-481F-ACC5-4057B3D1CA49}" destId="{EE5E8C8C-7386-48D0-BCBC-4D1F81F44E8D}" srcOrd="0" destOrd="2" presId="urn:microsoft.com/office/officeart/2005/8/layout/vList2"/>
    <dgm:cxn modelId="{824AF2E9-9AAE-4C48-8B31-D627EF48F6E0}" srcId="{DA8AE3C2-CCB6-42E4-8D44-BBA1D1A15161}" destId="{12308C95-D2CE-5A41-82A9-5632B56BC08C}" srcOrd="0" destOrd="0" parTransId="{F87DD325-3122-F641-B957-192FDACC25FB}" sibTransId="{0AEC1A5A-49B4-A94B-883D-5FE86BA578A7}"/>
    <dgm:cxn modelId="{00924B1B-234E-48D1-A2D5-BBA9F57EF9D1}" type="presParOf" srcId="{494EDB47-B10E-4B71-9C66-4ED1CF6F8164}" destId="{B1EADCF5-B2D2-4B50-A1EF-B67A69713068}" srcOrd="0" destOrd="0" presId="urn:microsoft.com/office/officeart/2005/8/layout/vList2"/>
    <dgm:cxn modelId="{001ECC38-CF3D-41BB-BB56-631651EA4366}" type="presParOf" srcId="{494EDB47-B10E-4B71-9C66-4ED1CF6F8164}" destId="{EE5E8C8C-7386-48D0-BCBC-4D1F81F44E8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BE2221-8F79-466E-B713-611E46EAC5B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5CFA03D-D6A5-46C5-9C93-A84D0B053BEE}">
      <dgm:prSet/>
      <dgm:spPr/>
      <dgm:t>
        <a:bodyPr/>
        <a:lstStyle/>
        <a:p>
          <a:r>
            <a:rPr lang="en-GB" b="1"/>
            <a:t>Ethnicity </a:t>
          </a:r>
          <a:endParaRPr lang="en-US"/>
        </a:p>
      </dgm:t>
    </dgm:pt>
    <dgm:pt modelId="{C92AE96F-A2FA-4B98-85D6-394F3358583F}" type="parTrans" cxnId="{7233929D-C935-4B3D-A0E7-C03931500A1E}">
      <dgm:prSet/>
      <dgm:spPr/>
      <dgm:t>
        <a:bodyPr/>
        <a:lstStyle/>
        <a:p>
          <a:endParaRPr lang="en-US"/>
        </a:p>
      </dgm:t>
    </dgm:pt>
    <dgm:pt modelId="{F4DE9DB2-54EE-4E51-B6A6-76CD72CAD65D}" type="sibTrans" cxnId="{7233929D-C935-4B3D-A0E7-C03931500A1E}">
      <dgm:prSet/>
      <dgm:spPr/>
      <dgm:t>
        <a:bodyPr/>
        <a:lstStyle/>
        <a:p>
          <a:endParaRPr lang="en-US"/>
        </a:p>
      </dgm:t>
    </dgm:pt>
    <dgm:pt modelId="{DA733783-88FF-4475-85C3-B59E1F8AF3A8}">
      <dgm:prSet custT="1"/>
      <dgm:spPr/>
      <dgm:t>
        <a:bodyPr/>
        <a:lstStyle/>
        <a:p>
          <a:r>
            <a:rPr lang="en-GB" sz="2400" dirty="0"/>
            <a:t>Non-white respondents were less knowledgeable about the police accountability framework: most had not heard of PCCs, were less likely to know PCCs were elected, and were more likely to say they did not know where to go for information on police and crime issues. </a:t>
          </a:r>
          <a:endParaRPr lang="en-US" sz="2400" dirty="0"/>
        </a:p>
      </dgm:t>
    </dgm:pt>
    <dgm:pt modelId="{47CA7DD4-9558-4A89-A6CB-3EEFB44A3F95}" type="parTrans" cxnId="{CB453561-C497-4D28-A40E-C862C3E5B31F}">
      <dgm:prSet/>
      <dgm:spPr/>
      <dgm:t>
        <a:bodyPr/>
        <a:lstStyle/>
        <a:p>
          <a:endParaRPr lang="en-US"/>
        </a:p>
      </dgm:t>
    </dgm:pt>
    <dgm:pt modelId="{1678B734-1941-4084-B097-BFD098272C41}" type="sibTrans" cxnId="{CB453561-C497-4D28-A40E-C862C3E5B31F}">
      <dgm:prSet/>
      <dgm:spPr/>
      <dgm:t>
        <a:bodyPr/>
        <a:lstStyle/>
        <a:p>
          <a:endParaRPr lang="en-US"/>
        </a:p>
      </dgm:t>
    </dgm:pt>
    <dgm:pt modelId="{42FFA7BA-B583-4B2D-9E55-2323FB2C7AC7}">
      <dgm:prSet custT="1"/>
      <dgm:spPr/>
      <dgm:t>
        <a:bodyPr/>
        <a:lstStyle/>
        <a:p>
          <a:r>
            <a:rPr lang="en-GB" sz="2400" dirty="0"/>
            <a:t>However they were much more likely to say they were interested in policing issues and the work of PCCs and Police and Crime Panels.</a:t>
          </a:r>
          <a:endParaRPr lang="en-US" sz="2400" dirty="0"/>
        </a:p>
      </dgm:t>
    </dgm:pt>
    <dgm:pt modelId="{19F68C36-41CD-4FE8-B2AD-B15C1FCD5721}" type="parTrans" cxnId="{B55EEFA1-F2A2-4A69-B12B-137F5037AAC3}">
      <dgm:prSet/>
      <dgm:spPr/>
      <dgm:t>
        <a:bodyPr/>
        <a:lstStyle/>
        <a:p>
          <a:endParaRPr lang="en-US"/>
        </a:p>
      </dgm:t>
    </dgm:pt>
    <dgm:pt modelId="{253B9D91-E5DB-4809-9164-7E8E4F13CE30}" type="sibTrans" cxnId="{B55EEFA1-F2A2-4A69-B12B-137F5037AAC3}">
      <dgm:prSet/>
      <dgm:spPr/>
      <dgm:t>
        <a:bodyPr/>
        <a:lstStyle/>
        <a:p>
          <a:endParaRPr lang="en-US"/>
        </a:p>
      </dgm:t>
    </dgm:pt>
    <dgm:pt modelId="{E288439F-A3F3-9F48-97C1-FA9B7742C400}">
      <dgm:prSet custT="1"/>
      <dgm:spPr/>
      <dgm:t>
        <a:bodyPr/>
        <a:lstStyle/>
        <a:p>
          <a:endParaRPr lang="en-US" sz="2400" dirty="0"/>
        </a:p>
      </dgm:t>
    </dgm:pt>
    <dgm:pt modelId="{7EFB0159-1DE9-D949-B624-1BB87100402B}" type="parTrans" cxnId="{60CC0190-B1C6-2E45-919E-31ECC05ED9F7}">
      <dgm:prSet/>
      <dgm:spPr/>
    </dgm:pt>
    <dgm:pt modelId="{A743016E-23B1-EF40-9633-AB9E1FA8D8D1}" type="sibTrans" cxnId="{60CC0190-B1C6-2E45-919E-31ECC05ED9F7}">
      <dgm:prSet/>
      <dgm:spPr/>
    </dgm:pt>
    <dgm:pt modelId="{F8346964-01BC-4D53-B9AD-DBCC977CE9AF}" type="pres">
      <dgm:prSet presAssocID="{58BE2221-8F79-466E-B713-611E46EAC5B8}" presName="linear" presStyleCnt="0">
        <dgm:presLayoutVars>
          <dgm:animLvl val="lvl"/>
          <dgm:resizeHandles val="exact"/>
        </dgm:presLayoutVars>
      </dgm:prSet>
      <dgm:spPr/>
    </dgm:pt>
    <dgm:pt modelId="{2E58C2B8-8A87-4336-8621-696746CA5A01}" type="pres">
      <dgm:prSet presAssocID="{85CFA03D-D6A5-46C5-9C93-A84D0B053BEE}" presName="parentText" presStyleLbl="node1" presStyleIdx="0" presStyleCnt="1" custScaleY="73718">
        <dgm:presLayoutVars>
          <dgm:chMax val="0"/>
          <dgm:bulletEnabled val="1"/>
        </dgm:presLayoutVars>
      </dgm:prSet>
      <dgm:spPr/>
    </dgm:pt>
    <dgm:pt modelId="{E1EF4831-9761-473A-9097-54186D804590}" type="pres">
      <dgm:prSet presAssocID="{85CFA03D-D6A5-46C5-9C93-A84D0B053BEE}" presName="childText" presStyleLbl="revTx" presStyleIdx="0" presStyleCnt="1">
        <dgm:presLayoutVars>
          <dgm:bulletEnabled val="1"/>
        </dgm:presLayoutVars>
      </dgm:prSet>
      <dgm:spPr/>
    </dgm:pt>
  </dgm:ptLst>
  <dgm:cxnLst>
    <dgm:cxn modelId="{37CA2924-35E4-4DAB-B060-F5A8BDD250F3}" type="presOf" srcId="{42FFA7BA-B583-4B2D-9E55-2323FB2C7AC7}" destId="{E1EF4831-9761-473A-9097-54186D804590}" srcOrd="0" destOrd="2" presId="urn:microsoft.com/office/officeart/2005/8/layout/vList2"/>
    <dgm:cxn modelId="{CB453561-C497-4D28-A40E-C862C3E5B31F}" srcId="{85CFA03D-D6A5-46C5-9C93-A84D0B053BEE}" destId="{DA733783-88FF-4475-85C3-B59E1F8AF3A8}" srcOrd="1" destOrd="0" parTransId="{47CA7DD4-9558-4A89-A6CB-3EEFB44A3F95}" sibTransId="{1678B734-1941-4084-B097-BFD098272C41}"/>
    <dgm:cxn modelId="{B4CFD665-C806-49D6-8628-9B7C47D0A7F2}" type="presOf" srcId="{DA733783-88FF-4475-85C3-B59E1F8AF3A8}" destId="{E1EF4831-9761-473A-9097-54186D804590}" srcOrd="0" destOrd="1" presId="urn:microsoft.com/office/officeart/2005/8/layout/vList2"/>
    <dgm:cxn modelId="{60CC0190-B1C6-2E45-919E-31ECC05ED9F7}" srcId="{85CFA03D-D6A5-46C5-9C93-A84D0B053BEE}" destId="{E288439F-A3F3-9F48-97C1-FA9B7742C400}" srcOrd="0" destOrd="0" parTransId="{7EFB0159-1DE9-D949-B624-1BB87100402B}" sibTransId="{A743016E-23B1-EF40-9633-AB9E1FA8D8D1}"/>
    <dgm:cxn modelId="{DF2EC190-F74C-419C-9CF3-D2A4280ACE42}" type="presOf" srcId="{85CFA03D-D6A5-46C5-9C93-A84D0B053BEE}" destId="{2E58C2B8-8A87-4336-8621-696746CA5A01}" srcOrd="0" destOrd="0" presId="urn:microsoft.com/office/officeart/2005/8/layout/vList2"/>
    <dgm:cxn modelId="{7233929D-C935-4B3D-A0E7-C03931500A1E}" srcId="{58BE2221-8F79-466E-B713-611E46EAC5B8}" destId="{85CFA03D-D6A5-46C5-9C93-A84D0B053BEE}" srcOrd="0" destOrd="0" parTransId="{C92AE96F-A2FA-4B98-85D6-394F3358583F}" sibTransId="{F4DE9DB2-54EE-4E51-B6A6-76CD72CAD65D}"/>
    <dgm:cxn modelId="{B55EEFA1-F2A2-4A69-B12B-137F5037AAC3}" srcId="{85CFA03D-D6A5-46C5-9C93-A84D0B053BEE}" destId="{42FFA7BA-B583-4B2D-9E55-2323FB2C7AC7}" srcOrd="2" destOrd="0" parTransId="{19F68C36-41CD-4FE8-B2AD-B15C1FCD5721}" sibTransId="{253B9D91-E5DB-4809-9164-7E8E4F13CE30}"/>
    <dgm:cxn modelId="{28AA16DA-9D2A-4BF1-B815-C5548A04CBB2}" type="presOf" srcId="{58BE2221-8F79-466E-B713-611E46EAC5B8}" destId="{F8346964-01BC-4D53-B9AD-DBCC977CE9AF}" srcOrd="0" destOrd="0" presId="urn:microsoft.com/office/officeart/2005/8/layout/vList2"/>
    <dgm:cxn modelId="{AD3673DB-35ED-634B-A404-69B63D9FDB7D}" type="presOf" srcId="{E288439F-A3F3-9F48-97C1-FA9B7742C400}" destId="{E1EF4831-9761-473A-9097-54186D804590}" srcOrd="0" destOrd="0" presId="urn:microsoft.com/office/officeart/2005/8/layout/vList2"/>
    <dgm:cxn modelId="{96AD73FD-4F65-4A08-B8AB-789EDB5F7315}" type="presParOf" srcId="{F8346964-01BC-4D53-B9AD-DBCC977CE9AF}" destId="{2E58C2B8-8A87-4336-8621-696746CA5A01}" srcOrd="0" destOrd="0" presId="urn:microsoft.com/office/officeart/2005/8/layout/vList2"/>
    <dgm:cxn modelId="{14FD33E4-0876-478A-A9EE-170768EC6497}" type="presParOf" srcId="{F8346964-01BC-4D53-B9AD-DBCC977CE9AF}" destId="{E1EF4831-9761-473A-9097-54186D80459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73B3F0-DAE3-4B0B-A8F7-5B2CF6E407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72FE23-F41E-47E5-8540-F3AE1956B283}">
      <dgm:prSet/>
      <dgm:spPr/>
      <dgm:t>
        <a:bodyPr/>
        <a:lstStyle/>
        <a:p>
          <a:r>
            <a:rPr lang="en-GB"/>
            <a:t>Any questions?</a:t>
          </a:r>
          <a:endParaRPr lang="en-US"/>
        </a:p>
      </dgm:t>
    </dgm:pt>
    <dgm:pt modelId="{D900AD54-CF76-4137-B016-8ED3B078E972}" type="parTrans" cxnId="{F15E2C46-3FC3-45B3-BBED-B029B3B151A3}">
      <dgm:prSet/>
      <dgm:spPr/>
      <dgm:t>
        <a:bodyPr/>
        <a:lstStyle/>
        <a:p>
          <a:endParaRPr lang="en-US"/>
        </a:p>
      </dgm:t>
    </dgm:pt>
    <dgm:pt modelId="{397081E8-630C-48A5-8295-6BFC3DD88696}" type="sibTrans" cxnId="{F15E2C46-3FC3-45B3-BBED-B029B3B151A3}">
      <dgm:prSet/>
      <dgm:spPr/>
      <dgm:t>
        <a:bodyPr/>
        <a:lstStyle/>
        <a:p>
          <a:endParaRPr lang="en-US"/>
        </a:p>
      </dgm:t>
    </dgm:pt>
    <dgm:pt modelId="{D9FBF7B7-2FC7-45AF-812F-1515B8D775CA}">
      <dgm:prSet/>
      <dgm:spPr/>
      <dgm:t>
        <a:bodyPr/>
        <a:lstStyle/>
        <a:p>
          <a:r>
            <a:rPr lang="en-GB"/>
            <a:t>Thanks for listening!</a:t>
          </a:r>
          <a:endParaRPr lang="en-US"/>
        </a:p>
      </dgm:t>
    </dgm:pt>
    <dgm:pt modelId="{C8251F83-D31C-4320-8C0D-CABDD1DE70C5}" type="parTrans" cxnId="{55C95DB7-B344-43B2-9983-4E3B689AF865}">
      <dgm:prSet/>
      <dgm:spPr/>
      <dgm:t>
        <a:bodyPr/>
        <a:lstStyle/>
        <a:p>
          <a:endParaRPr lang="en-US"/>
        </a:p>
      </dgm:t>
    </dgm:pt>
    <dgm:pt modelId="{ADCBD675-CEB2-46C5-9FBE-2A989DCEE90E}" type="sibTrans" cxnId="{55C95DB7-B344-43B2-9983-4E3B689AF865}">
      <dgm:prSet/>
      <dgm:spPr/>
      <dgm:t>
        <a:bodyPr/>
        <a:lstStyle/>
        <a:p>
          <a:endParaRPr lang="en-US"/>
        </a:p>
      </dgm:t>
    </dgm:pt>
    <dgm:pt modelId="{E8FB46BB-B5D9-408F-8AC6-C86294A9AAD9}">
      <dgm:prSet/>
      <dgm:spPr/>
      <dgm:t>
        <a:bodyPr/>
        <a:lstStyle/>
        <a:p>
          <a:r>
            <a:rPr lang="en-GB"/>
            <a:t>See you all next week!</a:t>
          </a:r>
          <a:endParaRPr lang="en-US"/>
        </a:p>
      </dgm:t>
    </dgm:pt>
    <dgm:pt modelId="{F86A2463-3974-4DDF-A4E0-1D741E784C16}" type="parTrans" cxnId="{91B721A4-185D-4BDA-A958-AE3013C44BC0}">
      <dgm:prSet/>
      <dgm:spPr/>
      <dgm:t>
        <a:bodyPr/>
        <a:lstStyle/>
        <a:p>
          <a:endParaRPr lang="en-US"/>
        </a:p>
      </dgm:t>
    </dgm:pt>
    <dgm:pt modelId="{A361DE7F-9EB3-4200-BC0A-D9FCDB9CA8B1}" type="sibTrans" cxnId="{91B721A4-185D-4BDA-A958-AE3013C44BC0}">
      <dgm:prSet/>
      <dgm:spPr/>
      <dgm:t>
        <a:bodyPr/>
        <a:lstStyle/>
        <a:p>
          <a:endParaRPr lang="en-US"/>
        </a:p>
      </dgm:t>
    </dgm:pt>
    <dgm:pt modelId="{29BC51DB-DC70-4181-9CB0-F4803B884A77}" type="pres">
      <dgm:prSet presAssocID="{3473B3F0-DAE3-4B0B-A8F7-5B2CF6E407A4}" presName="linear" presStyleCnt="0">
        <dgm:presLayoutVars>
          <dgm:animLvl val="lvl"/>
          <dgm:resizeHandles val="exact"/>
        </dgm:presLayoutVars>
      </dgm:prSet>
      <dgm:spPr/>
    </dgm:pt>
    <dgm:pt modelId="{4D89B653-223A-4402-9D59-558866E029DB}" type="pres">
      <dgm:prSet presAssocID="{1F72FE23-F41E-47E5-8540-F3AE1956B283}" presName="parentText" presStyleLbl="node1" presStyleIdx="0" presStyleCnt="3">
        <dgm:presLayoutVars>
          <dgm:chMax val="0"/>
          <dgm:bulletEnabled val="1"/>
        </dgm:presLayoutVars>
      </dgm:prSet>
      <dgm:spPr/>
    </dgm:pt>
    <dgm:pt modelId="{2BE49AC5-65EB-40AD-A2FC-907FA4ACBA5E}" type="pres">
      <dgm:prSet presAssocID="{397081E8-630C-48A5-8295-6BFC3DD88696}" presName="spacer" presStyleCnt="0"/>
      <dgm:spPr/>
    </dgm:pt>
    <dgm:pt modelId="{DA946C8D-30FA-45E4-99EC-710172E9DFCD}" type="pres">
      <dgm:prSet presAssocID="{D9FBF7B7-2FC7-45AF-812F-1515B8D775CA}" presName="parentText" presStyleLbl="node1" presStyleIdx="1" presStyleCnt="3">
        <dgm:presLayoutVars>
          <dgm:chMax val="0"/>
          <dgm:bulletEnabled val="1"/>
        </dgm:presLayoutVars>
      </dgm:prSet>
      <dgm:spPr/>
    </dgm:pt>
    <dgm:pt modelId="{FC07B5E0-1C66-452A-AEAE-843EB598D8EC}" type="pres">
      <dgm:prSet presAssocID="{ADCBD675-CEB2-46C5-9FBE-2A989DCEE90E}" presName="spacer" presStyleCnt="0"/>
      <dgm:spPr/>
    </dgm:pt>
    <dgm:pt modelId="{C9874F97-32C3-4AB7-AF79-E621BBF6AC5C}" type="pres">
      <dgm:prSet presAssocID="{E8FB46BB-B5D9-408F-8AC6-C86294A9AAD9}" presName="parentText" presStyleLbl="node1" presStyleIdx="2" presStyleCnt="3">
        <dgm:presLayoutVars>
          <dgm:chMax val="0"/>
          <dgm:bulletEnabled val="1"/>
        </dgm:presLayoutVars>
      </dgm:prSet>
      <dgm:spPr/>
    </dgm:pt>
  </dgm:ptLst>
  <dgm:cxnLst>
    <dgm:cxn modelId="{F15E2C46-3FC3-45B3-BBED-B029B3B151A3}" srcId="{3473B3F0-DAE3-4B0B-A8F7-5B2CF6E407A4}" destId="{1F72FE23-F41E-47E5-8540-F3AE1956B283}" srcOrd="0" destOrd="0" parTransId="{D900AD54-CF76-4137-B016-8ED3B078E972}" sibTransId="{397081E8-630C-48A5-8295-6BFC3DD88696}"/>
    <dgm:cxn modelId="{08ED6889-A8BF-4947-AB6C-2ED6A879DDC6}" type="presOf" srcId="{E8FB46BB-B5D9-408F-8AC6-C86294A9AAD9}" destId="{C9874F97-32C3-4AB7-AF79-E621BBF6AC5C}" srcOrd="0" destOrd="0" presId="urn:microsoft.com/office/officeart/2005/8/layout/vList2"/>
    <dgm:cxn modelId="{91B721A4-185D-4BDA-A958-AE3013C44BC0}" srcId="{3473B3F0-DAE3-4B0B-A8F7-5B2CF6E407A4}" destId="{E8FB46BB-B5D9-408F-8AC6-C86294A9AAD9}" srcOrd="2" destOrd="0" parTransId="{F86A2463-3974-4DDF-A4E0-1D741E784C16}" sibTransId="{A361DE7F-9EB3-4200-BC0A-D9FCDB9CA8B1}"/>
    <dgm:cxn modelId="{C57DA9AB-6A89-4F55-A9B2-4F909E245111}" type="presOf" srcId="{D9FBF7B7-2FC7-45AF-812F-1515B8D775CA}" destId="{DA946C8D-30FA-45E4-99EC-710172E9DFCD}" srcOrd="0" destOrd="0" presId="urn:microsoft.com/office/officeart/2005/8/layout/vList2"/>
    <dgm:cxn modelId="{55C95DB7-B344-43B2-9983-4E3B689AF865}" srcId="{3473B3F0-DAE3-4B0B-A8F7-5B2CF6E407A4}" destId="{D9FBF7B7-2FC7-45AF-812F-1515B8D775CA}" srcOrd="1" destOrd="0" parTransId="{C8251F83-D31C-4320-8C0D-CABDD1DE70C5}" sibTransId="{ADCBD675-CEB2-46C5-9FBE-2A989DCEE90E}"/>
    <dgm:cxn modelId="{4EEF41D0-79A9-4F3D-98F5-8183CC64FD2A}" type="presOf" srcId="{3473B3F0-DAE3-4B0B-A8F7-5B2CF6E407A4}" destId="{29BC51DB-DC70-4181-9CB0-F4803B884A77}" srcOrd="0" destOrd="0" presId="urn:microsoft.com/office/officeart/2005/8/layout/vList2"/>
    <dgm:cxn modelId="{EB29B6EF-0110-4FEF-883C-F0201D9E78DE}" type="presOf" srcId="{1F72FE23-F41E-47E5-8540-F3AE1956B283}" destId="{4D89B653-223A-4402-9D59-558866E029DB}" srcOrd="0" destOrd="0" presId="urn:microsoft.com/office/officeart/2005/8/layout/vList2"/>
    <dgm:cxn modelId="{0B2EF690-C420-4230-B113-3DFDB58AA956}" type="presParOf" srcId="{29BC51DB-DC70-4181-9CB0-F4803B884A77}" destId="{4D89B653-223A-4402-9D59-558866E029DB}" srcOrd="0" destOrd="0" presId="urn:microsoft.com/office/officeart/2005/8/layout/vList2"/>
    <dgm:cxn modelId="{DE43DE8E-3323-4E1A-AA99-D15475BDC9D4}" type="presParOf" srcId="{29BC51DB-DC70-4181-9CB0-F4803B884A77}" destId="{2BE49AC5-65EB-40AD-A2FC-907FA4ACBA5E}" srcOrd="1" destOrd="0" presId="urn:microsoft.com/office/officeart/2005/8/layout/vList2"/>
    <dgm:cxn modelId="{2A657A06-F945-4F7E-B4F7-AB42D0496A2E}" type="presParOf" srcId="{29BC51DB-DC70-4181-9CB0-F4803B884A77}" destId="{DA946C8D-30FA-45E4-99EC-710172E9DFCD}" srcOrd="2" destOrd="0" presId="urn:microsoft.com/office/officeart/2005/8/layout/vList2"/>
    <dgm:cxn modelId="{148DC9C0-D9F0-4EBD-A01F-A0B07ECC618B}" type="presParOf" srcId="{29BC51DB-DC70-4181-9CB0-F4803B884A77}" destId="{FC07B5E0-1C66-452A-AEAE-843EB598D8EC}" srcOrd="3" destOrd="0" presId="urn:microsoft.com/office/officeart/2005/8/layout/vList2"/>
    <dgm:cxn modelId="{AF53BD1F-A2D7-411B-908A-CA4F06BAEB8F}" type="presParOf" srcId="{29BC51DB-DC70-4181-9CB0-F4803B884A77}" destId="{C9874F97-32C3-4AB7-AF79-E621BBF6AC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F2CCD-7BD0-42EC-8028-22699D8DCD51}">
      <dsp:nvSpPr>
        <dsp:cNvPr id="0" name=""/>
        <dsp:cNvSpPr/>
      </dsp:nvSpPr>
      <dsp:spPr>
        <a:xfrm>
          <a:off x="0" y="27627"/>
          <a:ext cx="7404747"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Social grade</a:t>
          </a:r>
          <a:endParaRPr lang="en-US" sz="2700" kern="1200"/>
        </a:p>
      </dsp:txBody>
      <dsp:txXfrm>
        <a:off x="31613" y="59240"/>
        <a:ext cx="7341521" cy="584369"/>
      </dsp:txXfrm>
    </dsp:sp>
    <dsp:sp modelId="{064574F3-EE3B-47D4-8FB7-DA5268966DCA}">
      <dsp:nvSpPr>
        <dsp:cNvPr id="0" name=""/>
        <dsp:cNvSpPr/>
      </dsp:nvSpPr>
      <dsp:spPr>
        <a:xfrm>
          <a:off x="0" y="675222"/>
          <a:ext cx="7404747" cy="536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0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Respondents in higher social grades were more likely to have heard of PCCs, know that PCCs are elected, recall the 2012 election, have voted in that election, and heard of police and crime panels. </a:t>
          </a:r>
          <a:endParaRPr lang="en-US" sz="2000" kern="1200" dirty="0"/>
        </a:p>
        <a:p>
          <a:pPr marL="228600" lvl="1" indent="-228600" algn="l" defTabSz="889000">
            <a:lnSpc>
              <a:spcPct val="90000"/>
            </a:lnSpc>
            <a:spcBef>
              <a:spcPct val="0"/>
            </a:spcBef>
            <a:spcAft>
              <a:spcPct val="20000"/>
            </a:spcAft>
            <a:buChar char="•"/>
          </a:pPr>
          <a:r>
            <a:rPr lang="en-GB" sz="2000" kern="1200" dirty="0"/>
            <a:t>Those in higher social grades were also more likely to say they were interested in policing issues, finding out about the work of PCCs and were aware of public meetings on police and crime issues. </a:t>
          </a:r>
          <a:endParaRPr lang="en-US" sz="2000" kern="1200" dirty="0"/>
        </a:p>
        <a:p>
          <a:pPr marL="228600" lvl="1" indent="-228600" algn="l" defTabSz="889000">
            <a:lnSpc>
              <a:spcPct val="90000"/>
            </a:lnSpc>
            <a:spcBef>
              <a:spcPct val="0"/>
            </a:spcBef>
            <a:spcAft>
              <a:spcPct val="20000"/>
            </a:spcAft>
            <a:buChar char="•"/>
          </a:pPr>
          <a:r>
            <a:rPr lang="en-GB" sz="2000" kern="1200" dirty="0"/>
            <a:t>In general those in higher social grades are also more trusting of public office holders and have a higher opinion of the standards of conduct of public office holders. </a:t>
          </a:r>
          <a:endParaRPr lang="en-US" sz="2000" kern="1200" dirty="0"/>
        </a:p>
        <a:p>
          <a:pPr marL="228600" lvl="1" indent="-228600" algn="l" defTabSz="889000">
            <a:lnSpc>
              <a:spcPct val="90000"/>
            </a:lnSpc>
            <a:spcBef>
              <a:spcPct val="0"/>
            </a:spcBef>
            <a:spcAft>
              <a:spcPct val="20000"/>
            </a:spcAft>
            <a:buChar char="•"/>
          </a:pPr>
          <a:r>
            <a:rPr lang="en-GB" sz="2000" kern="1200" dirty="0"/>
            <a:t>These differences in knowledge, interest, and perceptions of general standards do not generally translate into attitudes about police accountability, priorities, or the say that local people get in policing matters</a:t>
          </a:r>
          <a:endParaRPr lang="en-US" sz="2000" kern="1200" dirty="0"/>
        </a:p>
      </dsp:txBody>
      <dsp:txXfrm>
        <a:off x="0" y="675222"/>
        <a:ext cx="7404747" cy="5365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B840-20F3-4C7E-9737-43F86DBC736D}">
      <dsp:nvSpPr>
        <dsp:cNvPr id="0" name=""/>
        <dsp:cNvSpPr/>
      </dsp:nvSpPr>
      <dsp:spPr>
        <a:xfrm>
          <a:off x="0" y="5672"/>
          <a:ext cx="7179381" cy="11033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a:t>Education</a:t>
          </a:r>
          <a:r>
            <a:rPr lang="en-GB" sz="4600" kern="1200"/>
            <a:t> </a:t>
          </a:r>
          <a:endParaRPr lang="en-US" sz="4600" kern="1200"/>
        </a:p>
      </dsp:txBody>
      <dsp:txXfrm>
        <a:off x="53859" y="59531"/>
        <a:ext cx="7071663" cy="995592"/>
      </dsp:txXfrm>
    </dsp:sp>
    <dsp:sp modelId="{71D22D0B-A2E9-460B-B36A-3952FC636A98}">
      <dsp:nvSpPr>
        <dsp:cNvPr id="0" name=""/>
        <dsp:cNvSpPr/>
      </dsp:nvSpPr>
      <dsp:spPr>
        <a:xfrm>
          <a:off x="0" y="1108982"/>
          <a:ext cx="7179381" cy="50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945"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Respondents with higher levels of education were more likely to say they were interested in policing issues, finding out about the work of PCCs and were aware of public meetings on police and crime issues. </a:t>
          </a:r>
          <a:endParaRPr lang="en-US" sz="2000" kern="1200" dirty="0"/>
        </a:p>
        <a:p>
          <a:pPr marL="228600" lvl="1" indent="-228600" algn="l" defTabSz="889000">
            <a:lnSpc>
              <a:spcPct val="90000"/>
            </a:lnSpc>
            <a:spcBef>
              <a:spcPct val="0"/>
            </a:spcBef>
            <a:spcAft>
              <a:spcPct val="20000"/>
            </a:spcAft>
            <a:buChar char="•"/>
          </a:pPr>
          <a:r>
            <a:rPr lang="en-GB" sz="2000" kern="1200" dirty="0"/>
            <a:t>They were also more trusting of public office holders and have a higher opinion of the standards of conduct of public office holders. </a:t>
          </a:r>
          <a:endParaRPr lang="en-US" sz="2000" kern="1200" dirty="0"/>
        </a:p>
        <a:p>
          <a:pPr marL="228600" lvl="1" indent="-228600" algn="l" defTabSz="889000">
            <a:lnSpc>
              <a:spcPct val="90000"/>
            </a:lnSpc>
            <a:spcBef>
              <a:spcPct val="0"/>
            </a:spcBef>
            <a:spcAft>
              <a:spcPct val="20000"/>
            </a:spcAft>
            <a:buChar char="•"/>
          </a:pPr>
          <a:r>
            <a:rPr lang="en-GB" sz="2000" kern="1200"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endParaRPr lang="en-US" sz="2000" kern="1200" dirty="0"/>
        </a:p>
      </dsp:txBody>
      <dsp:txXfrm>
        <a:off x="0" y="1108982"/>
        <a:ext cx="7179381" cy="504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ADCF5-B2D2-4B50-A1EF-B67A69713068}">
      <dsp:nvSpPr>
        <dsp:cNvPr id="0" name=""/>
        <dsp:cNvSpPr/>
      </dsp:nvSpPr>
      <dsp:spPr>
        <a:xfrm>
          <a:off x="0" y="115715"/>
          <a:ext cx="7552282"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Age</a:t>
          </a:r>
          <a:endParaRPr lang="en-US" sz="6500" kern="1200"/>
        </a:p>
      </dsp:txBody>
      <dsp:txXfrm>
        <a:off x="76105" y="191820"/>
        <a:ext cx="7400072" cy="1406815"/>
      </dsp:txXfrm>
    </dsp:sp>
    <dsp:sp modelId="{EE5E8C8C-7386-48D0-BCBC-4D1F81F44E8D}">
      <dsp:nvSpPr>
        <dsp:cNvPr id="0" name=""/>
        <dsp:cNvSpPr/>
      </dsp:nvSpPr>
      <dsp:spPr>
        <a:xfrm>
          <a:off x="0" y="1674740"/>
          <a:ext cx="7552282" cy="45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85"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Older voters were more likely to have heard of PCCs and say they could name their PCC, have voted in the 2012 election, have heard of police and crime panels, and say they were aware of public meetings on crime issues. </a:t>
          </a:r>
          <a:endParaRPr lang="en-US" sz="2000" kern="1200" dirty="0"/>
        </a:p>
        <a:p>
          <a:pPr marL="228600" lvl="1" indent="-228600" algn="l" defTabSz="889000">
            <a:lnSpc>
              <a:spcPct val="90000"/>
            </a:lnSpc>
            <a:spcBef>
              <a:spcPct val="0"/>
            </a:spcBef>
            <a:spcAft>
              <a:spcPct val="20000"/>
            </a:spcAft>
            <a:buChar char="•"/>
          </a:pPr>
          <a:r>
            <a:rPr lang="en-GB" sz="2000" kern="1200" dirty="0"/>
            <a:t>Younger voters were generally more optimistic about the conduct of public office holders and were more trusting of public office holders than older voters and more likely to see the standards of conduct of public office holders as being high. </a:t>
          </a:r>
          <a:endParaRPr lang="en-US" sz="2000" kern="1200" dirty="0"/>
        </a:p>
        <a:p>
          <a:pPr marL="228600" lvl="1" indent="-228600" algn="l" defTabSz="889000">
            <a:lnSpc>
              <a:spcPct val="90000"/>
            </a:lnSpc>
            <a:spcBef>
              <a:spcPct val="0"/>
            </a:spcBef>
            <a:spcAft>
              <a:spcPct val="20000"/>
            </a:spcAft>
            <a:buChar char="•"/>
          </a:pPr>
          <a:r>
            <a:rPr lang="en-GB" sz="2000" kern="1200" dirty="0"/>
            <a:t>Once again however these differences did not translate into differences in attitudes about police accountability. </a:t>
          </a:r>
          <a:endParaRPr lang="en-US" sz="2000" kern="1200" dirty="0"/>
        </a:p>
      </dsp:txBody>
      <dsp:txXfrm>
        <a:off x="0" y="1674740"/>
        <a:ext cx="7552282" cy="4523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58C2B8-8A87-4336-8621-696746CA5A01}">
      <dsp:nvSpPr>
        <dsp:cNvPr id="0" name=""/>
        <dsp:cNvSpPr/>
      </dsp:nvSpPr>
      <dsp:spPr>
        <a:xfrm>
          <a:off x="0" y="274508"/>
          <a:ext cx="7179381" cy="1131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b="1" kern="1200"/>
            <a:t>Ethnicity </a:t>
          </a:r>
          <a:endParaRPr lang="en-US" sz="4700" kern="1200"/>
        </a:p>
      </dsp:txBody>
      <dsp:txXfrm>
        <a:off x="55240" y="329748"/>
        <a:ext cx="7068901" cy="1021120"/>
      </dsp:txXfrm>
    </dsp:sp>
    <dsp:sp modelId="{E1EF4831-9761-473A-9097-54186D804590}">
      <dsp:nvSpPr>
        <dsp:cNvPr id="0" name=""/>
        <dsp:cNvSpPr/>
      </dsp:nvSpPr>
      <dsp:spPr>
        <a:xfrm>
          <a:off x="0" y="1406108"/>
          <a:ext cx="7179381" cy="437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945"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Non-white respondents were less knowledgeable about the police accountability framework: most had not heard of PCCs, were less likely to know PCCs were elected, and were more likely to say they did not know where to go for information on police and crime issues. </a:t>
          </a:r>
          <a:endParaRPr lang="en-US" sz="2400" kern="1200" dirty="0"/>
        </a:p>
        <a:p>
          <a:pPr marL="228600" lvl="1" indent="-228600" algn="l" defTabSz="1066800">
            <a:lnSpc>
              <a:spcPct val="90000"/>
            </a:lnSpc>
            <a:spcBef>
              <a:spcPct val="0"/>
            </a:spcBef>
            <a:spcAft>
              <a:spcPct val="20000"/>
            </a:spcAft>
            <a:buChar char="•"/>
          </a:pPr>
          <a:r>
            <a:rPr lang="en-GB" sz="2400" kern="1200" dirty="0"/>
            <a:t>However they were much more likely to say they were interested in policing issues and the work of PCCs and Police and Crime Panels.</a:t>
          </a:r>
          <a:endParaRPr lang="en-US" sz="2400" kern="1200" dirty="0"/>
        </a:p>
      </dsp:txBody>
      <dsp:txXfrm>
        <a:off x="0" y="1406108"/>
        <a:ext cx="7179381" cy="43718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9B653-223A-4402-9D59-558866E029DB}">
      <dsp:nvSpPr>
        <dsp:cNvPr id="0" name=""/>
        <dsp:cNvSpPr/>
      </dsp:nvSpPr>
      <dsp:spPr>
        <a:xfrm>
          <a:off x="0" y="920794"/>
          <a:ext cx="6651253" cy="10793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Any questions?</a:t>
          </a:r>
          <a:endParaRPr lang="en-US" sz="4500" kern="1200"/>
        </a:p>
      </dsp:txBody>
      <dsp:txXfrm>
        <a:off x="52688" y="973482"/>
        <a:ext cx="6545877" cy="973949"/>
      </dsp:txXfrm>
    </dsp:sp>
    <dsp:sp modelId="{DA946C8D-30FA-45E4-99EC-710172E9DFCD}">
      <dsp:nvSpPr>
        <dsp:cNvPr id="0" name=""/>
        <dsp:cNvSpPr/>
      </dsp:nvSpPr>
      <dsp:spPr>
        <a:xfrm>
          <a:off x="0" y="2129719"/>
          <a:ext cx="6651253" cy="1079325"/>
        </a:xfrm>
        <a:prstGeom prst="roundRect">
          <a:avLst/>
        </a:prstGeom>
        <a:solidFill>
          <a:schemeClr val="accent5">
            <a:hueOff val="737894"/>
            <a:satOff val="-168"/>
            <a:lumOff val="-3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Thanks for listening!</a:t>
          </a:r>
          <a:endParaRPr lang="en-US" sz="4500" kern="1200"/>
        </a:p>
      </dsp:txBody>
      <dsp:txXfrm>
        <a:off x="52688" y="2182407"/>
        <a:ext cx="6545877" cy="973949"/>
      </dsp:txXfrm>
    </dsp:sp>
    <dsp:sp modelId="{C9874F97-32C3-4AB7-AF79-E621BBF6AC5C}">
      <dsp:nvSpPr>
        <dsp:cNvPr id="0" name=""/>
        <dsp:cNvSpPr/>
      </dsp:nvSpPr>
      <dsp:spPr>
        <a:xfrm>
          <a:off x="0" y="3338644"/>
          <a:ext cx="6651253" cy="1079325"/>
        </a:xfrm>
        <a:prstGeom prst="roundRect">
          <a:avLst/>
        </a:prstGeom>
        <a:solidFill>
          <a:schemeClr val="accent5">
            <a:hueOff val="1475788"/>
            <a:satOff val="-337"/>
            <a:lumOff val="-7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See you all next week!</a:t>
          </a:r>
          <a:endParaRPr lang="en-US" sz="4500" kern="1200"/>
        </a:p>
      </dsp:txBody>
      <dsp:txXfrm>
        <a:off x="52688" y="3391332"/>
        <a:ext cx="6545877" cy="9739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783368-8D20-FB4E-BC2B-C9CD42379DC8}" type="datetimeFigureOut">
              <a:rPr lang="en-US" smtClean="0"/>
              <a:t>3/6/2025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381022-B673-8740-B2F5-C502691B02C9}" type="slidenum">
              <a:rPr lang="en-US" smtClean="0"/>
              <a:t>‹#›</a:t>
            </a:fld>
            <a:endParaRPr lang="en-US"/>
          </a:p>
        </p:txBody>
      </p:sp>
    </p:spTree>
    <p:extLst>
      <p:ext uri="{BB962C8B-B14F-4D97-AF65-F5344CB8AC3E}">
        <p14:creationId xmlns:p14="http://schemas.microsoft.com/office/powerpoint/2010/main" val="2294205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381022-B673-8740-B2F5-C502691B02C9}" type="slidenum">
              <a:rPr lang="en-US" smtClean="0"/>
              <a:t>1</a:t>
            </a:fld>
            <a:endParaRPr lang="en-US"/>
          </a:p>
        </p:txBody>
      </p:sp>
    </p:spTree>
    <p:extLst>
      <p:ext uri="{BB962C8B-B14F-4D97-AF65-F5344CB8AC3E}">
        <p14:creationId xmlns:p14="http://schemas.microsoft.com/office/powerpoint/2010/main" val="1805130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a:t>
            </a:fld>
            <a:endParaRPr lang="en-US"/>
          </a:p>
        </p:txBody>
      </p:sp>
    </p:spTree>
    <p:extLst>
      <p:ext uri="{BB962C8B-B14F-4D97-AF65-F5344CB8AC3E}">
        <p14:creationId xmlns:p14="http://schemas.microsoft.com/office/powerpoint/2010/main" val="3892932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a:t>
            </a:fld>
            <a:endParaRPr lang="en-US"/>
          </a:p>
        </p:txBody>
      </p:sp>
    </p:spTree>
    <p:extLst>
      <p:ext uri="{BB962C8B-B14F-4D97-AF65-F5344CB8AC3E}">
        <p14:creationId xmlns:p14="http://schemas.microsoft.com/office/powerpoint/2010/main" val="1779814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a:t>
            </a:fld>
            <a:endParaRPr lang="en-US"/>
          </a:p>
        </p:txBody>
      </p:sp>
    </p:spTree>
    <p:extLst>
      <p:ext uri="{BB962C8B-B14F-4D97-AF65-F5344CB8AC3E}">
        <p14:creationId xmlns:p14="http://schemas.microsoft.com/office/powerpoint/2010/main" val="2889819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5</a:t>
            </a:fld>
            <a:endParaRPr lang="en-US"/>
          </a:p>
        </p:txBody>
      </p:sp>
    </p:spTree>
    <p:extLst>
      <p:ext uri="{BB962C8B-B14F-4D97-AF65-F5344CB8AC3E}">
        <p14:creationId xmlns:p14="http://schemas.microsoft.com/office/powerpoint/2010/main" val="646287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6</a:t>
            </a:fld>
            <a:endParaRPr lang="en-US"/>
          </a:p>
        </p:txBody>
      </p:sp>
    </p:spTree>
    <p:extLst>
      <p:ext uri="{BB962C8B-B14F-4D97-AF65-F5344CB8AC3E}">
        <p14:creationId xmlns:p14="http://schemas.microsoft.com/office/powerpoint/2010/main" val="3207901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7</a:t>
            </a:fld>
            <a:endParaRPr lang="en-US"/>
          </a:p>
        </p:txBody>
      </p:sp>
    </p:spTree>
    <p:extLst>
      <p:ext uri="{BB962C8B-B14F-4D97-AF65-F5344CB8AC3E}">
        <p14:creationId xmlns:p14="http://schemas.microsoft.com/office/powerpoint/2010/main" val="1460754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Historical Context</a:t>
            </a:r>
            <a:r>
              <a:rPr lang="en-GB" b="0" i="0" u="none" strike="noStrike" dirty="0">
                <a:solidFill>
                  <a:srgbClr val="0D0D0D"/>
                </a:solidFill>
                <a:effectLst/>
                <a:latin typeface="Calibri" panose="020F0502020204030204" pitchFamily="34" charset="0"/>
                <a:cs typeface="Calibri" panose="020F0502020204030204" pitchFamily="34" charset="0"/>
              </a:rPr>
              <a:t>: The formation of the Metropolitan Police in 1829 by Sir Robert Peel.</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Tx/>
              <a:buNone/>
            </a:pPr>
            <a:r>
              <a:rPr lang="en-GB" b="0" i="0" u="none" strike="noStrike" dirty="0">
                <a:solidFill>
                  <a:srgbClr val="0D0D0D"/>
                </a:solidFill>
                <a:effectLst/>
                <a:latin typeface="Calibri" panose="020F0502020204030204" pitchFamily="34" charset="0"/>
                <a:cs typeface="Calibri" panose="020F0502020204030204" pitchFamily="34" charset="0"/>
              </a:rPr>
              <a:t>How have societal expectations of the police have evolved over time in response to various social, political, and cultural changes.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Societal expectations of the police have evolved significantly over time in response to various social, political, and cultural changes. Here's a brief overview of some key historical developments and their impact on the expectations placed on the police: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Industrialization and Urbanization</a:t>
            </a:r>
            <a:r>
              <a:rPr lang="en-GB" b="0" i="0" u="none" strike="noStrike" dirty="0">
                <a:solidFill>
                  <a:srgbClr val="0D0D0D"/>
                </a:solidFill>
                <a:effectLst/>
                <a:latin typeface="Calibri" panose="020F0502020204030204" pitchFamily="34" charset="0"/>
                <a:cs typeface="Calibri" panose="020F0502020204030204" pitchFamily="34" charset="0"/>
              </a:rPr>
              <a:t>: The industrial revolution and rapid urbanization in the 19th century led to significant social dislocation and crime challenges in growing cities. As a response, there was an increasing demand for professional police forces to maintain public order, prevent crime, and protect property. This era saw the establishment of modern police forces, such as the Metropolitan Police in London in 1829, which set the stage for the formalization of policing as a public service.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Social Reform Movements</a:t>
            </a:r>
            <a:r>
              <a:rPr lang="en-GB" b="0" i="0" u="none" strike="noStrike" dirty="0">
                <a:solidFill>
                  <a:srgbClr val="0D0D0D"/>
                </a:solidFill>
                <a:effectLst/>
                <a:latin typeface="Calibri" panose="020F0502020204030204" pitchFamily="34" charset="0"/>
                <a:cs typeface="Calibri" panose="020F0502020204030204" pitchFamily="34" charset="0"/>
              </a:rPr>
              <a:t>: Throughout the 19th and 20th centuries, various social reform movements, including labour rights, civil rights, and women's rights movements, influenced societal expectations of the police. These movements advocated for greater police accountability, fair treatment of marginalized communities, and protection of civil liberties. As a result, there was increased scrutiny of police practices and calls for reforms to address issues such as police brutality, discrimination, and corruption.</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Community Policing and Problem-Oriented Policing</a:t>
            </a:r>
            <a:r>
              <a:rPr lang="en-GB" b="0" i="0" u="none" strike="noStrike" dirty="0">
                <a:solidFill>
                  <a:srgbClr val="0D0D0D"/>
                </a:solidFill>
                <a:effectLst/>
                <a:latin typeface="Calibri" panose="020F0502020204030204" pitchFamily="34" charset="0"/>
                <a:cs typeface="Calibri" panose="020F0502020204030204" pitchFamily="34" charset="0"/>
              </a:rPr>
              <a:t>: In the latter half of the 20th century, there was a shift towards community-oriented policing models, which emphasized collaboration between police and communities to address crime and social disorder. This approach reflected changing societal expectations of the police, focusing on building trust, promoting problem-solving, and addressing underlying social problems that contribute to crime and disorder.</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Technology and Globalization</a:t>
            </a:r>
            <a:r>
              <a:rPr lang="en-GB" b="0" i="0" u="none" strike="noStrike" dirty="0">
                <a:solidFill>
                  <a:srgbClr val="0D0D0D"/>
                </a:solidFill>
                <a:effectLst/>
                <a:latin typeface="Calibri" panose="020F0502020204030204" pitchFamily="34" charset="0"/>
                <a:cs typeface="Calibri" panose="020F0502020204030204" pitchFamily="34" charset="0"/>
              </a:rPr>
              <a:t>: Advances in technology and globalization have also influenced societal expectations of the police in the 21st century. The proliferation of digital technologies, social media, and surveillance systems has transformed policing practices and raised new challenges related to privacy, data protection, and cybersecurity. Additionally, globalization has led to increased transnational crime and terrorism threats, requiring police forces to adapt and collaborate across borders to address emerging challenges.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Overall, societal expectations of the police have evolved in response to changing social, political, and cultural dynamics, reflecting broader shifts in attitudes towards law enforcement, justice, and the role of the state in maintaining public order and security.</a:t>
            </a:r>
          </a:p>
          <a:p>
            <a:pPr algn="l">
              <a:buFontTx/>
              <a:buNone/>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8</a:t>
            </a:fld>
            <a:endParaRPr lang="en-US"/>
          </a:p>
        </p:txBody>
      </p:sp>
    </p:spTree>
    <p:extLst>
      <p:ext uri="{BB962C8B-B14F-4D97-AF65-F5344CB8AC3E}">
        <p14:creationId xmlns:p14="http://schemas.microsoft.com/office/powerpoint/2010/main" val="3857863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Role and Responsibilities</a:t>
            </a:r>
            <a:r>
              <a:rPr lang="en-GB" b="0" i="0" u="none" strike="noStrike" dirty="0">
                <a:solidFill>
                  <a:srgbClr val="0D0D0D"/>
                </a:solidFill>
                <a:effectLst/>
                <a:latin typeface="Calibri" panose="020F0502020204030204" pitchFamily="34" charset="0"/>
                <a:cs typeface="Calibri" panose="020F0502020204030204" pitchFamily="34" charset="0"/>
              </a:rPr>
              <a:t>: The primary roles and responsibilities of the police in the UK, including maintaining public order, preventing and investigating crime, and upholding the law. how these responsibilities align with societal expectations of the police as protectors of public safety and guardians of the rule of law.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Maintaining Public Order</a:t>
            </a:r>
            <a:r>
              <a:rPr lang="en-GB" b="0" i="0" u="none" strike="noStrike" dirty="0">
                <a:solidFill>
                  <a:srgbClr val="0D0D0D"/>
                </a:solidFill>
                <a:effectLst/>
                <a:latin typeface="Calibri" panose="020F0502020204030204" pitchFamily="34" charset="0"/>
                <a:cs typeface="Calibri" panose="020F0502020204030204" pitchFamily="34" charset="0"/>
              </a:rPr>
              <a:t>: One of the fundamental duties of the police is to maintain public order and ensure the safety and security of communities. This involves responding to incidents of public disorder, riots, demonstrations, and other events that may threaten public safety or disrupt social harmony. The police are tasked with intervening to prevent violence, protect property, and restore order while respecting the rights of individuals to peaceful protest and assembly.</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Preventing and Investigating Crime</a:t>
            </a:r>
            <a:r>
              <a:rPr lang="en-GB" b="0" i="0" u="none" strike="noStrike" dirty="0">
                <a:solidFill>
                  <a:srgbClr val="0D0D0D"/>
                </a:solidFill>
                <a:effectLst/>
                <a:latin typeface="Calibri" panose="020F0502020204030204" pitchFamily="34" charset="0"/>
                <a:cs typeface="Calibri" panose="020F0502020204030204" pitchFamily="34" charset="0"/>
              </a:rPr>
              <a:t>: The police play a crucial role in preventing and detecting criminal activity. This includes patrolling neighbourhoods, conducting investigations, gathering evidence, and apprehending suspects. By actively engaging with communities and conducting intelligence-led policing operations, the police aim to deter crime and disrupt criminal networks. Investigations may range from minor offenses to serious crimes such as homicide, robbery, and organized crime, with the goal of bringing offenders to justice and ensuring public safety.</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Upholding the Law</a:t>
            </a:r>
            <a:r>
              <a:rPr lang="en-GB" b="0" i="0" u="none" strike="noStrike" dirty="0">
                <a:solidFill>
                  <a:srgbClr val="0D0D0D"/>
                </a:solidFill>
                <a:effectLst/>
                <a:latin typeface="Calibri" panose="020F0502020204030204" pitchFamily="34" charset="0"/>
                <a:cs typeface="Calibri" panose="020F0502020204030204" pitchFamily="34" charset="0"/>
              </a:rPr>
              <a:t>: Police officers are responsible for upholding and enforcing the law impartially and without favouritism. This involves enforcing legislation at the local, national, and international levels, including criminal law, traffic regulations, and other statutory provisions. Police officers have the authority to issue warnings, cautions, fines, and make arrests when necessary to enforce compliance with the law and maintain public order. Additionally, the police provide support to the criminal justice system by gathering evidence, attending court proceedings, and collaborating with other agencies such as the Crown Prosecution Service.</a:t>
            </a:r>
          </a:p>
          <a:p>
            <a:pPr algn="l"/>
            <a:r>
              <a:rPr lang="en-GB" b="0" i="0" u="none" strike="noStrike" dirty="0">
                <a:solidFill>
                  <a:srgbClr val="0D0D0D"/>
                </a:solidFill>
                <a:effectLst/>
                <a:latin typeface="Calibri" panose="020F0502020204030204" pitchFamily="34" charset="0"/>
                <a:cs typeface="Calibri" panose="020F0502020204030204" pitchFamily="34" charset="0"/>
              </a:rPr>
              <a:t>These responsibilities align with societal expectations of the police as protectors of public safety and guardians of the rule of law in several ways:</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Protection of Individuals and Communities</a:t>
            </a:r>
            <a:r>
              <a:rPr lang="en-GB" b="0" i="0" u="none" strike="noStrike" dirty="0">
                <a:solidFill>
                  <a:srgbClr val="0D0D0D"/>
                </a:solidFill>
                <a:effectLst/>
                <a:latin typeface="Calibri" panose="020F0502020204030204" pitchFamily="34" charset="0"/>
                <a:cs typeface="Calibri" panose="020F0502020204030204" pitchFamily="34" charset="0"/>
              </a:rPr>
              <a:t>: By maintaining public order, preventing crime, and responding to emergencies, the police </a:t>
            </a:r>
            <a:r>
              <a:rPr lang="en-GB" b="0" i="0" u="none" strike="noStrike" dirty="0" err="1">
                <a:solidFill>
                  <a:srgbClr val="0D0D0D"/>
                </a:solidFill>
                <a:effectLst/>
                <a:latin typeface="Calibri" panose="020F0502020204030204" pitchFamily="34" charset="0"/>
                <a:cs typeface="Calibri" panose="020F0502020204030204" pitchFamily="34" charset="0"/>
              </a:rPr>
              <a:t>fullfill</a:t>
            </a:r>
            <a:r>
              <a:rPr lang="en-GB" b="0" i="0" u="none" strike="noStrike" dirty="0">
                <a:solidFill>
                  <a:srgbClr val="0D0D0D"/>
                </a:solidFill>
                <a:effectLst/>
                <a:latin typeface="Calibri" panose="020F0502020204030204" pitchFamily="34" charset="0"/>
                <a:cs typeface="Calibri" panose="020F0502020204030204" pitchFamily="34" charset="0"/>
              </a:rPr>
              <a:t> their role as protectors of individuals and communities. Society expects the police to intervene effectively to ensure the safety and well-being of citizens, particularly in times of crisis or threat.</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Promotion of Justice and Accountability</a:t>
            </a:r>
            <a:r>
              <a:rPr lang="en-GB" b="0" i="0" u="none" strike="noStrike" dirty="0">
                <a:solidFill>
                  <a:srgbClr val="0D0D0D"/>
                </a:solidFill>
                <a:effectLst/>
                <a:latin typeface="Calibri" panose="020F0502020204030204" pitchFamily="34" charset="0"/>
                <a:cs typeface="Calibri" panose="020F0502020204030204" pitchFamily="34" charset="0"/>
              </a:rPr>
              <a:t>: Society expects the police to uphold the law impartially and ensure that justice is served for victims of crime. This includes conducting thorough and fair investigations, respecting the rights of suspects and victims, and holding offenders accountable for their actions through legal proceedings.</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Trust and Confidence</a:t>
            </a:r>
            <a:r>
              <a:rPr lang="en-GB" b="0" i="0" u="none" strike="noStrike" dirty="0">
                <a:solidFill>
                  <a:srgbClr val="0D0D0D"/>
                </a:solidFill>
                <a:effectLst/>
                <a:latin typeface="Calibri" panose="020F0502020204030204" pitchFamily="34" charset="0"/>
                <a:cs typeface="Calibri" panose="020F0502020204030204" pitchFamily="34" charset="0"/>
              </a:rPr>
              <a:t>: Effective policing relies on the trust and confidence of the public. By fulfilling their duties with integrity, professionalism, and transparency, the police can build trust and maintain positive relationships with communities. Societal expectations include ethical conduct, respect for diversity, and responsiveness to community concerns, all of which contribute to the legitimacy and effectiveness of policing efforts.</a:t>
            </a:r>
          </a:p>
          <a:p>
            <a:pPr algn="l">
              <a:buFont typeface="Arial" panose="020B0604020202020204" pitchFamily="34" charset="0"/>
              <a:buChar cha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Overall, the roles and responsibilities of the police in the UK are closely aligned with societal expectations of the police as essential institutions responsible for safeguarding public safety, upholding the rule of law, and promoting justice and accountability in society.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Accountability and Oversight</a:t>
            </a:r>
            <a:r>
              <a:rPr lang="en-GB" b="0" i="0" u="none" strike="noStrike" dirty="0">
                <a:solidFill>
                  <a:srgbClr val="0D0D0D"/>
                </a:solidFill>
                <a:effectLst/>
                <a:latin typeface="Calibri" panose="020F0502020204030204" pitchFamily="34" charset="0"/>
                <a:cs typeface="Calibri" panose="020F0502020204030204" pitchFamily="34" charset="0"/>
              </a:rPr>
              <a:t>: the mechanisms of accountability and oversight that exist to ensure that the police operate within legal and ethical boundaries.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the United Kingdom, there are several mechanisms of accountability and oversight in place to ensure that the police operate within legal and ethical boundaries. These mechanisms aim to promote transparency, accountability, and public trust in policing. Some of the key oversight bodies and mechanisms include: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Independent Office for Police Conduct (IOPC)</a:t>
            </a:r>
            <a:r>
              <a:rPr lang="en-GB" b="0" i="0" u="none" strike="noStrike" dirty="0">
                <a:solidFill>
                  <a:srgbClr val="0D0D0D"/>
                </a:solidFill>
                <a:effectLst/>
                <a:latin typeface="Calibri" panose="020F0502020204030204" pitchFamily="34" charset="0"/>
                <a:cs typeface="Calibri" panose="020F0502020204030204" pitchFamily="34" charset="0"/>
              </a:rPr>
              <a:t>: The Independent Office for Police Conduct is an independent statutory body responsible for overseeing the police complaints system in England and Wales. The IOPC investigates the most serious complaints and allegations of misconduct against police officers, including cases involving death or serious injury, as well as cases of alleged corruption or abuse of authority. The IOPC aims to ensure that complaints are investigated impartially and effectively, and that appropriate action is taken in cases of misconduct or wrongdoing.</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Police and Crime Commissioners (PCCs)</a:t>
            </a:r>
            <a:r>
              <a:rPr lang="en-GB" b="0" i="0" u="none" strike="noStrike" dirty="0">
                <a:solidFill>
                  <a:srgbClr val="0D0D0D"/>
                </a:solidFill>
                <a:effectLst/>
                <a:latin typeface="Calibri" panose="020F0502020204030204" pitchFamily="34" charset="0"/>
                <a:cs typeface="Calibri" panose="020F0502020204030204" pitchFamily="34" charset="0"/>
              </a:rPr>
              <a:t>: Police and Crime Commissioners are elected officials responsible for overseeing police forces and holding them accountable to the public. PCCs have the authority to set policing priorities, allocate budgets, and appoint chief constables. They also have a duty to ensure that police forces operate efficiently, effectively, and in accordance with the law. PCCs are accountable to the communities they serve and are required to consult with the public and engage with stakeholders to inform their decisions.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Her Majesty's Inspectorate of Constabulary and Fire &amp; Rescue Services (HMICFRS)</a:t>
            </a:r>
            <a:r>
              <a:rPr lang="en-GB" b="0" i="0" u="none" strike="noStrike" dirty="0">
                <a:solidFill>
                  <a:srgbClr val="0D0D0D"/>
                </a:solidFill>
                <a:effectLst/>
                <a:latin typeface="Calibri" panose="020F0502020204030204" pitchFamily="34" charset="0"/>
                <a:cs typeface="Calibri" panose="020F0502020204030204" pitchFamily="34" charset="0"/>
              </a:rPr>
              <a:t>: HMICFRS is an independent inspectorate responsible for inspecting and evaluating police forces and fire and rescue services in England and Wales. HMICFRS assesses the performance, efficiency, and effectiveness of police forces, and publishes inspection reports that highlight areas for improvement and best practice. HMICFRS plays a key role in promoting accountability and driving improvements in policing standards.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Police Complaints and Disciplinary Procedures</a:t>
            </a:r>
            <a:r>
              <a:rPr lang="en-GB" b="0" i="0" u="none" strike="noStrike" dirty="0">
                <a:solidFill>
                  <a:srgbClr val="0D0D0D"/>
                </a:solidFill>
                <a:effectLst/>
                <a:latin typeface="Calibri" panose="020F0502020204030204" pitchFamily="34" charset="0"/>
                <a:cs typeface="Calibri" panose="020F0502020204030204" pitchFamily="34" charset="0"/>
              </a:rPr>
              <a:t>: Police forces have their own internal complaints and disciplinary procedures for handling allegations of misconduct or wrongdoing by police officers. These procedures are governed by legislation, regulations, and codes of conduct, and typically involve the investigation of complaints by professional standards departments within police forces. Disciplinary action, including formal warnings, reprimands, and dismissal, may be taken against officers found to have breached professional standards.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Judicial Oversight and Legal Remedies</a:t>
            </a:r>
            <a:r>
              <a:rPr lang="en-GB" b="0" i="0" u="none" strike="noStrike" dirty="0">
                <a:solidFill>
                  <a:srgbClr val="0D0D0D"/>
                </a:solidFill>
                <a:effectLst/>
                <a:latin typeface="Calibri" panose="020F0502020204030204" pitchFamily="34" charset="0"/>
                <a:cs typeface="Calibri" panose="020F0502020204030204" pitchFamily="34" charset="0"/>
              </a:rPr>
              <a:t>: Individuals who believe their rights have been infringed or that they have been subject to unlawful actions by the police can seek redress through the courts. Judicial oversight ensures that police actions are subject to scrutiny and accountability under the rule of law. Legal remedies may include civil actions for damages, judicial review of police decisions, and appeals against criminal convictions.</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These mechanisms of accountability and oversight work together to ensure that the police operate within legal and ethical boundaries and uphold the highest standards of professionalism, integrity, and respect for human rights. By promoting transparency, accountability, and public trust, these mechanisms contribute to the legitimacy and effectiveness of policing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9</a:t>
            </a:fld>
            <a:endParaRPr lang="en-US"/>
          </a:p>
        </p:txBody>
      </p:sp>
    </p:spTree>
    <p:extLst>
      <p:ext uri="{BB962C8B-B14F-4D97-AF65-F5344CB8AC3E}">
        <p14:creationId xmlns:p14="http://schemas.microsoft.com/office/powerpoint/2010/main" val="2298540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Community Policing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and its importance in building trust and cooperation between the police and the communities they serve. how community engagement and partnership working can help the police better understand and respond to the needs and concerns of local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Community policing is a philosophy and approach to law enforcement that emphasizes proactive engagement, collaboration, and problem-solving between police officers and the communities they serve. The central idea behind community policing is that effective crime prevention and public safety are best achieved through partnerships, trust, and mutual understanding between the police and community members. Here's an exploration of the concept and its importance in building trust and cooperation:</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Proactive Engagement</a:t>
            </a:r>
            <a:r>
              <a:rPr lang="en-GB" b="0" i="0" u="none" strike="noStrike" dirty="0">
                <a:solidFill>
                  <a:srgbClr val="0D0D0D"/>
                </a:solidFill>
                <a:effectLst/>
                <a:latin typeface="Calibri" panose="020F0502020204030204" pitchFamily="34" charset="0"/>
                <a:cs typeface="Calibri" panose="020F0502020204030204" pitchFamily="34" charset="0"/>
              </a:rPr>
              <a:t>: Community policing involves police officers actively engaging with community members on a regular basis, beyond just responding to emergencies or enforcing laws. Officers may participate in community events, attend neighbourhood meetings, and interact with residents in informal settings to establish positive relationships and build trust. By being visible and approachable in the community, police officers can foster a sense of connection and accessibility that promotes cooperation and collaboration.</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Partnership Working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emphasizes partnerships and collaboration between the police and various stakeholders, including residents, local businesses, schools, social service agencies, and community organizations. By working together, these stakeholders can identify and address underlying issues that contribute to crime and disorder, such as poverty, substance abuse, mental health challenges, and youth unemployment. Partnerships enable a more holistic and coordinated approach to crime prevention and problem-solving, leveraging the resources and expertise of multiple stakeholders.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Problem-Solving Approach</a:t>
            </a:r>
            <a:r>
              <a:rPr lang="en-GB" b="0" i="0" u="none" strike="noStrike" dirty="0">
                <a:solidFill>
                  <a:srgbClr val="0D0D0D"/>
                </a:solidFill>
                <a:effectLst/>
                <a:latin typeface="Calibri" panose="020F0502020204030204" pitchFamily="34" charset="0"/>
                <a:cs typeface="Calibri" panose="020F0502020204030204" pitchFamily="34" charset="0"/>
              </a:rPr>
              <a:t>: Community policing encourages a problem-solving orientation, where police officers work with community members to identify and address specific crime and disorder problems affecting their neighbourhoods. This may involve conducting problem-oriented policing initiatives, such as analysing crime data, conducting community surveys, and implementing targeted interventions to address the root causes of crime and improve quality of life. By involving community members in problem-solving efforts, police can gain valuable insights and support from those directly affected by crime and disorder.</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Enhanced Trust and Cooperation</a:t>
            </a:r>
            <a:r>
              <a:rPr lang="en-GB" b="0" i="0" u="none" strike="noStrike" dirty="0">
                <a:solidFill>
                  <a:srgbClr val="0D0D0D"/>
                </a:solidFill>
                <a:effectLst/>
                <a:latin typeface="Calibri" panose="020F0502020204030204" pitchFamily="34" charset="0"/>
                <a:cs typeface="Calibri" panose="020F0502020204030204" pitchFamily="34" charset="0"/>
              </a:rPr>
              <a:t>: Community policing is instrumental in building trust and cooperation between the police and the communities they serve. By engaging with residents in meaningful ways, listening to their concerns, and addressing their needs, police officers can demonstrate their commitment to serving the community's best interests. Trusting relationships between police and community members are essential for effective crime prevention, as residents are more likely to cooperate with law enforcement efforts, share information, and report crimes when they feel respected, supported, and valued by the police.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Responsive and Accountable Policing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promotes a more responsive and accountable approach to policing by prioritizing the needs and concerns of local communities. By actively seeking input from residents and involving them in decision-making processes, police departments can ensure that their policies, practices, and priorities align with community expectations and preferences. This enhances transparency, legitimacy, and public confidence in policing, ultimately leading to more effective and sustainable crime reduction outcomes.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summary, community policing is a proactive, collaborative, and problem-solving approach to law enforcement that emphasizes building trust and cooperation between police officers and the communities they serve. By engaging with residents, forging partnerships, and addressing local concerns, community policing can enhance public safety, improve quality of life, and strengthen the social fabric of neighbourhoods.</a:t>
            </a:r>
          </a:p>
          <a:p>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Police Legitimacy and Public Trust</a:t>
            </a:r>
            <a:r>
              <a:rPr lang="en-GB" b="0" i="0" u="none" strike="noStrike" dirty="0">
                <a:solidFill>
                  <a:srgbClr val="0D0D0D"/>
                </a:solidFill>
                <a:effectLst/>
                <a:latin typeface="Calibri" panose="020F0502020204030204" pitchFamily="34" charset="0"/>
                <a:cs typeface="Calibri" panose="020F0502020204030204" pitchFamily="34" charset="0"/>
              </a:rPr>
              <a:t>: factors that influence public perceptions of police legitimacy and trust, such as perceptions of fairness, effectiveness, and procedural justice. importance of building and maintaining trust between the police and the public to effectively </a:t>
            </a:r>
            <a:r>
              <a:rPr lang="en-GB" b="0" i="0" u="none" strike="noStrike" dirty="0" err="1">
                <a:solidFill>
                  <a:srgbClr val="0D0D0D"/>
                </a:solidFill>
                <a:effectLst/>
                <a:latin typeface="Calibri" panose="020F0502020204030204" pitchFamily="34" charset="0"/>
                <a:cs typeface="Calibri" panose="020F0502020204030204" pitchFamily="34" charset="0"/>
              </a:rPr>
              <a:t>fullfill</a:t>
            </a:r>
            <a:r>
              <a:rPr lang="en-GB" b="0" i="0" u="none" strike="noStrike" dirty="0">
                <a:solidFill>
                  <a:srgbClr val="0D0D0D"/>
                </a:solidFill>
                <a:effectLst/>
                <a:latin typeface="Calibri" panose="020F0502020204030204" pitchFamily="34" charset="0"/>
                <a:cs typeface="Calibri" panose="020F0502020204030204" pitchFamily="34" charset="0"/>
              </a:rPr>
              <a:t> their duties.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Public perceptions of police legitimacy and trust are influenced by various factors, including perceptions of fairness, effectiveness, and procedural justice. Here's an examination of these factors and the importance of building and maintaining trust between the police and the public:</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Fairness</a:t>
            </a:r>
            <a:r>
              <a:rPr lang="en-GB" b="0" i="0" u="none" strike="noStrike" dirty="0">
                <a:solidFill>
                  <a:srgbClr val="0D0D0D"/>
                </a:solidFill>
                <a:effectLst/>
                <a:latin typeface="Calibri" panose="020F0502020204030204" pitchFamily="34" charset="0"/>
                <a:cs typeface="Calibri" panose="020F0502020204030204" pitchFamily="34" charset="0"/>
              </a:rPr>
              <a:t>: Perceptions of fairness refer to the belief that the police treat individuals and communities with equity, impartiality, and respect for their rights and dignity. Factors that influence perceptions of fairness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Equal treatment: Individuals expect the police to apply the law consistently and without bias, regardless of factors such as race, ethnicity, socio-economic status, or personal connections.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Transparency: Transparency in police policies, practices, and decision-making processes fosters trust and confidence in the fairness of law enforcement actions.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Accountability: Holding police officers accountable for their actions and ensuring that misconduct is addressed transparently and effectively reinforces perceptions of fairness and integrity within the police force.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Effectiveness</a:t>
            </a:r>
            <a:r>
              <a:rPr lang="en-GB" b="0" i="0" u="none" strike="noStrike" dirty="0">
                <a:solidFill>
                  <a:srgbClr val="0D0D0D"/>
                </a:solidFill>
                <a:effectLst/>
                <a:latin typeface="Calibri" panose="020F0502020204030204" pitchFamily="34" charset="0"/>
                <a:cs typeface="Calibri" panose="020F0502020204030204" pitchFamily="34" charset="0"/>
              </a:rPr>
              <a:t>: Perceptions of police effectiveness relate to the ability of law enforcement agencies to prevent and respond to crime, maintain public safety, and address community concerns. Factors that influence perceptions of effectiveness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Response times: Prompt and effective responses to emergency calls and reports of crime demonstrate the police's commitment to public safety and crime prevention.</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Crime reduction: Visible reductions in crime rates and improvements in public safety contribute to perceptions of police effectiveness and competence.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Community engagement: Proactive engagement with communities, collaboration with stakeholders, and problem-solving efforts enhance the police's effectiveness in addressing local crime and disorder issues.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Procedural Justice</a:t>
            </a:r>
            <a:r>
              <a:rPr lang="en-GB" b="0" i="0" u="none" strike="noStrike" dirty="0">
                <a:solidFill>
                  <a:srgbClr val="0D0D0D"/>
                </a:solidFill>
                <a:effectLst/>
                <a:latin typeface="Calibri" panose="020F0502020204030204" pitchFamily="34" charset="0"/>
                <a:cs typeface="Calibri" panose="020F0502020204030204" pitchFamily="34" charset="0"/>
              </a:rPr>
              <a:t>: Procedural justice refers to the perceived fairness and legitimacy of the processes by which the police enforce the law, make decisions, and interact with individuals and communities. Factors that influence perceptions of procedural justice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Respectful treatment: Treating individuals with dignity, respect, and courtesy during encounters with the police enhances perceptions of procedural fairness and legitimacy.</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Voice and participation: Allowing individuals to voice their concerns, provide input, and participate in decision-making processes related to policing policies and practices promotes perceptions of procedural justice.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Trustworthiness: Demonstrating honesty, integrity, and integrity in police interactions, and being transparent about the reasons for police actions, strengthens perceptions of procedural justice and legitimacy.</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Building and maintaining trust between the police and the public is essential for effective law enforcement and the </a:t>
            </a:r>
            <a:r>
              <a:rPr lang="en-GB" b="0" i="0" u="none" strike="noStrike" dirty="0" err="1">
                <a:solidFill>
                  <a:srgbClr val="0D0D0D"/>
                </a:solidFill>
                <a:effectLst/>
                <a:latin typeface="Calibri" panose="020F0502020204030204" pitchFamily="34" charset="0"/>
                <a:cs typeface="Calibri" panose="020F0502020204030204" pitchFamily="34" charset="0"/>
              </a:rPr>
              <a:t>fullfillment</a:t>
            </a:r>
            <a:r>
              <a:rPr lang="en-GB" b="0" i="0" u="none" strike="noStrike" dirty="0">
                <a:solidFill>
                  <a:srgbClr val="0D0D0D"/>
                </a:solidFill>
                <a:effectLst/>
                <a:latin typeface="Calibri" panose="020F0502020204030204" pitchFamily="34" charset="0"/>
                <a:cs typeface="Calibri" panose="020F0502020204030204" pitchFamily="34" charset="0"/>
              </a:rPr>
              <a:t> of the police's duties. Trust enhances cooperation, collaboration, and information sharing between police and community members, which are critical for preventing crime, solving cases, and maintaining public safety. Additionally, trust promotes public confidence in the police, encourages compliance with the law, and reduces the likelihood of conflict, resistance, or violence during police encounters. Ultimately, by prioritizing fairness, effectiveness, and procedural justice in their interactions with the public, police agencies can build and sustain trust, strengthen legitimacy, and enhance their ability to serve and protect communities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10</a:t>
            </a:fld>
            <a:endParaRPr lang="en-US"/>
          </a:p>
        </p:txBody>
      </p:sp>
    </p:spTree>
    <p:extLst>
      <p:ext uri="{BB962C8B-B14F-4D97-AF65-F5344CB8AC3E}">
        <p14:creationId xmlns:p14="http://schemas.microsoft.com/office/powerpoint/2010/main" val="1940866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Calibri" panose="020F0502020204030204" pitchFamily="34" charset="0"/>
                <a:cs typeface="Calibri" panose="020F0502020204030204" pitchFamily="34" charset="0"/>
              </a:rPr>
              <a:t>The question of whether policing qualifies as a "profession" is a topic of debate among scholars, practitioners, and policymakers. The answer can vary depending on the criteria and definitions used to define a profession. Here are some key points to consider:</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Characteristics of a Profession</a:t>
            </a:r>
            <a:r>
              <a:rPr lang="en-GB" b="0" i="0" u="none" strike="noStrike" dirty="0">
                <a:solidFill>
                  <a:srgbClr val="0D0D0D"/>
                </a:solidFill>
                <a:effectLst/>
                <a:latin typeface="Calibri" panose="020F0502020204030204" pitchFamily="34" charset="0"/>
                <a:cs typeface="Calibri" panose="020F0502020204030204" pitchFamily="34" charset="0"/>
              </a:rPr>
              <a:t>: Traditionally, a profession is characterized by several key elements, including:</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Specialized knowledge and training: Professions typically require specialized education, training, and expertise in a particular field.</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Autonomy and discretion: Professionals often have a degree of autonomy and discretion in their decision-making processes.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Ethical standards and codes of conduct: Professions typically have established ethical standards and codes of conduct that guide the behaviour and actions of practitioners.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Public service orientation: Professions are often seen as serving a broader societal or public interest.</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Policing and Professionalism</a:t>
            </a:r>
            <a:r>
              <a:rPr lang="en-GB" b="0" i="0" u="none" strike="noStrike" dirty="0">
                <a:solidFill>
                  <a:srgbClr val="0D0D0D"/>
                </a:solidFill>
                <a:effectLst/>
                <a:latin typeface="Calibri" panose="020F0502020204030204" pitchFamily="34" charset="0"/>
                <a:cs typeface="Calibri" panose="020F0502020204030204" pitchFamily="34" charset="0"/>
              </a:rPr>
              <a:t>: Policing exhibits some, but not all, of the characteristics typically associated with a profession. For example: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Specialized knowledge and training: Police officers undergo extensive training in law enforcement procedures, criminal law, investigative techniques, and community relations. However, the level of formal education required for entry into policing can vary significantly.</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Autonomy and discretion: Police officers exercise a considerable degree of discretion in carrying out their duties, but this autonomy is subject to legal and organizational constraints.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Ethical standards and codes of conduct: Most police agencies have codes of conduct and ethical guidelines that officers are expected to adhere to. However, instances of misconduct or unethical behaviour can undermine public trust and confidence in policing.</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Public service orientation: Policing is inherently a public service, as officers are responsible for maintaining public safety, enforcing laws, and protecting citizens' rights and property.</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Professionalization of Policing</a:t>
            </a:r>
            <a:r>
              <a:rPr lang="en-GB" b="0" i="0" u="none" strike="noStrike" dirty="0">
                <a:solidFill>
                  <a:srgbClr val="0D0D0D"/>
                </a:solidFill>
                <a:effectLst/>
                <a:latin typeface="Calibri" panose="020F0502020204030204" pitchFamily="34" charset="0"/>
                <a:cs typeface="Calibri" panose="020F0502020204030204" pitchFamily="34" charset="0"/>
              </a:rPr>
              <a:t>: Over the years, there have been efforts to professionalize policing by enhancing training standards, promoting accountability and transparency, and emphasizing ethical conduct. Professional organizations such as the International Association of Chiefs of Police (IACP) and the National Police Chiefs' Council (NPCC) play a role in setting professional standards and promoting best practices in policing.</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Critiques and Challenges</a:t>
            </a:r>
            <a:r>
              <a:rPr lang="en-GB" b="0" i="0" u="none" strike="noStrike" dirty="0">
                <a:solidFill>
                  <a:srgbClr val="0D0D0D"/>
                </a:solidFill>
                <a:effectLst/>
                <a:latin typeface="Calibri" panose="020F0502020204030204" pitchFamily="34" charset="0"/>
                <a:cs typeface="Calibri" panose="020F0502020204030204" pitchFamily="34" charset="0"/>
              </a:rPr>
              <a:t>: Despite these efforts, policing continues to face challenges in fully meeting the criteria of a profession. Critiques of policing often focus on issues such as accountability, transparency, diversity, and community trust. Instances of police misconduct, abuse of authority, and racial bias can raise questions about the professionalism and legitimacy of the profession.</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conclusion, while policing exhibits some characteristics of a profession, it is not universally recognized as such. The debate over whether policing qualifies as a profession reflects broader discussions about the nature and purpose of policing in society, as well as ongoing efforts to enhance professionalism and accountability within the field.</a:t>
            </a: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11</a:t>
            </a:fld>
            <a:endParaRPr lang="en-US"/>
          </a:p>
        </p:txBody>
      </p:sp>
    </p:spTree>
    <p:extLst>
      <p:ext uri="{BB962C8B-B14F-4D97-AF65-F5344CB8AC3E}">
        <p14:creationId xmlns:p14="http://schemas.microsoft.com/office/powerpoint/2010/main" val="41050900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12</a:t>
            </a:fld>
            <a:endParaRPr lang="en-US"/>
          </a:p>
        </p:txBody>
      </p:sp>
    </p:spTree>
    <p:extLst>
      <p:ext uri="{BB962C8B-B14F-4D97-AF65-F5344CB8AC3E}">
        <p14:creationId xmlns:p14="http://schemas.microsoft.com/office/powerpoint/2010/main" val="41017631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13</a:t>
            </a:fld>
            <a:endParaRPr lang="en-US"/>
          </a:p>
        </p:txBody>
      </p:sp>
    </p:spTree>
    <p:extLst>
      <p:ext uri="{BB962C8B-B14F-4D97-AF65-F5344CB8AC3E}">
        <p14:creationId xmlns:p14="http://schemas.microsoft.com/office/powerpoint/2010/main" val="1808108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14</a:t>
            </a:fld>
            <a:endParaRPr lang="en-US"/>
          </a:p>
        </p:txBody>
      </p:sp>
    </p:spTree>
    <p:extLst>
      <p:ext uri="{BB962C8B-B14F-4D97-AF65-F5344CB8AC3E}">
        <p14:creationId xmlns:p14="http://schemas.microsoft.com/office/powerpoint/2010/main" val="23947129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15</a:t>
            </a:fld>
            <a:endParaRPr lang="en-US"/>
          </a:p>
        </p:txBody>
      </p:sp>
    </p:spTree>
    <p:extLst>
      <p:ext uri="{BB962C8B-B14F-4D97-AF65-F5344CB8AC3E}">
        <p14:creationId xmlns:p14="http://schemas.microsoft.com/office/powerpoint/2010/main" val="2191777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16</a:t>
            </a:fld>
            <a:endParaRPr lang="en-US"/>
          </a:p>
        </p:txBody>
      </p:sp>
    </p:spTree>
    <p:extLst>
      <p:ext uri="{BB962C8B-B14F-4D97-AF65-F5344CB8AC3E}">
        <p14:creationId xmlns:p14="http://schemas.microsoft.com/office/powerpoint/2010/main" val="2898911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17</a:t>
            </a:fld>
            <a:endParaRPr lang="en-US"/>
          </a:p>
        </p:txBody>
      </p:sp>
    </p:spTree>
    <p:extLst>
      <p:ext uri="{BB962C8B-B14F-4D97-AF65-F5344CB8AC3E}">
        <p14:creationId xmlns:p14="http://schemas.microsoft.com/office/powerpoint/2010/main" val="87604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18</a:t>
            </a:fld>
            <a:endParaRPr lang="en-US"/>
          </a:p>
        </p:txBody>
      </p:sp>
    </p:spTree>
    <p:extLst>
      <p:ext uri="{BB962C8B-B14F-4D97-AF65-F5344CB8AC3E}">
        <p14:creationId xmlns:p14="http://schemas.microsoft.com/office/powerpoint/2010/main" val="2168944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19</a:t>
            </a:fld>
            <a:endParaRPr lang="en-US"/>
          </a:p>
        </p:txBody>
      </p:sp>
    </p:spTree>
    <p:extLst>
      <p:ext uri="{BB962C8B-B14F-4D97-AF65-F5344CB8AC3E}">
        <p14:creationId xmlns:p14="http://schemas.microsoft.com/office/powerpoint/2010/main" val="2732660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21</a:t>
            </a:fld>
            <a:endParaRPr lang="en-US"/>
          </a:p>
        </p:txBody>
      </p:sp>
    </p:spTree>
    <p:extLst>
      <p:ext uri="{BB962C8B-B14F-4D97-AF65-F5344CB8AC3E}">
        <p14:creationId xmlns:p14="http://schemas.microsoft.com/office/powerpoint/2010/main" val="27101131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23</a:t>
            </a:fld>
            <a:endParaRPr lang="en-US"/>
          </a:p>
        </p:txBody>
      </p:sp>
    </p:spTree>
    <p:extLst>
      <p:ext uri="{BB962C8B-B14F-4D97-AF65-F5344CB8AC3E}">
        <p14:creationId xmlns:p14="http://schemas.microsoft.com/office/powerpoint/2010/main" val="452562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24</a:t>
            </a:fld>
            <a:endParaRPr lang="en-US"/>
          </a:p>
        </p:txBody>
      </p:sp>
    </p:spTree>
    <p:extLst>
      <p:ext uri="{BB962C8B-B14F-4D97-AF65-F5344CB8AC3E}">
        <p14:creationId xmlns:p14="http://schemas.microsoft.com/office/powerpoint/2010/main" val="3881978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25</a:t>
            </a:fld>
            <a:endParaRPr lang="en-US"/>
          </a:p>
        </p:txBody>
      </p:sp>
    </p:spTree>
    <p:extLst>
      <p:ext uri="{BB962C8B-B14F-4D97-AF65-F5344CB8AC3E}">
        <p14:creationId xmlns:p14="http://schemas.microsoft.com/office/powerpoint/2010/main" val="14737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26</a:t>
            </a:fld>
            <a:endParaRPr lang="en-US"/>
          </a:p>
        </p:txBody>
      </p:sp>
    </p:spTree>
    <p:extLst>
      <p:ext uri="{BB962C8B-B14F-4D97-AF65-F5344CB8AC3E}">
        <p14:creationId xmlns:p14="http://schemas.microsoft.com/office/powerpoint/2010/main" val="1629441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27</a:t>
            </a:fld>
            <a:endParaRPr lang="en-US"/>
          </a:p>
        </p:txBody>
      </p:sp>
    </p:spTree>
    <p:extLst>
      <p:ext uri="{BB962C8B-B14F-4D97-AF65-F5344CB8AC3E}">
        <p14:creationId xmlns:p14="http://schemas.microsoft.com/office/powerpoint/2010/main" val="3642305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28</a:t>
            </a:fld>
            <a:endParaRPr lang="en-US"/>
          </a:p>
        </p:txBody>
      </p:sp>
    </p:spTree>
    <p:extLst>
      <p:ext uri="{BB962C8B-B14F-4D97-AF65-F5344CB8AC3E}">
        <p14:creationId xmlns:p14="http://schemas.microsoft.com/office/powerpoint/2010/main" val="9297918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29</a:t>
            </a:fld>
            <a:endParaRPr lang="en-US"/>
          </a:p>
        </p:txBody>
      </p:sp>
    </p:spTree>
    <p:extLst>
      <p:ext uri="{BB962C8B-B14F-4D97-AF65-F5344CB8AC3E}">
        <p14:creationId xmlns:p14="http://schemas.microsoft.com/office/powerpoint/2010/main" val="3025754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31</a:t>
            </a:fld>
            <a:endParaRPr lang="en-US"/>
          </a:p>
        </p:txBody>
      </p:sp>
    </p:spTree>
    <p:extLst>
      <p:ext uri="{BB962C8B-B14F-4D97-AF65-F5344CB8AC3E}">
        <p14:creationId xmlns:p14="http://schemas.microsoft.com/office/powerpoint/2010/main" val="2840426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32</a:t>
            </a:fld>
            <a:endParaRPr lang="en-US"/>
          </a:p>
        </p:txBody>
      </p:sp>
    </p:spTree>
    <p:extLst>
      <p:ext uri="{BB962C8B-B14F-4D97-AF65-F5344CB8AC3E}">
        <p14:creationId xmlns:p14="http://schemas.microsoft.com/office/powerpoint/2010/main" val="2165236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33</a:t>
            </a:fld>
            <a:endParaRPr lang="en-US"/>
          </a:p>
        </p:txBody>
      </p:sp>
    </p:spTree>
    <p:extLst>
      <p:ext uri="{BB962C8B-B14F-4D97-AF65-F5344CB8AC3E}">
        <p14:creationId xmlns:p14="http://schemas.microsoft.com/office/powerpoint/2010/main" val="39851570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34</a:t>
            </a:fld>
            <a:endParaRPr lang="en-US"/>
          </a:p>
        </p:txBody>
      </p:sp>
    </p:spTree>
    <p:extLst>
      <p:ext uri="{BB962C8B-B14F-4D97-AF65-F5344CB8AC3E}">
        <p14:creationId xmlns:p14="http://schemas.microsoft.com/office/powerpoint/2010/main" val="3860354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36</a:t>
            </a:fld>
            <a:endParaRPr lang="en-US"/>
          </a:p>
        </p:txBody>
      </p:sp>
    </p:spTree>
    <p:extLst>
      <p:ext uri="{BB962C8B-B14F-4D97-AF65-F5344CB8AC3E}">
        <p14:creationId xmlns:p14="http://schemas.microsoft.com/office/powerpoint/2010/main" val="36682247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38</a:t>
            </a:fld>
            <a:endParaRPr lang="en-US"/>
          </a:p>
        </p:txBody>
      </p:sp>
    </p:spTree>
    <p:extLst>
      <p:ext uri="{BB962C8B-B14F-4D97-AF65-F5344CB8AC3E}">
        <p14:creationId xmlns:p14="http://schemas.microsoft.com/office/powerpoint/2010/main" val="28150169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39</a:t>
            </a:fld>
            <a:endParaRPr lang="en-US"/>
          </a:p>
        </p:txBody>
      </p:sp>
    </p:spTree>
    <p:extLst>
      <p:ext uri="{BB962C8B-B14F-4D97-AF65-F5344CB8AC3E}">
        <p14:creationId xmlns:p14="http://schemas.microsoft.com/office/powerpoint/2010/main" val="10586924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a:t>
            </a:r>
          </a:p>
        </p:txBody>
      </p:sp>
      <p:sp>
        <p:nvSpPr>
          <p:cNvPr id="4" name="Slide Number Placeholder 3"/>
          <p:cNvSpPr>
            <a:spLocks noGrp="1"/>
          </p:cNvSpPr>
          <p:nvPr>
            <p:ph type="sldNum" sz="quarter" idx="5"/>
          </p:nvPr>
        </p:nvSpPr>
        <p:spPr/>
        <p:txBody>
          <a:bodyPr/>
          <a:lstStyle/>
          <a:p>
            <a:fld id="{58381022-B673-8740-B2F5-C502691B02C9}" type="slidenum">
              <a:rPr lang="en-US" smtClean="0"/>
              <a:t>40</a:t>
            </a:fld>
            <a:endParaRPr lang="en-US"/>
          </a:p>
        </p:txBody>
      </p:sp>
    </p:spTree>
    <p:extLst>
      <p:ext uri="{BB962C8B-B14F-4D97-AF65-F5344CB8AC3E}">
        <p14:creationId xmlns:p14="http://schemas.microsoft.com/office/powerpoint/2010/main" val="31623650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41</a:t>
            </a:fld>
            <a:endParaRPr lang="en-US"/>
          </a:p>
        </p:txBody>
      </p:sp>
    </p:spTree>
    <p:extLst>
      <p:ext uri="{BB962C8B-B14F-4D97-AF65-F5344CB8AC3E}">
        <p14:creationId xmlns:p14="http://schemas.microsoft.com/office/powerpoint/2010/main" val="5513321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42</a:t>
            </a:fld>
            <a:endParaRPr lang="en-US"/>
          </a:p>
        </p:txBody>
      </p:sp>
    </p:spTree>
    <p:extLst>
      <p:ext uri="{BB962C8B-B14F-4D97-AF65-F5344CB8AC3E}">
        <p14:creationId xmlns:p14="http://schemas.microsoft.com/office/powerpoint/2010/main" val="631027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45</a:t>
            </a:fld>
            <a:endParaRPr lang="en-US"/>
          </a:p>
        </p:txBody>
      </p:sp>
    </p:spTree>
    <p:extLst>
      <p:ext uri="{BB962C8B-B14F-4D97-AF65-F5344CB8AC3E}">
        <p14:creationId xmlns:p14="http://schemas.microsoft.com/office/powerpoint/2010/main" val="34729934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46</a:t>
            </a:fld>
            <a:endParaRPr lang="en-US"/>
          </a:p>
        </p:txBody>
      </p:sp>
    </p:spTree>
    <p:extLst>
      <p:ext uri="{BB962C8B-B14F-4D97-AF65-F5344CB8AC3E}">
        <p14:creationId xmlns:p14="http://schemas.microsoft.com/office/powerpoint/2010/main" val="35026132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48</a:t>
            </a:fld>
            <a:endParaRPr lang="en-US"/>
          </a:p>
        </p:txBody>
      </p:sp>
    </p:spTree>
    <p:extLst>
      <p:ext uri="{BB962C8B-B14F-4D97-AF65-F5344CB8AC3E}">
        <p14:creationId xmlns:p14="http://schemas.microsoft.com/office/powerpoint/2010/main" val="46129935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49</a:t>
            </a:fld>
            <a:endParaRPr lang="en-US"/>
          </a:p>
        </p:txBody>
      </p:sp>
    </p:spTree>
    <p:extLst>
      <p:ext uri="{BB962C8B-B14F-4D97-AF65-F5344CB8AC3E}">
        <p14:creationId xmlns:p14="http://schemas.microsoft.com/office/powerpoint/2010/main" val="181906518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mins</a:t>
            </a:r>
          </a:p>
        </p:txBody>
      </p:sp>
      <p:sp>
        <p:nvSpPr>
          <p:cNvPr id="4" name="Slide Number Placeholder 3"/>
          <p:cNvSpPr>
            <a:spLocks noGrp="1"/>
          </p:cNvSpPr>
          <p:nvPr>
            <p:ph type="sldNum" sz="quarter" idx="5"/>
          </p:nvPr>
        </p:nvSpPr>
        <p:spPr/>
        <p:txBody>
          <a:bodyPr/>
          <a:lstStyle/>
          <a:p>
            <a:fld id="{58381022-B673-8740-B2F5-C502691B02C9}" type="slidenum">
              <a:rPr lang="en-US" smtClean="0"/>
              <a:t>50</a:t>
            </a:fld>
            <a:endParaRPr lang="en-US"/>
          </a:p>
        </p:txBody>
      </p:sp>
    </p:spTree>
    <p:extLst>
      <p:ext uri="{BB962C8B-B14F-4D97-AF65-F5344CB8AC3E}">
        <p14:creationId xmlns:p14="http://schemas.microsoft.com/office/powerpoint/2010/main" val="853014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20079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321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436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952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1134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4393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66987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3914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8061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45501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28428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6105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3/6/2025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7340344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8" r:id="rId7"/>
    <p:sldLayoutId id="2147483699" r:id="rId8"/>
    <p:sldLayoutId id="2147483700" r:id="rId9"/>
    <p:sldLayoutId id="2147483701" r:id="rId10"/>
    <p:sldLayoutId id="2147483702" r:id="rId11"/>
    <p:sldLayoutId id="214748370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hatworks.college.police.uk/toolkit/Pages/Toolkit.aspx"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gov.uk/guidance/what-works-networ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hatworks.college.police.uk/toolkit/Pages/Welcome.asp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6ShHJ2zFzQI#action=share"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21.gi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police.uk"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watch?v=mkEfe5_uhaQ#action=share"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5D371-E69E-4AD3-A00A-CBE19090CC7F}"/>
              </a:ext>
            </a:extLst>
          </p:cNvPr>
          <p:cNvSpPr>
            <a:spLocks noGrp="1"/>
          </p:cNvSpPr>
          <p:nvPr>
            <p:ph type="ctrTitle"/>
          </p:nvPr>
        </p:nvSpPr>
        <p:spPr>
          <a:xfrm>
            <a:off x="6513788" y="846900"/>
            <a:ext cx="4840010" cy="1807305"/>
          </a:xfrm>
        </p:spPr>
        <p:txBody>
          <a:bodyPr vert="horz" lIns="91440" tIns="45720" rIns="91440" bIns="45720" rtlCol="0" anchor="ctr">
            <a:normAutofit/>
          </a:bodyPr>
          <a:lstStyle/>
          <a:p>
            <a:pPr algn="ctr"/>
            <a:r>
              <a:rPr lang="en-US" sz="4000" i="1" dirty="0">
                <a:latin typeface="Arial" panose="020B0604020202020204" pitchFamily="34" charset="0"/>
                <a:cs typeface="Arial" panose="020B0604020202020204" pitchFamily="34" charset="0"/>
              </a:rPr>
              <a:t>Policing Models, Powers and Society</a:t>
            </a:r>
          </a:p>
        </p:txBody>
      </p:sp>
      <p:pic>
        <p:nvPicPr>
          <p:cNvPr id="4" name="Picture 3">
            <a:extLst>
              <a:ext uri="{FF2B5EF4-FFF2-40B4-BE49-F238E27FC236}">
                <a16:creationId xmlns:a16="http://schemas.microsoft.com/office/drawing/2014/main" id="{CEB477C0-2EED-1176-B01E-0AECBEA16E4E}"/>
              </a:ext>
            </a:extLst>
          </p:cNvPr>
          <p:cNvPicPr>
            <a:picLocks noChangeAspect="1"/>
          </p:cNvPicPr>
          <p:nvPr/>
        </p:nvPicPr>
        <p:blipFill rotWithShape="1">
          <a:blip r:embed="rId3"/>
          <a:srcRect l="20681" r="28703"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4A869621-3AA9-496B-A988-69171121271C}"/>
              </a:ext>
            </a:extLst>
          </p:cNvPr>
          <p:cNvSpPr>
            <a:spLocks noGrp="1"/>
          </p:cNvSpPr>
          <p:nvPr>
            <p:ph type="subTitle" idx="1"/>
          </p:nvPr>
        </p:nvSpPr>
        <p:spPr>
          <a:xfrm>
            <a:off x="6513788" y="3025382"/>
            <a:ext cx="4840010" cy="2647462"/>
          </a:xfrm>
        </p:spPr>
        <p:txBody>
          <a:bodyPr vert="horz" lIns="91440" tIns="45720" rIns="91440" bIns="45720" rtlCol="0">
            <a:normAutofit lnSpcReduction="10000"/>
          </a:bodyPr>
          <a:lstStyle/>
          <a:p>
            <a:pPr algn="ctr"/>
            <a:r>
              <a:rPr lang="en-US" dirty="0">
                <a:latin typeface="Arial" panose="020B0604020202020204" pitchFamily="34" charset="0"/>
                <a:cs typeface="Arial" panose="020B0604020202020204" pitchFamily="34" charset="0"/>
              </a:rPr>
              <a:t>Week 6</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Assessment TWO </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Expectations of the Police</a:t>
            </a:r>
          </a:p>
        </p:txBody>
      </p:sp>
    </p:spTree>
    <p:extLst>
      <p:ext uri="{BB962C8B-B14F-4D97-AF65-F5344CB8AC3E}">
        <p14:creationId xmlns:p14="http://schemas.microsoft.com/office/powerpoint/2010/main" val="347228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5FD3-B475-4D0C-9417-56A66AF60E1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2</a:t>
            </a:r>
          </a:p>
        </p:txBody>
      </p:sp>
      <p:sp>
        <p:nvSpPr>
          <p:cNvPr id="3" name="Content Placeholder 2">
            <a:extLst>
              <a:ext uri="{FF2B5EF4-FFF2-40B4-BE49-F238E27FC236}">
                <a16:creationId xmlns:a16="http://schemas.microsoft.com/office/drawing/2014/main" id="{7AA28E22-B159-4EFE-9069-5C11F5D919B7}"/>
              </a:ext>
            </a:extLst>
          </p:cNvPr>
          <p:cNvSpPr>
            <a:spLocks noGrp="1"/>
          </p:cNvSpPr>
          <p:nvPr>
            <p:ph idx="1"/>
          </p:nvPr>
        </p:nvSpPr>
        <p:spPr/>
        <p:txBody>
          <a:bodyPr>
            <a:normAutofit/>
          </a:bodyPr>
          <a:lstStyle/>
          <a:p>
            <a:pPr marL="0" indent="0" algn="ctr">
              <a:buNone/>
            </a:pPr>
            <a:r>
              <a:rPr lang="en-GB" dirty="0">
                <a:latin typeface="Calibri" panose="020F0502020204030204" pitchFamily="34" charset="0"/>
                <a:ea typeface="+mn-lt"/>
                <a:cs typeface="Calibri" panose="020F0502020204030204" pitchFamily="34" charset="0"/>
              </a:rPr>
              <a:t>Students will prepare a 12-minute recorded presentation </a:t>
            </a:r>
          </a:p>
          <a:p>
            <a:pPr marL="0" indent="0" algn="ctr">
              <a:buNone/>
            </a:pPr>
            <a:r>
              <a:rPr lang="en-GB" dirty="0">
                <a:latin typeface="Calibri" panose="020F0502020204030204" pitchFamily="34" charset="0"/>
                <a:ea typeface="+mn-lt"/>
                <a:cs typeface="Calibri" panose="020F0502020204030204" pitchFamily="34" charset="0"/>
              </a:rPr>
              <a:t>and a 1500 word supporting paper </a:t>
            </a:r>
          </a:p>
          <a:p>
            <a:pPr marL="0" indent="0">
              <a:buNone/>
            </a:pPr>
            <a:endParaRPr lang="en-GB" dirty="0">
              <a:latin typeface="Calibri" panose="020F0502020204030204" pitchFamily="34" charset="0"/>
              <a:ea typeface="+mn-lt"/>
              <a:cs typeface="Calibri" panose="020F0502020204030204" pitchFamily="34" charset="0"/>
            </a:endParaRPr>
          </a:p>
          <a:p>
            <a:pPr marL="0" indent="0" algn="ctr">
              <a:buNone/>
            </a:pPr>
            <a:r>
              <a:rPr lang="en-GB" dirty="0">
                <a:effectLst/>
                <a:latin typeface="Calibri" panose="020F0502020204030204" pitchFamily="34" charset="0"/>
                <a:ea typeface="Times New Roman" panose="02020603050405020304" pitchFamily="18" charset="0"/>
                <a:cs typeface="Calibri" panose="020F0502020204030204" pitchFamily="34" charset="0"/>
              </a:rPr>
              <a:t>“Critically evaluate the challenges and opportunities of transnational policing in combating organised crime and human trafficking. </a:t>
            </a:r>
          </a:p>
          <a:p>
            <a:pPr marL="0" indent="0" algn="ctr">
              <a:buNone/>
            </a:pPr>
            <a:r>
              <a:rPr lang="en-GB" dirty="0">
                <a:effectLst/>
                <a:latin typeface="Calibri" panose="020F0502020204030204" pitchFamily="34" charset="0"/>
                <a:ea typeface="Times New Roman" panose="02020603050405020304" pitchFamily="18" charset="0"/>
                <a:cs typeface="Calibri" panose="020F0502020204030204" pitchFamily="34" charset="0"/>
              </a:rPr>
              <a:t>How can national and international agencies collaborate effectively to address these issues?”</a:t>
            </a:r>
            <a:endParaRPr lang="en-GB" dirty="0">
              <a:latin typeface="Calibri" panose="020F0502020204030204" pitchFamily="34" charset="0"/>
              <a:ea typeface="+mn-lt"/>
              <a:cs typeface="Calibri" panose="020F0502020204030204" pitchFamily="34" charset="0"/>
            </a:endParaRPr>
          </a:p>
          <a:p>
            <a:endParaRPr lang="en-GB" dirty="0"/>
          </a:p>
        </p:txBody>
      </p:sp>
    </p:spTree>
    <p:extLst>
      <p:ext uri="{BB962C8B-B14F-4D97-AF65-F5344CB8AC3E}">
        <p14:creationId xmlns:p14="http://schemas.microsoft.com/office/powerpoint/2010/main" val="4206488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CB40-C6E9-4FD3-809F-608CDB15C65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Specification </a:t>
            </a:r>
          </a:p>
        </p:txBody>
      </p:sp>
      <p:sp>
        <p:nvSpPr>
          <p:cNvPr id="3" name="Content Placeholder 2">
            <a:extLst>
              <a:ext uri="{FF2B5EF4-FFF2-40B4-BE49-F238E27FC236}">
                <a16:creationId xmlns:a16="http://schemas.microsoft.com/office/drawing/2014/main" id="{110DDFEE-80BC-43C7-8A8C-DCCE877D85EC}"/>
              </a:ext>
            </a:extLst>
          </p:cNvPr>
          <p:cNvSpPr>
            <a:spLocks noGrp="1"/>
          </p:cNvSpPr>
          <p:nvPr>
            <p:ph idx="1"/>
          </p:nvPr>
        </p:nvSpPr>
        <p:spPr/>
        <p:txBody>
          <a:bodyPr>
            <a:normAutofit/>
          </a:bodyPr>
          <a:lstStyle/>
          <a:p>
            <a:r>
              <a:rPr lang="en-GB" dirty="0">
                <a:latin typeface="Calibri" panose="020F0502020204030204" pitchFamily="34" charset="0"/>
                <a:ea typeface="+mn-lt"/>
                <a:cs typeface="Calibri" panose="020F0502020204030204" pitchFamily="34" charset="0"/>
              </a:rPr>
              <a:t>You will then be expected to deliver your presentation via a recorded PowerPoint and emailed to the tutor</a:t>
            </a:r>
          </a:p>
          <a:p>
            <a:r>
              <a:rPr lang="en-GB" dirty="0">
                <a:latin typeface="Calibri" panose="020F0502020204030204" pitchFamily="34" charset="0"/>
                <a:ea typeface="+mn-lt"/>
                <a:cs typeface="Calibri" panose="020F0502020204030204" pitchFamily="34" charset="0"/>
              </a:rPr>
              <a:t>Supporting evidence submitted via Turnitin</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cs typeface="Calibri" panose="020F0502020204030204" pitchFamily="34" charset="0"/>
              </a:rPr>
              <a:t>Submission due - Friday 2</a:t>
            </a:r>
            <a:r>
              <a:rPr lang="en-GB" baseline="30000" dirty="0">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May 2025</a:t>
            </a:r>
          </a:p>
          <a:p>
            <a:r>
              <a:rPr lang="en-GB" dirty="0">
                <a:latin typeface="Calibri" panose="020F0502020204030204" pitchFamily="34" charset="0"/>
                <a:cs typeface="Calibri" panose="020F0502020204030204" pitchFamily="34" charset="0"/>
              </a:rPr>
              <a:t>Results: 10:00hrs 3rd June 2025</a:t>
            </a:r>
          </a:p>
          <a:p>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mn-lt"/>
              <a:cs typeface="Calibri" panose="020F0502020204030204" pitchFamily="34" charset="0"/>
            </a:endParaRPr>
          </a:p>
          <a:p>
            <a:endParaRPr lang="en-GB" dirty="0"/>
          </a:p>
        </p:txBody>
      </p:sp>
    </p:spTree>
    <p:extLst>
      <p:ext uri="{BB962C8B-B14F-4D97-AF65-F5344CB8AC3E}">
        <p14:creationId xmlns:p14="http://schemas.microsoft.com/office/powerpoint/2010/main" val="382153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5A4E3-8874-45FC-950D-5AE5DA84DE1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Presentation </a:t>
            </a:r>
          </a:p>
        </p:txBody>
      </p:sp>
      <p:sp>
        <p:nvSpPr>
          <p:cNvPr id="3" name="Content Placeholder 2">
            <a:extLst>
              <a:ext uri="{FF2B5EF4-FFF2-40B4-BE49-F238E27FC236}">
                <a16:creationId xmlns:a16="http://schemas.microsoft.com/office/drawing/2014/main" id="{8907C05D-7111-44E8-866D-C2E542884875}"/>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12 minutes maximum</a:t>
            </a:r>
          </a:p>
          <a:p>
            <a:r>
              <a:rPr lang="en-GB" dirty="0">
                <a:latin typeface="Calibri" panose="020F0502020204030204" pitchFamily="34" charset="0"/>
                <a:cs typeface="Calibri" panose="020F0502020204030204" pitchFamily="34" charset="0"/>
              </a:rPr>
              <a:t>Citations and bibliography must be contained within PPT however these do not need to be read out</a:t>
            </a:r>
          </a:p>
          <a:p>
            <a:r>
              <a:rPr lang="en-GB" dirty="0">
                <a:latin typeface="Calibri" panose="020F0502020204030204" pitchFamily="34" charset="0"/>
                <a:cs typeface="Calibri" panose="020F0502020204030204" pitchFamily="34" charset="0"/>
              </a:rPr>
              <a:t>PPT emailed to lecturer </a:t>
            </a:r>
          </a:p>
        </p:txBody>
      </p:sp>
    </p:spTree>
    <p:extLst>
      <p:ext uri="{BB962C8B-B14F-4D97-AF65-F5344CB8AC3E}">
        <p14:creationId xmlns:p14="http://schemas.microsoft.com/office/powerpoint/2010/main" val="225383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6784-D6EC-443B-A6EE-9E39207D5A0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Criteria</a:t>
            </a:r>
          </a:p>
        </p:txBody>
      </p:sp>
      <p:sp>
        <p:nvSpPr>
          <p:cNvPr id="3" name="Content Placeholder 2">
            <a:extLst>
              <a:ext uri="{FF2B5EF4-FFF2-40B4-BE49-F238E27FC236}">
                <a16:creationId xmlns:a16="http://schemas.microsoft.com/office/drawing/2014/main" id="{BE20EE63-8752-4583-83BF-CB0C79E408E2}"/>
              </a:ext>
            </a:extLst>
          </p:cNvPr>
          <p:cNvSpPr>
            <a:spLocks noGrp="1"/>
          </p:cNvSpPr>
          <p:nvPr>
            <p:ph idx="1"/>
          </p:nvPr>
        </p:nvSpPr>
        <p:spPr/>
        <p:txBody>
          <a:bodyPr/>
          <a:lstStyle/>
          <a:p>
            <a:pPr marL="514350" indent="-514350">
              <a:buAutoNum type="arabicPeriod"/>
            </a:pPr>
            <a:r>
              <a:rPr lang="en-GB" dirty="0">
                <a:latin typeface="Calibri" panose="020F0502020204030204" pitchFamily="34" charset="0"/>
                <a:cs typeface="Calibri" panose="020F0502020204030204" pitchFamily="34" charset="0"/>
              </a:rPr>
              <a:t>Engagement with Literature Skills.</a:t>
            </a:r>
            <a:endParaRPr lang="en-US" dirty="0">
              <a:latin typeface="Calibri" panose="020F0502020204030204" pitchFamily="34" charset="0"/>
              <a:cs typeface="Calibri" panose="020F0502020204030204" pitchFamily="34" charset="0"/>
            </a:endParaRPr>
          </a:p>
          <a:p>
            <a:pPr marL="514350" indent="-514350">
              <a:buAutoNum type="arabicPeriod"/>
            </a:pPr>
            <a:r>
              <a:rPr lang="en-GB" dirty="0">
                <a:latin typeface="Calibri" panose="020F0502020204030204" pitchFamily="34" charset="0"/>
                <a:cs typeface="Calibri" panose="020F0502020204030204" pitchFamily="34" charset="0"/>
              </a:rPr>
              <a:t>Knowledge &amp; Understanding Skills.</a:t>
            </a:r>
          </a:p>
          <a:p>
            <a:pPr marL="514350" indent="-514350">
              <a:buAutoNum type="arabicPeriod"/>
            </a:pPr>
            <a:r>
              <a:rPr lang="en-GB" dirty="0">
                <a:latin typeface="Calibri" panose="020F0502020204030204" pitchFamily="34" charset="0"/>
                <a:cs typeface="Calibri" panose="020F0502020204030204" pitchFamily="34" charset="0"/>
              </a:rPr>
              <a:t>Cognitive &amp; Intellectual Skills</a:t>
            </a:r>
          </a:p>
          <a:p>
            <a:pPr marL="514350" indent="-514350">
              <a:buAutoNum type="arabicPeriod"/>
            </a:pPr>
            <a:r>
              <a:rPr lang="en-GB" dirty="0">
                <a:latin typeface="Calibri" panose="020F0502020204030204" pitchFamily="34" charset="0"/>
                <a:cs typeface="Calibri" panose="020F0502020204030204" pitchFamily="34" charset="0"/>
              </a:rPr>
              <a:t>Practical Skills</a:t>
            </a:r>
          </a:p>
          <a:p>
            <a:pPr marL="514350" indent="-514350">
              <a:buAutoNum type="arabicPeriod"/>
            </a:pPr>
            <a:r>
              <a:rPr lang="en-GB" dirty="0">
                <a:latin typeface="Calibri" panose="020F0502020204030204" pitchFamily="34" charset="0"/>
                <a:cs typeface="Calibri" panose="020F0502020204030204" pitchFamily="34" charset="0"/>
              </a:rPr>
              <a:t>Transferable Skills for Life &amp; Professional Practice</a:t>
            </a:r>
          </a:p>
        </p:txBody>
      </p:sp>
    </p:spTree>
    <p:extLst>
      <p:ext uri="{BB962C8B-B14F-4D97-AF65-F5344CB8AC3E}">
        <p14:creationId xmlns:p14="http://schemas.microsoft.com/office/powerpoint/2010/main" val="3992680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CD8D5-6AD9-4DCF-8169-2274BF3A0FD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Feedback Methods</a:t>
            </a:r>
          </a:p>
        </p:txBody>
      </p:sp>
      <p:sp>
        <p:nvSpPr>
          <p:cNvPr id="3" name="Content Placeholder 2">
            <a:extLst>
              <a:ext uri="{FF2B5EF4-FFF2-40B4-BE49-F238E27FC236}">
                <a16:creationId xmlns:a16="http://schemas.microsoft.com/office/drawing/2014/main" id="{FBAB0626-A1CA-42BA-9320-DA0C3FF771B6}"/>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Personal Tutorials</a:t>
            </a:r>
            <a:endParaRPr lang="en-US"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PPT individually marked against criteria</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This will include presentation skills etc</a:t>
            </a:r>
          </a:p>
          <a:p>
            <a:pPr marL="0" indent="0">
              <a:buNone/>
            </a:pPr>
            <a:endParaRPr lang="en-GB" dirty="0"/>
          </a:p>
          <a:p>
            <a:endParaRPr lang="en-GB" dirty="0"/>
          </a:p>
        </p:txBody>
      </p:sp>
    </p:spTree>
    <p:extLst>
      <p:ext uri="{BB962C8B-B14F-4D97-AF65-F5344CB8AC3E}">
        <p14:creationId xmlns:p14="http://schemas.microsoft.com/office/powerpoint/2010/main" val="2457767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8D50DD-9F2B-4316-B63A-FAD30CA04F27}"/>
              </a:ext>
            </a:extLst>
          </p:cNvPr>
          <p:cNvSpPr>
            <a:spLocks noGrp="1"/>
          </p:cNvSpPr>
          <p:nvPr>
            <p:ph type="title"/>
          </p:nvPr>
        </p:nvSpPr>
        <p:spPr>
          <a:xfrm>
            <a:off x="246955" y="508606"/>
            <a:ext cx="11202924" cy="1010107"/>
          </a:xfrm>
        </p:spPr>
        <p:txBody>
          <a:bodyPr anchor="t">
            <a:normAutofit/>
          </a:bodyPr>
          <a:lstStyle/>
          <a:p>
            <a:pPr algn="ctr"/>
            <a:r>
              <a:rPr lang="en-GB" dirty="0">
                <a:latin typeface="Calibri" panose="020F0502020204030204" pitchFamily="34" charset="0"/>
                <a:cs typeface="Calibri" panose="020F0502020204030204" pitchFamily="34" charset="0"/>
              </a:rPr>
              <a:t>Societies Expectations of The Police</a:t>
            </a:r>
          </a:p>
        </p:txBody>
      </p:sp>
      <p:pic>
        <p:nvPicPr>
          <p:cNvPr id="1026" name="Picture 2" descr="Love Quotes Noah GIF - Love Quotes Noah Stop Thinking About What Your  Parents Want - Discover &amp; Share GIFs">
            <a:extLst>
              <a:ext uri="{FF2B5EF4-FFF2-40B4-BE49-F238E27FC236}">
                <a16:creationId xmlns:a16="http://schemas.microsoft.com/office/drawing/2014/main" id="{75D189F8-AA7B-44FC-A9B3-5E87900F6B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01626" y="2551574"/>
            <a:ext cx="9585700" cy="394591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4836E2-EDBA-41B6-A75E-113326861662}"/>
              </a:ext>
            </a:extLst>
          </p:cNvPr>
          <p:cNvSpPr>
            <a:spLocks noGrp="1"/>
          </p:cNvSpPr>
          <p:nvPr>
            <p:ph idx="1"/>
          </p:nvPr>
        </p:nvSpPr>
        <p:spPr>
          <a:xfrm>
            <a:off x="493014" y="1374167"/>
            <a:ext cx="11202924" cy="876879"/>
          </a:xfrm>
        </p:spPr>
        <p:txBody>
          <a:bodyPr anchor="ctr">
            <a:normAutofit lnSpcReduction="10000"/>
          </a:bodyPr>
          <a:lstStyle/>
          <a:p>
            <a:pPr marL="0" indent="0" algn="ctr">
              <a:buNone/>
            </a:pPr>
            <a:endParaRPr lang="en-GB" sz="2400" b="1" dirty="0">
              <a:cs typeface="Calibri"/>
            </a:endParaRPr>
          </a:p>
          <a:p>
            <a:pPr marL="0" indent="0" algn="ctr">
              <a:buNone/>
            </a:pPr>
            <a:r>
              <a:rPr lang="en-GB" sz="2400" b="1" dirty="0">
                <a:cs typeface="Calibri"/>
              </a:rPr>
              <a:t>What do you expect from the Police?</a:t>
            </a:r>
            <a:endParaRPr lang="en-US" sz="2400" dirty="0">
              <a:cs typeface="Calibri" panose="020F0502020204030204"/>
            </a:endParaRPr>
          </a:p>
          <a:p>
            <a:pPr algn="ctr"/>
            <a:endParaRPr lang="en-GB" sz="2400" dirty="0"/>
          </a:p>
        </p:txBody>
      </p:sp>
    </p:spTree>
    <p:extLst>
      <p:ext uri="{BB962C8B-B14F-4D97-AF65-F5344CB8AC3E}">
        <p14:creationId xmlns:p14="http://schemas.microsoft.com/office/powerpoint/2010/main" val="62238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33" name="Rectangle 1032">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28EE1F-320E-5082-695A-B53FD9F122E6}"/>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i="1" dirty="0">
                <a:latin typeface="Calibri" panose="020F0502020204030204" pitchFamily="34" charset="0"/>
                <a:cs typeface="Calibri" panose="020F0502020204030204" pitchFamily="34" charset="0"/>
              </a:rPr>
              <a:t>Historical </a:t>
            </a:r>
            <a:br>
              <a:rPr lang="en-US" sz="4800" i="1" dirty="0">
                <a:latin typeface="Calibri" panose="020F0502020204030204" pitchFamily="34" charset="0"/>
                <a:cs typeface="Calibri" panose="020F0502020204030204" pitchFamily="34" charset="0"/>
              </a:rPr>
            </a:br>
            <a:r>
              <a:rPr lang="en-US" sz="4800" i="1" dirty="0">
                <a:latin typeface="Calibri" panose="020F0502020204030204" pitchFamily="34" charset="0"/>
                <a:cs typeface="Calibri" panose="020F0502020204030204" pitchFamily="34" charset="0"/>
              </a:rPr>
              <a:t>Context </a:t>
            </a:r>
          </a:p>
        </p:txBody>
      </p:sp>
      <p:pic>
        <p:nvPicPr>
          <p:cNvPr id="1026" name="Picture 2" descr="Robert Peel | Biography &amp; Facts | Britannica">
            <a:extLst>
              <a:ext uri="{FF2B5EF4-FFF2-40B4-BE49-F238E27FC236}">
                <a16:creationId xmlns:a16="http://schemas.microsoft.com/office/drawing/2014/main" id="{7B180793-9520-AD75-2C4C-FA1A77A5D1B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00220" y="643467"/>
            <a:ext cx="455434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2054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8203" name="Rectangle 8202">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Police officers job Description UK : Mounted police UK">
            <a:extLst>
              <a:ext uri="{FF2B5EF4-FFF2-40B4-BE49-F238E27FC236}">
                <a16:creationId xmlns:a16="http://schemas.microsoft.com/office/drawing/2014/main" id="{57C69996-9AFC-CDE8-FEC7-60AA9532FA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12" r="-1" b="26946"/>
          <a:stretch/>
        </p:blipFill>
        <p:spPr bwMode="auto">
          <a:xfrm>
            <a:off x="4267201" y="10"/>
            <a:ext cx="7924800" cy="338327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Police Officers :: Derbyshire Constabulary Jobs">
            <a:extLst>
              <a:ext uri="{FF2B5EF4-FFF2-40B4-BE49-F238E27FC236}">
                <a16:creationId xmlns:a16="http://schemas.microsoft.com/office/drawing/2014/main" id="{40B4E1B7-83C5-FB4E-C1B6-0FC4A870B8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72" b="34248"/>
          <a:stretch/>
        </p:blipFill>
        <p:spPr bwMode="auto">
          <a:xfrm>
            <a:off x="4636168" y="3474720"/>
            <a:ext cx="7555832" cy="33832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8205" name="Freeform: Shape 820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7E65B9-6AD5-4F76-C24C-2EA52D30B4BC}"/>
              </a:ext>
            </a:extLst>
          </p:cNvPr>
          <p:cNvSpPr>
            <a:spLocks noGrp="1"/>
          </p:cNvSpPr>
          <p:nvPr>
            <p:ph type="title"/>
          </p:nvPr>
        </p:nvSpPr>
        <p:spPr>
          <a:xfrm>
            <a:off x="643468" y="659615"/>
            <a:ext cx="3992700" cy="3364434"/>
          </a:xfrm>
        </p:spPr>
        <p:txBody>
          <a:bodyPr vert="horz" lIns="91440" tIns="45720" rIns="91440" bIns="45720" rtlCol="0" anchor="ctr">
            <a:normAutofit/>
          </a:bodyPr>
          <a:lstStyle/>
          <a:p>
            <a:pPr algn="ctr"/>
            <a:r>
              <a:rPr lang="en-US" i="1" dirty="0">
                <a:latin typeface="Calibri" panose="020F0502020204030204" pitchFamily="34" charset="0"/>
                <a:cs typeface="Calibri" panose="020F0502020204030204" pitchFamily="34" charset="0"/>
              </a:rPr>
              <a:t>Roles and Responsibilities of UK Police Officers </a:t>
            </a:r>
          </a:p>
        </p:txBody>
      </p:sp>
      <p:sp>
        <p:nvSpPr>
          <p:cNvPr id="3" name="Content Placeholder 2">
            <a:extLst>
              <a:ext uri="{FF2B5EF4-FFF2-40B4-BE49-F238E27FC236}">
                <a16:creationId xmlns:a16="http://schemas.microsoft.com/office/drawing/2014/main" id="{BDF3209C-385E-8772-0CB6-5CCF2373EFAF}"/>
              </a:ext>
            </a:extLst>
          </p:cNvPr>
          <p:cNvSpPr>
            <a:spLocks noGrp="1"/>
          </p:cNvSpPr>
          <p:nvPr>
            <p:ph idx="1"/>
          </p:nvPr>
        </p:nvSpPr>
        <p:spPr>
          <a:xfrm>
            <a:off x="643468" y="4328426"/>
            <a:ext cx="4114801" cy="1343972"/>
          </a:xfrm>
        </p:spPr>
        <p:txBody>
          <a:bodyPr vert="horz" lIns="91440" tIns="45720" rIns="91440" bIns="45720" rtlCol="0">
            <a:normAutofit/>
          </a:bodyPr>
          <a:lstStyle/>
          <a:p>
            <a:pPr marL="0" indent="0" algn="ctr">
              <a:buNone/>
            </a:pPr>
            <a:r>
              <a:rPr lang="en-US" sz="4000" cap="all" dirty="0">
                <a:latin typeface="Calibri" panose="020F0502020204030204" pitchFamily="34" charset="0"/>
                <a:cs typeface="Calibri" panose="020F0502020204030204" pitchFamily="34" charset="0"/>
              </a:rPr>
              <a:t>Accountability &amp; Oversight </a:t>
            </a:r>
          </a:p>
        </p:txBody>
      </p:sp>
    </p:spTree>
    <p:extLst>
      <p:ext uri="{BB962C8B-B14F-4D97-AF65-F5344CB8AC3E}">
        <p14:creationId xmlns:p14="http://schemas.microsoft.com/office/powerpoint/2010/main" val="244825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Freeform: Shape 9226">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FBA7CE9-7F5F-5BE9-F437-38B6F6091CA8}"/>
              </a:ext>
            </a:extLst>
          </p:cNvPr>
          <p:cNvSpPr>
            <a:spLocks noGrp="1"/>
          </p:cNvSpPr>
          <p:nvPr>
            <p:ph type="title"/>
          </p:nvPr>
        </p:nvSpPr>
        <p:spPr>
          <a:xfrm>
            <a:off x="5526156" y="365125"/>
            <a:ext cx="5827643" cy="1511300"/>
          </a:xfrm>
        </p:spPr>
        <p:txBody>
          <a:bodyPr anchor="b">
            <a:normAutofit/>
          </a:bodyPr>
          <a:lstStyle/>
          <a:p>
            <a:pPr algn="ctr"/>
            <a:r>
              <a:rPr lang="en-GB" i="0" u="none" strike="noStrike" dirty="0">
                <a:effectLst/>
                <a:latin typeface="Calibri" panose="020F0502020204030204" pitchFamily="34" charset="0"/>
                <a:cs typeface="Calibri" panose="020F0502020204030204" pitchFamily="34" charset="0"/>
              </a:rPr>
              <a:t>Community Policing</a:t>
            </a:r>
            <a:endParaRPr lang="en-US" dirty="0"/>
          </a:p>
        </p:txBody>
      </p:sp>
      <p:pic>
        <p:nvPicPr>
          <p:cNvPr id="9220" name="Picture 4" descr="Trust in the police - POST">
            <a:extLst>
              <a:ext uri="{FF2B5EF4-FFF2-40B4-BE49-F238E27FC236}">
                <a16:creationId xmlns:a16="http://schemas.microsoft.com/office/drawing/2014/main" id="{927EC1C9-B824-946A-6078-FA093F6B77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9109" y="3429000"/>
            <a:ext cx="3867564" cy="2587752"/>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Community Policing Surgery June 2018 ⋆ Rhys Jones Community Centre Liverpool">
            <a:extLst>
              <a:ext uri="{FF2B5EF4-FFF2-40B4-BE49-F238E27FC236}">
                <a16:creationId xmlns:a16="http://schemas.microsoft.com/office/drawing/2014/main" id="{63ACFD14-3CB8-7AB3-7930-548FDA48671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8291" y="420729"/>
            <a:ext cx="3888382" cy="25875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AB3E0F-0F29-7B8E-6456-E89C2771A0F9}"/>
              </a:ext>
            </a:extLst>
          </p:cNvPr>
          <p:cNvSpPr>
            <a:spLocks noGrp="1"/>
          </p:cNvSpPr>
          <p:nvPr>
            <p:ph idx="1"/>
          </p:nvPr>
        </p:nvSpPr>
        <p:spPr>
          <a:xfrm>
            <a:off x="5526155" y="3575712"/>
            <a:ext cx="5827644" cy="1681300"/>
          </a:xfrm>
        </p:spPr>
        <p:txBody>
          <a:bodyPr anchor="t">
            <a:normAutofit/>
          </a:bodyPr>
          <a:lstStyle/>
          <a:p>
            <a:pPr marL="0" indent="0" algn="ctr">
              <a:buNone/>
            </a:pPr>
            <a:r>
              <a:rPr lang="en-GB" sz="4000" i="0" u="none" strike="noStrike" dirty="0">
                <a:effectLst/>
                <a:latin typeface="Calibri" panose="020F0502020204030204" pitchFamily="34" charset="0"/>
                <a:cs typeface="Calibri" panose="020F0502020204030204" pitchFamily="34" charset="0"/>
              </a:rPr>
              <a:t>Police Legitimacy and Public Trust</a:t>
            </a:r>
            <a:endParaRPr lang="en-US" sz="4000" dirty="0"/>
          </a:p>
        </p:txBody>
      </p:sp>
    </p:spTree>
    <p:extLst>
      <p:ext uri="{BB962C8B-B14F-4D97-AF65-F5344CB8AC3E}">
        <p14:creationId xmlns:p14="http://schemas.microsoft.com/office/powerpoint/2010/main" val="2093732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Freeform: Shape 2058">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E7F12F-B74E-4168-88D2-64A5169D005C}"/>
              </a:ext>
            </a:extLst>
          </p:cNvPr>
          <p:cNvSpPr>
            <a:spLocks noGrp="1"/>
          </p:cNvSpPr>
          <p:nvPr>
            <p:ph type="title"/>
          </p:nvPr>
        </p:nvSpPr>
        <p:spPr>
          <a:xfrm>
            <a:off x="5526156" y="365125"/>
            <a:ext cx="5827643" cy="1511300"/>
          </a:xfrm>
        </p:spPr>
        <p:txBody>
          <a:bodyPr anchor="b">
            <a:normAutofit/>
          </a:bodyPr>
          <a:lstStyle/>
          <a:p>
            <a:pPr algn="ctr"/>
            <a:r>
              <a:rPr lang="en-GB" b="1" dirty="0">
                <a:latin typeface="Calibri" panose="020F0502020204030204" pitchFamily="34" charset="0"/>
                <a:cs typeface="Calibri" panose="020F0502020204030204" pitchFamily="34" charset="0"/>
              </a:rPr>
              <a:t>Professionalising the Police Service?</a:t>
            </a:r>
          </a:p>
        </p:txBody>
      </p:sp>
      <p:pic>
        <p:nvPicPr>
          <p:cNvPr id="2052" name="Picture 4" descr="Law enforcement in the United Kingdom - Wikipedia">
            <a:extLst>
              <a:ext uri="{FF2B5EF4-FFF2-40B4-BE49-F238E27FC236}">
                <a16:creationId xmlns:a16="http://schemas.microsoft.com/office/drawing/2014/main" id="{11C21BD6-FAE5-D49F-63BD-A29ED54B77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45751" y="680381"/>
            <a:ext cx="1838665" cy="25877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olice watchdog for England and Wales demands new powers amid trust crisis  | Police | The Guardian">
            <a:extLst>
              <a:ext uri="{FF2B5EF4-FFF2-40B4-BE49-F238E27FC236}">
                <a16:creationId xmlns:a16="http://schemas.microsoft.com/office/drawing/2014/main" id="{48760D31-4618-3CDD-A68B-2CD0303C4E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7833" y="3589867"/>
            <a:ext cx="3454501" cy="25875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91BEC79-C977-4652-9402-6FCA342CC963}"/>
              </a:ext>
            </a:extLst>
          </p:cNvPr>
          <p:cNvSpPr>
            <a:spLocks noGrp="1"/>
          </p:cNvSpPr>
          <p:nvPr>
            <p:ph idx="1"/>
          </p:nvPr>
        </p:nvSpPr>
        <p:spPr>
          <a:xfrm>
            <a:off x="5526156" y="2823064"/>
            <a:ext cx="5827644" cy="3354346"/>
          </a:xfrm>
        </p:spPr>
        <p:txBody>
          <a:bodyPr anchor="t">
            <a:normAutofit/>
          </a:bodyPr>
          <a:lstStyle/>
          <a:p>
            <a:pPr marL="0" indent="0" algn="ctr">
              <a:buNone/>
            </a:pPr>
            <a:r>
              <a:rPr lang="en-GB" dirty="0">
                <a:latin typeface="Calibri" panose="020F0502020204030204" pitchFamily="34" charset="0"/>
                <a:cs typeface="Calibri" panose="020F0502020204030204" pitchFamily="34" charset="0"/>
              </a:rPr>
              <a:t>Is policing a profession?</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If so, why is it?</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If not, why not?</a:t>
            </a:r>
          </a:p>
        </p:txBody>
      </p:sp>
    </p:spTree>
    <p:extLst>
      <p:ext uri="{BB962C8B-B14F-4D97-AF65-F5344CB8AC3E}">
        <p14:creationId xmlns:p14="http://schemas.microsoft.com/office/powerpoint/2010/main" val="623232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F976B-839D-4C63-B9CD-947A3472E2ED}"/>
              </a:ext>
            </a:extLst>
          </p:cNvPr>
          <p:cNvSpPr>
            <a:spLocks noGrp="1"/>
          </p:cNvSpPr>
          <p:nvPr>
            <p:ph type="title"/>
          </p:nvPr>
        </p:nvSpPr>
        <p:spPr>
          <a:xfrm>
            <a:off x="838200" y="365125"/>
            <a:ext cx="10515600" cy="1325563"/>
          </a:xfrm>
        </p:spPr>
        <p:txBody>
          <a:bodyPr>
            <a:normAutofit/>
          </a:bodyPr>
          <a:lstStyle/>
          <a:p>
            <a:r>
              <a:rPr lang="en-GB" dirty="0">
                <a:latin typeface="Calibri" panose="020F0502020204030204" pitchFamily="34" charset="0"/>
                <a:cs typeface="Calibri" panose="020F0502020204030204" pitchFamily="34" charset="0"/>
              </a:rPr>
              <a:t>What do the public expect from the police?</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AE9DD53-D3BB-49FF-AC2A-76BBD719B444}"/>
              </a:ext>
            </a:extLst>
          </p:cNvPr>
          <p:cNvSpPr>
            <a:spLocks noGrp="1"/>
          </p:cNvSpPr>
          <p:nvPr>
            <p:ph idx="1"/>
          </p:nvPr>
        </p:nvSpPr>
        <p:spPr>
          <a:xfrm>
            <a:off x="838201" y="2013625"/>
            <a:ext cx="4614759" cy="4163337"/>
          </a:xfrm>
        </p:spPr>
        <p:txBody>
          <a:bodyPr>
            <a:normAutofit lnSpcReduction="10000"/>
          </a:bodyPr>
          <a:lstStyle/>
          <a:p>
            <a:pPr>
              <a:lnSpc>
                <a:spcPct val="90000"/>
              </a:lnSpc>
            </a:pPr>
            <a:r>
              <a:rPr lang="en-GB" sz="2000" dirty="0">
                <a:latin typeface="Calibri" panose="020F0502020204030204" pitchFamily="34" charset="0"/>
                <a:cs typeface="Calibri" panose="020F0502020204030204" pitchFamily="34" charset="0"/>
              </a:rPr>
              <a:t>Take a few moments to write down what the public expect from the police?</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Be prepared to explain your answers.</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What experience have you had with the police?</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How would you rate your overall feelings about the police?</a:t>
            </a:r>
          </a:p>
          <a:p>
            <a:pPr>
              <a:lnSpc>
                <a:spcPct val="90000"/>
              </a:lnSpc>
            </a:pPr>
            <a:endParaRPr lang="en-GB" sz="2000" dirty="0">
              <a:latin typeface="Calibri" panose="020F0502020204030204" pitchFamily="34" charset="0"/>
              <a:cs typeface="Calibri" panose="020F0502020204030204" pitchFamily="34" charset="0"/>
            </a:endParaRPr>
          </a:p>
          <a:p>
            <a:pPr marL="0" indent="0">
              <a:lnSpc>
                <a:spcPct val="90000"/>
              </a:lnSpc>
              <a:buNone/>
            </a:pPr>
            <a:r>
              <a:rPr lang="en-GB" sz="2000" dirty="0">
                <a:latin typeface="Calibri" panose="020F0502020204030204" pitchFamily="34" charset="0"/>
                <a:cs typeface="Calibri" panose="020F0502020204030204" pitchFamily="34" charset="0"/>
              </a:rPr>
              <a:t>Please be honest in your assessment!</a:t>
            </a:r>
          </a:p>
          <a:p>
            <a:pPr>
              <a:lnSpc>
                <a:spcPct val="90000"/>
              </a:lnSpc>
            </a:pPr>
            <a:endParaRPr lang="en-GB" sz="1700" dirty="0"/>
          </a:p>
        </p:txBody>
      </p:sp>
      <p:pic>
        <p:nvPicPr>
          <p:cNvPr id="10242" name="Picture 2" descr="Local police officers on the decline: what happened to bobbies on the beat?">
            <a:extLst>
              <a:ext uri="{FF2B5EF4-FFF2-40B4-BE49-F238E27FC236}">
                <a16:creationId xmlns:a16="http://schemas.microsoft.com/office/drawing/2014/main" id="{08ABD2AC-C546-B049-700B-198E3A216F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99" r="10630"/>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39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27A9E-04D1-45A3-8731-A10F8FC76B81}"/>
              </a:ext>
            </a:extLst>
          </p:cNvPr>
          <p:cNvSpPr>
            <a:spLocks noGrp="1"/>
          </p:cNvSpPr>
          <p:nvPr>
            <p:ph type="title"/>
          </p:nvPr>
        </p:nvSpPr>
        <p:spPr>
          <a:xfrm>
            <a:off x="838200" y="365125"/>
            <a:ext cx="10515600" cy="1325563"/>
          </a:xfrm>
        </p:spPr>
        <p:txBody>
          <a:bodyPr>
            <a:normAutofit/>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CD433487-2DC1-4A81-921A-E3DFA8E3F05B}"/>
              </a:ext>
            </a:extLst>
          </p:cNvPr>
          <p:cNvSpPr>
            <a:spLocks noGrp="1"/>
          </p:cNvSpPr>
          <p:nvPr>
            <p:ph idx="1"/>
          </p:nvPr>
        </p:nvSpPr>
        <p:spPr>
          <a:xfrm>
            <a:off x="838201" y="2013625"/>
            <a:ext cx="4614759" cy="4163337"/>
          </a:xfrm>
        </p:spPr>
        <p:txBody>
          <a:bodyPr>
            <a:normAutofit/>
          </a:bodyPr>
          <a:lstStyle/>
          <a:p>
            <a:r>
              <a:rPr lang="en-GB" sz="2000">
                <a:latin typeface="Calibri" panose="020F0502020204030204" pitchFamily="34" charset="0"/>
                <a:cs typeface="Calibri" panose="020F0502020204030204" pitchFamily="34" charset="0"/>
              </a:rPr>
              <a:t>The College of Policing was established in 2012 as the professional body for everyone who works for the police service in England and Wales.</a:t>
            </a:r>
          </a:p>
          <a:p>
            <a:r>
              <a:rPr lang="en-GB" sz="2000">
                <a:latin typeface="Calibri" panose="020F0502020204030204" pitchFamily="34" charset="0"/>
                <a:cs typeface="Calibri" panose="020F0502020204030204" pitchFamily="34" charset="0"/>
              </a:rPr>
              <a:t>The purpose of the College is to provide those working in policing with the skills and knowledge necessary to prevent crime, protect the public, and secure public trust.</a:t>
            </a:r>
          </a:p>
          <a:p>
            <a:r>
              <a:rPr lang="en-GB" sz="2000">
                <a:latin typeface="Calibri" panose="020F0502020204030204" pitchFamily="34" charset="0"/>
                <a:cs typeface="Calibri" panose="020F0502020204030204" pitchFamily="34" charset="0"/>
              </a:rPr>
              <a:t>The CoP prior to 2012 was firstly called Centrex &amp; then the National Police Improvement Agency</a:t>
            </a:r>
          </a:p>
        </p:txBody>
      </p:sp>
      <p:pic>
        <p:nvPicPr>
          <p:cNvPr id="3074" name="Picture 2" descr="Leadership Learning">
            <a:extLst>
              <a:ext uri="{FF2B5EF4-FFF2-40B4-BE49-F238E27FC236}">
                <a16:creationId xmlns:a16="http://schemas.microsoft.com/office/drawing/2014/main" id="{2494BA28-88B7-A76F-77EA-D91DDB97F5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5728" y="3255160"/>
            <a:ext cx="3829727" cy="194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509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E04C4D6-1152-452E-87D3-C21F5CFA0848}"/>
              </a:ext>
            </a:extLst>
          </p:cNvPr>
          <p:cNvSpPr>
            <a:spLocks noGrp="1"/>
          </p:cNvSpPr>
          <p:nvPr>
            <p:ph type="title"/>
          </p:nvPr>
        </p:nvSpPr>
        <p:spPr>
          <a:xfrm>
            <a:off x="838200" y="713312"/>
            <a:ext cx="3524250" cy="5431376"/>
          </a:xfrm>
        </p:spPr>
        <p:txBody>
          <a:bodyPr>
            <a:normAutofit/>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3585AF40-DC3B-425C-AAC0-D3FC5944A1FF}"/>
              </a:ext>
            </a:extLst>
          </p:cNvPr>
          <p:cNvSpPr>
            <a:spLocks noGrp="1"/>
          </p:cNvSpPr>
          <p:nvPr>
            <p:ph idx="1"/>
          </p:nvPr>
        </p:nvSpPr>
        <p:spPr>
          <a:xfrm>
            <a:off x="5511705" y="436418"/>
            <a:ext cx="6354713" cy="6089073"/>
          </a:xfrm>
        </p:spPr>
        <p:txBody>
          <a:bodyPr anchor="t">
            <a:normAutofit/>
          </a:bodyPr>
          <a:lstStyle/>
          <a:p>
            <a:pPr marL="0" indent="0">
              <a:lnSpc>
                <a:spcPct val="170000"/>
              </a:lnSpc>
              <a:buNone/>
            </a:pPr>
            <a:r>
              <a:rPr lang="en-GB" sz="1600" dirty="0">
                <a:latin typeface="Calibri" panose="020F0502020204030204" pitchFamily="34" charset="0"/>
                <a:cs typeface="Calibri" panose="020F0502020204030204" pitchFamily="34" charset="0"/>
              </a:rPr>
              <a:t>3 main strands to its operation</a:t>
            </a:r>
          </a:p>
          <a:p>
            <a:pPr>
              <a:lnSpc>
                <a:spcPct val="170000"/>
              </a:lnSpc>
            </a:pPr>
            <a:r>
              <a:rPr lang="en-GB" sz="1600" b="1" dirty="0">
                <a:latin typeface="Calibri" panose="020F0502020204030204" pitchFamily="34" charset="0"/>
                <a:cs typeface="Calibri" panose="020F0502020204030204" pitchFamily="34" charset="0"/>
              </a:rPr>
              <a:t>Knowledge </a:t>
            </a:r>
            <a:r>
              <a:rPr lang="en-GB" sz="1600" dirty="0">
                <a:latin typeface="Calibri" panose="020F0502020204030204" pitchFamily="34" charset="0"/>
                <a:cs typeface="Calibri" panose="020F0502020204030204" pitchFamily="34" charset="0"/>
              </a:rPr>
              <a:t>– we develop the research and infrastructure for improving evidence of 'what works'. Over time, this will ensure that policing practice and standards are based on knowledge, rather than custom and convention.</a:t>
            </a:r>
          </a:p>
          <a:p>
            <a:pPr>
              <a:lnSpc>
                <a:spcPct val="170000"/>
              </a:lnSpc>
            </a:pPr>
            <a:r>
              <a:rPr lang="en-GB" sz="1600" b="1" dirty="0">
                <a:latin typeface="Calibri" panose="020F0502020204030204" pitchFamily="34" charset="0"/>
                <a:cs typeface="Calibri" panose="020F0502020204030204" pitchFamily="34" charset="0"/>
              </a:rPr>
              <a:t>Education </a:t>
            </a:r>
            <a:r>
              <a:rPr lang="en-GB" sz="1600" dirty="0">
                <a:latin typeface="Calibri" panose="020F0502020204030204" pitchFamily="34" charset="0"/>
                <a:cs typeface="Calibri" panose="020F0502020204030204" pitchFamily="34" charset="0"/>
              </a:rPr>
              <a:t>– we support the development of individual members of the profession. We set educational requirements to assure the public of the quality and consistency of policing skills and we facilitate the academic accreditation and recognition of our members' expertise.</a:t>
            </a:r>
          </a:p>
          <a:p>
            <a:pPr>
              <a:lnSpc>
                <a:spcPct val="170000"/>
              </a:lnSpc>
            </a:pPr>
            <a:r>
              <a:rPr lang="en-GB" sz="1600" b="1" dirty="0">
                <a:latin typeface="Calibri" panose="020F0502020204030204" pitchFamily="34" charset="0"/>
                <a:cs typeface="Calibri" panose="020F0502020204030204" pitchFamily="34" charset="0"/>
              </a:rPr>
              <a:t>Standards </a:t>
            </a:r>
            <a:r>
              <a:rPr lang="en-GB" sz="1600" dirty="0">
                <a:latin typeface="Calibri" panose="020F0502020204030204" pitchFamily="34" charset="0"/>
                <a:cs typeface="Calibri" panose="020F0502020204030204" pitchFamily="34" charset="0"/>
              </a:rPr>
              <a:t>– we draw on the best available evidence of 'what works' to set standards in policing for forces and individuals. Examples include our Authorised Professional Practice (APP) and peer reviews.</a:t>
            </a:r>
          </a:p>
          <a:p>
            <a:pPr marL="0" indent="0">
              <a:lnSpc>
                <a:spcPct val="170000"/>
              </a:lnSpc>
              <a:buNone/>
            </a:pPr>
            <a:r>
              <a:rPr lang="en-GB" sz="1600" b="1" dirty="0">
                <a:latin typeface="Calibri" panose="020F0502020204030204" pitchFamily="34" charset="0"/>
                <a:cs typeface="Calibri" panose="020F0502020204030204" pitchFamily="34" charset="0"/>
              </a:rPr>
              <a:t>What is it trying to achieve in simple terms?</a:t>
            </a:r>
          </a:p>
        </p:txBody>
      </p:sp>
    </p:spTree>
    <p:extLst>
      <p:ext uri="{BB962C8B-B14F-4D97-AF65-F5344CB8AC3E}">
        <p14:creationId xmlns:p14="http://schemas.microsoft.com/office/powerpoint/2010/main" val="150017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8DA5E53-B7DB-4EC0-A4D5-7EFCD5CB49A2}"/>
              </a:ext>
            </a:extLst>
          </p:cNvPr>
          <p:cNvSpPr>
            <a:spLocks noGrp="1"/>
          </p:cNvSpPr>
          <p:nvPr>
            <p:ph type="title"/>
          </p:nvPr>
        </p:nvSpPr>
        <p:spPr>
          <a:xfrm>
            <a:off x="5035223" y="365126"/>
            <a:ext cx="5827643" cy="1009650"/>
          </a:xfrm>
        </p:spPr>
        <p:txBody>
          <a:bodyPr anchor="b">
            <a:normAutofit/>
          </a:bodyPr>
          <a:lstStyle/>
          <a:p>
            <a:pPr algn="ctr"/>
            <a:r>
              <a:rPr lang="en-GB" dirty="0">
                <a:latin typeface="Calibri" panose="020F0502020204030204" pitchFamily="34" charset="0"/>
                <a:cs typeface="Calibri" panose="020F0502020204030204" pitchFamily="34" charset="0"/>
              </a:rPr>
              <a:t>College of Policing</a:t>
            </a:r>
          </a:p>
        </p:txBody>
      </p:sp>
      <p:pic>
        <p:nvPicPr>
          <p:cNvPr id="7" name="Graphic 6" descr="Judge">
            <a:extLst>
              <a:ext uri="{FF2B5EF4-FFF2-40B4-BE49-F238E27FC236}">
                <a16:creationId xmlns:a16="http://schemas.microsoft.com/office/drawing/2014/main" id="{707805C1-7CC7-FE7E-EC97-111CE0F1B6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F4267555-ECA1-42AA-90C7-30D8A2E68243}"/>
              </a:ext>
            </a:extLst>
          </p:cNvPr>
          <p:cNvSpPr>
            <a:spLocks noGrp="1"/>
          </p:cNvSpPr>
          <p:nvPr>
            <p:ph idx="1"/>
          </p:nvPr>
        </p:nvSpPr>
        <p:spPr>
          <a:xfrm>
            <a:off x="4197927" y="1739902"/>
            <a:ext cx="7502237" cy="4545377"/>
          </a:xfrm>
        </p:spPr>
        <p:txBody>
          <a:bodyPr anchor="t">
            <a:normAutofit fontScale="92500" lnSpcReduction="10000"/>
          </a:bodyPr>
          <a:lstStyle/>
          <a:p>
            <a:pPr marL="0" indent="0" algn="ctr">
              <a:lnSpc>
                <a:spcPct val="110000"/>
              </a:lnSpc>
              <a:buNone/>
            </a:pPr>
            <a:r>
              <a:rPr lang="en-GB" dirty="0">
                <a:latin typeface="Calibri" panose="020F0502020204030204" pitchFamily="34" charset="0"/>
                <a:cs typeface="Calibri" panose="020F0502020204030204" pitchFamily="34" charset="0"/>
              </a:rPr>
              <a:t>In 2016 the College was the subject of an inquiry by the House of Commons Home Affairs Committee. The Committee’s report ‘The College of Policing: Three years on noted that: </a:t>
            </a:r>
          </a:p>
          <a:p>
            <a:pPr marL="0" indent="0" algn="ctr">
              <a:lnSpc>
                <a:spcPct val="110000"/>
              </a:lnSpc>
              <a:buNone/>
            </a:pPr>
            <a:endParaRPr lang="en-GB" dirty="0">
              <a:latin typeface="Calibri" panose="020F0502020204030204" pitchFamily="34" charset="0"/>
              <a:cs typeface="Calibri" panose="020F0502020204030204" pitchFamily="34" charset="0"/>
            </a:endParaRPr>
          </a:p>
          <a:p>
            <a:pPr marL="0" indent="0" algn="ctr">
              <a:lnSpc>
                <a:spcPct val="110000"/>
              </a:lnSpc>
              <a:buNone/>
            </a:pPr>
            <a:r>
              <a:rPr lang="en-GB" dirty="0">
                <a:latin typeface="Calibri" panose="020F0502020204030204" pitchFamily="34" charset="0"/>
                <a:cs typeface="Calibri" panose="020F0502020204030204" pitchFamily="34" charset="0"/>
              </a:rPr>
              <a:t>‘We consider that the College of Policing is now a permanent and essential part of the new landscape of policing, which began to take shape in 2010’ and ‘The College’s Chief Executive, Chief Constable Alex Marshall, and his team have made an impressive start’</a:t>
            </a:r>
          </a:p>
        </p:txBody>
      </p:sp>
    </p:spTree>
    <p:extLst>
      <p:ext uri="{BB962C8B-B14F-4D97-AF65-F5344CB8AC3E}">
        <p14:creationId xmlns:p14="http://schemas.microsoft.com/office/powerpoint/2010/main" val="13627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pic>
        <p:nvPicPr>
          <p:cNvPr id="4098" name="Picture 2" descr="College of Policing | AssessmentDay">
            <a:extLst>
              <a:ext uri="{FF2B5EF4-FFF2-40B4-BE49-F238E27FC236}">
                <a16:creationId xmlns:a16="http://schemas.microsoft.com/office/drawing/2014/main" id="{64FEC6A0-5652-77B7-3920-8313ECDAC9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8312" y="3326780"/>
            <a:ext cx="4309533" cy="169733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2D33619-35EF-4856-9FDD-AD83C9EC1246}"/>
              </a:ext>
            </a:extLst>
          </p:cNvPr>
          <p:cNvSpPr>
            <a:spLocks noGrp="1"/>
          </p:cNvSpPr>
          <p:nvPr>
            <p:ph idx="1"/>
          </p:nvPr>
        </p:nvSpPr>
        <p:spPr>
          <a:xfrm>
            <a:off x="5526157" y="678362"/>
            <a:ext cx="5827644" cy="5710715"/>
          </a:xfrm>
        </p:spPr>
        <p:txBody>
          <a:bodyPr anchor="t">
            <a:normAutofit/>
          </a:bodyPr>
          <a:lstStyle/>
          <a:p>
            <a:pPr>
              <a:lnSpc>
                <a:spcPct val="90000"/>
              </a:lnSpc>
            </a:pPr>
            <a:r>
              <a:rPr lang="en-GB" sz="2000" dirty="0">
                <a:latin typeface="Calibri" panose="020F0502020204030204" pitchFamily="34" charset="0"/>
                <a:cs typeface="Calibri" panose="020F0502020204030204" pitchFamily="34" charset="0"/>
              </a:rPr>
              <a:t>A fundamental development within the College is the use of knowledge and research to develop an evidence-based approach to policing. </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They are hosting the What Works Centre for Crime Reduction, which involves collaboration with academics and a university consortium. </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They are taking a coordinating role across the country, commissioning research and setting up regional networks, so that universities, further education colleges and police forces can work together to learn from best practice.</a:t>
            </a:r>
          </a:p>
          <a:p>
            <a:pPr>
              <a:lnSpc>
                <a:spcPct val="90000"/>
              </a:lnSpc>
            </a:pPr>
            <a:endParaRPr lang="en-GB" sz="2000" dirty="0">
              <a:latin typeface="Calibri" panose="020F0502020204030204" pitchFamily="34" charset="0"/>
              <a:cs typeface="Calibri" panose="020F0502020204030204" pitchFamily="34" charset="0"/>
            </a:endParaRPr>
          </a:p>
          <a:p>
            <a:pPr marL="0" indent="0" algn="ctr">
              <a:lnSpc>
                <a:spcPct val="90000"/>
              </a:lnSpc>
              <a:buNone/>
            </a:pPr>
            <a:r>
              <a:rPr lang="en-GB" sz="2000" b="1" dirty="0">
                <a:latin typeface="Calibri" panose="020F0502020204030204" pitchFamily="34" charset="0"/>
                <a:cs typeface="Calibri" panose="020F0502020204030204" pitchFamily="34" charset="0"/>
              </a:rPr>
              <a:t>The bringing together of academia &amp; policing for mutual improvement</a:t>
            </a:r>
          </a:p>
        </p:txBody>
      </p:sp>
    </p:spTree>
    <p:extLst>
      <p:ext uri="{BB962C8B-B14F-4D97-AF65-F5344CB8AC3E}">
        <p14:creationId xmlns:p14="http://schemas.microsoft.com/office/powerpoint/2010/main" val="1523126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6D761-2352-426C-9E1F-FA8FFC026DC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College of Policing</a:t>
            </a:r>
          </a:p>
        </p:txBody>
      </p:sp>
      <p:sp>
        <p:nvSpPr>
          <p:cNvPr id="3" name="Content Placeholder 2">
            <a:extLst>
              <a:ext uri="{FF2B5EF4-FFF2-40B4-BE49-F238E27FC236}">
                <a16:creationId xmlns:a16="http://schemas.microsoft.com/office/drawing/2014/main" id="{E8F7E158-6581-482E-94EF-D339AA78EF18}"/>
              </a:ext>
            </a:extLst>
          </p:cNvPr>
          <p:cNvSpPr>
            <a:spLocks noGrp="1"/>
          </p:cNvSpPr>
          <p:nvPr>
            <p:ph idx="1"/>
          </p:nvPr>
        </p:nvSpPr>
        <p:spPr>
          <a:xfrm>
            <a:off x="838200" y="2150828"/>
            <a:ext cx="10515600" cy="4160520"/>
          </a:xfrm>
        </p:spPr>
        <p:txBody>
          <a:bodyPr>
            <a:normAutofit/>
          </a:bodyPr>
          <a:lstStyle/>
          <a:p>
            <a:pPr marL="0" indent="0" algn="ctr">
              <a:buNone/>
            </a:pPr>
            <a:r>
              <a:rPr lang="en-GB" sz="3200" dirty="0">
                <a:latin typeface="Calibri" panose="020F0502020204030204" pitchFamily="34" charset="0"/>
                <a:cs typeface="Calibri" panose="020F0502020204030204" pitchFamily="34" charset="0"/>
              </a:rPr>
              <a:t>The British model of policing by consent is admired right across the world. The plan is to create the best conditions to sustain and enhance that model.</a:t>
            </a:r>
          </a:p>
          <a:p>
            <a:pPr marL="0" indent="0" algn="ctr">
              <a:buNone/>
            </a:pPr>
            <a:endParaRPr lang="en-GB" sz="5400" b="1" dirty="0"/>
          </a:p>
          <a:p>
            <a:pPr marL="0" indent="0" algn="ctr">
              <a:buNone/>
            </a:pPr>
            <a:r>
              <a:rPr lang="en-GB" sz="5400" dirty="0">
                <a:latin typeface="Calibri" panose="020F0502020204030204" pitchFamily="34" charset="0"/>
                <a:cs typeface="Calibri" panose="020F0502020204030204" pitchFamily="34" charset="0"/>
              </a:rPr>
              <a:t>So, who is involved?</a:t>
            </a:r>
          </a:p>
        </p:txBody>
      </p:sp>
    </p:spTree>
    <p:extLst>
      <p:ext uri="{BB962C8B-B14F-4D97-AF65-F5344CB8AC3E}">
        <p14:creationId xmlns:p14="http://schemas.microsoft.com/office/powerpoint/2010/main" val="1119716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360464-BB78-4C39-A5D3-5569EC3CF8A2}"/>
              </a:ext>
            </a:extLst>
          </p:cNvPr>
          <p:cNvSpPr>
            <a:spLocks noGrp="1"/>
          </p:cNvSpPr>
          <p:nvPr>
            <p:ph idx="1"/>
          </p:nvPr>
        </p:nvSpPr>
        <p:spPr>
          <a:xfrm>
            <a:off x="377687" y="655433"/>
            <a:ext cx="4757668" cy="5387558"/>
          </a:xfrm>
        </p:spPr>
        <p:txBody>
          <a:bodyPr>
            <a:normAutofit/>
          </a:bodyPr>
          <a:lstStyle/>
          <a:p>
            <a:pPr>
              <a:lnSpc>
                <a:spcPct val="90000"/>
              </a:lnSpc>
            </a:pPr>
            <a:r>
              <a:rPr lang="en-GB" sz="2000" b="1" dirty="0">
                <a:latin typeface="Calibri" panose="020F0502020204030204" pitchFamily="34" charset="0"/>
                <a:cs typeface="Calibri" panose="020F0502020204030204" pitchFamily="34" charset="0"/>
              </a:rPr>
              <a:t>Academic bodies, researchers and learning providers</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International partners, departments and police organisations</a:t>
            </a:r>
            <a:r>
              <a:rPr lang="en-GB" sz="2000" dirty="0">
                <a:latin typeface="Calibri" panose="020F0502020204030204" pitchFamily="34" charset="0"/>
                <a:cs typeface="Calibri" panose="020F0502020204030204" pitchFamily="34" charset="0"/>
              </a:rPr>
              <a:t>.</a:t>
            </a: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Members in policing (associates)</a:t>
            </a:r>
            <a:endParaRPr lang="en-GB" sz="2000" dirty="0">
              <a:latin typeface="Calibri" panose="020F0502020204030204" pitchFamily="34" charset="0"/>
              <a:cs typeface="Calibri" panose="020F0502020204030204" pitchFamily="34" charset="0"/>
            </a:endParaRPr>
          </a:p>
          <a:p>
            <a:pPr marL="0" indent="0">
              <a:lnSpc>
                <a:spcPct val="90000"/>
              </a:lnSpc>
              <a:buNone/>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Police and Crime Commissioners</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The general public</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marL="0" indent="0" algn="ctr">
              <a:lnSpc>
                <a:spcPct val="90000"/>
              </a:lnSpc>
              <a:buNone/>
            </a:pPr>
            <a:r>
              <a:rPr lang="en-GB" sz="2000" b="1" dirty="0">
                <a:latin typeface="Calibri" panose="020F0502020204030204" pitchFamily="34" charset="0"/>
                <a:cs typeface="Calibri" panose="020F0502020204030204" pitchFamily="34" charset="0"/>
              </a:rPr>
              <a:t>However, this improvement process is not just about policing</a:t>
            </a:r>
          </a:p>
        </p:txBody>
      </p:sp>
      <p:pic>
        <p:nvPicPr>
          <p:cNvPr id="5122" name="Picture 2" descr="College of Policing">
            <a:extLst>
              <a:ext uri="{FF2B5EF4-FFF2-40B4-BE49-F238E27FC236}">
                <a16:creationId xmlns:a16="http://schemas.microsoft.com/office/drawing/2014/main" id="{2D88DAF9-62C7-D047-BF17-C8C0493EF5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6646" y="2043411"/>
            <a:ext cx="4491887" cy="2799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186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13EC6BA-AD27-41DE-8F41-B7754C68A101}"/>
              </a:ext>
            </a:extLst>
          </p:cNvPr>
          <p:cNvSpPr>
            <a:spLocks noGrp="1"/>
          </p:cNvSpPr>
          <p:nvPr>
            <p:ph type="title"/>
          </p:nvPr>
        </p:nvSpPr>
        <p:spPr>
          <a:xfrm>
            <a:off x="838200" y="713312"/>
            <a:ext cx="3461084" cy="5431376"/>
          </a:xfrm>
        </p:spPr>
        <p:txBody>
          <a:bodyPr>
            <a:normAutofit/>
          </a:bodyPr>
          <a:lstStyle/>
          <a:p>
            <a:r>
              <a:rPr lang="en-GB">
                <a:solidFill>
                  <a:srgbClr val="FFFFFF"/>
                </a:solidFill>
              </a:rPr>
              <a:t>The College of Policing</a:t>
            </a:r>
          </a:p>
        </p:txBody>
      </p:sp>
      <p:sp>
        <p:nvSpPr>
          <p:cNvPr id="3" name="Content Placeholder 2">
            <a:extLst>
              <a:ext uri="{FF2B5EF4-FFF2-40B4-BE49-F238E27FC236}">
                <a16:creationId xmlns:a16="http://schemas.microsoft.com/office/drawing/2014/main" id="{A5E21C1A-5F05-45CE-A1E9-8714DB6CF796}"/>
              </a:ext>
            </a:extLst>
          </p:cNvPr>
          <p:cNvSpPr>
            <a:spLocks noGrp="1"/>
          </p:cNvSpPr>
          <p:nvPr>
            <p:ph idx="1"/>
          </p:nvPr>
        </p:nvSpPr>
        <p:spPr>
          <a:xfrm>
            <a:off x="5238076" y="311727"/>
            <a:ext cx="6550934" cy="6234545"/>
          </a:xfrm>
        </p:spPr>
        <p:txBody>
          <a:bodyPr anchor="ctr">
            <a:normAutofit/>
          </a:bodyPr>
          <a:lstStyle/>
          <a:p>
            <a:pPr marL="0" indent="0">
              <a:lnSpc>
                <a:spcPct val="90000"/>
              </a:lnSpc>
              <a:buNone/>
            </a:pPr>
            <a:r>
              <a:rPr lang="en-GB" sz="2000" dirty="0">
                <a:latin typeface="Calibri" panose="020F0502020204030204" pitchFamily="34" charset="0"/>
                <a:cs typeface="Calibri" panose="020F0502020204030204" pitchFamily="34" charset="0"/>
              </a:rPr>
              <a:t>The College of Policing is the What Works Centre for Crime Reduction, established in 2013.</a:t>
            </a:r>
          </a:p>
          <a:p>
            <a:pPr>
              <a:lnSpc>
                <a:spcPct val="90000"/>
              </a:lnSpc>
            </a:pPr>
            <a:endParaRPr lang="en-GB" sz="2000" dirty="0">
              <a:latin typeface="Calibri" panose="020F0502020204030204" pitchFamily="34" charset="0"/>
              <a:cs typeface="Calibri" panose="020F0502020204030204" pitchFamily="34" charset="0"/>
            </a:endParaRPr>
          </a:p>
          <a:p>
            <a:pPr marL="0" indent="0">
              <a:lnSpc>
                <a:spcPct val="90000"/>
              </a:lnSpc>
              <a:buNone/>
            </a:pPr>
            <a:r>
              <a:rPr lang="en-GB" sz="2000" dirty="0">
                <a:latin typeface="Calibri" panose="020F0502020204030204" pitchFamily="34" charset="0"/>
                <a:cs typeface="Calibri" panose="020F0502020204030204" pitchFamily="34" charset="0"/>
              </a:rPr>
              <a:t>The focus of the What Works Centre for Crime Reduction is on:</a:t>
            </a:r>
          </a:p>
          <a:p>
            <a:pPr>
              <a:lnSpc>
                <a:spcPct val="90000"/>
              </a:lnSpc>
            </a:pPr>
            <a:r>
              <a:rPr lang="en-GB" sz="2000" dirty="0">
                <a:latin typeface="Calibri" panose="020F0502020204030204" pitchFamily="34" charset="0"/>
                <a:cs typeface="Calibri" panose="020F0502020204030204" pitchFamily="34" charset="0"/>
              </a:rPr>
              <a:t>reviewing research on practices and interventions to reduce crime;</a:t>
            </a:r>
          </a:p>
          <a:p>
            <a:pPr>
              <a:lnSpc>
                <a:spcPct val="90000"/>
              </a:lnSpc>
            </a:pPr>
            <a:r>
              <a:rPr lang="en-GB" sz="2000" dirty="0">
                <a:latin typeface="Calibri" panose="020F0502020204030204" pitchFamily="34" charset="0"/>
                <a:cs typeface="Calibri" panose="020F0502020204030204" pitchFamily="34" charset="0"/>
              </a:rPr>
              <a:t>labelling the best available evidence on interventions in terms of impact on crime reduction, how they work, where they work, how to do it and economic cost. </a:t>
            </a:r>
            <a:r>
              <a:rPr lang="en-GB" sz="2000" dirty="0">
                <a:latin typeface="Calibri" panose="020F0502020204030204" pitchFamily="34" charset="0"/>
                <a:cs typeface="Calibri" panose="020F0502020204030204" pitchFamily="34" charset="0"/>
                <a:hlinkClick r:id="rId3"/>
              </a:rPr>
              <a:t>Go to Crime Reduction Toolkit</a:t>
            </a:r>
            <a:r>
              <a:rPr lang="en-GB" sz="2000" dirty="0">
                <a:latin typeface="Calibri" panose="020F0502020204030204" pitchFamily="34" charset="0"/>
                <a:cs typeface="Calibri" panose="020F0502020204030204" pitchFamily="34" charset="0"/>
              </a:rPr>
              <a:t>.</a:t>
            </a:r>
          </a:p>
          <a:p>
            <a:pPr>
              <a:lnSpc>
                <a:spcPct val="90000"/>
              </a:lnSpc>
            </a:pPr>
            <a:r>
              <a:rPr lang="en-GB" sz="2000" dirty="0">
                <a:latin typeface="Calibri" panose="020F0502020204030204" pitchFamily="34" charset="0"/>
                <a:cs typeface="Calibri" panose="020F0502020204030204" pitchFamily="34" charset="0"/>
              </a:rPr>
              <a:t>providing Police and Crime Commissioners (PCCs) and other crime reduction stakeholders with the knowledge, tools and guidance to help them target their resources more effectively.</a:t>
            </a:r>
          </a:p>
          <a:p>
            <a:pPr>
              <a:lnSpc>
                <a:spcPct val="90000"/>
              </a:lnSpc>
            </a:pPr>
            <a:r>
              <a:rPr lang="en-GB" sz="2000" dirty="0">
                <a:latin typeface="Calibri" panose="020F0502020204030204" pitchFamily="34" charset="0"/>
                <a:cs typeface="Calibri" panose="020F0502020204030204" pitchFamily="34" charset="0"/>
              </a:rPr>
              <a:t>College What Works is part of a network of What Works Centres created to provide robust and comprehensive evidence that will guide decision-making on public spending. For more information, see the </a:t>
            </a:r>
            <a:r>
              <a:rPr lang="en-GB" sz="2000" dirty="0">
                <a:latin typeface="Calibri" panose="020F0502020204030204" pitchFamily="34" charset="0"/>
                <a:cs typeface="Calibri" panose="020F0502020204030204" pitchFamily="34" charset="0"/>
                <a:hlinkClick r:id="rId4" tooltip="Go to Gov.uk website"/>
              </a:rPr>
              <a:t>Gov.uk website</a:t>
            </a:r>
            <a:r>
              <a:rPr lang="en-GB" sz="20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809938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8F080-86AF-47ED-8661-1AE6E8CA00F0}"/>
              </a:ext>
            </a:extLst>
          </p:cNvPr>
          <p:cNvSpPr>
            <a:spLocks noGrp="1"/>
          </p:cNvSpPr>
          <p:nvPr>
            <p:ph type="title"/>
          </p:nvPr>
        </p:nvSpPr>
        <p:spPr/>
        <p:txBody>
          <a:bodyPr/>
          <a:lstStyle/>
          <a:p>
            <a:pPr algn="ctr"/>
            <a:r>
              <a:rPr lang="en-GB" dirty="0">
                <a:latin typeface="Calibri" panose="020F0502020204030204" pitchFamily="34" charset="0"/>
                <a:cs typeface="Calibri" panose="020F0502020204030204" pitchFamily="34" charset="0"/>
              </a:rPr>
              <a:t>The What Works Centre for Crime Reduction</a:t>
            </a:r>
          </a:p>
        </p:txBody>
      </p:sp>
      <p:sp>
        <p:nvSpPr>
          <p:cNvPr id="3" name="Content Placeholder 2">
            <a:extLst>
              <a:ext uri="{FF2B5EF4-FFF2-40B4-BE49-F238E27FC236}">
                <a16:creationId xmlns:a16="http://schemas.microsoft.com/office/drawing/2014/main" id="{34D0153C-5320-44F8-A7EB-49E6416D6706}"/>
              </a:ext>
            </a:extLst>
          </p:cNvPr>
          <p:cNvSpPr>
            <a:spLocks noGrp="1"/>
          </p:cNvSpPr>
          <p:nvPr>
            <p:ph idx="1"/>
          </p:nvPr>
        </p:nvSpPr>
        <p:spPr>
          <a:xfrm>
            <a:off x="838200" y="1891145"/>
            <a:ext cx="10515600" cy="4800600"/>
          </a:xfrm>
        </p:spPr>
        <p:txBody>
          <a:bodyPr>
            <a:normAutofit lnSpcReduction="10000"/>
          </a:bodyPr>
          <a:lstStyle/>
          <a:p>
            <a:pPr marL="0" indent="0">
              <a:buNone/>
              <a:defRPr/>
            </a:pPr>
            <a:endParaRPr lang="en-GB" sz="2400" b="1" dirty="0"/>
          </a:p>
          <a:p>
            <a:pPr marL="0" indent="0">
              <a:buNone/>
              <a:defRPr/>
            </a:pPr>
            <a:r>
              <a:rPr lang="en-GB" sz="2400" b="1" dirty="0">
                <a:latin typeface="Calibri" panose="020F0502020204030204" pitchFamily="34" charset="0"/>
                <a:cs typeface="Calibri" panose="020F0502020204030204" pitchFamily="34" charset="0"/>
              </a:rPr>
              <a:t>The What Works Centre for Crime Reduction (WWCCR) </a:t>
            </a:r>
            <a:r>
              <a:rPr lang="en-GB" sz="2400" dirty="0">
                <a:latin typeface="Calibri" panose="020F0502020204030204" pitchFamily="34" charset="0"/>
                <a:cs typeface="Calibri" panose="020F0502020204030204" pitchFamily="34" charset="0"/>
              </a:rPr>
              <a:t>is led by The College of Policing with support from a consortium of universities. Its work has involved:</a:t>
            </a:r>
          </a:p>
          <a:p>
            <a:pPr>
              <a:defRPr/>
            </a:pPr>
            <a:r>
              <a:rPr lang="en-GB" sz="2400" dirty="0">
                <a:latin typeface="Calibri" panose="020F0502020204030204" pitchFamily="34" charset="0"/>
                <a:cs typeface="Calibri" panose="020F0502020204030204" pitchFamily="34" charset="0"/>
              </a:rPr>
              <a:t>Systematically reviewing available research on the effectiveness of interventions to reduce crime;</a:t>
            </a:r>
          </a:p>
          <a:p>
            <a:pPr>
              <a:defRPr/>
            </a:pPr>
            <a:r>
              <a:rPr lang="en-GB" sz="2400" dirty="0">
                <a:latin typeface="Calibri" panose="020F0502020204030204" pitchFamily="34" charset="0"/>
                <a:cs typeface="Calibri" panose="020F0502020204030204" pitchFamily="34" charset="0"/>
              </a:rPr>
              <a:t>Summarising that evidence in terms of its strength and quality, cost, impact, why it works, where it works and any issues with implementation;</a:t>
            </a:r>
          </a:p>
          <a:p>
            <a:pPr>
              <a:defRPr/>
            </a:pPr>
            <a:r>
              <a:rPr lang="en-GB" sz="2400" dirty="0">
                <a:latin typeface="Calibri" panose="020F0502020204030204" pitchFamily="34" charset="0"/>
                <a:cs typeface="Calibri" panose="020F0502020204030204" pitchFamily="34" charset="0"/>
              </a:rPr>
              <a:t>Providing stakeholders with knowledge, tools and guidance to help them apply research evidence and target resources more effectively.</a:t>
            </a:r>
          </a:p>
          <a:p>
            <a:pPr>
              <a:defRPr/>
            </a:pPr>
            <a:endParaRPr lang="en-GB" sz="2400" dirty="0">
              <a:latin typeface="Calibri" panose="020F0502020204030204" pitchFamily="34" charset="0"/>
              <a:cs typeface="Calibri" panose="020F0502020204030204" pitchFamily="34" charset="0"/>
            </a:endParaRPr>
          </a:p>
          <a:p>
            <a:pPr marL="0" indent="0">
              <a:buNone/>
              <a:defRPr/>
            </a:pPr>
            <a:r>
              <a:rPr lang="en-GB" sz="2400" b="1" dirty="0">
                <a:solidFill>
                  <a:srgbClr val="000000"/>
                </a:solidFill>
                <a:latin typeface="Calibri" panose="020F0502020204030204" pitchFamily="34" charset="0"/>
                <a:cs typeface="Calibri" panose="020F0502020204030204" pitchFamily="34" charset="0"/>
              </a:rPr>
              <a:t>Hunter, May &amp; Hough (July 2017)</a:t>
            </a:r>
          </a:p>
        </p:txBody>
      </p:sp>
    </p:spTree>
    <p:extLst>
      <p:ext uri="{BB962C8B-B14F-4D97-AF65-F5344CB8AC3E}">
        <p14:creationId xmlns:p14="http://schemas.microsoft.com/office/powerpoint/2010/main" val="1336114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E003A-9D4C-4860-8DE6-2DE46DBB73B0}"/>
              </a:ext>
            </a:extLst>
          </p:cNvPr>
          <p:cNvSpPr>
            <a:spLocks noGrp="1"/>
          </p:cNvSpPr>
          <p:nvPr>
            <p:ph type="title"/>
          </p:nvPr>
        </p:nvSpPr>
        <p:spPr>
          <a:xfrm>
            <a:off x="838200" y="265734"/>
            <a:ext cx="10515600" cy="1325563"/>
          </a:xfrm>
        </p:spPr>
        <p:txBody>
          <a:bodyPr/>
          <a:lstStyle/>
          <a:p>
            <a:r>
              <a:rPr lang="en-GB" dirty="0">
                <a:latin typeface="Calibri" panose="020F0502020204030204" pitchFamily="34" charset="0"/>
                <a:cs typeface="Calibri" panose="020F0502020204030204" pitchFamily="34" charset="0"/>
              </a:rPr>
              <a:t>Some achievements </a:t>
            </a:r>
          </a:p>
        </p:txBody>
      </p:sp>
      <p:sp>
        <p:nvSpPr>
          <p:cNvPr id="3" name="Content Placeholder 2">
            <a:extLst>
              <a:ext uri="{FF2B5EF4-FFF2-40B4-BE49-F238E27FC236}">
                <a16:creationId xmlns:a16="http://schemas.microsoft.com/office/drawing/2014/main" id="{BCEE2E73-97C6-45E9-80BE-87675E16CE0D}"/>
              </a:ext>
            </a:extLst>
          </p:cNvPr>
          <p:cNvSpPr>
            <a:spLocks noGrp="1"/>
          </p:cNvSpPr>
          <p:nvPr>
            <p:ph idx="1"/>
          </p:nvPr>
        </p:nvSpPr>
        <p:spPr>
          <a:xfrm>
            <a:off x="838200" y="1733385"/>
            <a:ext cx="10515600" cy="4160520"/>
          </a:xfrm>
        </p:spPr>
        <p:txBody>
          <a:bodyPr>
            <a:noAutofit/>
          </a:bodyPr>
          <a:lstStyle/>
          <a:p>
            <a:pPr>
              <a:defRPr/>
            </a:pPr>
            <a:r>
              <a:rPr lang="en-GB" sz="2400" dirty="0">
                <a:latin typeface="Calibri" panose="020F0502020204030204" pitchFamily="34" charset="0"/>
                <a:cs typeface="Calibri" panose="020F0502020204030204" pitchFamily="34" charset="0"/>
              </a:rPr>
              <a:t>Identification &amp; mapping of over 300 systematic reviews in area of crime reduction;</a:t>
            </a:r>
          </a:p>
          <a:p>
            <a:pPr>
              <a:defRPr/>
            </a:pPr>
            <a:r>
              <a:rPr lang="en-GB" sz="2400" dirty="0">
                <a:latin typeface="Calibri" panose="020F0502020204030204" pitchFamily="34" charset="0"/>
                <a:cs typeface="Calibri" panose="020F0502020204030204" pitchFamily="34" charset="0"/>
              </a:rPr>
              <a:t>Design of EMMIE coding system to rate and rank the evidence to help make it more accessible to practitioners;</a:t>
            </a:r>
          </a:p>
          <a:p>
            <a:pPr>
              <a:defRPr/>
            </a:pPr>
            <a:r>
              <a:rPr lang="en-GB" sz="2400" dirty="0">
                <a:latin typeface="Calibri" panose="020F0502020204030204" pitchFamily="34" charset="0"/>
                <a:cs typeface="Calibri" panose="020F0502020204030204" pitchFamily="34" charset="0"/>
              </a:rPr>
              <a:t>Development of the Crime Reduction Toolkit, providing easy access to the crime reduction evidence;</a:t>
            </a:r>
          </a:p>
          <a:p>
            <a:pPr>
              <a:defRPr/>
            </a:pPr>
            <a:r>
              <a:rPr lang="en-GB" sz="2400" dirty="0">
                <a:latin typeface="Calibri" panose="020F0502020204030204" pitchFamily="34" charset="0"/>
                <a:cs typeface="Calibri" panose="020F0502020204030204" pitchFamily="34" charset="0"/>
              </a:rPr>
              <a:t>12 new systematic reviews on crime reduction interventions incl. alley-gating, retail tagging and mentoring;</a:t>
            </a:r>
          </a:p>
          <a:p>
            <a:pPr>
              <a:defRPr/>
            </a:pPr>
            <a:r>
              <a:rPr lang="en-GB" sz="2400" dirty="0">
                <a:latin typeface="Calibri" panose="020F0502020204030204" pitchFamily="34" charset="0"/>
                <a:cs typeface="Calibri" panose="020F0502020204030204" pitchFamily="34" charset="0"/>
              </a:rPr>
              <a:t>Guidance on analysing costs of interventions;</a:t>
            </a:r>
          </a:p>
          <a:p>
            <a:pPr>
              <a:defRPr/>
            </a:pPr>
            <a:r>
              <a:rPr lang="en-GB" sz="2400" dirty="0">
                <a:latin typeface="Calibri" panose="020F0502020204030204" pitchFamily="34" charset="0"/>
                <a:cs typeface="Calibri" panose="020F0502020204030204" pitchFamily="34" charset="0"/>
              </a:rPr>
              <a:t>Development of training package on understanding evidence-based approaches. </a:t>
            </a:r>
          </a:p>
        </p:txBody>
      </p:sp>
    </p:spTree>
    <p:extLst>
      <p:ext uri="{BB962C8B-B14F-4D97-AF65-F5344CB8AC3E}">
        <p14:creationId xmlns:p14="http://schemas.microsoft.com/office/powerpoint/2010/main" val="412932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DD2ADE-7204-4D07-A38F-F7904562E0F2}"/>
              </a:ext>
            </a:extLst>
          </p:cNvPr>
          <p:cNvSpPr>
            <a:spLocks noGrp="1"/>
          </p:cNvSpPr>
          <p:nvPr>
            <p:ph type="title"/>
          </p:nvPr>
        </p:nvSpPr>
        <p:spPr>
          <a:xfrm>
            <a:off x="838201" y="643467"/>
            <a:ext cx="3888526" cy="1800526"/>
          </a:xfrm>
        </p:spPr>
        <p:txBody>
          <a:bodyPr>
            <a:normAutofit/>
          </a:bodyPr>
          <a:lstStyle/>
          <a:p>
            <a:r>
              <a:rPr lang="en-GB" dirty="0"/>
              <a:t>College of Policing</a:t>
            </a:r>
          </a:p>
        </p:txBody>
      </p:sp>
      <p:sp>
        <p:nvSpPr>
          <p:cNvPr id="3" name="Content Placeholder 2">
            <a:extLst>
              <a:ext uri="{FF2B5EF4-FFF2-40B4-BE49-F238E27FC236}">
                <a16:creationId xmlns:a16="http://schemas.microsoft.com/office/drawing/2014/main" id="{4477FDD0-4FAF-43B5-AA75-7DEDEA587AC8}"/>
              </a:ext>
            </a:extLst>
          </p:cNvPr>
          <p:cNvSpPr>
            <a:spLocks noGrp="1"/>
          </p:cNvSpPr>
          <p:nvPr>
            <p:ph idx="1"/>
          </p:nvPr>
        </p:nvSpPr>
        <p:spPr>
          <a:xfrm>
            <a:off x="838201" y="2623381"/>
            <a:ext cx="3888528" cy="3553581"/>
          </a:xfrm>
        </p:spPr>
        <p:txBody>
          <a:bodyPr>
            <a:normAutofit/>
          </a:bodyPr>
          <a:lstStyle/>
          <a:p>
            <a:r>
              <a:rPr lang="en-GB" sz="2000">
                <a:ea typeface="+mn-lt"/>
                <a:cs typeface="+mn-lt"/>
                <a:hlinkClick r:id="rId2"/>
              </a:rPr>
              <a:t>https://whatworks.college.police.uk/toolkit/Pages/Welcome.aspx</a:t>
            </a:r>
            <a:endParaRPr lang="en-US" sz="2000">
              <a:ea typeface="+mn-lt"/>
              <a:cs typeface="+mn-lt"/>
            </a:endParaRPr>
          </a:p>
          <a:p>
            <a:endParaRPr lang="en-GB" sz="2000"/>
          </a:p>
        </p:txBody>
      </p:sp>
      <p:pic>
        <p:nvPicPr>
          <p:cNvPr id="5" name="Picture 4" descr="Chart, bubble chart&#10;&#10;Description automatically generated">
            <a:extLst>
              <a:ext uri="{FF2B5EF4-FFF2-40B4-BE49-F238E27FC236}">
                <a16:creationId xmlns:a16="http://schemas.microsoft.com/office/drawing/2014/main" id="{C5D77352-8FDC-421F-8EE4-619C50077E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3037" y="643467"/>
            <a:ext cx="6734163" cy="5892392"/>
          </a:xfrm>
          <a:prstGeom prst="rect">
            <a:avLst/>
          </a:prstGeom>
        </p:spPr>
      </p:pic>
    </p:spTree>
    <p:extLst>
      <p:ext uri="{BB962C8B-B14F-4D97-AF65-F5344CB8AC3E}">
        <p14:creationId xmlns:p14="http://schemas.microsoft.com/office/powerpoint/2010/main" val="512838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C4FD-010F-4178-8ABC-1911F89D3B4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37DC3A50-034F-44B0-9882-0264DD71DC97}"/>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Therefore, the general purpose of the CoP is;</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act as a professional body for police education.</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set standards for the police service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ensure continuous professional development of officers.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‘scan the horizon’ and ensure that the police services in Wales &amp; England are as modern and efficient as possible.</a:t>
            </a:r>
          </a:p>
        </p:txBody>
      </p:sp>
    </p:spTree>
    <p:extLst>
      <p:ext uri="{BB962C8B-B14F-4D97-AF65-F5344CB8AC3E}">
        <p14:creationId xmlns:p14="http://schemas.microsoft.com/office/powerpoint/2010/main" val="2594310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Freeform: Shape 6159">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89E873-A363-4EEB-B0F0-C5962F44B4CB}"/>
              </a:ext>
            </a:extLst>
          </p:cNvPr>
          <p:cNvSpPr>
            <a:spLocks noGrp="1"/>
          </p:cNvSpPr>
          <p:nvPr>
            <p:ph type="title"/>
          </p:nvPr>
        </p:nvSpPr>
        <p:spPr>
          <a:xfrm>
            <a:off x="838201" y="643467"/>
            <a:ext cx="3888526" cy="1800526"/>
          </a:xfrm>
        </p:spPr>
        <p:txBody>
          <a:bodyPr>
            <a:normAutofit/>
          </a:bodyPr>
          <a:lstStyle/>
          <a:p>
            <a:pPr algn="ctr"/>
            <a:r>
              <a:rPr lang="en-GB" sz="3100" dirty="0">
                <a:latin typeface="Calibri" panose="020F0502020204030204" pitchFamily="34" charset="0"/>
                <a:cs typeface="Calibri" panose="020F0502020204030204" pitchFamily="34" charset="0"/>
              </a:rPr>
              <a:t>Societal Expectations</a:t>
            </a:r>
            <a:br>
              <a:rPr lang="en-GB" sz="3100" dirty="0">
                <a:latin typeface="Calibri" panose="020F0502020204030204" pitchFamily="34" charset="0"/>
                <a:cs typeface="Calibri" panose="020F0502020204030204" pitchFamily="34" charset="0"/>
              </a:rPr>
            </a:br>
            <a:br>
              <a:rPr lang="en-GB" sz="3100" dirty="0">
                <a:latin typeface="Calibri" panose="020F0502020204030204" pitchFamily="34" charset="0"/>
                <a:cs typeface="Calibri" panose="020F0502020204030204" pitchFamily="34" charset="0"/>
              </a:rPr>
            </a:br>
            <a:r>
              <a:rPr lang="en-GB" sz="3100" dirty="0">
                <a:latin typeface="Calibri" panose="020F0502020204030204" pitchFamily="34" charset="0"/>
                <a:cs typeface="Calibri" panose="020F0502020204030204" pitchFamily="34" charset="0"/>
              </a:rPr>
              <a:t>What do the public really think?</a:t>
            </a:r>
          </a:p>
        </p:txBody>
      </p:sp>
      <p:sp>
        <p:nvSpPr>
          <p:cNvPr id="3" name="Content Placeholder 2">
            <a:extLst>
              <a:ext uri="{FF2B5EF4-FFF2-40B4-BE49-F238E27FC236}">
                <a16:creationId xmlns:a16="http://schemas.microsoft.com/office/drawing/2014/main" id="{585AFD41-8A69-4DFE-A984-4B9E35F4739E}"/>
              </a:ext>
            </a:extLst>
          </p:cNvPr>
          <p:cNvSpPr>
            <a:spLocks noGrp="1"/>
          </p:cNvSpPr>
          <p:nvPr>
            <p:ph idx="1"/>
          </p:nvPr>
        </p:nvSpPr>
        <p:spPr>
          <a:xfrm>
            <a:off x="838201" y="2623381"/>
            <a:ext cx="3888528" cy="3553581"/>
          </a:xfrm>
        </p:spPr>
        <p:txBody>
          <a:bodyPr>
            <a:normAutofit/>
          </a:bodyPr>
          <a:lstStyle/>
          <a:p>
            <a:pPr marL="0" indent="0">
              <a:buNone/>
            </a:pPr>
            <a:endParaRPr lang="en-GB" sz="2000" dirty="0"/>
          </a:p>
          <a:p>
            <a:pPr marL="0" indent="0" algn="ctr">
              <a:buNone/>
            </a:pPr>
            <a:r>
              <a:rPr lang="en-GB" sz="2000" dirty="0">
                <a:latin typeface="Calibri" panose="020F0502020204030204" pitchFamily="34" charset="0"/>
                <a:cs typeface="Calibri" panose="020F0502020204030204" pitchFamily="34" charset="0"/>
              </a:rPr>
              <a:t>A report prepared for the Committee on Standards in Public Life by Chris Prosser and the Committee’s Research Advisory Board, using data collected by Ipsos MORI through the </a:t>
            </a:r>
            <a:r>
              <a:rPr lang="en-GB" sz="2000" dirty="0" err="1">
                <a:latin typeface="Calibri" panose="020F0502020204030204" pitchFamily="34" charset="0"/>
                <a:cs typeface="Calibri" panose="020F0502020204030204" pitchFamily="34" charset="0"/>
              </a:rPr>
              <a:t>Capibus</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OmniBus</a:t>
            </a:r>
            <a:r>
              <a:rPr lang="en-GB" sz="2000" dirty="0">
                <a:latin typeface="Calibri" panose="020F0502020204030204" pitchFamily="34" charset="0"/>
                <a:cs typeface="Calibri" panose="020F0502020204030204" pitchFamily="34" charset="0"/>
              </a:rPr>
              <a:t> survey. </a:t>
            </a:r>
          </a:p>
        </p:txBody>
      </p:sp>
      <p:pic>
        <p:nvPicPr>
          <p:cNvPr id="6148" name="Picture 4" descr="Committee on Standards in Public Life">
            <a:extLst>
              <a:ext uri="{FF2B5EF4-FFF2-40B4-BE49-F238E27FC236}">
                <a16:creationId xmlns:a16="http://schemas.microsoft.com/office/drawing/2014/main" id="{8A68CC56-C69C-20F4-6D92-D704A6FE2E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15976" y="643234"/>
            <a:ext cx="2973226" cy="262489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The Standards Landscape: A 2020 vision - Committee on Standards in Public  Life">
            <a:extLst>
              <a:ext uri="{FF2B5EF4-FFF2-40B4-BE49-F238E27FC236}">
                <a16:creationId xmlns:a16="http://schemas.microsoft.com/office/drawing/2014/main" id="{F70A58DB-4EEC-2389-8750-76116B4D6C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679" r="33807" b="1"/>
          <a:stretch/>
        </p:blipFill>
        <p:spPr bwMode="auto">
          <a:xfrm>
            <a:off x="7678985" y="3589867"/>
            <a:ext cx="3247208" cy="2587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707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AFB6-4CA2-479A-BF0E-2CD16477B35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87816723-AC16-42CC-A3BA-936F4F16C2FA}"/>
              </a:ext>
            </a:extLst>
          </p:cNvPr>
          <p:cNvSpPr>
            <a:spLocks noGrp="1"/>
          </p:cNvSpPr>
          <p:nvPr>
            <p:ph idx="1"/>
          </p:nvPr>
        </p:nvSpPr>
        <p:spPr>
          <a:xfrm>
            <a:off x="838200" y="1690687"/>
            <a:ext cx="10515600" cy="4802187"/>
          </a:xfrm>
        </p:spPr>
        <p:txBody>
          <a:bodyPr>
            <a:normAutofit/>
          </a:bodyPr>
          <a:lstStyle/>
          <a:p>
            <a:pPr marL="0" indent="0">
              <a:buNone/>
            </a:pPr>
            <a:r>
              <a:rPr lang="en-GB" dirty="0">
                <a:latin typeface="Calibri" panose="020F0502020204030204" pitchFamily="34" charset="0"/>
                <a:cs typeface="Calibri" panose="020F0502020204030204" pitchFamily="34" charset="0"/>
              </a:rPr>
              <a:t>Perceptions of standards of public life. </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Most respondents trust judges (71%) and senior police officers (59%) to tell the truth. </a:t>
            </a:r>
          </a:p>
          <a:p>
            <a:r>
              <a:rPr lang="en-GB" dirty="0">
                <a:latin typeface="Calibri" panose="020F0502020204030204" pitchFamily="34" charset="0"/>
                <a:cs typeface="Calibri" panose="020F0502020204030204" pitchFamily="34" charset="0"/>
              </a:rPr>
              <a:t>More respondents said they did not trust local councillors to tell the truth (38%) than said they did trust them to tell the truth (32%).</a:t>
            </a:r>
          </a:p>
          <a:p>
            <a:r>
              <a:rPr lang="en-GB" dirty="0">
                <a:latin typeface="Calibri" panose="020F0502020204030204" pitchFamily="34" charset="0"/>
                <a:cs typeface="Calibri" panose="020F0502020204030204" pitchFamily="34" charset="0"/>
              </a:rPr>
              <a:t>More respondents thought the standards of conduct of public office holders were low (34%) than thought they were high (24%).</a:t>
            </a:r>
          </a:p>
        </p:txBody>
      </p:sp>
    </p:spTree>
    <p:extLst>
      <p:ext uri="{BB962C8B-B14F-4D97-AF65-F5344CB8AC3E}">
        <p14:creationId xmlns:p14="http://schemas.microsoft.com/office/powerpoint/2010/main" val="657530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6867-0D88-4AC5-968C-4A710495D73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Societal Expectations – What do the public really think?</a:t>
            </a:r>
          </a:p>
        </p:txBody>
      </p:sp>
      <p:sp>
        <p:nvSpPr>
          <p:cNvPr id="3" name="Content Placeholder 2">
            <a:extLst>
              <a:ext uri="{FF2B5EF4-FFF2-40B4-BE49-F238E27FC236}">
                <a16:creationId xmlns:a16="http://schemas.microsoft.com/office/drawing/2014/main" id="{0417ADBC-F575-487B-A63A-DD0C0A362BDE}"/>
              </a:ext>
            </a:extLst>
          </p:cNvPr>
          <p:cNvSpPr>
            <a:spLocks noGrp="1"/>
          </p:cNvSpPr>
          <p:nvPr>
            <p:ph idx="1"/>
          </p:nvPr>
        </p:nvSpPr>
        <p:spPr>
          <a:xfrm>
            <a:off x="838200" y="1932709"/>
            <a:ext cx="10515600" cy="4560165"/>
          </a:xfrm>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Accountability and responsiveness in local policing.</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Most respondents agreed that police were held to account for their actions (55%) and that police were dealing with the crime and anti-social behaviour issues that matter (54%). </a:t>
            </a:r>
          </a:p>
          <a:p>
            <a:r>
              <a:rPr lang="en-GB" dirty="0">
                <a:latin typeface="Calibri" panose="020F0502020204030204" pitchFamily="34" charset="0"/>
                <a:cs typeface="Calibri" panose="020F0502020204030204" pitchFamily="34" charset="0"/>
              </a:rPr>
              <a:t>Almost equal numbers of respondents thought it was clear who to complain to about problems with local policing (38%) as thought it was unclear (39%). </a:t>
            </a:r>
          </a:p>
          <a:p>
            <a:r>
              <a:rPr lang="en-GB" dirty="0">
                <a:latin typeface="Calibri" panose="020F0502020204030204" pitchFamily="34" charset="0"/>
                <a:cs typeface="Calibri" panose="020F0502020204030204" pitchFamily="34" charset="0"/>
              </a:rPr>
              <a:t>Only a quarter of respondents thought local people had a say in how police spend their time and budget, whilst 42% did not.</a:t>
            </a:r>
          </a:p>
        </p:txBody>
      </p:sp>
    </p:spTree>
    <p:extLst>
      <p:ext uri="{BB962C8B-B14F-4D97-AF65-F5344CB8AC3E}">
        <p14:creationId xmlns:p14="http://schemas.microsoft.com/office/powerpoint/2010/main" val="1464918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197" name="Rectangle 7196">
            <a:extLst>
              <a:ext uri="{FF2B5EF4-FFF2-40B4-BE49-F238E27FC236}">
                <a16:creationId xmlns:a16="http://schemas.microsoft.com/office/drawing/2014/main" id="{7981890C-E924-4B88-A871-8F824C7A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E440B8E-1BC9-D395-24F5-2A34E12FBD68}"/>
              </a:ext>
            </a:extLst>
          </p:cNvPr>
          <p:cNvSpPr>
            <a:spLocks noGrp="1"/>
          </p:cNvSpPr>
          <p:nvPr>
            <p:ph type="title"/>
          </p:nvPr>
        </p:nvSpPr>
        <p:spPr>
          <a:xfrm>
            <a:off x="838200" y="1113157"/>
            <a:ext cx="4797354" cy="3103030"/>
          </a:xfrm>
        </p:spPr>
        <p:txBody>
          <a:bodyPr vert="horz" lIns="91440" tIns="45720" rIns="91440" bIns="45720" rtlCol="0" anchor="b">
            <a:normAutofit/>
          </a:bodyPr>
          <a:lstStyle/>
          <a:p>
            <a:r>
              <a:rPr lang="en-US" sz="4100" i="1"/>
              <a:t>Police &amp; Crime Commissioner  South Wales </a:t>
            </a:r>
            <a:br>
              <a:rPr lang="en-US" sz="4100" i="1"/>
            </a:br>
            <a:br>
              <a:rPr lang="en-US" sz="4100" i="1"/>
            </a:br>
            <a:r>
              <a:rPr lang="en-US" sz="4100" i="1"/>
              <a:t>Emma Wools</a:t>
            </a:r>
          </a:p>
        </p:txBody>
      </p:sp>
      <p:pic>
        <p:nvPicPr>
          <p:cNvPr id="2" name="Picture 1">
            <a:extLst>
              <a:ext uri="{FF2B5EF4-FFF2-40B4-BE49-F238E27FC236}">
                <a16:creationId xmlns:a16="http://schemas.microsoft.com/office/drawing/2014/main" id="{3BA07CA1-6C0B-E989-57E1-23A7ACCE0087}"/>
              </a:ext>
            </a:extLst>
          </p:cNvPr>
          <p:cNvPicPr>
            <a:picLocks noChangeAspect="1"/>
          </p:cNvPicPr>
          <p:nvPr/>
        </p:nvPicPr>
        <p:blipFill>
          <a:blip r:embed="rId3"/>
          <a:srcRect r="-1" b="8925"/>
          <a:stretch/>
        </p:blipFill>
        <p:spPr>
          <a:xfrm>
            <a:off x="5710841"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7172" name="Picture 4" descr="Home">
            <a:extLst>
              <a:ext uri="{FF2B5EF4-FFF2-40B4-BE49-F238E27FC236}">
                <a16:creationId xmlns:a16="http://schemas.microsoft.com/office/drawing/2014/main" id="{23D56F5F-4F9C-0146-1209-33B7E380F6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405" b="6124"/>
          <a:stretch/>
        </p:blipFill>
        <p:spPr bwMode="auto">
          <a:xfrm>
            <a:off x="5078133" y="4323898"/>
            <a:ext cx="7113867" cy="2534102"/>
          </a:xfrm>
          <a:custGeom>
            <a:avLst/>
            <a:gdLst/>
            <a:ahLst/>
            <a:cxnLst/>
            <a:rect l="l" t="t" r="r" b="b"/>
            <a:pathLst>
              <a:path w="7113867" h="2534102">
                <a:moveTo>
                  <a:pt x="1237396" y="0"/>
                </a:moveTo>
                <a:lnTo>
                  <a:pt x="7113867" y="0"/>
                </a:lnTo>
                <a:lnTo>
                  <a:pt x="711386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07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624B-D189-4557-9E92-8A7C127999CB}"/>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Public knowledge of accountability</a:t>
            </a:r>
          </a:p>
        </p:txBody>
      </p:sp>
      <p:sp>
        <p:nvSpPr>
          <p:cNvPr id="3" name="Content Placeholder 2">
            <a:extLst>
              <a:ext uri="{FF2B5EF4-FFF2-40B4-BE49-F238E27FC236}">
                <a16:creationId xmlns:a16="http://schemas.microsoft.com/office/drawing/2014/main" id="{B7885203-10CC-4FFD-8286-898671504F47}"/>
              </a:ext>
            </a:extLst>
          </p:cNvPr>
          <p:cNvSpPr>
            <a:spLocks noGrp="1"/>
          </p:cNvSpPr>
          <p:nvPr>
            <p:ph idx="1"/>
          </p:nvPr>
        </p:nvSpPr>
        <p:spPr/>
        <p:txBody>
          <a:bodyPr>
            <a:normAutofit fontScale="92500" lnSpcReduction="10000"/>
          </a:bodyPr>
          <a:lstStyle/>
          <a:p>
            <a:pPr marL="0" indent="0">
              <a:buNone/>
            </a:pPr>
            <a:r>
              <a:rPr lang="en-GB" dirty="0">
                <a:solidFill>
                  <a:srgbClr val="FF0000"/>
                </a:solidFill>
                <a:latin typeface="Calibri" panose="020F0502020204030204" pitchFamily="34" charset="0"/>
                <a:cs typeface="Calibri" panose="020F0502020204030204" pitchFamily="34" charset="0"/>
              </a:rPr>
              <a:t>Knowledge of police accountability arrangements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68% of respondents said they had heard of Police and Crime Commissioners (PCCs). </a:t>
            </a:r>
          </a:p>
          <a:p>
            <a:r>
              <a:rPr lang="en-GB" dirty="0">
                <a:latin typeface="Calibri" panose="020F0502020204030204" pitchFamily="34" charset="0"/>
                <a:cs typeface="Calibri" panose="020F0502020204030204" pitchFamily="34" charset="0"/>
              </a:rPr>
              <a:t>Most respondents (53%) did not know that PCCs were elected and only 44% recalled the 2012 PCC elections. </a:t>
            </a:r>
          </a:p>
          <a:p>
            <a:r>
              <a:rPr lang="en-GB" dirty="0">
                <a:latin typeface="Calibri" panose="020F0502020204030204" pitchFamily="34" charset="0"/>
                <a:cs typeface="Calibri" panose="020F0502020204030204" pitchFamily="34" charset="0"/>
              </a:rPr>
              <a:t>Only 26% of respondents living in London said they were familiar with the arrangements for police accountability in London. </a:t>
            </a:r>
          </a:p>
          <a:p>
            <a:r>
              <a:rPr lang="en-GB" dirty="0">
                <a:latin typeface="Calibri" panose="020F0502020204030204" pitchFamily="34" charset="0"/>
                <a:cs typeface="Calibri" panose="020F0502020204030204" pitchFamily="34" charset="0"/>
              </a:rPr>
              <a:t>Only 10% of respondents said they would be able to name their PCC</a:t>
            </a:r>
          </a:p>
          <a:p>
            <a:endParaRPr lang="en-GB" dirty="0"/>
          </a:p>
        </p:txBody>
      </p:sp>
    </p:spTree>
    <p:extLst>
      <p:ext uri="{BB962C8B-B14F-4D97-AF65-F5344CB8AC3E}">
        <p14:creationId xmlns:p14="http://schemas.microsoft.com/office/powerpoint/2010/main" val="2670725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27BCA-E5EF-4053-8454-1546BD0FFEB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139F0516-A300-4195-9D9B-AC92CD9B21F2}"/>
              </a:ext>
            </a:extLst>
          </p:cNvPr>
          <p:cNvSpPr>
            <a:spLocks noGrp="1"/>
          </p:cNvSpPr>
          <p:nvPr>
            <p:ph idx="1"/>
          </p:nvPr>
        </p:nvSpPr>
        <p:spPr>
          <a:xfrm>
            <a:off x="838200" y="1690687"/>
            <a:ext cx="10515600" cy="4802187"/>
          </a:xfrm>
        </p:spPr>
        <p:txBody>
          <a:bodyPr>
            <a:normAutofit fontScale="92500"/>
          </a:bodyPr>
          <a:lstStyle/>
          <a:p>
            <a:pPr marL="0" indent="0">
              <a:buNone/>
            </a:pPr>
            <a:r>
              <a:rPr lang="en-GB" sz="2400" b="1" dirty="0">
                <a:latin typeface="Calibri" panose="020F0502020204030204" pitchFamily="34" charset="0"/>
                <a:cs typeface="Calibri" panose="020F0502020204030204" pitchFamily="34" charset="0"/>
              </a:rPr>
              <a:t>Engagement with and interest in Police and Crime Commissioners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In line with the actual turnout at the election, very few respondents reported having voted in the 2012 election (20%). </a:t>
            </a:r>
          </a:p>
          <a:p>
            <a:r>
              <a:rPr lang="en-GB" sz="2400" dirty="0">
                <a:latin typeface="Calibri" panose="020F0502020204030204" pitchFamily="34" charset="0"/>
                <a:cs typeface="Calibri" panose="020F0502020204030204" pitchFamily="34" charset="0"/>
              </a:rPr>
              <a:t>Very few respondents (8%) reported having had any contact with their PCC and only 15% said they were aware of public meetings on policing issues in their local area. </a:t>
            </a:r>
          </a:p>
          <a:p>
            <a:r>
              <a:rPr lang="en-GB" sz="2400" dirty="0">
                <a:latin typeface="Calibri" panose="020F0502020204030204" pitchFamily="34" charset="0"/>
                <a:cs typeface="Calibri" panose="020F0502020204030204" pitchFamily="34" charset="0"/>
              </a:rPr>
              <a:t>84% of respondents could name at least one source of information they would use to find out information about policing issues in their local area. </a:t>
            </a:r>
          </a:p>
          <a:p>
            <a:r>
              <a:rPr lang="en-GB" sz="2400" dirty="0">
                <a:latin typeface="Calibri" panose="020F0502020204030204" pitchFamily="34" charset="0"/>
                <a:cs typeface="Calibri" panose="020F0502020204030204" pitchFamily="34" charset="0"/>
              </a:rPr>
              <a:t>Respondents were generally not very interested in policing matters. 60% said they were not interested in finding out about policing issues in their local area. Similarly more respondents (41%) said they were not interested in the work of PCCs than said they were interested (29%).</a:t>
            </a:r>
          </a:p>
        </p:txBody>
      </p:sp>
    </p:spTree>
    <p:extLst>
      <p:ext uri="{BB962C8B-B14F-4D97-AF65-F5344CB8AC3E}">
        <p14:creationId xmlns:p14="http://schemas.microsoft.com/office/powerpoint/2010/main" val="2427981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F018-B9EE-443C-849B-BE7A1006F4A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5EF0E58F-6876-4AC6-B557-46956FD0531E}"/>
              </a:ext>
            </a:extLst>
          </p:cNvPr>
          <p:cNvSpPr>
            <a:spLocks noGrp="1"/>
          </p:cNvSpPr>
          <p:nvPr>
            <p:ph idx="1"/>
          </p:nvPr>
        </p:nvSpPr>
        <p:spPr>
          <a:xfrm>
            <a:off x="838200" y="1690687"/>
            <a:ext cx="10515600" cy="4647767"/>
          </a:xfrm>
        </p:spPr>
        <p:txBody>
          <a:bodyPr>
            <a:normAutofit/>
          </a:bodyPr>
          <a:lstStyle/>
          <a:p>
            <a:pPr marL="0" indent="0">
              <a:buNone/>
            </a:pPr>
            <a:r>
              <a:rPr lang="en-GB" dirty="0">
                <a:latin typeface="Calibri" panose="020F0502020204030204" pitchFamily="34" charset="0"/>
                <a:cs typeface="Calibri" panose="020F0502020204030204" pitchFamily="34" charset="0"/>
              </a:rPr>
              <a:t>Local Police and Crime Panels</a:t>
            </a:r>
          </a:p>
          <a:p>
            <a:r>
              <a:rPr lang="en-GB" dirty="0">
                <a:latin typeface="Calibri" panose="020F0502020204030204" pitchFamily="34" charset="0"/>
                <a:cs typeface="Calibri" panose="020F0502020204030204" pitchFamily="34" charset="0"/>
              </a:rPr>
              <a:t>Only 15% of respondents said they had heard of local Police and Crime Panels and most respondents did not know how they were appointed. </a:t>
            </a:r>
          </a:p>
          <a:p>
            <a:r>
              <a:rPr lang="en-GB" dirty="0">
                <a:latin typeface="Calibri" panose="020F0502020204030204" pitchFamily="34" charset="0"/>
                <a:cs typeface="Calibri" panose="020F0502020204030204" pitchFamily="34" charset="0"/>
              </a:rPr>
              <a:t>Despite most respondents not having heard of local Police and Crime Panels, twice as many respondents thought the panels would provide sufficient oversight of PCCs (34%) as did not (17%). </a:t>
            </a:r>
          </a:p>
          <a:p>
            <a:r>
              <a:rPr lang="en-GB" dirty="0">
                <a:latin typeface="Calibri" panose="020F0502020204030204" pitchFamily="34" charset="0"/>
                <a:cs typeface="Calibri" panose="020F0502020204030204" pitchFamily="34" charset="0"/>
              </a:rPr>
              <a:t>More respondents said they were not interested in the work of local Police and Crime Panels (42%) than said they were interested (27%). </a:t>
            </a:r>
          </a:p>
        </p:txBody>
      </p:sp>
    </p:spTree>
    <p:extLst>
      <p:ext uri="{BB962C8B-B14F-4D97-AF65-F5344CB8AC3E}">
        <p14:creationId xmlns:p14="http://schemas.microsoft.com/office/powerpoint/2010/main" val="2185272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B7717-EB53-4F2F-AF48-195B8197CDB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Demographic Differences</a:t>
            </a:r>
          </a:p>
        </p:txBody>
      </p:sp>
      <p:sp>
        <p:nvSpPr>
          <p:cNvPr id="3" name="Content Placeholder 2">
            <a:extLst>
              <a:ext uri="{FF2B5EF4-FFF2-40B4-BE49-F238E27FC236}">
                <a16:creationId xmlns:a16="http://schemas.microsoft.com/office/drawing/2014/main" id="{CB562572-1CF5-43CE-8EC8-01618108EC54}"/>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The survey was analysed for differences in answers on five key demographic variables: </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grade </a:t>
            </a:r>
          </a:p>
          <a:p>
            <a:r>
              <a:rPr lang="en-GB" dirty="0">
                <a:latin typeface="Calibri" panose="020F0502020204030204" pitchFamily="34" charset="0"/>
                <a:cs typeface="Calibri" panose="020F0502020204030204" pitchFamily="34" charset="0"/>
              </a:rPr>
              <a:t>Education</a:t>
            </a:r>
          </a:p>
          <a:p>
            <a:r>
              <a:rPr lang="en-GB" dirty="0">
                <a:latin typeface="Calibri" panose="020F0502020204030204" pitchFamily="34" charset="0"/>
                <a:cs typeface="Calibri" panose="020F0502020204030204" pitchFamily="34" charset="0"/>
              </a:rPr>
              <a:t>Age</a:t>
            </a:r>
          </a:p>
          <a:p>
            <a:r>
              <a:rPr lang="en-GB" dirty="0">
                <a:latin typeface="Calibri" panose="020F0502020204030204" pitchFamily="34" charset="0"/>
                <a:cs typeface="Calibri" panose="020F0502020204030204" pitchFamily="34" charset="0"/>
              </a:rPr>
              <a:t>Gender</a:t>
            </a:r>
          </a:p>
          <a:p>
            <a:r>
              <a:rPr lang="en-GB" dirty="0">
                <a:latin typeface="Calibri" panose="020F0502020204030204" pitchFamily="34" charset="0"/>
                <a:cs typeface="Calibri" panose="020F0502020204030204" pitchFamily="34" charset="0"/>
              </a:rPr>
              <a:t>Ethnicity. </a:t>
            </a:r>
          </a:p>
          <a:p>
            <a:endParaRPr lang="en-GB" dirty="0">
              <a:latin typeface="Calibri" panose="020F0502020204030204" pitchFamily="34" charset="0"/>
              <a:cs typeface="Calibri" panose="020F0502020204030204" pitchFamily="34" charset="0"/>
            </a:endParaRPr>
          </a:p>
          <a:p>
            <a:pPr marL="0" indent="0" algn="ctr">
              <a:buNone/>
            </a:pPr>
            <a:r>
              <a:rPr lang="en-GB" b="1" dirty="0">
                <a:latin typeface="Calibri" panose="020F0502020204030204" pitchFamily="34" charset="0"/>
                <a:cs typeface="Calibri" panose="020F0502020204030204" pitchFamily="34" charset="0"/>
              </a:rPr>
              <a:t>Lets take a look at some of the findings</a:t>
            </a:r>
          </a:p>
          <a:p>
            <a:endParaRPr lang="en-GB" dirty="0"/>
          </a:p>
        </p:txBody>
      </p:sp>
    </p:spTree>
    <p:extLst>
      <p:ext uri="{BB962C8B-B14F-4D97-AF65-F5344CB8AC3E}">
        <p14:creationId xmlns:p14="http://schemas.microsoft.com/office/powerpoint/2010/main" val="5373839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66F86D-8066-4368-B159-F058A210C3E7}"/>
              </a:ext>
            </a:extLst>
          </p:cNvPr>
          <p:cNvSpPr>
            <a:spLocks noGrp="1"/>
          </p:cNvSpPr>
          <p:nvPr>
            <p:ph type="title"/>
          </p:nvPr>
        </p:nvSpPr>
        <p:spPr>
          <a:xfrm>
            <a:off x="838200" y="1495426"/>
            <a:ext cx="3220880" cy="4024310"/>
          </a:xfrm>
        </p:spPr>
        <p:txBody>
          <a:bodyPr>
            <a:normAutofit/>
          </a:bodyPr>
          <a:lstStyle/>
          <a:p>
            <a:r>
              <a:rPr lang="en-GB" sz="3300"/>
              <a:t>Demographics</a:t>
            </a:r>
          </a:p>
        </p:txBody>
      </p:sp>
      <p:graphicFrame>
        <p:nvGraphicFramePr>
          <p:cNvPr id="5" name="Content Placeholder 2">
            <a:extLst>
              <a:ext uri="{FF2B5EF4-FFF2-40B4-BE49-F238E27FC236}">
                <a16:creationId xmlns:a16="http://schemas.microsoft.com/office/drawing/2014/main" id="{F3B67700-31A5-0F65-B422-4851C5674962}"/>
              </a:ext>
            </a:extLst>
          </p:cNvPr>
          <p:cNvGraphicFramePr>
            <a:graphicFrameLocks noGrp="1"/>
          </p:cNvGraphicFramePr>
          <p:nvPr>
            <p:ph idx="1"/>
            <p:extLst>
              <p:ext uri="{D42A27DB-BD31-4B8C-83A1-F6EECF244321}">
                <p14:modId xmlns:p14="http://schemas.microsoft.com/office/powerpoint/2010/main" val="3912893728"/>
              </p:ext>
            </p:extLst>
          </p:nvPr>
        </p:nvGraphicFramePr>
        <p:xfrm>
          <a:off x="4253853" y="519546"/>
          <a:ext cx="7404747" cy="6068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13105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B91BA7-9463-4E62-BF2A-C638AFBE34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Demographics</a:t>
            </a:r>
          </a:p>
        </p:txBody>
      </p:sp>
      <p:graphicFrame>
        <p:nvGraphicFramePr>
          <p:cNvPr id="5" name="Content Placeholder 2">
            <a:extLst>
              <a:ext uri="{FF2B5EF4-FFF2-40B4-BE49-F238E27FC236}">
                <a16:creationId xmlns:a16="http://schemas.microsoft.com/office/drawing/2014/main" id="{5A26005E-148B-7BA9-5E6F-EC94E06E42FA}"/>
              </a:ext>
            </a:extLst>
          </p:cNvPr>
          <p:cNvGraphicFramePr>
            <a:graphicFrameLocks noGrp="1"/>
          </p:cNvGraphicFramePr>
          <p:nvPr>
            <p:ph idx="1"/>
            <p:extLst>
              <p:ext uri="{D42A27DB-BD31-4B8C-83A1-F6EECF244321}">
                <p14:modId xmlns:p14="http://schemas.microsoft.com/office/powerpoint/2010/main" val="1076336166"/>
              </p:ext>
            </p:extLst>
          </p:nvPr>
        </p:nvGraphicFramePr>
        <p:xfrm>
          <a:off x="4437549" y="239486"/>
          <a:ext cx="7179381" cy="616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2128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2C6B14-0AF2-4DBD-9DEC-F1305554A84C}"/>
              </a:ext>
            </a:extLst>
          </p:cNvPr>
          <p:cNvSpPr>
            <a:spLocks noGrp="1"/>
          </p:cNvSpPr>
          <p:nvPr>
            <p:ph type="title"/>
          </p:nvPr>
        </p:nvSpPr>
        <p:spPr>
          <a:xfrm>
            <a:off x="1000941" y="2620477"/>
            <a:ext cx="3010737" cy="1497475"/>
          </a:xfrm>
        </p:spPr>
        <p:txBody>
          <a:bodyPr>
            <a:normAutofit/>
          </a:bodyPr>
          <a:lstStyle/>
          <a:p>
            <a:r>
              <a:rPr lang="en-GB" sz="2800"/>
              <a:t>Demographics</a:t>
            </a:r>
          </a:p>
        </p:txBody>
      </p:sp>
      <p:graphicFrame>
        <p:nvGraphicFramePr>
          <p:cNvPr id="5" name="Content Placeholder 2">
            <a:extLst>
              <a:ext uri="{FF2B5EF4-FFF2-40B4-BE49-F238E27FC236}">
                <a16:creationId xmlns:a16="http://schemas.microsoft.com/office/drawing/2014/main" id="{9D0D0A7A-838F-6EE7-612E-1A41F9500256}"/>
              </a:ext>
            </a:extLst>
          </p:cNvPr>
          <p:cNvGraphicFramePr>
            <a:graphicFrameLocks noGrp="1"/>
          </p:cNvGraphicFramePr>
          <p:nvPr>
            <p:ph idx="1"/>
            <p:extLst>
              <p:ext uri="{D42A27DB-BD31-4B8C-83A1-F6EECF244321}">
                <p14:modId xmlns:p14="http://schemas.microsoft.com/office/powerpoint/2010/main" val="695656980"/>
              </p:ext>
            </p:extLst>
          </p:nvPr>
        </p:nvGraphicFramePr>
        <p:xfrm>
          <a:off x="4356689" y="261257"/>
          <a:ext cx="7552282" cy="6313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6853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834243"/>
            <a:ext cx="3781618" cy="3189514"/>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068DEE-58C3-4A81-BC0E-AB7B0ABA43A4}"/>
              </a:ext>
            </a:extLst>
          </p:cNvPr>
          <p:cNvSpPr>
            <a:spLocks noGrp="1"/>
          </p:cNvSpPr>
          <p:nvPr>
            <p:ph type="title"/>
          </p:nvPr>
        </p:nvSpPr>
        <p:spPr>
          <a:xfrm>
            <a:off x="960510" y="2785830"/>
            <a:ext cx="3010737" cy="1765613"/>
          </a:xfrm>
        </p:spPr>
        <p:txBody>
          <a:bodyPr>
            <a:normAutofit/>
          </a:bodyPr>
          <a:lstStyle/>
          <a:p>
            <a:pPr algn="ctr"/>
            <a:r>
              <a:rPr lang="en-GB" sz="3000">
                <a:solidFill>
                  <a:srgbClr val="FFFFFF"/>
                </a:solidFill>
              </a:rPr>
              <a:t>Demographics</a:t>
            </a:r>
          </a:p>
        </p:txBody>
      </p:sp>
      <p:sp>
        <p:nvSpPr>
          <p:cNvPr id="3" name="Content Placeholder 2">
            <a:extLst>
              <a:ext uri="{FF2B5EF4-FFF2-40B4-BE49-F238E27FC236}">
                <a16:creationId xmlns:a16="http://schemas.microsoft.com/office/drawing/2014/main" id="{6822E157-F44E-4AC8-B289-6B0CD8593788}"/>
              </a:ext>
            </a:extLst>
          </p:cNvPr>
          <p:cNvSpPr>
            <a:spLocks noGrp="1"/>
          </p:cNvSpPr>
          <p:nvPr>
            <p:ph idx="1"/>
          </p:nvPr>
        </p:nvSpPr>
        <p:spPr>
          <a:xfrm>
            <a:off x="5285014" y="964850"/>
            <a:ext cx="6068786" cy="4928300"/>
          </a:xfrm>
        </p:spPr>
        <p:txBody>
          <a:bodyPr anchor="ctr">
            <a:normAutofit/>
          </a:bodyPr>
          <a:lstStyle/>
          <a:p>
            <a:pPr marL="0" indent="0">
              <a:buNone/>
            </a:pPr>
            <a:r>
              <a:rPr lang="en-GB" sz="2400" b="1" dirty="0"/>
              <a:t>Gender</a:t>
            </a:r>
            <a:r>
              <a:rPr lang="en-GB" sz="2400" dirty="0"/>
              <a:t> </a:t>
            </a:r>
          </a:p>
          <a:p>
            <a:endParaRPr lang="en-GB" sz="2400" dirty="0"/>
          </a:p>
          <a:p>
            <a:r>
              <a:rPr lang="en-GB" sz="2400" dirty="0"/>
              <a:t>Responses were very similar between men and women and only two gender differences emerged in the analysis </a:t>
            </a:r>
          </a:p>
          <a:p>
            <a:endParaRPr lang="en-GB" sz="2400" dirty="0"/>
          </a:p>
          <a:p>
            <a:r>
              <a:rPr lang="en-GB" sz="2400" dirty="0"/>
              <a:t>Men were more likely to know that PCCs were elected and said they would be able to name their PCC. </a:t>
            </a:r>
          </a:p>
          <a:p>
            <a:endParaRPr lang="en-GB" sz="2400" dirty="0"/>
          </a:p>
        </p:txBody>
      </p:sp>
    </p:spTree>
    <p:extLst>
      <p:ext uri="{BB962C8B-B14F-4D97-AF65-F5344CB8AC3E}">
        <p14:creationId xmlns:p14="http://schemas.microsoft.com/office/powerpoint/2010/main" val="878662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4ED989-BF13-4370-8AFE-D56DCEA25A0B}"/>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Demographics</a:t>
            </a:r>
          </a:p>
        </p:txBody>
      </p:sp>
      <p:graphicFrame>
        <p:nvGraphicFramePr>
          <p:cNvPr id="5" name="Content Placeholder 2">
            <a:extLst>
              <a:ext uri="{FF2B5EF4-FFF2-40B4-BE49-F238E27FC236}">
                <a16:creationId xmlns:a16="http://schemas.microsoft.com/office/drawing/2014/main" id="{0ADFB6C9-4B63-0CFA-9807-CC16448A22E4}"/>
              </a:ext>
            </a:extLst>
          </p:cNvPr>
          <p:cNvGraphicFramePr>
            <a:graphicFrameLocks noGrp="1"/>
          </p:cNvGraphicFramePr>
          <p:nvPr>
            <p:ph idx="1"/>
            <p:extLst>
              <p:ext uri="{D42A27DB-BD31-4B8C-83A1-F6EECF244321}">
                <p14:modId xmlns:p14="http://schemas.microsoft.com/office/powerpoint/2010/main" val="60920146"/>
              </p:ext>
            </p:extLst>
          </p:nvPr>
        </p:nvGraphicFramePr>
        <p:xfrm>
          <a:off x="4437549" y="457200"/>
          <a:ext cx="7179381"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2740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9C135-B85F-44F9-A3AE-90F5EB8B91F6}"/>
              </a:ext>
            </a:extLst>
          </p:cNvPr>
          <p:cNvSpPr>
            <a:spLocks noGrp="1"/>
          </p:cNvSpPr>
          <p:nvPr>
            <p:ph type="title"/>
          </p:nvPr>
        </p:nvSpPr>
        <p:spPr/>
        <p:txBody>
          <a:bodyPr/>
          <a:lstStyle/>
          <a:p>
            <a:r>
              <a:rPr lang="en-GB" dirty="0"/>
              <a:t>Demographics</a:t>
            </a:r>
          </a:p>
        </p:txBody>
      </p:sp>
      <p:sp>
        <p:nvSpPr>
          <p:cNvPr id="3" name="Content Placeholder 2">
            <a:extLst>
              <a:ext uri="{FF2B5EF4-FFF2-40B4-BE49-F238E27FC236}">
                <a16:creationId xmlns:a16="http://schemas.microsoft.com/office/drawing/2014/main" id="{72EC33CE-FFEE-4C1E-A2B0-F46DEC99CA83}"/>
              </a:ext>
            </a:extLst>
          </p:cNvPr>
          <p:cNvSpPr>
            <a:spLocks noGrp="1"/>
          </p:cNvSpPr>
          <p:nvPr>
            <p:ph idx="1"/>
          </p:nvPr>
        </p:nvSpPr>
        <p:spPr>
          <a:xfrm>
            <a:off x="838200" y="1690687"/>
            <a:ext cx="10515600" cy="4802187"/>
          </a:xfrm>
        </p:spPr>
        <p:txBody>
          <a:bodyPr>
            <a:normAutofit fontScale="92500" lnSpcReduction="10000"/>
          </a:bodyPr>
          <a:lstStyle/>
          <a:p>
            <a:r>
              <a:rPr lang="en-GB" sz="2400" dirty="0"/>
              <a:t>The effect of knowledge of the police accountability framework on attitudes towards police accountability Knowing about the new police accountability framework did not have much of an effect on respondent’s opinions about police accountability and responsiveness to local needs.  </a:t>
            </a:r>
          </a:p>
          <a:p>
            <a:r>
              <a:rPr lang="en-GB" sz="2400" dirty="0"/>
              <a:t>Those who had not heard of PCCs were just as likely as those that had to think that the police were held to account for their actions and were focusing on the policing issues that matter in their local area. </a:t>
            </a:r>
          </a:p>
          <a:p>
            <a:r>
              <a:rPr lang="en-GB" sz="2400" dirty="0"/>
              <a:t>Those who had heard of PCCs were equally as likely to think that local people did not have a say in policing issues as those that had not heard of them. </a:t>
            </a:r>
          </a:p>
          <a:p>
            <a:r>
              <a:rPr lang="en-GB" sz="2400" dirty="0"/>
              <a:t>The one difference that did emerge is that people who had heard of PCCs were more likely to say it was clear who to complain to if they had a problem with local policing. </a:t>
            </a:r>
          </a:p>
        </p:txBody>
      </p:sp>
    </p:spTree>
    <p:extLst>
      <p:ext uri="{BB962C8B-B14F-4D97-AF65-F5344CB8AC3E}">
        <p14:creationId xmlns:p14="http://schemas.microsoft.com/office/powerpoint/2010/main" val="3455896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5DD1F1D-968C-429E-93B0-724B580F08F1}"/>
              </a:ext>
            </a:extLst>
          </p:cNvPr>
          <p:cNvSpPr>
            <a:spLocks noGrp="1"/>
          </p:cNvSpPr>
          <p:nvPr>
            <p:ph type="title"/>
          </p:nvPr>
        </p:nvSpPr>
        <p:spPr>
          <a:xfrm>
            <a:off x="838200" y="713312"/>
            <a:ext cx="3461084" cy="5431376"/>
          </a:xfrm>
        </p:spPr>
        <p:txBody>
          <a:bodyPr>
            <a:normAutofit/>
          </a:bodyPr>
          <a:lstStyle/>
          <a:p>
            <a:r>
              <a:rPr lang="en-GB">
                <a:solidFill>
                  <a:srgbClr val="FFFFFF"/>
                </a:solidFill>
              </a:rPr>
              <a:t>Findings</a:t>
            </a:r>
          </a:p>
        </p:txBody>
      </p:sp>
      <p:sp>
        <p:nvSpPr>
          <p:cNvPr id="3" name="Content Placeholder 2">
            <a:extLst>
              <a:ext uri="{FF2B5EF4-FFF2-40B4-BE49-F238E27FC236}">
                <a16:creationId xmlns:a16="http://schemas.microsoft.com/office/drawing/2014/main" id="{DC2DB35E-CADA-4DEA-8248-95A00139F508}"/>
              </a:ext>
            </a:extLst>
          </p:cNvPr>
          <p:cNvSpPr>
            <a:spLocks noGrp="1"/>
          </p:cNvSpPr>
          <p:nvPr>
            <p:ph idx="1"/>
          </p:nvPr>
        </p:nvSpPr>
        <p:spPr>
          <a:xfrm>
            <a:off x="5511705" y="261257"/>
            <a:ext cx="6375495" cy="6313714"/>
          </a:xfrm>
        </p:spPr>
        <p:txBody>
          <a:bodyPr anchor="ctr">
            <a:normAutofit fontScale="92500" lnSpcReduction="10000"/>
          </a:bodyPr>
          <a:lstStyle/>
          <a:p>
            <a:pPr>
              <a:lnSpc>
                <a:spcPct val="90000"/>
              </a:lnSpc>
            </a:pPr>
            <a:r>
              <a:rPr lang="en-GB" sz="2400" dirty="0">
                <a:latin typeface="Calibri" panose="020F0502020204030204" pitchFamily="34" charset="0"/>
                <a:cs typeface="Calibri" panose="020F0502020204030204" pitchFamily="34" charset="0"/>
              </a:rPr>
              <a:t>Overall, most respondents did not know very much about the new police accountability framework, nor were they very interested in policing issues or the work of Police and Crime Commissioners. </a:t>
            </a:r>
          </a:p>
          <a:p>
            <a:pPr>
              <a:lnSpc>
                <a:spcPct val="90000"/>
              </a:lnSpc>
            </a:pPr>
            <a:r>
              <a:rPr lang="en-GB" sz="2400" dirty="0">
                <a:latin typeface="Calibri" panose="020F0502020204030204" pitchFamily="34" charset="0"/>
                <a:cs typeface="Calibri" panose="020F0502020204030204" pitchFamily="34" charset="0"/>
              </a:rPr>
              <a:t>However, most respondents had a positive impression of the conduct and accountability of police. The majority of respondents thought Senior Police Officers could be trusted to tell the truth, that police are held to account for their actions and that police deal with the crime and anti-social behaviour issues that matter in their local area. </a:t>
            </a:r>
          </a:p>
          <a:p>
            <a:pPr>
              <a:lnSpc>
                <a:spcPct val="90000"/>
              </a:lnSpc>
            </a:pPr>
            <a:r>
              <a:rPr lang="en-GB" sz="2400" dirty="0">
                <a:latin typeface="Calibri" panose="020F0502020204030204" pitchFamily="34" charset="0"/>
                <a:cs typeface="Calibri" panose="020F0502020204030204" pitchFamily="34" charset="0"/>
              </a:rPr>
              <a:t>Although the generally positive impression of policing is good news for the police, to the extent that they are based on the interest and engagement of the public the results of the survey are clearly problematic for the new police accountability framework.</a:t>
            </a:r>
          </a:p>
          <a:p>
            <a:pPr marL="0" indent="0">
              <a:lnSpc>
                <a:spcPct val="90000"/>
              </a:lnSpc>
              <a:buNone/>
            </a:pPr>
            <a:endParaRPr lang="en-GB" sz="2400" dirty="0">
              <a:latin typeface="Calibri" panose="020F0502020204030204" pitchFamily="34" charset="0"/>
              <a:cs typeface="Calibri" panose="020F0502020204030204" pitchFamily="34" charset="0"/>
            </a:endParaRPr>
          </a:p>
          <a:p>
            <a:pPr marL="0" indent="0" algn="ctr">
              <a:lnSpc>
                <a:spcPct val="90000"/>
              </a:lnSpc>
              <a:buNone/>
            </a:pPr>
            <a:r>
              <a:rPr lang="en-GB" sz="2400" b="1" dirty="0">
                <a:latin typeface="Calibri" panose="020F0502020204030204" pitchFamily="34" charset="0"/>
                <a:cs typeface="Calibri" panose="020F0502020204030204" pitchFamily="34" charset="0"/>
              </a:rPr>
              <a:t>What do you think about these findings?</a:t>
            </a:r>
          </a:p>
        </p:txBody>
      </p:sp>
    </p:spTree>
    <p:extLst>
      <p:ext uri="{BB962C8B-B14F-4D97-AF65-F5344CB8AC3E}">
        <p14:creationId xmlns:p14="http://schemas.microsoft.com/office/powerpoint/2010/main" val="24163324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FC2B-7469-4597-A435-6425AEB2A8B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 What do the Public Really Want?</a:t>
            </a:r>
          </a:p>
        </p:txBody>
      </p:sp>
      <p:sp>
        <p:nvSpPr>
          <p:cNvPr id="3" name="Content Placeholder 2">
            <a:extLst>
              <a:ext uri="{FF2B5EF4-FFF2-40B4-BE49-F238E27FC236}">
                <a16:creationId xmlns:a16="http://schemas.microsoft.com/office/drawing/2014/main" id="{74063D56-04D3-4154-AC6B-587058E0767A}"/>
              </a:ext>
            </a:extLst>
          </p:cNvPr>
          <p:cNvSpPr>
            <a:spLocks noGrp="1"/>
          </p:cNvSpPr>
          <p:nvPr>
            <p:ph idx="1"/>
          </p:nvPr>
        </p:nvSpPr>
        <p:spPr>
          <a:xfrm>
            <a:off x="838200" y="1690689"/>
            <a:ext cx="10515600" cy="4802186"/>
          </a:xfrm>
        </p:spPr>
        <p:txBody>
          <a:bodyPr>
            <a:normAutofit fontScale="85000" lnSpcReduction="20000"/>
          </a:bodyPr>
          <a:lstStyle/>
          <a:p>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ea typeface="+mn-lt"/>
                <a:cs typeface="Calibri" panose="020F0502020204030204" pitchFamily="34" charset="0"/>
              </a:rPr>
              <a:t>What do the public expect of the police? </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At a time of limited resources and shifting demand police forces are being forced to make difficult choices about priorities. </a:t>
            </a:r>
            <a:r>
              <a:rPr lang="en-GB" dirty="0">
                <a:latin typeface="Calibri" panose="020F0502020204030204" pitchFamily="34" charset="0"/>
                <a:cs typeface="Calibri" panose="020F0502020204030204" pitchFamily="34" charset="0"/>
              </a:rPr>
              <a:t>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In 1974 E Bittner wrote that the role of the police is to be on hand when “something is happening that ought not to be happening, and about which someone better do something now.”</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The police are expected to prevent crime, to help those in immediate danger, to investigate offences, to catch criminals, to sustain public order and to protect people, particularly vulnerable people, from harm.</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21663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07CC6A-2E65-4708-99A7-596514798695}"/>
              </a:ext>
            </a:extLst>
          </p:cNvPr>
          <p:cNvSpPr>
            <a:spLocks noGrp="1"/>
          </p:cNvSpPr>
          <p:nvPr>
            <p:ph type="title"/>
          </p:nvPr>
        </p:nvSpPr>
        <p:spPr>
          <a:xfrm>
            <a:off x="838201" y="643467"/>
            <a:ext cx="3888526" cy="1800526"/>
          </a:xfrm>
        </p:spPr>
        <p:txBody>
          <a:bodyPr>
            <a:normAutofit/>
          </a:bodyPr>
          <a:lstStyle/>
          <a:p>
            <a:r>
              <a:rPr lang="en-GB" dirty="0"/>
              <a:t>Short Film – Knife Crime</a:t>
            </a:r>
          </a:p>
        </p:txBody>
      </p:sp>
      <p:sp>
        <p:nvSpPr>
          <p:cNvPr id="3" name="Content Placeholder 2">
            <a:extLst>
              <a:ext uri="{FF2B5EF4-FFF2-40B4-BE49-F238E27FC236}">
                <a16:creationId xmlns:a16="http://schemas.microsoft.com/office/drawing/2014/main" id="{23B805FD-E3D3-4192-89E4-77AC410650F3}"/>
              </a:ext>
            </a:extLst>
          </p:cNvPr>
          <p:cNvSpPr>
            <a:spLocks noGrp="1"/>
          </p:cNvSpPr>
          <p:nvPr>
            <p:ph idx="1"/>
          </p:nvPr>
        </p:nvSpPr>
        <p:spPr>
          <a:xfrm>
            <a:off x="838201" y="2623381"/>
            <a:ext cx="3888528" cy="3553581"/>
          </a:xfrm>
        </p:spPr>
        <p:txBody>
          <a:bodyPr>
            <a:normAutofit/>
          </a:bodyPr>
          <a:lstStyle/>
          <a:p>
            <a:r>
              <a:rPr lang="en-GB" sz="2000" dirty="0">
                <a:ea typeface="+mn-lt"/>
                <a:cs typeface="+mn-lt"/>
                <a:hlinkClick r:id="rId3"/>
              </a:rPr>
              <a:t>https://www.youtube.com/watch?v=6ShHJ2zFzQI#action=share</a:t>
            </a:r>
            <a:endParaRPr lang="en-GB" sz="2000" dirty="0">
              <a:cs typeface="Calibri" panose="020F0502020204030204"/>
            </a:endParaRPr>
          </a:p>
          <a:p>
            <a:endParaRPr lang="en-GB" sz="2000" dirty="0"/>
          </a:p>
        </p:txBody>
      </p:sp>
      <p:pic>
        <p:nvPicPr>
          <p:cNvPr id="3074" name="Picture 2">
            <a:extLst>
              <a:ext uri="{FF2B5EF4-FFF2-40B4-BE49-F238E27FC236}">
                <a16:creationId xmlns:a16="http://schemas.microsoft.com/office/drawing/2014/main" id="{6BE42FE8-8EF5-4CBD-A2EF-CBB5F379753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27905" y="1132114"/>
            <a:ext cx="6125029" cy="459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4309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6C677-F9F3-4108-A5B2-546FD14C3739}"/>
              </a:ext>
            </a:extLst>
          </p:cNvPr>
          <p:cNvSpPr>
            <a:spLocks noGrp="1"/>
          </p:cNvSpPr>
          <p:nvPr>
            <p:ph type="title"/>
          </p:nvPr>
        </p:nvSpPr>
        <p:spPr>
          <a:xfrm>
            <a:off x="838200" y="742812"/>
            <a:ext cx="10515600" cy="1325563"/>
          </a:xfrm>
        </p:spPr>
        <p:txBody>
          <a:bodyPr>
            <a:normAutofit fontScale="90000"/>
          </a:bodyPr>
          <a:lstStyle/>
          <a:p>
            <a:pPr algn="ctr"/>
            <a:r>
              <a:rPr lang="en-GB" b="0" i="0" u="none" strike="noStrike" dirty="0">
                <a:solidFill>
                  <a:srgbClr val="000000"/>
                </a:solidFill>
                <a:latin typeface="Calibri" panose="020F0502020204030204" pitchFamily="34" charset="0"/>
                <a:cs typeface="Calibri" panose="020F0502020204030204" pitchFamily="34" charset="0"/>
              </a:rPr>
              <a:t>Perceptions of the policing and crime mapping ‘Trailblazers’</a:t>
            </a:r>
            <a:r>
              <a:rPr lang="en-US" b="0" i="0" dirty="0">
                <a:latin typeface="Calibri" panose="020F0502020204030204" pitchFamily="34" charset="0"/>
                <a:cs typeface="Calibri" panose="020F0502020204030204" pitchFamily="34" charset="0"/>
              </a:rPr>
              <a:t>​</a:t>
            </a:r>
            <a:br>
              <a:rPr lang="en-US" b="0" i="0" dirty="0">
                <a:latin typeface="Calibri" panose="020F0502020204030204" pitchFamily="34" charset="0"/>
                <a:cs typeface="Calibri" panose="020F0502020204030204" pitchFamily="34" charset="0"/>
              </a:rPr>
            </a:br>
            <a:br>
              <a:rPr lang="en-US" b="0" i="0" dirty="0">
                <a:latin typeface="Calibri" panose="020F0502020204030204" pitchFamily="34" charset="0"/>
                <a:cs typeface="Calibri" panose="020F0502020204030204" pitchFamily="34" charset="0"/>
              </a:rPr>
            </a:br>
            <a:r>
              <a:rPr lang="en-GB" b="0" i="0" u="none" strike="noStrike" dirty="0">
                <a:solidFill>
                  <a:srgbClr val="000000"/>
                </a:solidFill>
                <a:latin typeface="Calibri" panose="020F0502020204030204" pitchFamily="34" charset="0"/>
                <a:cs typeface="Calibri" panose="020F0502020204030204" pitchFamily="34" charset="0"/>
              </a:rPr>
              <a:t>Home Office Study 2012</a:t>
            </a:r>
            <a:r>
              <a:rPr lang="en-US" b="0" i="0" dirty="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7CAEB88-BCB6-459E-AE4D-C5A8AAB5850B}"/>
              </a:ext>
            </a:extLst>
          </p:cNvPr>
          <p:cNvSpPr>
            <a:spLocks noGrp="1"/>
          </p:cNvSpPr>
          <p:nvPr>
            <p:ph idx="1"/>
          </p:nvPr>
        </p:nvSpPr>
        <p:spPr>
          <a:xfrm>
            <a:off x="838200" y="2697480"/>
            <a:ext cx="10515600" cy="4160520"/>
          </a:xfrm>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The aim of the research was to examine public perceptions of ‘Trailblazer’ initiatives across seven police force areas</a:t>
            </a: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provide the public with access to more frequent crime data and more information on justice outcomes</a:t>
            </a: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encourage more interaction between the police and the public</a:t>
            </a:r>
            <a:endParaRPr lang="en-GB" sz="2800" dirty="0">
              <a:latin typeface="Calibri" panose="020F0502020204030204" pitchFamily="34" charset="0"/>
              <a:cs typeface="Calibri" panose="020F0502020204030204" pitchFamily="34" charset="0"/>
            </a:endParaRP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provide crime victims with better access to information about their case.</a:t>
            </a:r>
            <a:endParaRPr lang="en-GB" dirty="0">
              <a:latin typeface="Calibri" panose="020F0502020204030204" pitchFamily="34" charset="0"/>
              <a:cs typeface="Calibri" panose="020F0502020204030204" pitchFamily="34" charset="0"/>
            </a:endParaRPr>
          </a:p>
          <a:p>
            <a:pPr marL="0" indent="0">
              <a:buNone/>
            </a:pPr>
            <a:endParaRPr lang="en-GB" dirty="0">
              <a:cs typeface="Calibri"/>
            </a:endParaRPr>
          </a:p>
        </p:txBody>
      </p:sp>
    </p:spTree>
    <p:extLst>
      <p:ext uri="{BB962C8B-B14F-4D97-AF65-F5344CB8AC3E}">
        <p14:creationId xmlns:p14="http://schemas.microsoft.com/office/powerpoint/2010/main" val="20379757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1C71-6E92-463A-9116-29623517E27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Why do this??</a:t>
            </a:r>
          </a:p>
        </p:txBody>
      </p:sp>
      <p:sp>
        <p:nvSpPr>
          <p:cNvPr id="3" name="Content Placeholder 2">
            <a:extLst>
              <a:ext uri="{FF2B5EF4-FFF2-40B4-BE49-F238E27FC236}">
                <a16:creationId xmlns:a16="http://schemas.microsoft.com/office/drawing/2014/main" id="{ABF6D1DA-77BD-4C7A-B302-3CBC5FEE1809}"/>
              </a:ext>
            </a:extLst>
          </p:cNvPr>
          <p:cNvSpPr>
            <a:spLocks noGrp="1"/>
          </p:cNvSpPr>
          <p:nvPr>
            <p:ph idx="1"/>
          </p:nvPr>
        </p:nvSpPr>
        <p:spPr>
          <a:xfrm>
            <a:off x="838200" y="1690687"/>
            <a:ext cx="10515600" cy="4802187"/>
          </a:xfrm>
        </p:spPr>
        <p:txBody>
          <a:bodyPr>
            <a:normAutofit fontScale="92500"/>
          </a:bodyPr>
          <a:lstStyle/>
          <a:p>
            <a:r>
              <a:rPr lang="en-GB" sz="2400" dirty="0">
                <a:latin typeface="Calibri" panose="020F0502020204030204" pitchFamily="34" charset="0"/>
                <a:ea typeface="+mn-lt"/>
                <a:cs typeface="Calibri" panose="020F0502020204030204" pitchFamily="34" charset="0"/>
              </a:rPr>
              <a:t>An independent review of crime statistics (Smith, 2006) suggested that publishing local crime statistics in an intelligible and usable form was vital to help communities to engage with and hold their neighbourhood policing teams to account. Providing mapped crime data was thought to be the best means of achieving this. </a:t>
            </a:r>
          </a:p>
          <a:p>
            <a:pPr marL="0" indent="0">
              <a:buNone/>
            </a:pPr>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A review of crime, justice and community involvement (Casey, 2008) recommended the publication of monthly local crime information, including crimes committed, sentences received and action being taken to tackle crime. </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A review of policing (Flanagan, 2008) called for the provision of accessible and relevant local information on crime trends, how local priorities are established and actions taken to address local crime.</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8180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37B680B-3E14-4DD3-95D4-8B0374CCE85D}"/>
              </a:ext>
            </a:extLst>
          </p:cNvPr>
          <p:cNvSpPr>
            <a:spLocks noGrp="1"/>
          </p:cNvSpPr>
          <p:nvPr>
            <p:ph type="title"/>
          </p:nvPr>
        </p:nvSpPr>
        <p:spPr>
          <a:xfrm>
            <a:off x="838200" y="713312"/>
            <a:ext cx="3524250" cy="5431376"/>
          </a:xfrm>
        </p:spPr>
        <p:txBody>
          <a:bodyPr>
            <a:normAutofit/>
          </a:bodyPr>
          <a:lstStyle/>
          <a:p>
            <a:r>
              <a:rPr lang="en-GB" sz="3700" dirty="0">
                <a:cs typeface="Calibri Light"/>
              </a:rPr>
              <a:t>Methodology</a:t>
            </a:r>
            <a:endParaRPr lang="en-GB" sz="3700" dirty="0"/>
          </a:p>
        </p:txBody>
      </p:sp>
      <p:sp>
        <p:nvSpPr>
          <p:cNvPr id="3" name="Content Placeholder 2">
            <a:extLst>
              <a:ext uri="{FF2B5EF4-FFF2-40B4-BE49-F238E27FC236}">
                <a16:creationId xmlns:a16="http://schemas.microsoft.com/office/drawing/2014/main" id="{C9B7D7E9-5AA8-43D3-8ADB-36EB29EFB374}"/>
              </a:ext>
            </a:extLst>
          </p:cNvPr>
          <p:cNvSpPr>
            <a:spLocks noGrp="1"/>
          </p:cNvSpPr>
          <p:nvPr>
            <p:ph idx="1"/>
          </p:nvPr>
        </p:nvSpPr>
        <p:spPr>
          <a:xfrm>
            <a:off x="5200649" y="261257"/>
            <a:ext cx="6708322" cy="6313714"/>
          </a:xfrm>
        </p:spPr>
        <p:txBody>
          <a:bodyPr anchor="ctr">
            <a:normAutofit lnSpcReduction="10000"/>
          </a:bodyPr>
          <a:lstStyle/>
          <a:p>
            <a:pPr>
              <a:lnSpc>
                <a:spcPct val="90000"/>
              </a:lnSpc>
            </a:pPr>
            <a:r>
              <a:rPr lang="en-GB" sz="2400" dirty="0">
                <a:latin typeface="Calibri" panose="020F0502020204030204" pitchFamily="34" charset="0"/>
                <a:ea typeface="+mn-lt"/>
                <a:cs typeface="Calibri" panose="020F0502020204030204" pitchFamily="34" charset="0"/>
              </a:rPr>
              <a:t>The research was qualitative in approach</a:t>
            </a: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Collecting data from 22 semi-structured telephone interviews with policymakers and practitioners involved in the development and implementation of the initiatives, and 14 focus groups (two in each area) with members of the public. </a:t>
            </a:r>
            <a:endParaRPr lang="en-GB" sz="2400" dirty="0">
              <a:latin typeface="Calibri" panose="020F0502020204030204" pitchFamily="34" charset="0"/>
              <a:cs typeface="Calibri" panose="020F0502020204030204" pitchFamily="34" charset="0"/>
            </a:endParaRP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This enabled a detailed exploration of public views, to provide feedback to the Home Office and local sites, and to inform future developments on transparency. </a:t>
            </a:r>
            <a:endParaRPr lang="en-GB" sz="2400" dirty="0">
              <a:latin typeface="Calibri" panose="020F0502020204030204" pitchFamily="34" charset="0"/>
              <a:cs typeface="Calibri" panose="020F0502020204030204" pitchFamily="34" charset="0"/>
            </a:endParaRP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The research does not quantify the overall level of public support for the initiatives.</a:t>
            </a:r>
          </a:p>
          <a:p>
            <a:pPr>
              <a:lnSpc>
                <a:spcPct val="90000"/>
              </a:lnSpc>
            </a:pPr>
            <a:endParaRPr lang="en-GB" sz="2400" dirty="0">
              <a:latin typeface="Calibri" panose="020F0502020204030204" pitchFamily="34" charset="0"/>
              <a:cs typeface="Calibri" panose="020F0502020204030204" pitchFamily="34" charset="0"/>
            </a:endParaRPr>
          </a:p>
          <a:p>
            <a:pPr marL="0" indent="0">
              <a:lnSpc>
                <a:spcPct val="90000"/>
              </a:lnSpc>
              <a:buNone/>
            </a:pPr>
            <a:r>
              <a:rPr lang="en-GB" sz="2400" b="1" dirty="0">
                <a:latin typeface="Calibri" panose="020F0502020204030204" pitchFamily="34" charset="0"/>
                <a:cs typeface="Calibri" panose="020F0502020204030204" pitchFamily="34" charset="0"/>
              </a:rPr>
              <a:t>But are the public interested?</a:t>
            </a:r>
          </a:p>
        </p:txBody>
      </p:sp>
    </p:spTree>
    <p:extLst>
      <p:ext uri="{BB962C8B-B14F-4D97-AF65-F5344CB8AC3E}">
        <p14:creationId xmlns:p14="http://schemas.microsoft.com/office/powerpoint/2010/main" val="1649207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6408-DE51-4059-A774-DA7A7778C5E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Second Stage of Research</a:t>
            </a:r>
          </a:p>
        </p:txBody>
      </p:sp>
      <p:sp>
        <p:nvSpPr>
          <p:cNvPr id="3" name="Content Placeholder 2">
            <a:extLst>
              <a:ext uri="{FF2B5EF4-FFF2-40B4-BE49-F238E27FC236}">
                <a16:creationId xmlns:a16="http://schemas.microsoft.com/office/drawing/2014/main" id="{B34AA959-5D73-46BA-8550-E3062D148259}"/>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To ask the public;</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Feelings about crime and community safety</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Sources of information about local crime</a:t>
            </a:r>
          </a:p>
          <a:p>
            <a:r>
              <a:rPr lang="en-GB" dirty="0">
                <a:latin typeface="Calibri" panose="020F0502020204030204" pitchFamily="34" charset="0"/>
                <a:ea typeface="+mn-lt"/>
                <a:cs typeface="Calibri" panose="020F0502020204030204" pitchFamily="34" charset="0"/>
              </a:rPr>
              <a:t>Previous use of www.police.uk (and the Trailblazer initiative where relevant)</a:t>
            </a:r>
          </a:p>
          <a:p>
            <a:r>
              <a:rPr lang="en-GB" dirty="0">
                <a:latin typeface="Calibri" panose="020F0502020204030204" pitchFamily="34" charset="0"/>
                <a:ea typeface="+mn-lt"/>
                <a:cs typeface="Calibri" panose="020F0502020204030204" pitchFamily="34" charset="0"/>
              </a:rPr>
              <a:t>Views on the content, usability and usefulness of  www.police.uk &amp; the relevant Trailblazer initiative</a:t>
            </a:r>
          </a:p>
          <a:p>
            <a:r>
              <a:rPr lang="en-GB" dirty="0">
                <a:latin typeface="Calibri" panose="020F0502020204030204" pitchFamily="34" charset="0"/>
                <a:ea typeface="+mn-lt"/>
                <a:cs typeface="Calibri" panose="020F0502020204030204" pitchFamily="34" charset="0"/>
              </a:rPr>
              <a:t>Views on the potential of the initiatives for engagement with the police and holding the police to account</a:t>
            </a:r>
          </a:p>
          <a:p>
            <a:r>
              <a:rPr lang="en-GB" dirty="0">
                <a:latin typeface="Calibri" panose="020F0502020204030204" pitchFamily="34" charset="0"/>
                <a:ea typeface="+mn-lt"/>
                <a:cs typeface="Calibri" panose="020F0502020204030204" pitchFamily="34" charset="0"/>
              </a:rPr>
              <a:t>To make suggestions for improvement.</a:t>
            </a: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2047219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EE5E9-810D-43C2-B068-8AA2A095944A}"/>
              </a:ext>
            </a:extLst>
          </p:cNvPr>
          <p:cNvSpPr>
            <a:spLocks noGrp="1"/>
          </p:cNvSpPr>
          <p:nvPr>
            <p:ph type="title"/>
          </p:nvPr>
        </p:nvSpPr>
        <p:spPr>
          <a:xfrm>
            <a:off x="838200" y="365125"/>
            <a:ext cx="10515600" cy="1093561"/>
          </a:xfrm>
        </p:spPr>
        <p:txBody>
          <a:bodyPr>
            <a:normAutofit fontScale="90000"/>
          </a:bodyPr>
          <a:lstStyle/>
          <a:p>
            <a:r>
              <a:rPr lang="en-GB" dirty="0">
                <a:latin typeface="Calibri" panose="020F0502020204030204" pitchFamily="34" charset="0"/>
                <a:ea typeface="+mj-lt"/>
                <a:cs typeface="Calibri" panose="020F0502020204030204" pitchFamily="34" charset="0"/>
              </a:rPr>
              <a:t>Public experiences and perceptions of www.police.uk</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0168283-EEEE-448B-BFD8-3D17F12D5ABF}"/>
              </a:ext>
            </a:extLst>
          </p:cNvPr>
          <p:cNvSpPr>
            <a:spLocks noGrp="1"/>
          </p:cNvSpPr>
          <p:nvPr>
            <p:ph idx="1"/>
          </p:nvPr>
        </p:nvSpPr>
        <p:spPr>
          <a:xfrm>
            <a:off x="838200" y="1611085"/>
            <a:ext cx="10515600" cy="4881789"/>
          </a:xfrm>
        </p:spPr>
        <p:txBody>
          <a:bodyPr>
            <a:normAutofit fontScale="92500" lnSpcReduction="10000"/>
          </a:bodyPr>
          <a:lstStyle/>
          <a:p>
            <a:pPr marL="0" indent="0">
              <a:buNone/>
            </a:pPr>
            <a:r>
              <a:rPr lang="en-GB" sz="2400" dirty="0">
                <a:latin typeface="Calibri" panose="020F0502020204030204" pitchFamily="34" charset="0"/>
                <a:ea typeface="+mn-lt"/>
                <a:cs typeface="Calibri" panose="020F0502020204030204" pitchFamily="34" charset="0"/>
              </a:rPr>
              <a:t>Focus groups participants fell into four groups in terms of their previous use of </a:t>
            </a:r>
            <a:r>
              <a:rPr lang="en-GB" sz="2400" dirty="0">
                <a:latin typeface="Calibri" panose="020F0502020204030204" pitchFamily="34" charset="0"/>
                <a:ea typeface="+mn-lt"/>
                <a:cs typeface="Calibri" panose="020F0502020204030204" pitchFamily="34" charset="0"/>
                <a:hlinkClick r:id="rId3">
                  <a:extLst>
                    <a:ext uri="{A12FA001-AC4F-418D-AE19-62706E023703}">
                      <ahyp:hlinkClr xmlns:ahyp="http://schemas.microsoft.com/office/drawing/2018/hyperlinkcolor" val="tx"/>
                    </a:ext>
                  </a:extLst>
                </a:hlinkClick>
              </a:rPr>
              <a:t>www.police.uk</a:t>
            </a:r>
            <a:r>
              <a:rPr lang="en-GB" sz="2400" dirty="0">
                <a:latin typeface="Calibri" panose="020F0502020204030204" pitchFamily="34" charset="0"/>
                <a:ea typeface="+mn-lt"/>
                <a:cs typeface="Calibri" panose="020F0502020204030204" pitchFamily="34" charset="0"/>
              </a:rPr>
              <a:t>.</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Non-users: Those who had no knowledge of www.police.uk prior to being recruited for the discussions.</a:t>
            </a:r>
          </a:p>
          <a:p>
            <a:r>
              <a:rPr lang="en-GB" sz="2400" dirty="0">
                <a:latin typeface="Calibri" panose="020F0502020204030204" pitchFamily="34" charset="0"/>
                <a:ea typeface="+mn-lt"/>
                <a:cs typeface="Calibri" panose="020F0502020204030204" pitchFamily="34" charset="0"/>
              </a:rPr>
              <a:t>Single visitors: Those who had heard of the website and used it just once. These were mostly people who had accessed the website out of “curiosity”, after having heard about it through the media at the time of the launch, or subsequently through work, friends, neighbours.</a:t>
            </a:r>
          </a:p>
          <a:p>
            <a:r>
              <a:rPr lang="en-GB" sz="2400" dirty="0">
                <a:latin typeface="Calibri" panose="020F0502020204030204" pitchFamily="34" charset="0"/>
                <a:ea typeface="+mn-lt"/>
                <a:cs typeface="Calibri" panose="020F0502020204030204" pitchFamily="34" charset="0"/>
              </a:rPr>
              <a:t>Occasional users: People who had either used the site to research areas when moving house or visited the site occasionally to “keep up to date” with local issues. Sometimes participants were prompted to look at the site after hearing about a local crime through other means (for example, in the local press or a community newsletter).</a:t>
            </a:r>
          </a:p>
        </p:txBody>
      </p:sp>
    </p:spTree>
    <p:extLst>
      <p:ext uri="{BB962C8B-B14F-4D97-AF65-F5344CB8AC3E}">
        <p14:creationId xmlns:p14="http://schemas.microsoft.com/office/powerpoint/2010/main" val="36435850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0326-4817-4B1E-BBE5-0A170D63433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Continued....</a:t>
            </a:r>
          </a:p>
        </p:txBody>
      </p:sp>
      <p:sp>
        <p:nvSpPr>
          <p:cNvPr id="3" name="Content Placeholder 2">
            <a:extLst>
              <a:ext uri="{FF2B5EF4-FFF2-40B4-BE49-F238E27FC236}">
                <a16:creationId xmlns:a16="http://schemas.microsoft.com/office/drawing/2014/main" id="{C61B890A-B3B5-411B-B4C3-2AF2F05D0986}"/>
              </a:ext>
            </a:extLst>
          </p:cNvPr>
          <p:cNvSpPr>
            <a:spLocks noGrp="1"/>
          </p:cNvSpPr>
          <p:nvPr>
            <p:ph idx="1"/>
          </p:nvPr>
        </p:nvSpPr>
        <p:spPr>
          <a:xfrm>
            <a:off x="838200" y="1690687"/>
            <a:ext cx="10515600" cy="4802187"/>
          </a:xfrm>
        </p:spPr>
        <p:txBody>
          <a:bodyPr>
            <a:normAutofit fontScale="85000" lnSpcReduction="20000"/>
          </a:bodyPr>
          <a:lstStyle/>
          <a:p>
            <a:pPr marL="0" indent="0">
              <a:buNone/>
            </a:pPr>
            <a:r>
              <a:rPr lang="en-GB" dirty="0">
                <a:latin typeface="Calibri" panose="020F0502020204030204" pitchFamily="34" charset="0"/>
                <a:ea typeface="+mn-lt"/>
                <a:cs typeface="Calibri" panose="020F0502020204030204" pitchFamily="34" charset="0"/>
              </a:rPr>
              <a:t>Regular users: </a:t>
            </a:r>
          </a:p>
          <a:p>
            <a:r>
              <a:rPr lang="en-GB" dirty="0">
                <a:latin typeface="Calibri" panose="020F0502020204030204" pitchFamily="34" charset="0"/>
                <a:ea typeface="+mn-lt"/>
                <a:cs typeface="Calibri" panose="020F0502020204030204" pitchFamily="34" charset="0"/>
              </a:rPr>
              <a:t>These comprised a small group of people who used the website through their work. </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This group included: – teachers and youth workers using it to engage with young people about crime</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an architect to assist in the planning of new developments</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local business owners to be aware of security issues</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staff in large organisations with a safety remit for other staff</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40524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0C6B-6B49-4B06-B06E-2670FC7D5FCC}"/>
              </a:ext>
            </a:extLst>
          </p:cNvPr>
          <p:cNvSpPr>
            <a:spLocks noGrp="1"/>
          </p:cNvSpPr>
          <p:nvPr>
            <p:ph type="title"/>
          </p:nvPr>
        </p:nvSpPr>
        <p:spPr/>
        <p:txBody>
          <a:bodyPr/>
          <a:lstStyle/>
          <a:p>
            <a:r>
              <a:rPr lang="en-GB" dirty="0">
                <a:latin typeface="Calibri" panose="020F0502020204030204" pitchFamily="34" charset="0"/>
                <a:ea typeface="+mj-lt"/>
                <a:cs typeface="Calibri" panose="020F0502020204030204" pitchFamily="34" charset="0"/>
              </a:rPr>
              <a:t>Perceived purposes of the website</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1A89A2B-5023-48B9-85BF-6C66418EC341}"/>
              </a:ext>
            </a:extLst>
          </p:cNvPr>
          <p:cNvSpPr>
            <a:spLocks noGrp="1"/>
          </p:cNvSpPr>
          <p:nvPr>
            <p:ph idx="1"/>
          </p:nvPr>
        </p:nvSpPr>
        <p:spPr/>
        <p:txBody>
          <a:bodyPr>
            <a:normAutofit/>
          </a:bodyPr>
          <a:lstStyle/>
          <a:p>
            <a:pPr marL="0" indent="0">
              <a:buNone/>
            </a:pPr>
            <a:r>
              <a:rPr lang="en-GB" sz="3200" dirty="0">
                <a:latin typeface="Calibri" panose="020F0502020204030204" pitchFamily="34" charset="0"/>
                <a:ea typeface="+mn-lt"/>
                <a:cs typeface="Calibri" panose="020F0502020204030204" pitchFamily="34" charset="0"/>
              </a:rPr>
              <a:t>Two main uses for the website were identified</a:t>
            </a:r>
            <a:endParaRPr lang="en-US"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to help protect themselves (and their families) against crime by taking more effective crime prevention measures</a:t>
            </a: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to help with researching areas when moving house</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16744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3BEF5-520B-4AB6-9D9A-C4B22DE485FE}"/>
              </a:ext>
            </a:extLst>
          </p:cNvPr>
          <p:cNvSpPr>
            <a:spLocks noGrp="1"/>
          </p:cNvSpPr>
          <p:nvPr>
            <p:ph type="title"/>
          </p:nvPr>
        </p:nvSpPr>
        <p:spPr/>
        <p:txBody>
          <a:bodyPr/>
          <a:lstStyle/>
          <a:p>
            <a:pPr algn="ctr"/>
            <a:r>
              <a:rPr lang="en-GB" dirty="0">
                <a:latin typeface="Calibri" panose="020F0502020204030204" pitchFamily="34" charset="0"/>
                <a:cs typeface="Calibri" panose="020F0502020204030204" pitchFamily="34" charset="0"/>
              </a:rPr>
              <a:t>So what can we draw from this research??</a:t>
            </a:r>
          </a:p>
        </p:txBody>
      </p:sp>
      <p:sp>
        <p:nvSpPr>
          <p:cNvPr id="3" name="Content Placeholder 2">
            <a:extLst>
              <a:ext uri="{FF2B5EF4-FFF2-40B4-BE49-F238E27FC236}">
                <a16:creationId xmlns:a16="http://schemas.microsoft.com/office/drawing/2014/main" id="{D9E53AE6-300C-4395-81DB-C8FE1756145B}"/>
              </a:ext>
            </a:extLst>
          </p:cNvPr>
          <p:cNvSpPr>
            <a:spLocks noGrp="1"/>
          </p:cNvSpPr>
          <p:nvPr>
            <p:ph idx="1"/>
          </p:nvPr>
        </p:nvSpPr>
        <p:spPr>
          <a:xfrm>
            <a:off x="838200" y="1690687"/>
            <a:ext cx="10515600" cy="4802187"/>
          </a:xfrm>
        </p:spPr>
        <p:txBody>
          <a:bodyPr>
            <a:normAutofit lnSpcReduction="10000"/>
          </a:bodyPr>
          <a:lstStyle/>
          <a:p>
            <a:r>
              <a:rPr lang="en-GB" sz="2400" dirty="0">
                <a:latin typeface="Calibri" panose="020F0502020204030204" pitchFamily="34" charset="0"/>
                <a:ea typeface="+mn-lt"/>
                <a:cs typeface="Calibri" panose="020F0502020204030204" pitchFamily="34" charset="0"/>
              </a:rPr>
              <a:t>This research has highlighted considerable public curiosity and, to an extent, an appetite for crime and criminal justice outcome information. </a:t>
            </a:r>
          </a:p>
          <a:p>
            <a:r>
              <a:rPr lang="en-GB" sz="2400" dirty="0">
                <a:latin typeface="Calibri" panose="020F0502020204030204" pitchFamily="34" charset="0"/>
                <a:ea typeface="+mn-lt"/>
                <a:cs typeface="Calibri" panose="020F0502020204030204" pitchFamily="34" charset="0"/>
              </a:rPr>
              <a:t>However, a key message was that providing more information should not be an end in itself. The information provided must be the right kind of information for the purposes intended, namely for crime prevention and for monitoring and assessing the work of the police and safety partners. </a:t>
            </a:r>
          </a:p>
          <a:p>
            <a:r>
              <a:rPr lang="en-GB" sz="2400" dirty="0">
                <a:latin typeface="Calibri" panose="020F0502020204030204" pitchFamily="34" charset="0"/>
                <a:ea typeface="+mn-lt"/>
                <a:cs typeface="Calibri" panose="020F0502020204030204" pitchFamily="34" charset="0"/>
              </a:rPr>
              <a:t>The aim of transparency and openness must also be balanced by the need for the information to be high quality, relevant, usable and intelligible. This is necessary in order to avoid initiatives losing public support. </a:t>
            </a:r>
          </a:p>
          <a:p>
            <a:r>
              <a:rPr lang="en-GB" sz="2400" dirty="0">
                <a:latin typeface="Calibri" panose="020F0502020204030204" pitchFamily="34" charset="0"/>
                <a:ea typeface="+mn-lt"/>
                <a:cs typeface="Calibri" panose="020F0502020204030204" pitchFamily="34" charset="0"/>
              </a:rPr>
              <a:t>Future developments need to make clear how the information could be used to engage with and hold the police to account, and demonstrate that the initiatives are improving the service and directed towards crime reduction and prevention.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22498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73CA79-386F-48FF-B1D2-59019DB3E651}"/>
              </a:ext>
            </a:extLst>
          </p:cNvPr>
          <p:cNvSpPr>
            <a:spLocks noGrp="1"/>
          </p:cNvSpPr>
          <p:nvPr>
            <p:ph type="title"/>
          </p:nvPr>
        </p:nvSpPr>
        <p:spPr>
          <a:xfrm>
            <a:off x="838200" y="713312"/>
            <a:ext cx="3461084" cy="5431376"/>
          </a:xfrm>
        </p:spPr>
        <p:txBody>
          <a:bodyPr>
            <a:normAutofit/>
          </a:bodyPr>
          <a:lstStyle/>
          <a:p>
            <a:r>
              <a:rPr lang="en-GB" dirty="0">
                <a:solidFill>
                  <a:srgbClr val="FFFFFF"/>
                </a:solidFill>
                <a:cs typeface="Calibri Light"/>
              </a:rPr>
              <a:t>The Fear of Crime </a:t>
            </a:r>
            <a:endParaRPr lang="en-GB" dirty="0">
              <a:solidFill>
                <a:srgbClr val="FFFFFF"/>
              </a:solidFill>
            </a:endParaRPr>
          </a:p>
        </p:txBody>
      </p:sp>
      <p:sp>
        <p:nvSpPr>
          <p:cNvPr id="3" name="Content Placeholder 2">
            <a:extLst>
              <a:ext uri="{FF2B5EF4-FFF2-40B4-BE49-F238E27FC236}">
                <a16:creationId xmlns:a16="http://schemas.microsoft.com/office/drawing/2014/main" id="{92AF0911-38B2-4779-A624-FBA4D4597182}"/>
              </a:ext>
            </a:extLst>
          </p:cNvPr>
          <p:cNvSpPr>
            <a:spLocks noGrp="1"/>
          </p:cNvSpPr>
          <p:nvPr>
            <p:ph idx="1"/>
          </p:nvPr>
        </p:nvSpPr>
        <p:spPr>
          <a:xfrm>
            <a:off x="5511704" y="343198"/>
            <a:ext cx="6070695" cy="6335898"/>
          </a:xfrm>
        </p:spPr>
        <p:txBody>
          <a:bodyPr anchor="ctr">
            <a:normAutofit fontScale="55000" lnSpcReduction="20000"/>
          </a:bodyPr>
          <a:lstStyle/>
          <a:p>
            <a:pPr marL="0" indent="0">
              <a:lnSpc>
                <a:spcPct val="90000"/>
              </a:lnSpc>
              <a:buNone/>
            </a:pPr>
            <a:endParaRPr lang="en-GB" sz="24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Fear of Crime Fear of crime is an issue that has attracted a high degree of attention since victimisation surveys first raised the issue.</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At the heart of this attention is recognition that fear of crime, in itself, may have palpable negative consequences above and beyond those of crime. </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However, measuring fear of crime presents some difficulties, both methodological (such as how it is accurately measured) and conceptual (such as how it is defined), which raise questions about its analytical precision.</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cs typeface="Calibri" panose="020F0502020204030204" pitchFamily="34" charset="0"/>
            </a:endParaRPr>
          </a:p>
          <a:p>
            <a:pPr marL="0" indent="0">
              <a:lnSpc>
                <a:spcPct val="120000"/>
              </a:lnSpc>
              <a:buNone/>
            </a:pPr>
            <a:endParaRPr lang="en-GB" sz="3200" b="1" dirty="0">
              <a:latin typeface="Calibri" panose="020F0502020204030204" pitchFamily="34" charset="0"/>
              <a:cs typeface="Calibri" panose="020F0502020204030204" pitchFamily="34" charset="0"/>
            </a:endParaRPr>
          </a:p>
          <a:p>
            <a:pPr marL="0" indent="0">
              <a:lnSpc>
                <a:spcPct val="120000"/>
              </a:lnSpc>
              <a:buNone/>
            </a:pPr>
            <a:r>
              <a:rPr lang="en-GB" sz="3200" b="1" dirty="0">
                <a:latin typeface="Calibri" panose="020F0502020204030204" pitchFamily="34" charset="0"/>
                <a:cs typeface="Calibri" panose="020F0502020204030204" pitchFamily="34" charset="0"/>
              </a:rPr>
              <a:t>Why do you think the fear of crime seems to have increased?</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849447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E4063-75DD-45C8-9D8B-79440541FE9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Short film on Crime in Manchester</a:t>
            </a:r>
          </a:p>
        </p:txBody>
      </p:sp>
      <p:sp>
        <p:nvSpPr>
          <p:cNvPr id="3" name="Content Placeholder 2">
            <a:extLst>
              <a:ext uri="{FF2B5EF4-FFF2-40B4-BE49-F238E27FC236}">
                <a16:creationId xmlns:a16="http://schemas.microsoft.com/office/drawing/2014/main" id="{F291EA9E-5758-4DC2-A891-C382AFEC6C95}"/>
              </a:ext>
            </a:extLst>
          </p:cNvPr>
          <p:cNvSpPr>
            <a:spLocks noGrp="1"/>
          </p:cNvSpPr>
          <p:nvPr>
            <p:ph idx="1"/>
          </p:nvPr>
        </p:nvSpPr>
        <p:spPr/>
        <p:txBody>
          <a:bodyPr/>
          <a:lstStyle/>
          <a:p>
            <a:r>
              <a:rPr lang="en-GB" dirty="0">
                <a:latin typeface="Calibri" panose="020F0502020204030204" pitchFamily="34" charset="0"/>
                <a:ea typeface="+mn-lt"/>
                <a:cs typeface="Calibri" panose="020F0502020204030204" pitchFamily="34" charset="0"/>
                <a:hlinkClick r:id="rId3"/>
              </a:rPr>
              <a:t>https://www.youtube.com/watch?v=mkEfe5_uhaQ#action=share</a:t>
            </a:r>
            <a:endParaRPr lang="en-GB" dirty="0">
              <a:latin typeface="Calibri" panose="020F0502020204030204" pitchFamily="34" charset="0"/>
              <a:ea typeface="+mn-lt"/>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What kinds of ideas or thoughts can you draw from this video?</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443771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339401-76EC-44E8-AC83-5C8D606548B4}"/>
              </a:ext>
            </a:extLst>
          </p:cNvPr>
          <p:cNvSpPr>
            <a:spLocks noGrp="1"/>
          </p:cNvSpPr>
          <p:nvPr>
            <p:ph type="title"/>
          </p:nvPr>
        </p:nvSpPr>
        <p:spPr>
          <a:xfrm>
            <a:off x="1000941" y="2620477"/>
            <a:ext cx="3010737" cy="1497475"/>
          </a:xfrm>
        </p:spPr>
        <p:txBody>
          <a:bodyPr>
            <a:normAutofit/>
          </a:bodyPr>
          <a:lstStyle/>
          <a:p>
            <a:r>
              <a:rPr lang="en-GB" sz="2800"/>
              <a:t>Week 6 Complete!</a:t>
            </a:r>
          </a:p>
        </p:txBody>
      </p:sp>
      <p:graphicFrame>
        <p:nvGraphicFramePr>
          <p:cNvPr id="5" name="Content Placeholder 2">
            <a:extLst>
              <a:ext uri="{FF2B5EF4-FFF2-40B4-BE49-F238E27FC236}">
                <a16:creationId xmlns:a16="http://schemas.microsoft.com/office/drawing/2014/main" id="{3C957F37-20EC-78EA-6924-6D7C2896C1F1}"/>
              </a:ext>
            </a:extLst>
          </p:cNvPr>
          <p:cNvGraphicFramePr>
            <a:graphicFrameLocks noGrp="1"/>
          </p:cNvGraphicFramePr>
          <p:nvPr>
            <p:ph idx="1"/>
            <p:extLst>
              <p:ext uri="{D42A27DB-BD31-4B8C-83A1-F6EECF244321}">
                <p14:modId xmlns:p14="http://schemas.microsoft.com/office/powerpoint/2010/main" val="417667516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734164"/>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392441"/>
      </a:dk2>
      <a:lt2>
        <a:srgbClr val="E8E5E2"/>
      </a:lt2>
      <a:accent1>
        <a:srgbClr val="6AA7DE"/>
      </a:accent1>
      <a:accent2>
        <a:srgbClr val="5D6BDB"/>
      </a:accent2>
      <a:accent3>
        <a:srgbClr val="9B7BE2"/>
      </a:accent3>
      <a:accent4>
        <a:srgbClr val="B95DDB"/>
      </a:accent4>
      <a:accent5>
        <a:srgbClr val="E27BD3"/>
      </a:accent5>
      <a:accent6>
        <a:srgbClr val="DB5D95"/>
      </a:accent6>
      <a:hlink>
        <a:srgbClr val="9F7D5E"/>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137</TotalTime>
  <Words>6987</Words>
  <Application>Microsoft Office PowerPoint</Application>
  <PresentationFormat>Widescreen</PresentationFormat>
  <Paragraphs>428</Paragraphs>
  <Slides>51</Slides>
  <Notes>42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Calibri</vt:lpstr>
      <vt:lpstr>Calibri Light</vt:lpstr>
      <vt:lpstr>Century Gothic</vt:lpstr>
      <vt:lpstr>BrushVTI</vt:lpstr>
      <vt:lpstr>Policing Models, Powers and Society</vt:lpstr>
      <vt:lpstr>Assessment 2</vt:lpstr>
      <vt:lpstr>Assessment Specification </vt:lpstr>
      <vt:lpstr>Presentation </vt:lpstr>
      <vt:lpstr>Assessment Criteria</vt:lpstr>
      <vt:lpstr>Feedback Methods</vt:lpstr>
      <vt:lpstr>Societies Expectations of The Police</vt:lpstr>
      <vt:lpstr>Historical  Context </vt:lpstr>
      <vt:lpstr>Roles and Responsibilities of UK Police Officers </vt:lpstr>
      <vt:lpstr>Community Policing</vt:lpstr>
      <vt:lpstr>Professionalising the Police Service?</vt:lpstr>
      <vt:lpstr>What do the public expect from the police?</vt:lpstr>
      <vt:lpstr>The College of Policing</vt:lpstr>
      <vt:lpstr>The College of Policing</vt:lpstr>
      <vt:lpstr>College of Policing</vt:lpstr>
      <vt:lpstr>PowerPoint Presentation</vt:lpstr>
      <vt:lpstr>College of Policing</vt:lpstr>
      <vt:lpstr>PowerPoint Presentation</vt:lpstr>
      <vt:lpstr>The College of Policing</vt:lpstr>
      <vt:lpstr>The What Works Centre for Crime Reduction</vt:lpstr>
      <vt:lpstr>Some achievements </vt:lpstr>
      <vt:lpstr>College of Policing</vt:lpstr>
      <vt:lpstr>The College of Policing</vt:lpstr>
      <vt:lpstr>Societal Expectations  What do the public really think?</vt:lpstr>
      <vt:lpstr>What do the Public Think</vt:lpstr>
      <vt:lpstr>Societal Expectations – What do the public really think?</vt:lpstr>
      <vt:lpstr>Police &amp; Crime Commissioner  South Wales   Emma Wools</vt:lpstr>
      <vt:lpstr>Public knowledge of accountability</vt:lpstr>
      <vt:lpstr>What do the Public Think?</vt:lpstr>
      <vt:lpstr>What do the Public Think</vt:lpstr>
      <vt:lpstr>Demographic Differences</vt:lpstr>
      <vt:lpstr>Demographics</vt:lpstr>
      <vt:lpstr>Demographics</vt:lpstr>
      <vt:lpstr>Demographics</vt:lpstr>
      <vt:lpstr>Demographics</vt:lpstr>
      <vt:lpstr>Demographics</vt:lpstr>
      <vt:lpstr>Demographics</vt:lpstr>
      <vt:lpstr>Findings</vt:lpstr>
      <vt:lpstr>So What do the Public Really Want?</vt:lpstr>
      <vt:lpstr>Short Film – Knife Crime</vt:lpstr>
      <vt:lpstr>Perceptions of the policing and crime mapping ‘Trailblazers’​  Home Office Study 2012​</vt:lpstr>
      <vt:lpstr>Why do this??</vt:lpstr>
      <vt:lpstr>Methodology</vt:lpstr>
      <vt:lpstr>Second Stage of Research</vt:lpstr>
      <vt:lpstr>Public experiences and perceptions of www.police.uk</vt:lpstr>
      <vt:lpstr>Continued....</vt:lpstr>
      <vt:lpstr>Perceived purposes of the website</vt:lpstr>
      <vt:lpstr>So what can we draw from this research??</vt:lpstr>
      <vt:lpstr>The Fear of Crime </vt:lpstr>
      <vt:lpstr>Short film on Crime in Manchester</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22</cp:revision>
  <dcterms:created xsi:type="dcterms:W3CDTF">2022-03-18T09:45:42Z</dcterms:created>
  <dcterms:modified xsi:type="dcterms:W3CDTF">2025-03-06T13:20:33Z</dcterms:modified>
</cp:coreProperties>
</file>