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4"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Lst>
  <p:sldSz cy="5143500" cx="9144000"/>
  <p:notesSz cx="6858000" cy="9144000"/>
  <p:embeddedFontLst>
    <p:embeddedFont>
      <p:font typeface="Roboto"/>
      <p:regular r:id="rId52"/>
      <p:bold r:id="rId53"/>
      <p:italic r:id="rId54"/>
      <p:boldItalic r:id="rId55"/>
    </p:embeddedFont>
    <p:embeddedFont>
      <p:font typeface="Roboto Light"/>
      <p:regular r:id="rId56"/>
      <p:bold r:id="rId57"/>
      <p:italic r:id="rId58"/>
      <p:boldItalic r:id="rId59"/>
    </p:embeddedFont>
    <p:embeddedFont>
      <p:font typeface="Roboto Mono"/>
      <p:regular r:id="rId60"/>
      <p:bold r:id="rId61"/>
      <p:italic r:id="rId62"/>
      <p:boldItalic r:id="rId63"/>
    </p:embeddedFont>
    <p:embeddedFont>
      <p:font typeface="Karla"/>
      <p:regular r:id="rId64"/>
      <p:bold r:id="rId65"/>
      <p:italic r:id="rId66"/>
      <p:boldItalic r:id="rId6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RobotoMono-italic.fntdata"/><Relationship Id="rId61" Type="http://schemas.openxmlformats.org/officeDocument/2006/relationships/font" Target="fonts/RobotoMono-bold.fntdata"/><Relationship Id="rId20" Type="http://schemas.openxmlformats.org/officeDocument/2006/relationships/slide" Target="slides/slide15.xml"/><Relationship Id="rId64" Type="http://schemas.openxmlformats.org/officeDocument/2006/relationships/font" Target="fonts/Karla-regular.fntdata"/><Relationship Id="rId63" Type="http://schemas.openxmlformats.org/officeDocument/2006/relationships/font" Target="fonts/RobotoMono-boldItalic.fntdata"/><Relationship Id="rId22" Type="http://schemas.openxmlformats.org/officeDocument/2006/relationships/slide" Target="slides/slide17.xml"/><Relationship Id="rId66" Type="http://schemas.openxmlformats.org/officeDocument/2006/relationships/font" Target="fonts/Karla-italic.fntdata"/><Relationship Id="rId21" Type="http://schemas.openxmlformats.org/officeDocument/2006/relationships/slide" Target="slides/slide16.xml"/><Relationship Id="rId65" Type="http://schemas.openxmlformats.org/officeDocument/2006/relationships/font" Target="fonts/Karla-bold.fntdata"/><Relationship Id="rId24" Type="http://schemas.openxmlformats.org/officeDocument/2006/relationships/slide" Target="slides/slide19.xml"/><Relationship Id="rId23" Type="http://schemas.openxmlformats.org/officeDocument/2006/relationships/slide" Target="slides/slide18.xml"/><Relationship Id="rId67" Type="http://schemas.openxmlformats.org/officeDocument/2006/relationships/font" Target="fonts/Karla-boldItalic.fntdata"/><Relationship Id="rId60" Type="http://schemas.openxmlformats.org/officeDocument/2006/relationships/font" Target="fonts/RobotoMono-regular.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font" Target="fonts/Roboto-bold.fntdata"/><Relationship Id="rId52" Type="http://schemas.openxmlformats.org/officeDocument/2006/relationships/font" Target="fonts/Roboto-regular.fntdata"/><Relationship Id="rId11" Type="http://schemas.openxmlformats.org/officeDocument/2006/relationships/slide" Target="slides/slide6.xml"/><Relationship Id="rId55" Type="http://schemas.openxmlformats.org/officeDocument/2006/relationships/font" Target="fonts/Roboto-boldItalic.fntdata"/><Relationship Id="rId10" Type="http://schemas.openxmlformats.org/officeDocument/2006/relationships/slide" Target="slides/slide5.xml"/><Relationship Id="rId54" Type="http://schemas.openxmlformats.org/officeDocument/2006/relationships/font" Target="fonts/Roboto-italic.fntdata"/><Relationship Id="rId13" Type="http://schemas.openxmlformats.org/officeDocument/2006/relationships/slide" Target="slides/slide8.xml"/><Relationship Id="rId57" Type="http://schemas.openxmlformats.org/officeDocument/2006/relationships/font" Target="fonts/RobotoLight-bold.fntdata"/><Relationship Id="rId12" Type="http://schemas.openxmlformats.org/officeDocument/2006/relationships/slide" Target="slides/slide7.xml"/><Relationship Id="rId56" Type="http://schemas.openxmlformats.org/officeDocument/2006/relationships/font" Target="fonts/RobotoLight-regular.fntdata"/><Relationship Id="rId15" Type="http://schemas.openxmlformats.org/officeDocument/2006/relationships/slide" Target="slides/slide10.xml"/><Relationship Id="rId59" Type="http://schemas.openxmlformats.org/officeDocument/2006/relationships/font" Target="fonts/RobotoLight-boldItalic.fntdata"/><Relationship Id="rId14" Type="http://schemas.openxmlformats.org/officeDocument/2006/relationships/slide" Target="slides/slide9.xml"/><Relationship Id="rId58" Type="http://schemas.openxmlformats.org/officeDocument/2006/relationships/font" Target="fonts/RobotoLight-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844e922116_0_1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844e922116_0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8aaaa2b5a2_0_9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3" name="Google Shape;63;g8aaaa2b5a2_0_9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844e922116_0_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 name="Google Shape;71;g844e922116_0_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844e922116_0_1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9" name="Google Shape;79;g844e922116_0_1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8834904727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8834904727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8834904727_0_4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g8834904727_0_4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8b0ba8636e_0_1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4" name="Google Shape;104;g8b0ba8636e_0_1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8b0ba8636e_0_13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3" name="Google Shape;113;g8b0ba8636e_0_13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8b0ba8636e_0_1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2" name="Google Shape;122;g8b0ba8636e_0_1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8b0ba8636e_0_15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1" name="Google Shape;131;g8b0ba8636e_0_15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8b0ba8636e_0_1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8b0ba8636e_0_1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8b0ba8636e_0_17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6" name="Google Shape;146;g8b0ba8636e_0_17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8aaaa2b5a2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8aaaa2b5a2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g8aaaa2b5a2_0_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0" name="Google Shape;160;g8aaaa2b5a2_0_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8b601f3cf1_2_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0" name="Google Shape;170;g8b601f3cf1_2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8b601f3cf1_2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8" name="Google Shape;178;g8b601f3cf1_2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8b601f3cf1_2_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g8b601f3cf1_2_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8b601f3cf1_2_4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7" name="Google Shape;197;g8b601f3cf1_2_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8b601f3cf1_2_5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8" name="Google Shape;208;g8b601f3cf1_2_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8b601f3cf1_2_6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6" name="Google Shape;216;g8b601f3cf1_2_6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8b601f3cf1_2_7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4" name="Google Shape;224;g8b601f3cf1_2_7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8b601f3cf1_2_9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2" name="Google Shape;232;g8b601f3cf1_2_9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8b601f3cf1_2_10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3" name="Google Shape;243;g8b601f3cf1_2_10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8aaaa2b5a2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8aaaa2b5a2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8b0ba8636e_0_18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0" name="Google Shape;260;g8b0ba8636e_0_18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8b0ba8636e_0_19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0" name="Google Shape;270;g8b0ba8636e_0_19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g8b0ba8636e_0_20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0" name="Google Shape;280;g8b0ba8636e_0_20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8aaaa2b5a2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0" name="Google Shape;290;g8aaaa2b5a2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8aaaa2b5a2_0_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6" name="Google Shape;296;g8aaaa2b5a2_0_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8b601f3cf1_2_15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9" name="Google Shape;309;g8b601f3cf1_2_1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8b601f3cf1_2_16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0" name="Google Shape;320;g8b601f3cf1_2_1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8b0ba8636e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1" name="Google Shape;331;g8b0ba8636e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8b601f3cf1_2_17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7" name="Google Shape;337;g8b601f3cf1_2_17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8b0ba8636e_0_2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7" name="Google Shape;347;g8b0ba8636e_0_2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g8b601f3cf1_2_18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7" name="Google Shape;357;g8b601f3cf1_2_18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8b601f3cf1_2_19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7" name="Google Shape;367;g8b601f3cf1_2_19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g8b0ba8636e_0_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1" name="Google Shape;381;g8b0ba8636e_0_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g8b0ba8636e_0_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2" name="Google Shape;392;g8b0ba8636e_0_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g8b0ba8636e_0_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3" name="Google Shape;403;g8b0ba8636e_0_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g8b0ba8636e_0_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4" name="Google Shape;414;g8b0ba8636e_0_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g8b0ba8636e_0_7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4" name="Google Shape;424;g8b0ba8636e_0_7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g8b0ba8636e_0_8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4" name="Google Shape;434;g8b0ba8636e_0_8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g8b0ba8636e_0_9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4" name="Google Shape;444;g8b0ba8636e_0_9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g8b0ba8636e_0_10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4" name="Google Shape;454;g8b0ba8636e_0_10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g8b0ba8636e_0_1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4" name="Google Shape;464;g8b0ba8636e_0_1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g844e922116_0_2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4" name="Google Shape;474;g844e922116_0_2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blank 3">
  <p:cSld name="TITLE_4">
    <p:spTree>
      <p:nvGrpSpPr>
        <p:cNvPr id="50" name="Shape 50"/>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blank 1">
  <p:cSld name="TITLE_2">
    <p:spTree>
      <p:nvGrpSpPr>
        <p:cNvPr id="51" name="Shape 5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blank 5">
  <p:cSld name="TITLE_6">
    <p:spTree>
      <p:nvGrpSpPr>
        <p:cNvPr id="52" name="Shape 5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blank">
  <p:cSld name="TITLE_7">
    <p:spTree>
      <p:nvGrpSpPr>
        <p:cNvPr id="53" name="Shape 53"/>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blank 2">
  <p:cSld name="TITLE_8">
    <p:spTree>
      <p:nvGrpSpPr>
        <p:cNvPr id="54" name="Shape 54"/>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10.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1.xml"/><Relationship Id="rId3"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3.xml"/><Relationship Id="rId3"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 Id="rId3" Type="http://schemas.openxmlformats.org/officeDocument/2006/relationships/image" Target="../media/image8.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 Id="rId3"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image" Target="../media/image17.png"/><Relationship Id="rId4" Type="http://schemas.openxmlformats.org/officeDocument/2006/relationships/image" Target="../media/image2.png"/><Relationship Id="rId5"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8.xml"/><Relationship Id="rId3" Type="http://schemas.openxmlformats.org/officeDocument/2006/relationships/image" Target="../media/image17.png"/><Relationship Id="rId4" Type="http://schemas.openxmlformats.org/officeDocument/2006/relationships/image" Target="../media/image2.png"/><Relationship Id="rId5"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0.xml"/><Relationship Id="rId3"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1.xml"/><Relationship Id="rId3"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2.xml"/><Relationship Id="rId3" Type="http://schemas.openxmlformats.org/officeDocument/2006/relationships/image" Target="../media/image17.png"/><Relationship Id="rId4" Type="http://schemas.openxmlformats.org/officeDocument/2006/relationships/image" Target="../media/image2.png"/><Relationship Id="rId5"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3.xml"/><Relationship Id="rId3" Type="http://schemas.openxmlformats.org/officeDocument/2006/relationships/image" Target="../media/image17.png"/><Relationship Id="rId4" Type="http://schemas.openxmlformats.org/officeDocument/2006/relationships/image" Target="../media/image2.png"/><Relationship Id="rId5" Type="http://schemas.openxmlformats.org/officeDocument/2006/relationships/image" Target="../media/image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4.xml"/><Relationship Id="rId3" Type="http://schemas.openxmlformats.org/officeDocument/2006/relationships/image" Target="../media/image1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5.xml"/><Relationship Id="rId3"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6.xml"/><Relationship Id="rId3"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7.xml"/><Relationship Id="rId3"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8.xml"/><Relationship Id="rId3" Type="http://schemas.openxmlformats.org/officeDocument/2006/relationships/image" Target="../media/image1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9.xml"/><Relationship Id="rId3"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0.xml"/><Relationship Id="rId3"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1.xml"/><Relationship Id="rId3" Type="http://schemas.openxmlformats.org/officeDocument/2006/relationships/image" Target="../media/image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2.xml"/><Relationship Id="rId3" Type="http://schemas.openxmlformats.org/officeDocument/2006/relationships/image" Target="../media/image1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3.xml"/><Relationship Id="rId3" Type="http://schemas.openxmlformats.org/officeDocument/2006/relationships/image" Target="../media/image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4.xml"/><Relationship Id="rId3" Type="http://schemas.openxmlformats.org/officeDocument/2006/relationships/image" Target="../media/image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5.xml"/><Relationship Id="rId3" Type="http://schemas.openxmlformats.org/officeDocument/2006/relationships/image" Target="../media/image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6.xml"/><Relationship Id="rId3" Type="http://schemas.openxmlformats.org/officeDocument/2006/relationships/image" Target="../media/image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7.xml"/><Relationship Id="rId3" Type="http://schemas.openxmlformats.org/officeDocument/2006/relationships/image" Target="../media/image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8.xml"/><Relationship Id="rId3" Type="http://schemas.openxmlformats.org/officeDocument/2006/relationships/image" Target="../media/image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9.xml"/><Relationship Id="rId3" Type="http://schemas.openxmlformats.org/officeDocument/2006/relationships/image" Target="../media/image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0.xml"/><Relationship Id="rId3" Type="http://schemas.openxmlformats.org/officeDocument/2006/relationships/image" Target="../media/image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1.xml"/><Relationship Id="rId3" Type="http://schemas.openxmlformats.org/officeDocument/2006/relationships/image" Target="../media/image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2.xml"/><Relationship Id="rId3" Type="http://schemas.openxmlformats.org/officeDocument/2006/relationships/image" Target="../media/image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3.xml"/><Relationship Id="rId3" Type="http://schemas.openxmlformats.org/officeDocument/2006/relationships/image" Target="../media/image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4.xml"/><Relationship Id="rId3" Type="http://schemas.openxmlformats.org/officeDocument/2006/relationships/image" Target="../media/image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45.xml"/><Relationship Id="rId3" Type="http://schemas.openxmlformats.org/officeDocument/2006/relationships/image" Target="../media/image2.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pic>
        <p:nvPicPr>
          <p:cNvPr id="59" name="Google Shape;59;p18"/>
          <p:cNvPicPr preferRelativeResize="0"/>
          <p:nvPr/>
        </p:nvPicPr>
        <p:blipFill rotWithShape="1">
          <a:blip r:embed="rId3">
            <a:alphaModFix/>
          </a:blip>
          <a:srcRect b="0" l="99" r="99" t="0"/>
          <a:stretch/>
        </p:blipFill>
        <p:spPr>
          <a:xfrm>
            <a:off x="0" y="0"/>
            <a:ext cx="9144001" cy="5143503"/>
          </a:xfrm>
          <a:prstGeom prst="rect">
            <a:avLst/>
          </a:prstGeom>
          <a:noFill/>
          <a:ln>
            <a:noFill/>
          </a:ln>
        </p:spPr>
      </p:pic>
      <p:sp>
        <p:nvSpPr>
          <p:cNvPr id="60" name="Google Shape;60;p18"/>
          <p:cNvSpPr txBox="1"/>
          <p:nvPr/>
        </p:nvSpPr>
        <p:spPr>
          <a:xfrm>
            <a:off x="609600" y="1887900"/>
            <a:ext cx="4683000" cy="13677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GB" sz="2400">
                <a:latin typeface="Roboto"/>
                <a:ea typeface="Roboto"/>
                <a:cs typeface="Roboto"/>
                <a:sym typeface="Roboto"/>
              </a:rPr>
              <a:t>Session 9</a:t>
            </a:r>
            <a:endParaRPr b="1" sz="2400">
              <a:latin typeface="Roboto"/>
              <a:ea typeface="Roboto"/>
              <a:cs typeface="Roboto"/>
              <a:sym typeface="Roboto"/>
            </a:endParaRPr>
          </a:p>
          <a:p>
            <a:pPr indent="0" lvl="0" marL="0" rtl="0" algn="l">
              <a:lnSpc>
                <a:spcPct val="115000"/>
              </a:lnSpc>
              <a:spcBef>
                <a:spcPts val="0"/>
              </a:spcBef>
              <a:spcAft>
                <a:spcPts val="0"/>
              </a:spcAft>
              <a:buNone/>
            </a:pPr>
            <a:r>
              <a:rPr lang="en-GB" sz="2400">
                <a:latin typeface="Roboto Light"/>
                <a:ea typeface="Roboto Light"/>
                <a:cs typeface="Roboto Light"/>
                <a:sym typeface="Roboto Light"/>
              </a:rPr>
              <a:t>Marketing live performances </a:t>
            </a:r>
            <a:endParaRPr sz="2400">
              <a:latin typeface="Roboto Light"/>
              <a:ea typeface="Roboto Light"/>
              <a:cs typeface="Roboto Light"/>
              <a:sym typeface="Roboto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9"/>
          <p:cNvSpPr txBox="1"/>
          <p:nvPr/>
        </p:nvSpPr>
        <p:spPr>
          <a:xfrm>
            <a:off x="150525" y="1955550"/>
            <a:ext cx="5543100" cy="1232400"/>
          </a:xfrm>
          <a:prstGeom prst="rect">
            <a:avLst/>
          </a:prstGeom>
          <a:noFill/>
          <a:ln>
            <a:noFill/>
          </a:ln>
        </p:spPr>
        <p:txBody>
          <a:bodyPr anchorCtr="0" anchor="t" bIns="91425" lIns="91425" spcFirstLastPara="1" rIns="91425" wrap="square" tIns="91425">
            <a:noAutofit/>
          </a:bodyPr>
          <a:lstStyle/>
          <a:p>
            <a:pPr indent="0" lvl="0" marL="0" marR="0" rtl="0" algn="l">
              <a:lnSpc>
                <a:spcPct val="150000"/>
              </a:lnSpc>
              <a:spcBef>
                <a:spcPts val="0"/>
              </a:spcBef>
              <a:spcAft>
                <a:spcPts val="0"/>
              </a:spcAft>
              <a:buClr>
                <a:srgbClr val="000000"/>
              </a:buClr>
              <a:buSzPts val="1400"/>
              <a:buFont typeface="Arial"/>
              <a:buNone/>
            </a:pPr>
            <a:r>
              <a:rPr b="1" lang="en-GB" sz="1800">
                <a:solidFill>
                  <a:srgbClr val="22232B"/>
                </a:solidFill>
                <a:latin typeface="Karla"/>
                <a:ea typeface="Karla"/>
                <a:cs typeface="Karla"/>
                <a:sym typeface="Karla"/>
              </a:rPr>
              <a:t>AUSTIN TOBIAS</a:t>
            </a:r>
            <a:endParaRPr sz="1800">
              <a:solidFill>
                <a:srgbClr val="22232B"/>
              </a:solidFill>
              <a:latin typeface="Karla"/>
              <a:ea typeface="Karla"/>
              <a:cs typeface="Karla"/>
              <a:sym typeface="Karla"/>
            </a:endParaRPr>
          </a:p>
          <a:p>
            <a:pPr indent="0" lvl="0" marL="0" marR="0" rtl="0" algn="l">
              <a:lnSpc>
                <a:spcPct val="150000"/>
              </a:lnSpc>
              <a:spcBef>
                <a:spcPts val="0"/>
              </a:spcBef>
              <a:spcAft>
                <a:spcPts val="0"/>
              </a:spcAft>
              <a:buClr>
                <a:srgbClr val="000000"/>
              </a:buClr>
              <a:buSzPts val="1400"/>
              <a:buFont typeface="Arial"/>
              <a:buNone/>
            </a:pPr>
            <a:r>
              <a:rPr lang="en-GB" sz="1800">
                <a:solidFill>
                  <a:srgbClr val="22232B"/>
                </a:solidFill>
                <a:latin typeface="Karla"/>
                <a:ea typeface="Karla"/>
                <a:cs typeface="Karla"/>
                <a:sym typeface="Karla"/>
              </a:rPr>
              <a:t>Senior Assistant, WME</a:t>
            </a:r>
            <a:endParaRPr sz="1800">
              <a:solidFill>
                <a:srgbClr val="22232B"/>
              </a:solidFill>
              <a:latin typeface="Karla"/>
              <a:ea typeface="Karla"/>
              <a:cs typeface="Karla"/>
              <a:sym typeface="Karla"/>
            </a:endParaRPr>
          </a:p>
        </p:txBody>
      </p:sp>
      <p:cxnSp>
        <p:nvCxnSpPr>
          <p:cNvPr id="66" name="Google Shape;66;p19"/>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67" name="Google Shape;67;p19"/>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INTRODUCTION </a:t>
            </a:r>
            <a:endParaRPr b="1" i="0" sz="800" u="none" cap="none" strike="noStrike">
              <a:solidFill>
                <a:schemeClr val="accent2"/>
              </a:solidFill>
              <a:latin typeface="Roboto Mono"/>
              <a:ea typeface="Roboto Mono"/>
              <a:cs typeface="Roboto Mono"/>
              <a:sym typeface="Roboto Mono"/>
            </a:endParaRPr>
          </a:p>
        </p:txBody>
      </p:sp>
      <p:pic>
        <p:nvPicPr>
          <p:cNvPr id="68" name="Google Shape;68;p19"/>
          <p:cNvPicPr preferRelativeResize="0"/>
          <p:nvPr/>
        </p:nvPicPr>
        <p:blipFill rotWithShape="1">
          <a:blip r:embed="rId3">
            <a:alphaModFix/>
          </a:blip>
          <a:srcRect b="24213" l="-9961" r="-10491" t="8300"/>
          <a:stretch/>
        </p:blipFill>
        <p:spPr>
          <a:xfrm rot="-5400000">
            <a:off x="6263100" y="2262600"/>
            <a:ext cx="3446400" cy="2315400"/>
          </a:xfrm>
          <a:prstGeom prst="rtTriangle">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20"/>
          <p:cNvSpPr txBox="1"/>
          <p:nvPr/>
        </p:nvSpPr>
        <p:spPr>
          <a:xfrm>
            <a:off x="150525" y="227125"/>
            <a:ext cx="24267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LEARNING OUTCOME</a:t>
            </a:r>
            <a:endParaRPr b="1" i="0" sz="800" u="none" cap="none" strike="noStrike">
              <a:solidFill>
                <a:schemeClr val="accent2"/>
              </a:solidFill>
              <a:latin typeface="Roboto Mono"/>
              <a:ea typeface="Roboto Mono"/>
              <a:cs typeface="Roboto Mono"/>
              <a:sym typeface="Roboto Mono"/>
            </a:endParaRPr>
          </a:p>
        </p:txBody>
      </p:sp>
      <p:cxnSp>
        <p:nvCxnSpPr>
          <p:cNvPr id="74" name="Google Shape;74;p20"/>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75" name="Google Shape;75;p20"/>
          <p:cNvSpPr txBox="1"/>
          <p:nvPr/>
        </p:nvSpPr>
        <p:spPr>
          <a:xfrm>
            <a:off x="150525" y="1160550"/>
            <a:ext cx="7738800" cy="2822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GB" sz="2400">
                <a:solidFill>
                  <a:srgbClr val="22232B"/>
                </a:solidFill>
                <a:latin typeface="Karla"/>
                <a:ea typeface="Karla"/>
                <a:cs typeface="Karla"/>
                <a:sym typeface="Karla"/>
              </a:rPr>
              <a:t>Analyse and discuss the principles of marketing as applied to the live music industry, incorporating headline show and festival events.</a:t>
            </a:r>
            <a:endParaRPr sz="2400">
              <a:solidFill>
                <a:srgbClr val="22232B"/>
              </a:solidFill>
              <a:latin typeface="Karla"/>
              <a:ea typeface="Karla"/>
              <a:cs typeface="Karla"/>
              <a:sym typeface="Karla"/>
            </a:endParaRPr>
          </a:p>
        </p:txBody>
      </p:sp>
      <p:sp>
        <p:nvSpPr>
          <p:cNvPr id="76" name="Google Shape;76;p20"/>
          <p:cNvSpPr/>
          <p:nvPr/>
        </p:nvSpPr>
        <p:spPr>
          <a:xfrm rot="-5400000">
            <a:off x="6726400" y="2717700"/>
            <a:ext cx="3026400" cy="1825200"/>
          </a:xfrm>
          <a:prstGeom prst="rtTriangl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21"/>
          <p:cNvSpPr txBox="1"/>
          <p:nvPr/>
        </p:nvSpPr>
        <p:spPr>
          <a:xfrm>
            <a:off x="226200" y="1215900"/>
            <a:ext cx="5543100" cy="2711700"/>
          </a:xfrm>
          <a:prstGeom prst="rect">
            <a:avLst/>
          </a:prstGeom>
          <a:noFill/>
          <a:ln>
            <a:noFill/>
          </a:ln>
        </p:spPr>
        <p:txBody>
          <a:bodyPr anchorCtr="0" anchor="ctr" bIns="91425" lIns="91425" spcFirstLastPara="1" rIns="91425" wrap="square" tIns="91425">
            <a:noAutofit/>
          </a:bodyPr>
          <a:lstStyle/>
          <a:p>
            <a:pPr indent="0" lvl="0" marL="0" marR="0" rtl="0" algn="l">
              <a:lnSpc>
                <a:spcPct val="150000"/>
              </a:lnSpc>
              <a:spcBef>
                <a:spcPts val="0"/>
              </a:spcBef>
              <a:spcAft>
                <a:spcPts val="0"/>
              </a:spcAft>
              <a:buClr>
                <a:srgbClr val="000000"/>
              </a:buClr>
              <a:buSzPts val="1400"/>
              <a:buFont typeface="Arial"/>
              <a:buNone/>
            </a:pPr>
            <a:r>
              <a:rPr b="1" lang="en-GB" sz="1800">
                <a:solidFill>
                  <a:srgbClr val="22232B"/>
                </a:solidFill>
                <a:latin typeface="Karla"/>
                <a:ea typeface="Karla"/>
                <a:cs typeface="Karla"/>
                <a:sym typeface="Karla"/>
              </a:rPr>
              <a:t>Topics</a:t>
            </a:r>
            <a:endParaRPr b="1" sz="1800">
              <a:solidFill>
                <a:srgbClr val="22232B"/>
              </a:solidFill>
              <a:latin typeface="Karla"/>
              <a:ea typeface="Karla"/>
              <a:cs typeface="Karla"/>
              <a:sym typeface="Karla"/>
            </a:endParaRPr>
          </a:p>
          <a:p>
            <a:pPr indent="0" lvl="0" marL="0" marR="0" rtl="0" algn="l">
              <a:lnSpc>
                <a:spcPct val="150000"/>
              </a:lnSpc>
              <a:spcBef>
                <a:spcPts val="0"/>
              </a:spcBef>
              <a:spcAft>
                <a:spcPts val="0"/>
              </a:spcAft>
              <a:buClr>
                <a:srgbClr val="000000"/>
              </a:buClr>
              <a:buSzPts val="1400"/>
              <a:buFont typeface="Arial"/>
              <a:buNone/>
            </a:pPr>
            <a:r>
              <a:rPr lang="en-GB" sz="1800">
                <a:solidFill>
                  <a:srgbClr val="22232B"/>
                </a:solidFill>
                <a:latin typeface="Karla"/>
                <a:ea typeface="Karla"/>
                <a:cs typeface="Karla"/>
                <a:sym typeface="Karla"/>
              </a:rPr>
              <a:t>WME Overview</a:t>
            </a:r>
            <a:endParaRPr sz="1800">
              <a:solidFill>
                <a:srgbClr val="22232B"/>
              </a:solidFill>
              <a:latin typeface="Karla"/>
              <a:ea typeface="Karla"/>
              <a:cs typeface="Karla"/>
              <a:sym typeface="Karla"/>
            </a:endParaRPr>
          </a:p>
          <a:p>
            <a:pPr indent="0" lvl="0" marL="0" rtl="0" algn="l">
              <a:lnSpc>
                <a:spcPct val="150000"/>
              </a:lnSpc>
              <a:spcBef>
                <a:spcPts val="0"/>
              </a:spcBef>
              <a:spcAft>
                <a:spcPts val="0"/>
              </a:spcAft>
              <a:buClr>
                <a:schemeClr val="dk1"/>
              </a:buClr>
              <a:buSzPts val="1100"/>
              <a:buFont typeface="Arial"/>
              <a:buNone/>
            </a:pPr>
            <a:r>
              <a:rPr lang="en-GB" sz="1800">
                <a:solidFill>
                  <a:srgbClr val="22232B"/>
                </a:solidFill>
                <a:latin typeface="Karla"/>
                <a:ea typeface="Karla"/>
                <a:cs typeface="Karla"/>
                <a:sym typeface="Karla"/>
              </a:rPr>
              <a:t>Role of an Agent</a:t>
            </a:r>
            <a:endParaRPr sz="1800">
              <a:solidFill>
                <a:srgbClr val="22232B"/>
              </a:solidFill>
              <a:latin typeface="Karla"/>
              <a:ea typeface="Karla"/>
              <a:cs typeface="Karla"/>
              <a:sym typeface="Karla"/>
            </a:endParaRPr>
          </a:p>
          <a:p>
            <a:pPr indent="0" lvl="0" marL="0" rtl="0" algn="l">
              <a:lnSpc>
                <a:spcPct val="150000"/>
              </a:lnSpc>
              <a:spcBef>
                <a:spcPts val="0"/>
              </a:spcBef>
              <a:spcAft>
                <a:spcPts val="0"/>
              </a:spcAft>
              <a:buClr>
                <a:schemeClr val="dk1"/>
              </a:buClr>
              <a:buSzPts val="1100"/>
              <a:buFont typeface="Arial"/>
              <a:buNone/>
            </a:pPr>
            <a:r>
              <a:rPr lang="en-GB" sz="1800">
                <a:solidFill>
                  <a:srgbClr val="22232B"/>
                </a:solidFill>
                <a:latin typeface="Karla"/>
                <a:ea typeface="Karla"/>
                <a:cs typeface="Karla"/>
                <a:sym typeface="Karla"/>
              </a:rPr>
              <a:t>Routing a Tour</a:t>
            </a:r>
            <a:endParaRPr sz="1800">
              <a:solidFill>
                <a:srgbClr val="22232B"/>
              </a:solidFill>
              <a:latin typeface="Karla"/>
              <a:ea typeface="Karla"/>
              <a:cs typeface="Karla"/>
              <a:sym typeface="Karla"/>
            </a:endParaRPr>
          </a:p>
          <a:p>
            <a:pPr indent="0" lvl="0" marL="0" rtl="0" algn="l">
              <a:lnSpc>
                <a:spcPct val="150000"/>
              </a:lnSpc>
              <a:spcBef>
                <a:spcPts val="0"/>
              </a:spcBef>
              <a:spcAft>
                <a:spcPts val="0"/>
              </a:spcAft>
              <a:buClr>
                <a:schemeClr val="dk1"/>
              </a:buClr>
              <a:buSzPts val="1100"/>
              <a:buFont typeface="Arial"/>
              <a:buNone/>
            </a:pPr>
            <a:r>
              <a:rPr lang="en-GB" sz="1800">
                <a:solidFill>
                  <a:srgbClr val="22232B"/>
                </a:solidFill>
                <a:latin typeface="Karla"/>
                <a:ea typeface="Karla"/>
                <a:cs typeface="Karla"/>
                <a:sym typeface="Karla"/>
              </a:rPr>
              <a:t>Mission, Artist Participation, Key Messages</a:t>
            </a:r>
            <a:endParaRPr sz="1800">
              <a:solidFill>
                <a:srgbClr val="22232B"/>
              </a:solidFill>
              <a:latin typeface="Karla"/>
              <a:ea typeface="Karla"/>
              <a:cs typeface="Karla"/>
              <a:sym typeface="Karla"/>
            </a:endParaRPr>
          </a:p>
          <a:p>
            <a:pPr indent="0" lvl="0" marL="0" rtl="0" algn="l">
              <a:lnSpc>
                <a:spcPct val="150000"/>
              </a:lnSpc>
              <a:spcBef>
                <a:spcPts val="0"/>
              </a:spcBef>
              <a:spcAft>
                <a:spcPts val="0"/>
              </a:spcAft>
              <a:buClr>
                <a:schemeClr val="dk1"/>
              </a:buClr>
              <a:buSzPts val="1100"/>
              <a:buFont typeface="Arial"/>
              <a:buNone/>
            </a:pPr>
            <a:r>
              <a:rPr lang="en-GB" sz="1800">
                <a:solidFill>
                  <a:srgbClr val="22232B"/>
                </a:solidFill>
                <a:latin typeface="Karla"/>
                <a:ea typeface="Karla"/>
                <a:cs typeface="Karla"/>
                <a:sym typeface="Karla"/>
              </a:rPr>
              <a:t>Demographics</a:t>
            </a:r>
            <a:endParaRPr sz="1800">
              <a:solidFill>
                <a:srgbClr val="22232B"/>
              </a:solidFill>
              <a:latin typeface="Karla"/>
              <a:ea typeface="Karla"/>
              <a:cs typeface="Karla"/>
              <a:sym typeface="Karla"/>
            </a:endParaRPr>
          </a:p>
          <a:p>
            <a:pPr indent="0" lvl="0" marL="0" rtl="0" algn="l">
              <a:lnSpc>
                <a:spcPct val="150000"/>
              </a:lnSpc>
              <a:spcBef>
                <a:spcPts val="0"/>
              </a:spcBef>
              <a:spcAft>
                <a:spcPts val="0"/>
              </a:spcAft>
              <a:buClr>
                <a:schemeClr val="dk1"/>
              </a:buClr>
              <a:buSzPts val="1100"/>
              <a:buFont typeface="Arial"/>
              <a:buNone/>
            </a:pPr>
            <a:r>
              <a:rPr lang="en-GB" sz="1800">
                <a:solidFill>
                  <a:srgbClr val="22232B"/>
                </a:solidFill>
                <a:latin typeface="Karla"/>
                <a:ea typeface="Karla"/>
                <a:cs typeface="Karla"/>
                <a:sym typeface="Karla"/>
              </a:rPr>
              <a:t>The Marketing Plan</a:t>
            </a:r>
            <a:endParaRPr sz="1800">
              <a:solidFill>
                <a:srgbClr val="22232B"/>
              </a:solidFill>
              <a:latin typeface="Karla"/>
              <a:ea typeface="Karla"/>
              <a:cs typeface="Karla"/>
              <a:sym typeface="Karla"/>
            </a:endParaRPr>
          </a:p>
          <a:p>
            <a:pPr indent="0" lvl="0" marL="0" rtl="0" algn="l">
              <a:lnSpc>
                <a:spcPct val="150000"/>
              </a:lnSpc>
              <a:spcBef>
                <a:spcPts val="0"/>
              </a:spcBef>
              <a:spcAft>
                <a:spcPts val="0"/>
              </a:spcAft>
              <a:buClr>
                <a:schemeClr val="dk1"/>
              </a:buClr>
              <a:buSzPts val="1100"/>
              <a:buFont typeface="Arial"/>
              <a:buNone/>
            </a:pPr>
            <a:r>
              <a:rPr lang="en-GB" sz="1800">
                <a:solidFill>
                  <a:srgbClr val="22232B"/>
                </a:solidFill>
                <a:latin typeface="Karla"/>
                <a:ea typeface="Karla"/>
                <a:cs typeface="Karla"/>
                <a:sym typeface="Karla"/>
              </a:rPr>
              <a:t>In Practice / Q&amp;A</a:t>
            </a:r>
            <a:endParaRPr sz="1800">
              <a:solidFill>
                <a:srgbClr val="22232B"/>
              </a:solidFill>
              <a:latin typeface="Karla"/>
              <a:ea typeface="Karla"/>
              <a:cs typeface="Karla"/>
              <a:sym typeface="Karla"/>
            </a:endParaRPr>
          </a:p>
        </p:txBody>
      </p:sp>
      <p:cxnSp>
        <p:nvCxnSpPr>
          <p:cNvPr id="82" name="Google Shape;82;p21"/>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83" name="Google Shape;83;p21"/>
          <p:cNvPicPr preferRelativeResize="0"/>
          <p:nvPr/>
        </p:nvPicPr>
        <p:blipFill>
          <a:blip r:embed="rId3">
            <a:alphaModFix/>
          </a:blip>
          <a:stretch>
            <a:fillRect/>
          </a:stretch>
        </p:blipFill>
        <p:spPr>
          <a:xfrm rot="5400000">
            <a:off x="8367151" y="4365950"/>
            <a:ext cx="225675" cy="869825"/>
          </a:xfrm>
          <a:prstGeom prst="rect">
            <a:avLst/>
          </a:prstGeom>
          <a:noFill/>
          <a:ln>
            <a:noFill/>
          </a:ln>
        </p:spPr>
      </p:pic>
      <p:pic>
        <p:nvPicPr>
          <p:cNvPr id="84" name="Google Shape;84;p21"/>
          <p:cNvPicPr preferRelativeResize="0"/>
          <p:nvPr/>
        </p:nvPicPr>
        <p:blipFill>
          <a:blip r:embed="rId3">
            <a:alphaModFix/>
          </a:blip>
          <a:stretch>
            <a:fillRect/>
          </a:stretch>
        </p:blipFill>
        <p:spPr>
          <a:xfrm rot="5400000">
            <a:off x="8367151" y="4365950"/>
            <a:ext cx="225675" cy="869825"/>
          </a:xfrm>
          <a:prstGeom prst="rect">
            <a:avLst/>
          </a:prstGeom>
          <a:noFill/>
          <a:ln>
            <a:noFill/>
          </a:ln>
        </p:spPr>
      </p:pic>
      <p:sp>
        <p:nvSpPr>
          <p:cNvPr id="85" name="Google Shape;85;p21"/>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TOPICS</a:t>
            </a:r>
            <a:endParaRPr b="1" i="0" sz="800" u="none" cap="none" strike="noStrike">
              <a:solidFill>
                <a:schemeClr val="accent2"/>
              </a:solidFill>
              <a:latin typeface="Roboto Mono"/>
              <a:ea typeface="Roboto Mono"/>
              <a:cs typeface="Roboto Mono"/>
              <a:sym typeface="Roboto Mono"/>
            </a:endParaRPr>
          </a:p>
        </p:txBody>
      </p:sp>
      <p:sp>
        <p:nvSpPr>
          <p:cNvPr id="86" name="Google Shape;86;p21"/>
          <p:cNvSpPr/>
          <p:nvPr/>
        </p:nvSpPr>
        <p:spPr>
          <a:xfrm rot="-5400000">
            <a:off x="6726400" y="2717700"/>
            <a:ext cx="3026400" cy="1825200"/>
          </a:xfrm>
          <a:prstGeom prst="rtTriangl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90" name="Shape 90"/>
        <p:cNvGrpSpPr/>
        <p:nvPr/>
      </p:nvGrpSpPr>
      <p:grpSpPr>
        <a:xfrm>
          <a:off x="0" y="0"/>
          <a:ext cx="0" cy="0"/>
          <a:chOff x="0" y="0"/>
          <a:chExt cx="0" cy="0"/>
        </a:xfrm>
      </p:grpSpPr>
      <p:pic>
        <p:nvPicPr>
          <p:cNvPr id="91" name="Google Shape;91;p22"/>
          <p:cNvPicPr preferRelativeResize="0"/>
          <p:nvPr/>
        </p:nvPicPr>
        <p:blipFill rotWithShape="1">
          <a:blip r:embed="rId3">
            <a:alphaModFix/>
          </a:blip>
          <a:srcRect b="0" l="99" r="99" t="0"/>
          <a:stretch/>
        </p:blipFill>
        <p:spPr>
          <a:xfrm>
            <a:off x="0" y="0"/>
            <a:ext cx="9144001" cy="5143503"/>
          </a:xfrm>
          <a:prstGeom prst="rect">
            <a:avLst/>
          </a:prstGeom>
          <a:noFill/>
          <a:ln>
            <a:noFill/>
          </a:ln>
        </p:spPr>
      </p:pic>
      <p:sp>
        <p:nvSpPr>
          <p:cNvPr id="92" name="Google Shape;92;p22"/>
          <p:cNvSpPr txBox="1"/>
          <p:nvPr/>
        </p:nvSpPr>
        <p:spPr>
          <a:xfrm>
            <a:off x="609225" y="1890725"/>
            <a:ext cx="4096500" cy="13677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GB" sz="2400">
                <a:latin typeface="Roboto Light"/>
                <a:ea typeface="Roboto Light"/>
                <a:cs typeface="Roboto Light"/>
                <a:sym typeface="Roboto Light"/>
              </a:rPr>
              <a:t>WME HISTORY &amp; OVERVIEW</a:t>
            </a:r>
            <a:endParaRPr sz="2400">
              <a:latin typeface="Roboto Light"/>
              <a:ea typeface="Roboto Light"/>
              <a:cs typeface="Roboto Light"/>
              <a:sym typeface="Roboto Ligh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23"/>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WME HISTORY AND OVERVIEW</a:t>
            </a:r>
            <a:endParaRPr b="1" sz="800">
              <a:solidFill>
                <a:schemeClr val="accent2"/>
              </a:solidFill>
              <a:latin typeface="Roboto Mono"/>
              <a:ea typeface="Roboto Mono"/>
              <a:cs typeface="Roboto Mono"/>
              <a:sym typeface="Roboto Mono"/>
            </a:endParaRPr>
          </a:p>
        </p:txBody>
      </p:sp>
      <p:sp>
        <p:nvSpPr>
          <p:cNvPr id="98" name="Google Shape;98;p23"/>
          <p:cNvSpPr txBox="1"/>
          <p:nvPr/>
        </p:nvSpPr>
        <p:spPr>
          <a:xfrm>
            <a:off x="226200" y="1222650"/>
            <a:ext cx="7318500" cy="28905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GB">
                <a:solidFill>
                  <a:schemeClr val="dk1"/>
                </a:solidFill>
              </a:rPr>
              <a:t>In 1898, William Morris went into business as William Morris, Vaudeville Agent. </a:t>
            </a:r>
            <a:endParaRPr>
              <a:solidFill>
                <a:schemeClr val="dk1"/>
              </a:solidFill>
            </a:endParaRPr>
          </a:p>
          <a:p>
            <a:pPr indent="0" lvl="0" marL="889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lang="en-GB">
                <a:solidFill>
                  <a:schemeClr val="dk1"/>
                </a:solidFill>
              </a:rPr>
              <a:t>The William Morris Agency held the record of being the longest-running entertainment talent agency, spanning 120 years.</a:t>
            </a:r>
            <a:r>
              <a:rPr baseline="30000" lang="en-GB">
                <a:solidFill>
                  <a:schemeClr val="dk1"/>
                </a:solidFill>
              </a:rPr>
              <a:t> </a:t>
            </a:r>
            <a:r>
              <a:rPr lang="en-GB">
                <a:solidFill>
                  <a:schemeClr val="dk1"/>
                </a:solidFill>
              </a:rPr>
              <a:t>It represented some of the most well-known entertainers of the 20th century across mediums like television, music, and film. </a:t>
            </a:r>
            <a:endParaRPr>
              <a:solidFill>
                <a:schemeClr val="dk1"/>
              </a:solidFill>
            </a:endParaRPr>
          </a:p>
          <a:p>
            <a:pPr indent="0" lvl="0" marL="889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a:solidFill>
                  <a:schemeClr val="dk1"/>
                </a:solidFill>
              </a:rPr>
              <a:t>In April 2009, WMA merged with the Endeavor Agency to form William Morris Endeavor.</a:t>
            </a:r>
            <a:r>
              <a:rPr baseline="30000" lang="en-GB">
                <a:solidFill>
                  <a:schemeClr val="dk1"/>
                </a:solidFill>
              </a:rPr>
              <a:t> </a:t>
            </a:r>
            <a:r>
              <a:rPr lang="en-GB">
                <a:solidFill>
                  <a:schemeClr val="dk1"/>
                </a:solidFill>
              </a:rPr>
              <a:t> In 2014 WME acquired IMG to become WME | IMG. In 2017 WME | IMG and all assets were moved under the Endeavor Company umbrella.</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sz="1100">
              <a:solidFill>
                <a:schemeClr val="dk1"/>
              </a:solidFill>
            </a:endParaRPr>
          </a:p>
          <a:p>
            <a:pPr indent="0" lvl="0" marL="0" marR="0" rtl="0" algn="l">
              <a:lnSpc>
                <a:spcPct val="150000"/>
              </a:lnSpc>
              <a:spcBef>
                <a:spcPts val="0"/>
              </a:spcBef>
              <a:spcAft>
                <a:spcPts val="0"/>
              </a:spcAft>
              <a:buNone/>
            </a:pPr>
            <a:r>
              <a:t/>
            </a:r>
            <a:endParaRPr b="1" sz="1000">
              <a:solidFill>
                <a:schemeClr val="dk1"/>
              </a:solidFill>
              <a:latin typeface="Karla"/>
              <a:ea typeface="Karla"/>
              <a:cs typeface="Karla"/>
              <a:sym typeface="Karla"/>
            </a:endParaRPr>
          </a:p>
        </p:txBody>
      </p:sp>
      <p:cxnSp>
        <p:nvCxnSpPr>
          <p:cNvPr id="99" name="Google Shape;99;p23"/>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100" name="Google Shape;100;p23"/>
          <p:cNvSpPr txBox="1"/>
          <p:nvPr/>
        </p:nvSpPr>
        <p:spPr>
          <a:xfrm>
            <a:off x="2875500" y="503200"/>
            <a:ext cx="3393000" cy="53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0B5394"/>
                </a:solidFill>
              </a:rPr>
              <a:t>WILLIAM MORRIS AGENCY</a:t>
            </a:r>
            <a:endParaRPr b="1" sz="1800">
              <a:solidFill>
                <a:srgbClr val="0B5394"/>
              </a:solidFill>
            </a:endParaRPr>
          </a:p>
        </p:txBody>
      </p:sp>
      <p:sp>
        <p:nvSpPr>
          <p:cNvPr id="101" name="Google Shape;101;p23"/>
          <p:cNvSpPr/>
          <p:nvPr/>
        </p:nvSpPr>
        <p:spPr>
          <a:xfrm rot="-5400000">
            <a:off x="6726400" y="2717700"/>
            <a:ext cx="3026400" cy="1825200"/>
          </a:xfrm>
          <a:prstGeom prst="rtTriangl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4"/>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WME HISTORY AND OVERVIEW</a:t>
            </a:r>
            <a:endParaRPr b="1" sz="800">
              <a:solidFill>
                <a:schemeClr val="accent2"/>
              </a:solidFill>
              <a:latin typeface="Roboto Mono"/>
              <a:ea typeface="Roboto Mono"/>
              <a:cs typeface="Roboto Mono"/>
              <a:sym typeface="Roboto Mono"/>
            </a:endParaRPr>
          </a:p>
        </p:txBody>
      </p:sp>
      <p:sp>
        <p:nvSpPr>
          <p:cNvPr id="107" name="Google Shape;107;p24"/>
          <p:cNvSpPr txBox="1"/>
          <p:nvPr/>
        </p:nvSpPr>
        <p:spPr>
          <a:xfrm>
            <a:off x="150525" y="983400"/>
            <a:ext cx="7318500" cy="48738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GB">
                <a:solidFill>
                  <a:schemeClr val="dk1"/>
                </a:solidFill>
              </a:rPr>
              <a:t>By 1965</a:t>
            </a:r>
            <a:r>
              <a:rPr lang="en-GB">
                <a:solidFill>
                  <a:schemeClr val="dk1"/>
                </a:solidFill>
              </a:rPr>
              <a:t>, WMA's Music Department had emerged as an industry powerhouse, representing, among others, the Rolling Stones, Sonny &amp; Cher, the Beach Boys, and the Byrds. </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b="1" lang="en-GB">
                <a:solidFill>
                  <a:schemeClr val="dk1"/>
                </a:solidFill>
              </a:rPr>
              <a:t>I</a:t>
            </a:r>
            <a:r>
              <a:rPr b="1" lang="en-GB">
                <a:solidFill>
                  <a:schemeClr val="dk1"/>
                </a:solidFill>
              </a:rPr>
              <a:t>n 1973</a:t>
            </a:r>
            <a:r>
              <a:rPr lang="en-GB">
                <a:solidFill>
                  <a:schemeClr val="dk1"/>
                </a:solidFill>
              </a:rPr>
              <a:t>, the Agency's newly established Nashville office provided another significant boost to the operations of William Morris, extending the Agency's reach into country music and beyond.</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b="1" lang="en-GB">
                <a:solidFill>
                  <a:schemeClr val="dk1"/>
                </a:solidFill>
              </a:rPr>
              <a:t>In 1989,</a:t>
            </a:r>
            <a:r>
              <a:rPr lang="en-GB">
                <a:solidFill>
                  <a:schemeClr val="dk1"/>
                </a:solidFill>
              </a:rPr>
              <a:t> WMA acquired the Jim Halsey Company, adding performers such as Waylon Jennings, The Oak Ridge Boys, and Tammy Wynette.</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b="1" lang="en-GB">
                <a:solidFill>
                  <a:schemeClr val="dk1"/>
                </a:solidFill>
              </a:rPr>
              <a:t>In 1992,</a:t>
            </a:r>
            <a:r>
              <a:rPr lang="en-GB">
                <a:solidFill>
                  <a:schemeClr val="dk1"/>
                </a:solidFill>
              </a:rPr>
              <a:t> the agency acquired Triad Artists, marking the largest acquisition of a talent agency in show business history. Some fifty Triad agents joined WMA's corps of talent and literary agents worldwide.</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u="sng">
                <a:solidFill>
                  <a:schemeClr val="dk1"/>
                </a:solidFill>
              </a:rPr>
              <a:t>WMA’s London office opened in </a:t>
            </a:r>
            <a:r>
              <a:rPr b="1" lang="en-GB" u="sng">
                <a:solidFill>
                  <a:schemeClr val="dk1"/>
                </a:solidFill>
              </a:rPr>
              <a:t>2007</a:t>
            </a:r>
            <a:r>
              <a:rPr lang="en-GB" u="sng">
                <a:solidFill>
                  <a:schemeClr val="dk1"/>
                </a:solidFill>
              </a:rPr>
              <a:t>.</a:t>
            </a:r>
            <a:endParaRPr u="sng">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marR="0" rtl="0" algn="l">
              <a:lnSpc>
                <a:spcPct val="150000"/>
              </a:lnSpc>
              <a:spcBef>
                <a:spcPts val="0"/>
              </a:spcBef>
              <a:spcAft>
                <a:spcPts val="0"/>
              </a:spcAft>
              <a:buNone/>
            </a:pPr>
            <a:r>
              <a:t/>
            </a:r>
            <a:endParaRPr b="1" sz="1000">
              <a:solidFill>
                <a:schemeClr val="dk1"/>
              </a:solidFill>
              <a:latin typeface="Karla"/>
              <a:ea typeface="Karla"/>
              <a:cs typeface="Karla"/>
              <a:sym typeface="Karla"/>
            </a:endParaRPr>
          </a:p>
        </p:txBody>
      </p:sp>
      <p:cxnSp>
        <p:nvCxnSpPr>
          <p:cNvPr id="108" name="Google Shape;108;p24"/>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109" name="Google Shape;109;p24"/>
          <p:cNvSpPr txBox="1"/>
          <p:nvPr/>
        </p:nvSpPr>
        <p:spPr>
          <a:xfrm>
            <a:off x="3946650" y="341713"/>
            <a:ext cx="1250700" cy="53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0B5394"/>
                </a:solidFill>
              </a:rPr>
              <a:t>HISTORY</a:t>
            </a:r>
            <a:endParaRPr b="1" sz="1800">
              <a:solidFill>
                <a:srgbClr val="0B5394"/>
              </a:solidFill>
            </a:endParaRPr>
          </a:p>
        </p:txBody>
      </p:sp>
      <p:sp>
        <p:nvSpPr>
          <p:cNvPr id="110" name="Google Shape;110;p24"/>
          <p:cNvSpPr/>
          <p:nvPr/>
        </p:nvSpPr>
        <p:spPr>
          <a:xfrm rot="-5400000">
            <a:off x="6726400" y="2717700"/>
            <a:ext cx="3026400" cy="1825200"/>
          </a:xfrm>
          <a:prstGeom prst="rtTriangl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5"/>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WME HISTORY AND OVERVIEW</a:t>
            </a:r>
            <a:endParaRPr b="1" sz="800">
              <a:solidFill>
                <a:schemeClr val="accent2"/>
              </a:solidFill>
              <a:latin typeface="Roboto Mono"/>
              <a:ea typeface="Roboto Mono"/>
              <a:cs typeface="Roboto Mono"/>
              <a:sym typeface="Roboto Mono"/>
            </a:endParaRPr>
          </a:p>
        </p:txBody>
      </p:sp>
      <p:sp>
        <p:nvSpPr>
          <p:cNvPr id="116" name="Google Shape;116;p25"/>
          <p:cNvSpPr txBox="1"/>
          <p:nvPr/>
        </p:nvSpPr>
        <p:spPr>
          <a:xfrm>
            <a:off x="150525" y="1074925"/>
            <a:ext cx="7318500" cy="4873800"/>
          </a:xfrm>
          <a:prstGeom prst="rect">
            <a:avLst/>
          </a:prstGeom>
          <a:noFill/>
          <a:ln>
            <a:noFill/>
          </a:ln>
        </p:spPr>
        <p:txBody>
          <a:bodyPr anchorCtr="0" anchor="ctr" bIns="91425" lIns="91425" spcFirstLastPara="1" rIns="91425" wrap="square" tIns="91425">
            <a:noAutofit/>
          </a:bodyPr>
          <a:lstStyle/>
          <a:p>
            <a:pPr indent="-254000" lvl="0" marL="254000" rtl="0" algn="l">
              <a:lnSpc>
                <a:spcPct val="115000"/>
              </a:lnSpc>
              <a:spcBef>
                <a:spcPts val="0"/>
              </a:spcBef>
              <a:spcAft>
                <a:spcPts val="0"/>
              </a:spcAft>
              <a:buNone/>
            </a:pPr>
            <a:r>
              <a:rPr lang="en-GB">
                <a:solidFill>
                  <a:schemeClr val="dk1"/>
                </a:solidFill>
              </a:rPr>
              <a:t>WME acquired IMG in </a:t>
            </a:r>
            <a:r>
              <a:rPr b="1" lang="en-GB">
                <a:solidFill>
                  <a:schemeClr val="dk1"/>
                </a:solidFill>
              </a:rPr>
              <a:t>2014</a:t>
            </a:r>
            <a:r>
              <a:rPr lang="en-GB">
                <a:solidFill>
                  <a:schemeClr val="dk1"/>
                </a:solidFill>
              </a:rPr>
              <a:t>.</a:t>
            </a:r>
            <a:endParaRPr>
              <a:solidFill>
                <a:schemeClr val="dk1"/>
              </a:solidFill>
            </a:endParaRPr>
          </a:p>
          <a:p>
            <a:pPr indent="-254000" lvl="0" marL="25400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a:solidFill>
                  <a:schemeClr val="dk1"/>
                </a:solidFill>
              </a:rPr>
              <a:t>WME | IMG acquired Artist Voice located in Sydney, Australia in </a:t>
            </a:r>
            <a:r>
              <a:rPr b="1" lang="en-GB">
                <a:solidFill>
                  <a:schemeClr val="dk1"/>
                </a:solidFill>
              </a:rPr>
              <a:t>2015</a:t>
            </a:r>
            <a:r>
              <a:rPr lang="en-GB">
                <a:solidFill>
                  <a:schemeClr val="dk1"/>
                </a:solidFill>
              </a:rPr>
              <a:t>.</a:t>
            </a:r>
            <a:endParaRPr>
              <a:solidFill>
                <a:schemeClr val="dk1"/>
              </a:solidFill>
            </a:endParaRPr>
          </a:p>
          <a:p>
            <a:pPr indent="-254000" lvl="0" marL="2540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lang="en-GB">
                <a:solidFill>
                  <a:schemeClr val="dk1"/>
                </a:solidFill>
              </a:rPr>
              <a:t>The holding company for WME | IMG  and all assets was created to be known as the Endeavor Company in </a:t>
            </a:r>
            <a:r>
              <a:rPr b="1" lang="en-GB">
                <a:solidFill>
                  <a:schemeClr val="dk1"/>
                </a:solidFill>
              </a:rPr>
              <a:t>2017</a:t>
            </a:r>
            <a:r>
              <a:rPr lang="en-GB">
                <a:solidFill>
                  <a:schemeClr val="dk1"/>
                </a:solidFill>
              </a:rPr>
              <a:t>.</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a:solidFill>
                  <a:schemeClr val="dk1"/>
                </a:solidFill>
              </a:rPr>
              <a:t>-</a:t>
            </a:r>
            <a:endParaRPr>
              <a:solidFill>
                <a:schemeClr val="dk1"/>
              </a:solidFill>
            </a:endParaRPr>
          </a:p>
          <a:p>
            <a:pPr indent="-254000" lvl="0" marL="2540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lang="en-GB">
                <a:solidFill>
                  <a:schemeClr val="dk1"/>
                </a:solidFill>
              </a:rPr>
              <a:t>Endeavor was started by Ari Emanuel, Rick Rosen, Tom Strickler, and David Greenblatt who were TV agents at ICM Agency.</a:t>
            </a:r>
            <a:endParaRPr>
              <a:solidFill>
                <a:schemeClr val="dk1"/>
              </a:solidFill>
            </a:endParaRPr>
          </a:p>
          <a:p>
            <a:pPr indent="-254000" lvl="0" marL="25400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a:solidFill>
                  <a:schemeClr val="dk1"/>
                </a:solidFill>
              </a:rPr>
              <a:t>In early 1995, they formed a plan to start their own agency.</a:t>
            </a:r>
            <a:endParaRPr>
              <a:solidFill>
                <a:schemeClr val="dk1"/>
              </a:solidFill>
            </a:endParaRPr>
          </a:p>
          <a:p>
            <a:pPr indent="-254000" lvl="0" marL="34290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a:solidFill>
                  <a:schemeClr val="dk1"/>
                </a:solidFill>
              </a:rPr>
              <a:t>The agency began operations on March 30, 1995 working mainly with television clients.</a:t>
            </a:r>
            <a:endParaRPr>
              <a:solidFill>
                <a:schemeClr val="dk1"/>
              </a:solidFill>
            </a:endParaRPr>
          </a:p>
          <a:p>
            <a:pPr indent="0" lvl="0" marL="0" rtl="0" algn="l">
              <a:lnSpc>
                <a:spcPct val="115000"/>
              </a:lnSpc>
              <a:spcBef>
                <a:spcPts val="0"/>
              </a:spcBef>
              <a:spcAft>
                <a:spcPts val="0"/>
              </a:spcAft>
              <a:buNone/>
            </a:pPr>
            <a:r>
              <a:t/>
            </a:r>
            <a:endParaRPr sz="1500">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254000" lvl="0" marL="254000" rtl="0" algn="l">
              <a:lnSpc>
                <a:spcPct val="115000"/>
              </a:lnSpc>
              <a:spcBef>
                <a:spcPts val="0"/>
              </a:spcBef>
              <a:spcAft>
                <a:spcPts val="0"/>
              </a:spcAft>
              <a:buNone/>
            </a:pPr>
            <a:r>
              <a:t/>
            </a:r>
            <a:endParaRPr b="1" sz="1500">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marR="0" rtl="0" algn="l">
              <a:lnSpc>
                <a:spcPct val="150000"/>
              </a:lnSpc>
              <a:spcBef>
                <a:spcPts val="0"/>
              </a:spcBef>
              <a:spcAft>
                <a:spcPts val="0"/>
              </a:spcAft>
              <a:buNone/>
            </a:pPr>
            <a:r>
              <a:t/>
            </a:r>
            <a:endParaRPr b="1" sz="1000">
              <a:solidFill>
                <a:schemeClr val="dk1"/>
              </a:solidFill>
              <a:latin typeface="Karla"/>
              <a:ea typeface="Karla"/>
              <a:cs typeface="Karla"/>
              <a:sym typeface="Karla"/>
            </a:endParaRPr>
          </a:p>
        </p:txBody>
      </p:sp>
      <p:cxnSp>
        <p:nvCxnSpPr>
          <p:cNvPr id="117" name="Google Shape;117;p25"/>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118" name="Google Shape;118;p25"/>
          <p:cNvSpPr txBox="1"/>
          <p:nvPr/>
        </p:nvSpPr>
        <p:spPr>
          <a:xfrm>
            <a:off x="3470400" y="341725"/>
            <a:ext cx="2136900" cy="53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0B5394"/>
                </a:solidFill>
              </a:rPr>
              <a:t>HISTORY (CONT.)</a:t>
            </a:r>
            <a:endParaRPr b="1" sz="1800">
              <a:solidFill>
                <a:srgbClr val="0B5394"/>
              </a:solidFill>
            </a:endParaRPr>
          </a:p>
        </p:txBody>
      </p:sp>
      <p:sp>
        <p:nvSpPr>
          <p:cNvPr id="119" name="Google Shape;119;p25"/>
          <p:cNvSpPr/>
          <p:nvPr/>
        </p:nvSpPr>
        <p:spPr>
          <a:xfrm rot="-5400000">
            <a:off x="6726400" y="2717700"/>
            <a:ext cx="3026400" cy="1825200"/>
          </a:xfrm>
          <a:prstGeom prst="rtTriangl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6"/>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WME HISTORY AND OVERVIEW</a:t>
            </a:r>
            <a:endParaRPr b="1" sz="800">
              <a:solidFill>
                <a:schemeClr val="accent2"/>
              </a:solidFill>
              <a:latin typeface="Roboto Mono"/>
              <a:ea typeface="Roboto Mono"/>
              <a:cs typeface="Roboto Mono"/>
              <a:sym typeface="Roboto Mono"/>
            </a:endParaRPr>
          </a:p>
        </p:txBody>
      </p:sp>
      <p:sp>
        <p:nvSpPr>
          <p:cNvPr id="125" name="Google Shape;125;p26"/>
          <p:cNvSpPr txBox="1"/>
          <p:nvPr/>
        </p:nvSpPr>
        <p:spPr>
          <a:xfrm>
            <a:off x="150525" y="1247450"/>
            <a:ext cx="7318500" cy="48738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GB">
                <a:solidFill>
                  <a:schemeClr val="dk1"/>
                </a:solidFill>
              </a:rPr>
              <a:t>On </a:t>
            </a:r>
            <a:r>
              <a:rPr b="1" lang="en-GB">
                <a:solidFill>
                  <a:schemeClr val="dk1"/>
                </a:solidFill>
              </a:rPr>
              <a:t>April 27, 2009</a:t>
            </a:r>
            <a:r>
              <a:rPr lang="en-GB">
                <a:solidFill>
                  <a:schemeClr val="dk1"/>
                </a:solidFill>
              </a:rPr>
              <a:t>, WMA and the Endeavor Talent Agency announced that they were forming William Morris Endeavor, or WME.</a:t>
            </a:r>
            <a:r>
              <a:rPr baseline="30000" lang="en-GB">
                <a:solidFill>
                  <a:schemeClr val="dk1"/>
                </a:solidFill>
              </a:rPr>
              <a:t> </a:t>
            </a:r>
            <a:endParaRPr baseline="30000">
              <a:solidFill>
                <a:schemeClr val="dk1"/>
              </a:solidFill>
            </a:endParaRPr>
          </a:p>
          <a:p>
            <a:pPr indent="-254000" lvl="0" marL="2540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lang="en-GB">
                <a:solidFill>
                  <a:schemeClr val="dk1"/>
                </a:solidFill>
              </a:rPr>
              <a:t>Endeavor executives Ari Emanuel and Patrick Whitesell became the Co-CEOs of the newly formed agency.</a:t>
            </a:r>
            <a:endParaRPr>
              <a:solidFill>
                <a:schemeClr val="dk1"/>
              </a:solidFill>
            </a:endParaRPr>
          </a:p>
          <a:p>
            <a:pPr indent="0" lvl="0" marL="88900" rtl="0" algn="l">
              <a:lnSpc>
                <a:spcPct val="115000"/>
              </a:lnSpc>
              <a:spcBef>
                <a:spcPts val="0"/>
              </a:spcBef>
              <a:spcAft>
                <a:spcPts val="0"/>
              </a:spcAft>
              <a:buNone/>
            </a:pPr>
            <a:r>
              <a:t/>
            </a:r>
            <a:endParaRPr>
              <a:solidFill>
                <a:schemeClr val="dk1"/>
              </a:solidFill>
            </a:endParaRPr>
          </a:p>
          <a:p>
            <a:pPr indent="-215900" lvl="0" marL="215900" rtl="0" algn="l">
              <a:lnSpc>
                <a:spcPct val="115000"/>
              </a:lnSpc>
              <a:spcBef>
                <a:spcPts val="0"/>
              </a:spcBef>
              <a:spcAft>
                <a:spcPts val="0"/>
              </a:spcAft>
              <a:buNone/>
            </a:pPr>
            <a:r>
              <a:rPr lang="en-GB">
                <a:solidFill>
                  <a:schemeClr val="dk1"/>
                </a:solidFill>
              </a:rPr>
              <a:t>WME | IMG and all assets were moved under the newly created holding company,</a:t>
            </a:r>
            <a:endParaRPr>
              <a:solidFill>
                <a:schemeClr val="dk1"/>
              </a:solidFill>
            </a:endParaRPr>
          </a:p>
          <a:p>
            <a:pPr indent="-215900" lvl="0" marL="215900" rtl="0" algn="l">
              <a:lnSpc>
                <a:spcPct val="115000"/>
              </a:lnSpc>
              <a:spcBef>
                <a:spcPts val="0"/>
              </a:spcBef>
              <a:spcAft>
                <a:spcPts val="0"/>
              </a:spcAft>
              <a:buNone/>
            </a:pPr>
            <a:r>
              <a:rPr lang="en-GB">
                <a:solidFill>
                  <a:schemeClr val="dk1"/>
                </a:solidFill>
              </a:rPr>
              <a:t>known as the Endeavor Company, in 2017</a:t>
            </a:r>
            <a:endParaRPr>
              <a:solidFill>
                <a:schemeClr val="dk1"/>
              </a:solidFill>
            </a:endParaRPr>
          </a:p>
          <a:p>
            <a:pPr indent="-215900" lvl="0" marL="215900" rtl="0" algn="l">
              <a:lnSpc>
                <a:spcPct val="115000"/>
              </a:lnSpc>
              <a:spcBef>
                <a:spcPts val="0"/>
              </a:spcBef>
              <a:spcAft>
                <a:spcPts val="0"/>
              </a:spcAft>
              <a:buNone/>
            </a:pPr>
            <a:r>
              <a:t/>
            </a:r>
            <a:endParaRPr>
              <a:solidFill>
                <a:schemeClr val="dk1"/>
              </a:solidFill>
            </a:endParaRPr>
          </a:p>
          <a:p>
            <a:pPr indent="-215900" lvl="0" marL="215900" rtl="0" algn="l">
              <a:lnSpc>
                <a:spcPct val="115000"/>
              </a:lnSpc>
              <a:spcBef>
                <a:spcPts val="0"/>
              </a:spcBef>
              <a:spcAft>
                <a:spcPts val="0"/>
              </a:spcAft>
              <a:buNone/>
            </a:pPr>
            <a:r>
              <a:rPr lang="en-GB">
                <a:solidFill>
                  <a:schemeClr val="dk1"/>
                </a:solidFill>
              </a:rPr>
              <a:t>Ari Emanuel became the sole CEO with Patrick Whitesell becoming Executive Chairman.</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889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254000" lvl="0" marL="2540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500">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254000" lvl="0" marL="254000" rtl="0" algn="l">
              <a:lnSpc>
                <a:spcPct val="115000"/>
              </a:lnSpc>
              <a:spcBef>
                <a:spcPts val="0"/>
              </a:spcBef>
              <a:spcAft>
                <a:spcPts val="0"/>
              </a:spcAft>
              <a:buNone/>
            </a:pPr>
            <a:r>
              <a:t/>
            </a:r>
            <a:endParaRPr b="1" sz="1500">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marR="0" rtl="0" algn="l">
              <a:lnSpc>
                <a:spcPct val="150000"/>
              </a:lnSpc>
              <a:spcBef>
                <a:spcPts val="0"/>
              </a:spcBef>
              <a:spcAft>
                <a:spcPts val="0"/>
              </a:spcAft>
              <a:buNone/>
            </a:pPr>
            <a:r>
              <a:t/>
            </a:r>
            <a:endParaRPr b="1" sz="1000">
              <a:solidFill>
                <a:schemeClr val="dk1"/>
              </a:solidFill>
              <a:latin typeface="Karla"/>
              <a:ea typeface="Karla"/>
              <a:cs typeface="Karla"/>
              <a:sym typeface="Karla"/>
            </a:endParaRPr>
          </a:p>
        </p:txBody>
      </p:sp>
      <p:cxnSp>
        <p:nvCxnSpPr>
          <p:cNvPr id="126" name="Google Shape;126;p26"/>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127" name="Google Shape;127;p26"/>
          <p:cNvSpPr txBox="1"/>
          <p:nvPr/>
        </p:nvSpPr>
        <p:spPr>
          <a:xfrm>
            <a:off x="3470400" y="341725"/>
            <a:ext cx="2136900" cy="53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0B5394"/>
                </a:solidFill>
              </a:rPr>
              <a:t>HISTORY (CONT.)</a:t>
            </a:r>
            <a:endParaRPr b="1" sz="1800">
              <a:solidFill>
                <a:srgbClr val="0B5394"/>
              </a:solidFill>
            </a:endParaRPr>
          </a:p>
        </p:txBody>
      </p:sp>
      <p:sp>
        <p:nvSpPr>
          <p:cNvPr id="128" name="Google Shape;128;p26"/>
          <p:cNvSpPr/>
          <p:nvPr/>
        </p:nvSpPr>
        <p:spPr>
          <a:xfrm rot="-5400000">
            <a:off x="6726400" y="2717700"/>
            <a:ext cx="3026400" cy="1825200"/>
          </a:xfrm>
          <a:prstGeom prst="rtTriangl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27"/>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WME HISTORY AND OVERVIEW</a:t>
            </a:r>
            <a:endParaRPr b="1" sz="800">
              <a:solidFill>
                <a:schemeClr val="accent2"/>
              </a:solidFill>
              <a:latin typeface="Roboto Mono"/>
              <a:ea typeface="Roboto Mono"/>
              <a:cs typeface="Roboto Mono"/>
              <a:sym typeface="Roboto Mono"/>
            </a:endParaRPr>
          </a:p>
        </p:txBody>
      </p:sp>
      <p:sp>
        <p:nvSpPr>
          <p:cNvPr id="134" name="Google Shape;134;p27"/>
          <p:cNvSpPr txBox="1"/>
          <p:nvPr/>
        </p:nvSpPr>
        <p:spPr>
          <a:xfrm>
            <a:off x="150525" y="1923175"/>
            <a:ext cx="7318500" cy="4873800"/>
          </a:xfrm>
          <a:prstGeom prst="rect">
            <a:avLst/>
          </a:prstGeom>
          <a:noFill/>
          <a:ln>
            <a:noFill/>
          </a:ln>
        </p:spPr>
        <p:txBody>
          <a:bodyPr anchorCtr="0" anchor="ctr" bIns="91425" lIns="91425" spcFirstLastPara="1" rIns="91425" wrap="square" tIns="91425">
            <a:noAutofit/>
          </a:bodyPr>
          <a:lstStyle/>
          <a:p>
            <a:pPr indent="-254000" lvl="0" marL="254000" rtl="0" algn="l">
              <a:lnSpc>
                <a:spcPct val="115000"/>
              </a:lnSpc>
              <a:spcBef>
                <a:spcPts val="0"/>
              </a:spcBef>
              <a:spcAft>
                <a:spcPts val="0"/>
              </a:spcAft>
              <a:buNone/>
            </a:pPr>
            <a:r>
              <a:rPr lang="en-GB">
                <a:solidFill>
                  <a:schemeClr val="dk1"/>
                </a:solidFill>
              </a:rPr>
              <a:t>WME | IMG acquired The Wall Group in 2015.</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a:solidFill>
                  <a:schemeClr val="dk1"/>
                </a:solidFill>
              </a:rPr>
              <a:t>WME | IMG acquired the Professional Bull Riders, INC. (PBR) in 2015.</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a:solidFill>
                  <a:schemeClr val="dk1"/>
                </a:solidFill>
              </a:rPr>
              <a:t>WME | IMG acquired The Miss Universe Organization in 2015.</a:t>
            </a:r>
            <a:endParaRPr>
              <a:solidFill>
                <a:schemeClr val="dk1"/>
              </a:solidFill>
            </a:endParaRPr>
          </a:p>
          <a:p>
            <a:pPr indent="-254000" lvl="0" marL="25400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a:solidFill>
                  <a:schemeClr val="dk1"/>
                </a:solidFill>
              </a:rPr>
              <a:t>WME | IMG acquired MADE Fashion Week in 2015.</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a:solidFill>
                  <a:schemeClr val="dk1"/>
                </a:solidFill>
              </a:rPr>
              <a:t>WME | IMG acquired UFC in 2016</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a:solidFill>
                  <a:schemeClr val="dk1"/>
                </a:solidFill>
              </a:rPr>
              <a:t>WME | IMG partnered with SNTV to launch Brand Solutions division in 2016.</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254000" lvl="0" marL="254000" rtl="0" algn="l">
              <a:lnSpc>
                <a:spcPct val="115000"/>
              </a:lnSpc>
              <a:spcBef>
                <a:spcPts val="0"/>
              </a:spcBef>
              <a:spcAft>
                <a:spcPts val="0"/>
              </a:spcAft>
              <a:buNone/>
            </a:pPr>
            <a:r>
              <a:rPr lang="en-GB">
                <a:solidFill>
                  <a:schemeClr val="dk1"/>
                </a:solidFill>
              </a:rPr>
              <a:t>WME | IMG partnered with Frieze in 2016.</a:t>
            </a:r>
            <a:endParaRPr>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rPr lang="en-GB">
                <a:solidFill>
                  <a:schemeClr val="dk1"/>
                </a:solidFill>
              </a:rPr>
              <a:t>WME | IMG expand into China in 2016 &amp; partners with Perfect World and Village Roadshow to launch Perfect Village Entertainment in 2017.</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215900" lvl="0" marL="2159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889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254000" lvl="0" marL="2540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500">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254000" lvl="0" marL="254000" rtl="0" algn="l">
              <a:lnSpc>
                <a:spcPct val="115000"/>
              </a:lnSpc>
              <a:spcBef>
                <a:spcPts val="0"/>
              </a:spcBef>
              <a:spcAft>
                <a:spcPts val="0"/>
              </a:spcAft>
              <a:buNone/>
            </a:pPr>
            <a:r>
              <a:t/>
            </a:r>
            <a:endParaRPr b="1" sz="1500">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marR="0" rtl="0" algn="l">
              <a:lnSpc>
                <a:spcPct val="150000"/>
              </a:lnSpc>
              <a:spcBef>
                <a:spcPts val="0"/>
              </a:spcBef>
              <a:spcAft>
                <a:spcPts val="0"/>
              </a:spcAft>
              <a:buNone/>
            </a:pPr>
            <a:r>
              <a:t/>
            </a:r>
            <a:endParaRPr b="1" sz="1000">
              <a:solidFill>
                <a:schemeClr val="dk1"/>
              </a:solidFill>
              <a:latin typeface="Karla"/>
              <a:ea typeface="Karla"/>
              <a:cs typeface="Karla"/>
              <a:sym typeface="Karla"/>
            </a:endParaRPr>
          </a:p>
        </p:txBody>
      </p:sp>
      <p:cxnSp>
        <p:nvCxnSpPr>
          <p:cNvPr id="135" name="Google Shape;135;p27"/>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136" name="Google Shape;136;p27"/>
          <p:cNvSpPr txBox="1"/>
          <p:nvPr/>
        </p:nvSpPr>
        <p:spPr>
          <a:xfrm>
            <a:off x="2986050" y="304663"/>
            <a:ext cx="3171900" cy="53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a:solidFill>
                  <a:srgbClr val="0B5394"/>
                </a:solidFill>
              </a:rPr>
              <a:t>RECENT DEVELOPMENTS</a:t>
            </a:r>
            <a:endParaRPr b="1" sz="1800">
              <a:solidFill>
                <a:srgbClr val="0B5394"/>
              </a:solidFill>
            </a:endParaRPr>
          </a:p>
        </p:txBody>
      </p:sp>
      <p:sp>
        <p:nvSpPr>
          <p:cNvPr id="137" name="Google Shape;137;p27"/>
          <p:cNvSpPr/>
          <p:nvPr/>
        </p:nvSpPr>
        <p:spPr>
          <a:xfrm rot="-5400000">
            <a:off x="6726400" y="2717700"/>
            <a:ext cx="3026400" cy="1825200"/>
          </a:xfrm>
          <a:prstGeom prst="rtTriangl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141" name="Shape 141"/>
        <p:cNvGrpSpPr/>
        <p:nvPr/>
      </p:nvGrpSpPr>
      <p:grpSpPr>
        <a:xfrm>
          <a:off x="0" y="0"/>
          <a:ext cx="0" cy="0"/>
          <a:chOff x="0" y="0"/>
          <a:chExt cx="0" cy="0"/>
        </a:xfrm>
      </p:grpSpPr>
      <p:pic>
        <p:nvPicPr>
          <p:cNvPr id="142" name="Google Shape;142;p28"/>
          <p:cNvPicPr preferRelativeResize="0"/>
          <p:nvPr/>
        </p:nvPicPr>
        <p:blipFill rotWithShape="1">
          <a:blip r:embed="rId3">
            <a:alphaModFix/>
          </a:blip>
          <a:srcRect b="0" l="99" r="99" t="0"/>
          <a:stretch/>
        </p:blipFill>
        <p:spPr>
          <a:xfrm>
            <a:off x="0" y="0"/>
            <a:ext cx="9144001" cy="5143503"/>
          </a:xfrm>
          <a:prstGeom prst="rect">
            <a:avLst/>
          </a:prstGeom>
          <a:noFill/>
          <a:ln>
            <a:noFill/>
          </a:ln>
        </p:spPr>
      </p:pic>
      <p:sp>
        <p:nvSpPr>
          <p:cNvPr id="143" name="Google Shape;143;p28"/>
          <p:cNvSpPr txBox="1"/>
          <p:nvPr/>
        </p:nvSpPr>
        <p:spPr>
          <a:xfrm>
            <a:off x="609225" y="1890725"/>
            <a:ext cx="4096500" cy="13677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GB" sz="2400">
                <a:latin typeface="Roboto Light"/>
                <a:ea typeface="Roboto Light"/>
                <a:cs typeface="Roboto Light"/>
                <a:sym typeface="Roboto Light"/>
              </a:rPr>
              <a:t>ROLE OF AN AGENT</a:t>
            </a:r>
            <a:endParaRPr sz="2400">
              <a:latin typeface="Roboto Light"/>
              <a:ea typeface="Roboto Light"/>
              <a:cs typeface="Roboto Light"/>
              <a:sym typeface="Roboto Light"/>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9"/>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ROLE OF AN AGENT</a:t>
            </a:r>
            <a:endParaRPr b="1" sz="800">
              <a:solidFill>
                <a:schemeClr val="accent2"/>
              </a:solidFill>
              <a:latin typeface="Roboto Mono"/>
              <a:ea typeface="Roboto Mono"/>
              <a:cs typeface="Roboto Mono"/>
              <a:sym typeface="Roboto Mono"/>
            </a:endParaRPr>
          </a:p>
        </p:txBody>
      </p:sp>
      <p:sp>
        <p:nvSpPr>
          <p:cNvPr id="149" name="Google Shape;149;p29"/>
          <p:cNvSpPr txBox="1"/>
          <p:nvPr/>
        </p:nvSpPr>
        <p:spPr>
          <a:xfrm>
            <a:off x="355600" y="1697100"/>
            <a:ext cx="7318500" cy="4675500"/>
          </a:xfrm>
          <a:prstGeom prst="rect">
            <a:avLst/>
          </a:prstGeom>
          <a:noFill/>
          <a:ln>
            <a:noFill/>
          </a:ln>
        </p:spPr>
        <p:txBody>
          <a:bodyPr anchorCtr="0" anchor="ctr" bIns="91425" lIns="91425" spcFirstLastPara="1" rIns="91425" wrap="square" tIns="91425">
            <a:noAutofit/>
          </a:bodyPr>
          <a:lstStyle/>
          <a:p>
            <a:pPr indent="-317500" lvl="0" marL="457200" rtl="0" algn="l">
              <a:lnSpc>
                <a:spcPct val="115000"/>
              </a:lnSpc>
              <a:spcBef>
                <a:spcPts val="0"/>
              </a:spcBef>
              <a:spcAft>
                <a:spcPts val="0"/>
              </a:spcAft>
              <a:buClr>
                <a:schemeClr val="dk1"/>
              </a:buClr>
              <a:buSzPts val="1400"/>
              <a:buChar char="●"/>
            </a:pPr>
            <a:r>
              <a:rPr lang="en-GB">
                <a:solidFill>
                  <a:schemeClr val="dk1"/>
                </a:solidFill>
              </a:rPr>
              <a:t>Route Tours</a:t>
            </a:r>
            <a:endParaRPr>
              <a:solidFill>
                <a:schemeClr val="dk1"/>
              </a:solidFill>
            </a:endParaRPr>
          </a:p>
          <a:p>
            <a:pPr indent="0" lvl="0" marL="457200" rtl="0" algn="l">
              <a:lnSpc>
                <a:spcPct val="115000"/>
              </a:lnSpc>
              <a:spcBef>
                <a:spcPts val="0"/>
              </a:spcBef>
              <a:spcAft>
                <a:spcPts val="0"/>
              </a:spcAft>
              <a:buNone/>
            </a:pPr>
            <a:r>
              <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GB">
                <a:solidFill>
                  <a:schemeClr val="dk1"/>
                </a:solidFill>
              </a:rPr>
              <a:t>Solicit Offers</a:t>
            </a:r>
            <a:endParaRPr>
              <a:solidFill>
                <a:schemeClr val="dk1"/>
              </a:solidFill>
            </a:endParaRPr>
          </a:p>
          <a:p>
            <a:pPr indent="0" lvl="0" marL="457200" rtl="0" algn="l">
              <a:lnSpc>
                <a:spcPct val="115000"/>
              </a:lnSpc>
              <a:spcBef>
                <a:spcPts val="0"/>
              </a:spcBef>
              <a:spcAft>
                <a:spcPts val="0"/>
              </a:spcAft>
              <a:buNone/>
            </a:pPr>
            <a:r>
              <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GB">
                <a:solidFill>
                  <a:schemeClr val="dk1"/>
                </a:solidFill>
              </a:rPr>
              <a:t>Mediator between Artist and Public for Personal Appearances</a:t>
            </a:r>
            <a:endParaRPr>
              <a:solidFill>
                <a:schemeClr val="dk1"/>
              </a:solidFill>
            </a:endParaRPr>
          </a:p>
          <a:p>
            <a:pPr indent="0" lvl="0" marL="457200" rtl="0" algn="l">
              <a:lnSpc>
                <a:spcPct val="115000"/>
              </a:lnSpc>
              <a:spcBef>
                <a:spcPts val="0"/>
              </a:spcBef>
              <a:spcAft>
                <a:spcPts val="0"/>
              </a:spcAft>
              <a:buNone/>
            </a:pPr>
            <a:r>
              <a:t/>
            </a:r>
            <a:endParaRPr>
              <a:solidFill>
                <a:schemeClr val="dk1"/>
              </a:solidFill>
            </a:endParaRPr>
          </a:p>
          <a:p>
            <a:pPr indent="-317500" lvl="0" marL="457200" rtl="0" algn="l">
              <a:lnSpc>
                <a:spcPct val="115000"/>
              </a:lnSpc>
              <a:spcBef>
                <a:spcPts val="0"/>
              </a:spcBef>
              <a:spcAft>
                <a:spcPts val="0"/>
              </a:spcAft>
              <a:buClr>
                <a:schemeClr val="dk1"/>
              </a:buClr>
              <a:buSzPts val="1400"/>
              <a:buChar char="●"/>
            </a:pPr>
            <a:r>
              <a:rPr lang="en-GB">
                <a:solidFill>
                  <a:schemeClr val="dk1"/>
                </a:solidFill>
              </a:rPr>
              <a:t>Career Crossover/Development</a:t>
            </a:r>
            <a:endParaRPr>
              <a:solidFill>
                <a:schemeClr val="dk1"/>
              </a:solidFill>
            </a:endParaRPr>
          </a:p>
          <a:p>
            <a:pPr indent="0" lvl="0" marL="457200" rtl="0" algn="l">
              <a:lnSpc>
                <a:spcPct val="115000"/>
              </a:lnSpc>
              <a:spcBef>
                <a:spcPts val="0"/>
              </a:spcBef>
              <a:spcAft>
                <a:spcPts val="0"/>
              </a:spcAft>
              <a:buNone/>
            </a:pPr>
            <a:r>
              <a:t/>
            </a:r>
            <a:endParaRPr>
              <a:solidFill>
                <a:schemeClr val="dk1"/>
              </a:solidFill>
            </a:endParaRPr>
          </a:p>
          <a:p>
            <a:pPr indent="457200" lvl="0" marL="0" rtl="0" algn="l">
              <a:lnSpc>
                <a:spcPct val="115000"/>
              </a:lnSpc>
              <a:spcBef>
                <a:spcPts val="0"/>
              </a:spcBef>
              <a:spcAft>
                <a:spcPts val="0"/>
              </a:spcAft>
              <a:buNone/>
            </a:pPr>
            <a:r>
              <a:rPr b="1" lang="en-GB" u="sng">
                <a:solidFill>
                  <a:schemeClr val="dk1"/>
                </a:solidFill>
              </a:rPr>
              <a:t>Always act in the artist’s best interest while managing expectations</a:t>
            </a:r>
            <a:endParaRPr b="1" u="sng">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215900" lvl="0" marL="2159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889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254000" lvl="0" marL="25400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500">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254000" lvl="0" marL="254000" rtl="0" algn="l">
              <a:lnSpc>
                <a:spcPct val="115000"/>
              </a:lnSpc>
              <a:spcBef>
                <a:spcPts val="0"/>
              </a:spcBef>
              <a:spcAft>
                <a:spcPts val="0"/>
              </a:spcAft>
              <a:buNone/>
            </a:pPr>
            <a:r>
              <a:t/>
            </a:r>
            <a:endParaRPr b="1" sz="1500">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rtl="0" algn="l">
              <a:lnSpc>
                <a:spcPct val="115000"/>
              </a:lnSpc>
              <a:spcBef>
                <a:spcPts val="0"/>
              </a:spcBef>
              <a:spcAft>
                <a:spcPts val="0"/>
              </a:spcAft>
              <a:buNone/>
            </a:pPr>
            <a:r>
              <a:t/>
            </a:r>
            <a:endParaRPr>
              <a:solidFill>
                <a:schemeClr val="dk1"/>
              </a:solidFill>
            </a:endParaRPr>
          </a:p>
          <a:p>
            <a:pPr indent="0" lvl="0" marL="0" rtl="0" algn="l">
              <a:lnSpc>
                <a:spcPct val="115000"/>
              </a:lnSpc>
              <a:spcBef>
                <a:spcPts val="0"/>
              </a:spcBef>
              <a:spcAft>
                <a:spcPts val="0"/>
              </a:spcAft>
              <a:buNone/>
            </a:pPr>
            <a:r>
              <a:t/>
            </a:r>
            <a:endParaRPr sz="1100">
              <a:solidFill>
                <a:schemeClr val="dk1"/>
              </a:solidFill>
            </a:endParaRPr>
          </a:p>
          <a:p>
            <a:pPr indent="0" lvl="0" marL="0" marR="0" rtl="0" algn="l">
              <a:lnSpc>
                <a:spcPct val="150000"/>
              </a:lnSpc>
              <a:spcBef>
                <a:spcPts val="0"/>
              </a:spcBef>
              <a:spcAft>
                <a:spcPts val="0"/>
              </a:spcAft>
              <a:buNone/>
            </a:pPr>
            <a:r>
              <a:t/>
            </a:r>
            <a:endParaRPr b="1" sz="1000">
              <a:solidFill>
                <a:schemeClr val="dk1"/>
              </a:solidFill>
              <a:latin typeface="Karla"/>
              <a:ea typeface="Karla"/>
              <a:cs typeface="Karla"/>
              <a:sym typeface="Karla"/>
            </a:endParaRPr>
          </a:p>
        </p:txBody>
      </p:sp>
      <p:cxnSp>
        <p:nvCxnSpPr>
          <p:cNvPr id="150" name="Google Shape;150;p29"/>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151" name="Google Shape;151;p29"/>
          <p:cNvSpPr/>
          <p:nvPr/>
        </p:nvSpPr>
        <p:spPr>
          <a:xfrm rot="-5400000">
            <a:off x="6726400" y="2717700"/>
            <a:ext cx="3026400" cy="1825200"/>
          </a:xfrm>
          <a:prstGeom prst="rtTriangl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155" name="Shape 155"/>
        <p:cNvGrpSpPr/>
        <p:nvPr/>
      </p:nvGrpSpPr>
      <p:grpSpPr>
        <a:xfrm>
          <a:off x="0" y="0"/>
          <a:ext cx="0" cy="0"/>
          <a:chOff x="0" y="0"/>
          <a:chExt cx="0" cy="0"/>
        </a:xfrm>
      </p:grpSpPr>
      <p:pic>
        <p:nvPicPr>
          <p:cNvPr id="156" name="Google Shape;156;p30"/>
          <p:cNvPicPr preferRelativeResize="0"/>
          <p:nvPr/>
        </p:nvPicPr>
        <p:blipFill rotWithShape="1">
          <a:blip r:embed="rId3">
            <a:alphaModFix/>
          </a:blip>
          <a:srcRect b="0" l="99" r="99" t="0"/>
          <a:stretch/>
        </p:blipFill>
        <p:spPr>
          <a:xfrm>
            <a:off x="0" y="0"/>
            <a:ext cx="9144001" cy="5143503"/>
          </a:xfrm>
          <a:prstGeom prst="rect">
            <a:avLst/>
          </a:prstGeom>
          <a:noFill/>
          <a:ln>
            <a:noFill/>
          </a:ln>
        </p:spPr>
      </p:pic>
      <p:sp>
        <p:nvSpPr>
          <p:cNvPr id="157" name="Google Shape;157;p30"/>
          <p:cNvSpPr txBox="1"/>
          <p:nvPr/>
        </p:nvSpPr>
        <p:spPr>
          <a:xfrm>
            <a:off x="609225" y="1890725"/>
            <a:ext cx="4096500" cy="13677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GB" sz="2400">
                <a:latin typeface="Roboto Light"/>
                <a:ea typeface="Roboto Light"/>
                <a:cs typeface="Roboto Light"/>
                <a:sym typeface="Roboto Light"/>
              </a:rPr>
              <a:t>ROUTING A TOUR</a:t>
            </a:r>
            <a:endParaRPr sz="2400">
              <a:latin typeface="Roboto Light"/>
              <a:ea typeface="Roboto Light"/>
              <a:cs typeface="Roboto Light"/>
              <a:sym typeface="Roboto Light"/>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31"/>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ROUTING A TOUR</a:t>
            </a:r>
            <a:endParaRPr b="1" sz="800">
              <a:solidFill>
                <a:schemeClr val="accent2"/>
              </a:solidFill>
              <a:latin typeface="Roboto Mono"/>
              <a:ea typeface="Roboto Mono"/>
              <a:cs typeface="Roboto Mono"/>
              <a:sym typeface="Roboto Mono"/>
            </a:endParaRPr>
          </a:p>
        </p:txBody>
      </p:sp>
      <p:sp>
        <p:nvSpPr>
          <p:cNvPr id="163" name="Google Shape;163;p31"/>
          <p:cNvSpPr txBox="1"/>
          <p:nvPr/>
        </p:nvSpPr>
        <p:spPr>
          <a:xfrm>
            <a:off x="226200" y="2344650"/>
            <a:ext cx="1472700" cy="825900"/>
          </a:xfrm>
          <a:prstGeom prst="rect">
            <a:avLst/>
          </a:prstGeom>
          <a:noFill/>
          <a:ln>
            <a:noFill/>
          </a:ln>
        </p:spPr>
        <p:txBody>
          <a:bodyPr anchorCtr="0" anchor="ctr" bIns="91425" lIns="91425" spcFirstLastPara="1" rIns="91425" wrap="square" tIns="91425">
            <a:noAutofit/>
          </a:bodyPr>
          <a:lstStyle/>
          <a:p>
            <a:pPr indent="0" lvl="0" marL="0" marR="0" rtl="0" algn="l">
              <a:lnSpc>
                <a:spcPct val="150000"/>
              </a:lnSpc>
              <a:spcBef>
                <a:spcPts val="0"/>
              </a:spcBef>
              <a:spcAft>
                <a:spcPts val="0"/>
              </a:spcAft>
              <a:buNone/>
            </a:pPr>
            <a:r>
              <a:rPr b="1" lang="en-GB" sz="2000">
                <a:solidFill>
                  <a:schemeClr val="dk1"/>
                </a:solidFill>
                <a:latin typeface="Karla"/>
                <a:ea typeface="Karla"/>
                <a:cs typeface="Karla"/>
                <a:sym typeface="Karla"/>
              </a:rPr>
              <a:t>STEP 1</a:t>
            </a:r>
            <a:endParaRPr b="1" sz="2000">
              <a:solidFill>
                <a:schemeClr val="dk1"/>
              </a:solidFill>
              <a:latin typeface="Karla"/>
              <a:ea typeface="Karla"/>
              <a:cs typeface="Karla"/>
              <a:sym typeface="Karla"/>
            </a:endParaRPr>
          </a:p>
          <a:p>
            <a:pPr indent="0" lvl="0" marL="0" marR="0" rtl="0" algn="l">
              <a:lnSpc>
                <a:spcPct val="150000"/>
              </a:lnSpc>
              <a:spcBef>
                <a:spcPts val="0"/>
              </a:spcBef>
              <a:spcAft>
                <a:spcPts val="0"/>
              </a:spcAft>
              <a:buNone/>
            </a:pPr>
            <a:r>
              <a:rPr b="1" lang="en-GB" sz="2000">
                <a:solidFill>
                  <a:schemeClr val="dk1"/>
                </a:solidFill>
                <a:latin typeface="Karla"/>
                <a:ea typeface="Karla"/>
                <a:cs typeface="Karla"/>
                <a:sym typeface="Karla"/>
              </a:rPr>
              <a:t>PLANNING</a:t>
            </a:r>
            <a:endParaRPr b="1" sz="2000">
              <a:solidFill>
                <a:schemeClr val="dk1"/>
              </a:solidFill>
              <a:latin typeface="Karla"/>
              <a:ea typeface="Karla"/>
              <a:cs typeface="Karla"/>
              <a:sym typeface="Karla"/>
            </a:endParaRPr>
          </a:p>
          <a:p>
            <a:pPr indent="0" lvl="0" marL="0" marR="0" rtl="0" algn="l">
              <a:lnSpc>
                <a:spcPct val="150000"/>
              </a:lnSpc>
              <a:spcBef>
                <a:spcPts val="0"/>
              </a:spcBef>
              <a:spcAft>
                <a:spcPts val="0"/>
              </a:spcAft>
              <a:buNone/>
            </a:pPr>
            <a:r>
              <a:t/>
            </a:r>
            <a:endParaRPr sz="1000">
              <a:solidFill>
                <a:schemeClr val="dk1"/>
              </a:solidFill>
              <a:latin typeface="Karla"/>
              <a:ea typeface="Karla"/>
              <a:cs typeface="Karla"/>
              <a:sym typeface="Karla"/>
            </a:endParaRPr>
          </a:p>
        </p:txBody>
      </p:sp>
      <p:cxnSp>
        <p:nvCxnSpPr>
          <p:cNvPr id="164" name="Google Shape;164;p31"/>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165" name="Google Shape;165;p31"/>
          <p:cNvPicPr preferRelativeResize="0"/>
          <p:nvPr/>
        </p:nvPicPr>
        <p:blipFill rotWithShape="1">
          <a:blip r:embed="rId3">
            <a:alphaModFix/>
          </a:blip>
          <a:srcRect b="41414" l="7526" r="7526" t="-9018"/>
          <a:stretch/>
        </p:blipFill>
        <p:spPr>
          <a:xfrm rot="-5400000">
            <a:off x="6258900" y="2258400"/>
            <a:ext cx="3446400" cy="2323800"/>
          </a:xfrm>
          <a:prstGeom prst="rtTriangle">
            <a:avLst/>
          </a:prstGeom>
          <a:noFill/>
          <a:ln>
            <a:noFill/>
          </a:ln>
        </p:spPr>
      </p:pic>
      <p:pic>
        <p:nvPicPr>
          <p:cNvPr id="166" name="Google Shape;166;p31"/>
          <p:cNvPicPr preferRelativeResize="0"/>
          <p:nvPr/>
        </p:nvPicPr>
        <p:blipFill>
          <a:blip r:embed="rId4">
            <a:alphaModFix/>
          </a:blip>
          <a:stretch>
            <a:fillRect/>
          </a:stretch>
        </p:blipFill>
        <p:spPr>
          <a:xfrm>
            <a:off x="1984075" y="1533525"/>
            <a:ext cx="28575" cy="1930875"/>
          </a:xfrm>
          <a:prstGeom prst="rect">
            <a:avLst/>
          </a:prstGeom>
          <a:noFill/>
          <a:ln>
            <a:noFill/>
          </a:ln>
        </p:spPr>
      </p:pic>
      <p:sp>
        <p:nvSpPr>
          <p:cNvPr id="167" name="Google Shape;167;p31"/>
          <p:cNvSpPr txBox="1"/>
          <p:nvPr/>
        </p:nvSpPr>
        <p:spPr>
          <a:xfrm>
            <a:off x="2455350" y="1831875"/>
            <a:ext cx="4233300" cy="15594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GB"/>
              <a:t>RELEASE SCHEDULE (IF APPLICABLE)</a:t>
            </a:r>
            <a:endParaRPr/>
          </a:p>
          <a:p>
            <a:pPr indent="-317500" lvl="0" marL="457200" rtl="0" algn="l">
              <a:spcBef>
                <a:spcPts val="0"/>
              </a:spcBef>
              <a:spcAft>
                <a:spcPts val="0"/>
              </a:spcAft>
              <a:buSzPts val="1400"/>
              <a:buChar char="●"/>
            </a:pPr>
            <a:r>
              <a:rPr lang="en-GB"/>
              <a:t>TOUR PERIOD(S)</a:t>
            </a:r>
            <a:endParaRPr/>
          </a:p>
          <a:p>
            <a:pPr indent="-317500" lvl="0" marL="457200" rtl="0" algn="l">
              <a:spcBef>
                <a:spcPts val="0"/>
              </a:spcBef>
              <a:spcAft>
                <a:spcPts val="0"/>
              </a:spcAft>
              <a:buSzPts val="1400"/>
              <a:buChar char="●"/>
            </a:pPr>
            <a:r>
              <a:rPr lang="en-GB"/>
              <a:t>MARKETS</a:t>
            </a:r>
            <a:endParaRPr/>
          </a:p>
          <a:p>
            <a:pPr indent="-317500" lvl="0" marL="457200" rtl="0" algn="l">
              <a:spcBef>
                <a:spcPts val="0"/>
              </a:spcBef>
              <a:spcAft>
                <a:spcPts val="0"/>
              </a:spcAft>
              <a:buSzPts val="1400"/>
              <a:buChar char="●"/>
            </a:pPr>
            <a:r>
              <a:rPr lang="en-GB"/>
              <a:t>SCALE</a:t>
            </a:r>
            <a:endParaRPr/>
          </a:p>
          <a:p>
            <a:pPr indent="-317500" lvl="0" marL="457200" rtl="0" algn="l">
              <a:spcBef>
                <a:spcPts val="0"/>
              </a:spcBef>
              <a:spcAft>
                <a:spcPts val="0"/>
              </a:spcAft>
              <a:buSzPts val="1400"/>
              <a:buChar char="●"/>
            </a:pPr>
            <a:r>
              <a:rPr lang="en-GB"/>
              <a:t>PRODUCTION</a:t>
            </a:r>
            <a:endParaRPr/>
          </a:p>
          <a:p>
            <a:pPr indent="-317500" lvl="0" marL="457200" rtl="0" algn="l">
              <a:spcBef>
                <a:spcPts val="0"/>
              </a:spcBef>
              <a:spcAft>
                <a:spcPts val="0"/>
              </a:spcAft>
              <a:buSzPts val="1400"/>
              <a:buChar char="●"/>
            </a:pPr>
            <a:r>
              <a:rPr lang="en-GB"/>
              <a:t>VENUE SPECIFICATIONS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32"/>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ROUTING A TOUR</a:t>
            </a:r>
            <a:endParaRPr b="1" sz="800">
              <a:solidFill>
                <a:schemeClr val="accent2"/>
              </a:solidFill>
              <a:latin typeface="Roboto Mono"/>
              <a:ea typeface="Roboto Mono"/>
              <a:cs typeface="Roboto Mono"/>
              <a:sym typeface="Roboto Mono"/>
            </a:endParaRPr>
          </a:p>
        </p:txBody>
      </p:sp>
      <p:cxnSp>
        <p:nvCxnSpPr>
          <p:cNvPr id="173" name="Google Shape;173;p32"/>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174" name="Google Shape;174;p32"/>
          <p:cNvPicPr preferRelativeResize="0"/>
          <p:nvPr/>
        </p:nvPicPr>
        <p:blipFill>
          <a:blip r:embed="rId3">
            <a:alphaModFix/>
          </a:blip>
          <a:stretch>
            <a:fillRect/>
          </a:stretch>
        </p:blipFill>
        <p:spPr>
          <a:xfrm>
            <a:off x="838200" y="914125"/>
            <a:ext cx="7467600" cy="3648075"/>
          </a:xfrm>
          <a:prstGeom prst="rect">
            <a:avLst/>
          </a:prstGeom>
          <a:noFill/>
          <a:ln>
            <a:noFill/>
          </a:ln>
        </p:spPr>
      </p:pic>
      <p:sp>
        <p:nvSpPr>
          <p:cNvPr id="175" name="Google Shape;175;p32"/>
          <p:cNvSpPr txBox="1"/>
          <p:nvPr/>
        </p:nvSpPr>
        <p:spPr>
          <a:xfrm>
            <a:off x="3728550" y="371725"/>
            <a:ext cx="1686900" cy="40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DRAFT ROUTING</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33"/>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ROUTING A TOUR</a:t>
            </a:r>
            <a:endParaRPr b="1" sz="800">
              <a:solidFill>
                <a:schemeClr val="accent2"/>
              </a:solidFill>
              <a:latin typeface="Roboto Mono"/>
              <a:ea typeface="Roboto Mono"/>
              <a:cs typeface="Roboto Mono"/>
              <a:sym typeface="Roboto Mono"/>
            </a:endParaRPr>
          </a:p>
        </p:txBody>
      </p:sp>
      <p:sp>
        <p:nvSpPr>
          <p:cNvPr id="181" name="Google Shape;181;p33"/>
          <p:cNvSpPr txBox="1"/>
          <p:nvPr/>
        </p:nvSpPr>
        <p:spPr>
          <a:xfrm>
            <a:off x="226200" y="2344650"/>
            <a:ext cx="1506000" cy="825900"/>
          </a:xfrm>
          <a:prstGeom prst="rect">
            <a:avLst/>
          </a:prstGeom>
          <a:noFill/>
          <a:ln>
            <a:noFill/>
          </a:ln>
        </p:spPr>
        <p:txBody>
          <a:bodyPr anchorCtr="0" anchor="ctr" bIns="91425" lIns="91425" spcFirstLastPara="1" rIns="91425" wrap="square" tIns="91425">
            <a:noAutofit/>
          </a:bodyPr>
          <a:lstStyle/>
          <a:p>
            <a:pPr indent="0" lvl="0" marL="0" marR="0" rtl="0" algn="l">
              <a:lnSpc>
                <a:spcPct val="150000"/>
              </a:lnSpc>
              <a:spcBef>
                <a:spcPts val="0"/>
              </a:spcBef>
              <a:spcAft>
                <a:spcPts val="0"/>
              </a:spcAft>
              <a:buNone/>
            </a:pPr>
            <a:r>
              <a:rPr b="1" lang="en-GB" sz="2000">
                <a:solidFill>
                  <a:schemeClr val="dk1"/>
                </a:solidFill>
                <a:latin typeface="Karla"/>
                <a:ea typeface="Karla"/>
                <a:cs typeface="Karla"/>
                <a:sym typeface="Karla"/>
              </a:rPr>
              <a:t>STEP 2</a:t>
            </a:r>
            <a:endParaRPr b="1" sz="2000">
              <a:solidFill>
                <a:schemeClr val="dk1"/>
              </a:solidFill>
              <a:latin typeface="Karla"/>
              <a:ea typeface="Karla"/>
              <a:cs typeface="Karla"/>
              <a:sym typeface="Karla"/>
            </a:endParaRPr>
          </a:p>
          <a:p>
            <a:pPr indent="0" lvl="0" marL="0" marR="0" rtl="0" algn="l">
              <a:lnSpc>
                <a:spcPct val="150000"/>
              </a:lnSpc>
              <a:spcBef>
                <a:spcPts val="0"/>
              </a:spcBef>
              <a:spcAft>
                <a:spcPts val="0"/>
              </a:spcAft>
              <a:buNone/>
            </a:pPr>
            <a:r>
              <a:rPr b="1" lang="en-GB" sz="2000">
                <a:solidFill>
                  <a:schemeClr val="dk1"/>
                </a:solidFill>
                <a:latin typeface="Karla"/>
                <a:ea typeface="Karla"/>
                <a:cs typeface="Karla"/>
                <a:sym typeface="Karla"/>
              </a:rPr>
              <a:t>RESEARCH</a:t>
            </a:r>
            <a:endParaRPr b="1" sz="2000">
              <a:solidFill>
                <a:schemeClr val="dk1"/>
              </a:solidFill>
              <a:latin typeface="Karla"/>
              <a:ea typeface="Karla"/>
              <a:cs typeface="Karla"/>
              <a:sym typeface="Karla"/>
            </a:endParaRPr>
          </a:p>
          <a:p>
            <a:pPr indent="0" lvl="0" marL="0" marR="0" rtl="0" algn="l">
              <a:lnSpc>
                <a:spcPct val="150000"/>
              </a:lnSpc>
              <a:spcBef>
                <a:spcPts val="0"/>
              </a:spcBef>
              <a:spcAft>
                <a:spcPts val="0"/>
              </a:spcAft>
              <a:buNone/>
            </a:pPr>
            <a:r>
              <a:t/>
            </a:r>
            <a:endParaRPr sz="1000">
              <a:solidFill>
                <a:schemeClr val="dk1"/>
              </a:solidFill>
              <a:latin typeface="Karla"/>
              <a:ea typeface="Karla"/>
              <a:cs typeface="Karla"/>
              <a:sym typeface="Karla"/>
            </a:endParaRPr>
          </a:p>
        </p:txBody>
      </p:sp>
      <p:cxnSp>
        <p:nvCxnSpPr>
          <p:cNvPr id="182" name="Google Shape;182;p33"/>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183" name="Google Shape;183;p33"/>
          <p:cNvPicPr preferRelativeResize="0"/>
          <p:nvPr/>
        </p:nvPicPr>
        <p:blipFill rotWithShape="1">
          <a:blip r:embed="rId3">
            <a:alphaModFix/>
          </a:blip>
          <a:srcRect b="33409" l="17202" r="16660" t="-294"/>
          <a:stretch/>
        </p:blipFill>
        <p:spPr>
          <a:xfrm rot="-5400000">
            <a:off x="6258900" y="2258400"/>
            <a:ext cx="3446400" cy="2323800"/>
          </a:xfrm>
          <a:prstGeom prst="rtTriangle">
            <a:avLst/>
          </a:prstGeom>
          <a:noFill/>
          <a:ln>
            <a:noFill/>
          </a:ln>
        </p:spPr>
      </p:pic>
      <p:pic>
        <p:nvPicPr>
          <p:cNvPr id="184" name="Google Shape;184;p33"/>
          <p:cNvPicPr preferRelativeResize="0"/>
          <p:nvPr/>
        </p:nvPicPr>
        <p:blipFill>
          <a:blip r:embed="rId4">
            <a:alphaModFix/>
          </a:blip>
          <a:stretch>
            <a:fillRect/>
          </a:stretch>
        </p:blipFill>
        <p:spPr>
          <a:xfrm>
            <a:off x="1984075" y="1533525"/>
            <a:ext cx="28575" cy="1930875"/>
          </a:xfrm>
          <a:prstGeom prst="rect">
            <a:avLst/>
          </a:prstGeom>
          <a:noFill/>
          <a:ln>
            <a:noFill/>
          </a:ln>
        </p:spPr>
      </p:pic>
      <p:sp>
        <p:nvSpPr>
          <p:cNvPr id="185" name="Google Shape;185;p33"/>
          <p:cNvSpPr txBox="1"/>
          <p:nvPr/>
        </p:nvSpPr>
        <p:spPr>
          <a:xfrm>
            <a:off x="2232300" y="1784813"/>
            <a:ext cx="4054500" cy="14283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GB"/>
              <a:t>TICKET PRICE ANALYSIS</a:t>
            </a:r>
            <a:endParaRPr/>
          </a:p>
          <a:p>
            <a:pPr indent="-317500" lvl="0" marL="457200" rtl="0" algn="l">
              <a:spcBef>
                <a:spcPts val="0"/>
              </a:spcBef>
              <a:spcAft>
                <a:spcPts val="0"/>
              </a:spcAft>
              <a:buSzPts val="1400"/>
              <a:buChar char="●"/>
            </a:pPr>
            <a:r>
              <a:rPr lang="en-GB"/>
              <a:t>TOUR HISTORY</a:t>
            </a:r>
            <a:endParaRPr/>
          </a:p>
          <a:p>
            <a:pPr indent="-317500" lvl="0" marL="457200" rtl="0" algn="l">
              <a:spcBef>
                <a:spcPts val="0"/>
              </a:spcBef>
              <a:spcAft>
                <a:spcPts val="0"/>
              </a:spcAft>
              <a:buSzPts val="1400"/>
              <a:buChar char="●"/>
            </a:pPr>
            <a:r>
              <a:rPr lang="en-GB"/>
              <a:t>STREAMING DATA</a:t>
            </a:r>
            <a:endParaRPr/>
          </a:p>
          <a:p>
            <a:pPr indent="-317500" lvl="0" marL="457200" rtl="0" algn="l">
              <a:spcBef>
                <a:spcPts val="0"/>
              </a:spcBef>
              <a:spcAft>
                <a:spcPts val="0"/>
              </a:spcAft>
              <a:buSzPts val="1400"/>
              <a:buChar char="●"/>
            </a:pPr>
            <a:r>
              <a:rPr lang="en-GB"/>
              <a:t>RADIO AIRPLAY</a:t>
            </a:r>
            <a:endParaRPr/>
          </a:p>
          <a:p>
            <a:pPr indent="-317500" lvl="0" marL="457200" rtl="0" algn="l">
              <a:spcBef>
                <a:spcPts val="0"/>
              </a:spcBef>
              <a:spcAft>
                <a:spcPts val="0"/>
              </a:spcAft>
              <a:buSzPts val="1400"/>
              <a:buChar char="●"/>
            </a:pPr>
            <a:r>
              <a:rPr lang="en-GB"/>
              <a:t>SOCIALS (ENGAGEMENT AND REACH)</a:t>
            </a:r>
            <a:endParaRPr/>
          </a:p>
          <a:p>
            <a:pPr indent="-317500" lvl="0" marL="457200" rtl="0" algn="l">
              <a:spcBef>
                <a:spcPts val="0"/>
              </a:spcBef>
              <a:spcAft>
                <a:spcPts val="0"/>
              </a:spcAft>
              <a:buSzPts val="1400"/>
              <a:buChar char="●"/>
            </a:pPr>
            <a:r>
              <a:rPr lang="en-GB"/>
              <a:t>PHYSICAL SALES</a:t>
            </a:r>
            <a:endParaRPr/>
          </a:p>
        </p:txBody>
      </p:sp>
      <p:pic>
        <p:nvPicPr>
          <p:cNvPr id="186" name="Google Shape;186;p33"/>
          <p:cNvPicPr preferRelativeResize="0"/>
          <p:nvPr/>
        </p:nvPicPr>
        <p:blipFill rotWithShape="1">
          <a:blip r:embed="rId5">
            <a:alphaModFix/>
          </a:blip>
          <a:srcRect b="41414" l="7526" r="7526" t="-9018"/>
          <a:stretch/>
        </p:blipFill>
        <p:spPr>
          <a:xfrm rot="-5400000">
            <a:off x="6258900" y="2258400"/>
            <a:ext cx="3446400" cy="2323800"/>
          </a:xfrm>
          <a:prstGeom prst="rtTriangle">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34"/>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ROUTING A TOUR</a:t>
            </a:r>
            <a:endParaRPr b="1" sz="800">
              <a:solidFill>
                <a:schemeClr val="accent2"/>
              </a:solidFill>
              <a:latin typeface="Roboto Mono"/>
              <a:ea typeface="Roboto Mono"/>
              <a:cs typeface="Roboto Mono"/>
              <a:sym typeface="Roboto Mono"/>
            </a:endParaRPr>
          </a:p>
        </p:txBody>
      </p:sp>
      <p:cxnSp>
        <p:nvCxnSpPr>
          <p:cNvPr id="192" name="Google Shape;192;p34"/>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193" name="Google Shape;193;p34"/>
          <p:cNvPicPr preferRelativeResize="0"/>
          <p:nvPr/>
        </p:nvPicPr>
        <p:blipFill>
          <a:blip r:embed="rId3">
            <a:alphaModFix/>
          </a:blip>
          <a:stretch>
            <a:fillRect/>
          </a:stretch>
        </p:blipFill>
        <p:spPr>
          <a:xfrm>
            <a:off x="1366825" y="914113"/>
            <a:ext cx="6410325" cy="3838575"/>
          </a:xfrm>
          <a:prstGeom prst="rect">
            <a:avLst/>
          </a:prstGeom>
          <a:noFill/>
          <a:ln>
            <a:noFill/>
          </a:ln>
        </p:spPr>
      </p:pic>
      <p:sp>
        <p:nvSpPr>
          <p:cNvPr id="194" name="Google Shape;194;p34"/>
          <p:cNvSpPr txBox="1"/>
          <p:nvPr/>
        </p:nvSpPr>
        <p:spPr>
          <a:xfrm>
            <a:off x="3328350" y="400525"/>
            <a:ext cx="2487300" cy="34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TICKET PRICE ANALYSIS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35"/>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ROUTING A TOUR</a:t>
            </a:r>
            <a:endParaRPr b="1" sz="800">
              <a:solidFill>
                <a:schemeClr val="accent2"/>
              </a:solidFill>
              <a:latin typeface="Roboto Mono"/>
              <a:ea typeface="Roboto Mono"/>
              <a:cs typeface="Roboto Mono"/>
              <a:sym typeface="Roboto Mono"/>
            </a:endParaRPr>
          </a:p>
        </p:txBody>
      </p:sp>
      <p:sp>
        <p:nvSpPr>
          <p:cNvPr id="200" name="Google Shape;200;p35"/>
          <p:cNvSpPr txBox="1"/>
          <p:nvPr/>
        </p:nvSpPr>
        <p:spPr>
          <a:xfrm>
            <a:off x="226200" y="2344650"/>
            <a:ext cx="1506000" cy="825900"/>
          </a:xfrm>
          <a:prstGeom prst="rect">
            <a:avLst/>
          </a:prstGeom>
          <a:noFill/>
          <a:ln>
            <a:noFill/>
          </a:ln>
        </p:spPr>
        <p:txBody>
          <a:bodyPr anchorCtr="0" anchor="ctr" bIns="91425" lIns="91425" spcFirstLastPara="1" rIns="91425" wrap="square" tIns="91425">
            <a:noAutofit/>
          </a:bodyPr>
          <a:lstStyle/>
          <a:p>
            <a:pPr indent="0" lvl="0" marL="0" marR="0" rtl="0" algn="l">
              <a:lnSpc>
                <a:spcPct val="150000"/>
              </a:lnSpc>
              <a:spcBef>
                <a:spcPts val="0"/>
              </a:spcBef>
              <a:spcAft>
                <a:spcPts val="0"/>
              </a:spcAft>
              <a:buNone/>
            </a:pPr>
            <a:r>
              <a:rPr b="1" lang="en-GB" sz="2000">
                <a:solidFill>
                  <a:schemeClr val="dk1"/>
                </a:solidFill>
                <a:latin typeface="Karla"/>
                <a:ea typeface="Karla"/>
                <a:cs typeface="Karla"/>
                <a:sym typeface="Karla"/>
              </a:rPr>
              <a:t>STEP 3</a:t>
            </a:r>
            <a:endParaRPr b="1" sz="2000">
              <a:solidFill>
                <a:schemeClr val="dk1"/>
              </a:solidFill>
              <a:latin typeface="Karla"/>
              <a:ea typeface="Karla"/>
              <a:cs typeface="Karla"/>
              <a:sym typeface="Karla"/>
            </a:endParaRPr>
          </a:p>
          <a:p>
            <a:pPr indent="0" lvl="0" marL="0" marR="0" rtl="0" algn="l">
              <a:lnSpc>
                <a:spcPct val="150000"/>
              </a:lnSpc>
              <a:spcBef>
                <a:spcPts val="0"/>
              </a:spcBef>
              <a:spcAft>
                <a:spcPts val="0"/>
              </a:spcAft>
              <a:buNone/>
            </a:pPr>
            <a:r>
              <a:rPr b="1" lang="en-GB" sz="2000">
                <a:solidFill>
                  <a:schemeClr val="dk1"/>
                </a:solidFill>
                <a:latin typeface="Karla"/>
                <a:ea typeface="Karla"/>
                <a:cs typeface="Karla"/>
                <a:sym typeface="Karla"/>
              </a:rPr>
              <a:t>BOOKING</a:t>
            </a:r>
            <a:endParaRPr b="1" sz="2000">
              <a:solidFill>
                <a:schemeClr val="dk1"/>
              </a:solidFill>
              <a:latin typeface="Karla"/>
              <a:ea typeface="Karla"/>
              <a:cs typeface="Karla"/>
              <a:sym typeface="Karla"/>
            </a:endParaRPr>
          </a:p>
          <a:p>
            <a:pPr indent="0" lvl="0" marL="0" marR="0" rtl="0" algn="l">
              <a:lnSpc>
                <a:spcPct val="150000"/>
              </a:lnSpc>
              <a:spcBef>
                <a:spcPts val="0"/>
              </a:spcBef>
              <a:spcAft>
                <a:spcPts val="0"/>
              </a:spcAft>
              <a:buNone/>
            </a:pPr>
            <a:r>
              <a:t/>
            </a:r>
            <a:endParaRPr sz="1000">
              <a:solidFill>
                <a:schemeClr val="dk1"/>
              </a:solidFill>
              <a:latin typeface="Karla"/>
              <a:ea typeface="Karla"/>
              <a:cs typeface="Karla"/>
              <a:sym typeface="Karla"/>
            </a:endParaRPr>
          </a:p>
        </p:txBody>
      </p:sp>
      <p:cxnSp>
        <p:nvCxnSpPr>
          <p:cNvPr id="201" name="Google Shape;201;p35"/>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202" name="Google Shape;202;p35"/>
          <p:cNvPicPr preferRelativeResize="0"/>
          <p:nvPr/>
        </p:nvPicPr>
        <p:blipFill rotWithShape="1">
          <a:blip r:embed="rId3">
            <a:alphaModFix/>
          </a:blip>
          <a:srcRect b="33409" l="17202" r="16660" t="-294"/>
          <a:stretch/>
        </p:blipFill>
        <p:spPr>
          <a:xfrm rot="-5400000">
            <a:off x="6258900" y="2258400"/>
            <a:ext cx="3446400" cy="2323800"/>
          </a:xfrm>
          <a:prstGeom prst="rtTriangle">
            <a:avLst/>
          </a:prstGeom>
          <a:noFill/>
          <a:ln>
            <a:noFill/>
          </a:ln>
        </p:spPr>
      </p:pic>
      <p:pic>
        <p:nvPicPr>
          <p:cNvPr id="203" name="Google Shape;203;p35"/>
          <p:cNvPicPr preferRelativeResize="0"/>
          <p:nvPr/>
        </p:nvPicPr>
        <p:blipFill>
          <a:blip r:embed="rId4">
            <a:alphaModFix/>
          </a:blip>
          <a:stretch>
            <a:fillRect/>
          </a:stretch>
        </p:blipFill>
        <p:spPr>
          <a:xfrm>
            <a:off x="1984075" y="1533525"/>
            <a:ext cx="28575" cy="1930875"/>
          </a:xfrm>
          <a:prstGeom prst="rect">
            <a:avLst/>
          </a:prstGeom>
          <a:noFill/>
          <a:ln>
            <a:noFill/>
          </a:ln>
        </p:spPr>
      </p:pic>
      <p:sp>
        <p:nvSpPr>
          <p:cNvPr id="204" name="Google Shape;204;p35"/>
          <p:cNvSpPr txBox="1"/>
          <p:nvPr/>
        </p:nvSpPr>
        <p:spPr>
          <a:xfrm>
            <a:off x="2353725" y="1873763"/>
            <a:ext cx="3000000" cy="12504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GB"/>
              <a:t>SET TICKET PRICE(S)</a:t>
            </a:r>
            <a:endParaRPr/>
          </a:p>
          <a:p>
            <a:pPr indent="-317500" lvl="0" marL="457200" rtl="0" algn="l">
              <a:spcBef>
                <a:spcPts val="0"/>
              </a:spcBef>
              <a:spcAft>
                <a:spcPts val="0"/>
              </a:spcAft>
              <a:buSzPts val="1400"/>
              <a:buChar char="●"/>
            </a:pPr>
            <a:r>
              <a:rPr lang="en-GB"/>
              <a:t>SOLICIT OFFERS</a:t>
            </a:r>
            <a:endParaRPr/>
          </a:p>
          <a:p>
            <a:pPr indent="-317500" lvl="0" marL="457200" rtl="0" algn="l">
              <a:spcBef>
                <a:spcPts val="0"/>
              </a:spcBef>
              <a:spcAft>
                <a:spcPts val="0"/>
              </a:spcAft>
              <a:buSzPts val="1400"/>
              <a:buChar char="●"/>
            </a:pPr>
            <a:r>
              <a:rPr lang="en-GB"/>
              <a:t>COLLECT AVAILS</a:t>
            </a:r>
            <a:endParaRPr/>
          </a:p>
          <a:p>
            <a:pPr indent="-317500" lvl="0" marL="457200" rtl="0" algn="l">
              <a:spcBef>
                <a:spcPts val="0"/>
              </a:spcBef>
              <a:spcAft>
                <a:spcPts val="0"/>
              </a:spcAft>
              <a:buSzPts val="1400"/>
              <a:buChar char="●"/>
            </a:pPr>
            <a:r>
              <a:rPr lang="en-GB"/>
              <a:t>PLACE HOLDS</a:t>
            </a:r>
            <a:endParaRPr/>
          </a:p>
          <a:p>
            <a:pPr indent="-317500" lvl="0" marL="457200" rtl="0" algn="l">
              <a:spcBef>
                <a:spcPts val="0"/>
              </a:spcBef>
              <a:spcAft>
                <a:spcPts val="0"/>
              </a:spcAft>
              <a:buSzPts val="1400"/>
              <a:buChar char="●"/>
            </a:pPr>
            <a:r>
              <a:rPr lang="en-GB"/>
              <a:t>CHALLENGE DATES </a:t>
            </a:r>
            <a:endParaRPr/>
          </a:p>
        </p:txBody>
      </p:sp>
      <p:pic>
        <p:nvPicPr>
          <p:cNvPr id="205" name="Google Shape;205;p35"/>
          <p:cNvPicPr preferRelativeResize="0"/>
          <p:nvPr/>
        </p:nvPicPr>
        <p:blipFill rotWithShape="1">
          <a:blip r:embed="rId5">
            <a:alphaModFix/>
          </a:blip>
          <a:srcRect b="41414" l="7526" r="7526" t="-9018"/>
          <a:stretch/>
        </p:blipFill>
        <p:spPr>
          <a:xfrm rot="-5400000">
            <a:off x="6258900" y="2258400"/>
            <a:ext cx="3446400" cy="2323800"/>
          </a:xfrm>
          <a:prstGeom prst="rtTriangle">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36"/>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ROUTING A TOUR</a:t>
            </a:r>
            <a:endParaRPr b="1" sz="800">
              <a:solidFill>
                <a:schemeClr val="accent2"/>
              </a:solidFill>
              <a:latin typeface="Roboto Mono"/>
              <a:ea typeface="Roboto Mono"/>
              <a:cs typeface="Roboto Mono"/>
              <a:sym typeface="Roboto Mono"/>
            </a:endParaRPr>
          </a:p>
        </p:txBody>
      </p:sp>
      <p:cxnSp>
        <p:nvCxnSpPr>
          <p:cNvPr id="211" name="Google Shape;211;p36"/>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212" name="Google Shape;212;p36"/>
          <p:cNvPicPr preferRelativeResize="0"/>
          <p:nvPr/>
        </p:nvPicPr>
        <p:blipFill>
          <a:blip r:embed="rId3">
            <a:alphaModFix/>
          </a:blip>
          <a:stretch>
            <a:fillRect/>
          </a:stretch>
        </p:blipFill>
        <p:spPr>
          <a:xfrm>
            <a:off x="176213" y="1062038"/>
            <a:ext cx="8791575" cy="3019425"/>
          </a:xfrm>
          <a:prstGeom prst="rect">
            <a:avLst/>
          </a:prstGeom>
          <a:noFill/>
          <a:ln>
            <a:noFill/>
          </a:ln>
        </p:spPr>
      </p:pic>
      <p:sp>
        <p:nvSpPr>
          <p:cNvPr id="213" name="Google Shape;213;p36"/>
          <p:cNvSpPr txBox="1"/>
          <p:nvPr/>
        </p:nvSpPr>
        <p:spPr>
          <a:xfrm>
            <a:off x="3730950" y="369325"/>
            <a:ext cx="1682100" cy="40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TICKET SCALING</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37"/>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ROUTING A TOUR</a:t>
            </a:r>
            <a:endParaRPr b="1" sz="800">
              <a:solidFill>
                <a:schemeClr val="accent2"/>
              </a:solidFill>
              <a:latin typeface="Roboto Mono"/>
              <a:ea typeface="Roboto Mono"/>
              <a:cs typeface="Roboto Mono"/>
              <a:sym typeface="Roboto Mono"/>
            </a:endParaRPr>
          </a:p>
        </p:txBody>
      </p:sp>
      <p:cxnSp>
        <p:nvCxnSpPr>
          <p:cNvPr id="219" name="Google Shape;219;p37"/>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220" name="Google Shape;220;p37"/>
          <p:cNvPicPr preferRelativeResize="0"/>
          <p:nvPr/>
        </p:nvPicPr>
        <p:blipFill>
          <a:blip r:embed="rId3">
            <a:alphaModFix/>
          </a:blip>
          <a:stretch>
            <a:fillRect/>
          </a:stretch>
        </p:blipFill>
        <p:spPr>
          <a:xfrm>
            <a:off x="1031450" y="914125"/>
            <a:ext cx="7081095" cy="3924575"/>
          </a:xfrm>
          <a:prstGeom prst="rect">
            <a:avLst/>
          </a:prstGeom>
          <a:noFill/>
          <a:ln>
            <a:noFill/>
          </a:ln>
        </p:spPr>
      </p:pic>
      <p:sp>
        <p:nvSpPr>
          <p:cNvPr id="221" name="Google Shape;221;p37"/>
          <p:cNvSpPr txBox="1"/>
          <p:nvPr/>
        </p:nvSpPr>
        <p:spPr>
          <a:xfrm>
            <a:off x="4133550" y="393325"/>
            <a:ext cx="876900" cy="359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AVAILS</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8"/>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ROUTING A TOUR</a:t>
            </a:r>
            <a:endParaRPr b="1" sz="800">
              <a:solidFill>
                <a:schemeClr val="accent2"/>
              </a:solidFill>
              <a:latin typeface="Roboto Mono"/>
              <a:ea typeface="Roboto Mono"/>
              <a:cs typeface="Roboto Mono"/>
              <a:sym typeface="Roboto Mono"/>
            </a:endParaRPr>
          </a:p>
        </p:txBody>
      </p:sp>
      <p:cxnSp>
        <p:nvCxnSpPr>
          <p:cNvPr id="227" name="Google Shape;227;p38"/>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228" name="Google Shape;228;p38"/>
          <p:cNvPicPr preferRelativeResize="0"/>
          <p:nvPr/>
        </p:nvPicPr>
        <p:blipFill>
          <a:blip r:embed="rId3">
            <a:alphaModFix/>
          </a:blip>
          <a:stretch>
            <a:fillRect/>
          </a:stretch>
        </p:blipFill>
        <p:spPr>
          <a:xfrm>
            <a:off x="1181100" y="909313"/>
            <a:ext cx="6781800" cy="3952875"/>
          </a:xfrm>
          <a:prstGeom prst="rect">
            <a:avLst/>
          </a:prstGeom>
          <a:noFill/>
          <a:ln>
            <a:noFill/>
          </a:ln>
        </p:spPr>
      </p:pic>
      <p:sp>
        <p:nvSpPr>
          <p:cNvPr id="229" name="Google Shape;229;p38"/>
          <p:cNvSpPr txBox="1"/>
          <p:nvPr/>
        </p:nvSpPr>
        <p:spPr>
          <a:xfrm>
            <a:off x="4162200" y="405325"/>
            <a:ext cx="819600" cy="33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HOLDS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9"/>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ROUTING A TOUR</a:t>
            </a:r>
            <a:endParaRPr b="1" sz="800">
              <a:solidFill>
                <a:schemeClr val="accent2"/>
              </a:solidFill>
              <a:latin typeface="Roboto Mono"/>
              <a:ea typeface="Roboto Mono"/>
              <a:cs typeface="Roboto Mono"/>
              <a:sym typeface="Roboto Mono"/>
            </a:endParaRPr>
          </a:p>
        </p:txBody>
      </p:sp>
      <p:sp>
        <p:nvSpPr>
          <p:cNvPr id="235" name="Google Shape;235;p39"/>
          <p:cNvSpPr txBox="1"/>
          <p:nvPr/>
        </p:nvSpPr>
        <p:spPr>
          <a:xfrm>
            <a:off x="226200" y="2344650"/>
            <a:ext cx="1506000" cy="825900"/>
          </a:xfrm>
          <a:prstGeom prst="rect">
            <a:avLst/>
          </a:prstGeom>
          <a:noFill/>
          <a:ln>
            <a:noFill/>
          </a:ln>
        </p:spPr>
        <p:txBody>
          <a:bodyPr anchorCtr="0" anchor="ctr" bIns="91425" lIns="91425" spcFirstLastPara="1" rIns="91425" wrap="square" tIns="91425">
            <a:noAutofit/>
          </a:bodyPr>
          <a:lstStyle/>
          <a:p>
            <a:pPr indent="0" lvl="0" marL="0" marR="0" rtl="0" algn="l">
              <a:lnSpc>
                <a:spcPct val="150000"/>
              </a:lnSpc>
              <a:spcBef>
                <a:spcPts val="0"/>
              </a:spcBef>
              <a:spcAft>
                <a:spcPts val="0"/>
              </a:spcAft>
              <a:buNone/>
            </a:pPr>
            <a:r>
              <a:rPr b="1" lang="en-GB" sz="2000">
                <a:solidFill>
                  <a:schemeClr val="dk1"/>
                </a:solidFill>
                <a:latin typeface="Karla"/>
                <a:ea typeface="Karla"/>
                <a:cs typeface="Karla"/>
                <a:sym typeface="Karla"/>
              </a:rPr>
              <a:t>ROUTING BASICS</a:t>
            </a:r>
            <a:endParaRPr b="1" sz="2000">
              <a:solidFill>
                <a:schemeClr val="dk1"/>
              </a:solidFill>
              <a:latin typeface="Karla"/>
              <a:ea typeface="Karla"/>
              <a:cs typeface="Karla"/>
              <a:sym typeface="Karla"/>
            </a:endParaRPr>
          </a:p>
          <a:p>
            <a:pPr indent="0" lvl="0" marL="0" marR="0" rtl="0" algn="l">
              <a:lnSpc>
                <a:spcPct val="150000"/>
              </a:lnSpc>
              <a:spcBef>
                <a:spcPts val="0"/>
              </a:spcBef>
              <a:spcAft>
                <a:spcPts val="0"/>
              </a:spcAft>
              <a:buNone/>
            </a:pPr>
            <a:r>
              <a:t/>
            </a:r>
            <a:endParaRPr sz="1000">
              <a:solidFill>
                <a:schemeClr val="dk1"/>
              </a:solidFill>
              <a:latin typeface="Karla"/>
              <a:ea typeface="Karla"/>
              <a:cs typeface="Karla"/>
              <a:sym typeface="Karla"/>
            </a:endParaRPr>
          </a:p>
        </p:txBody>
      </p:sp>
      <p:cxnSp>
        <p:nvCxnSpPr>
          <p:cNvPr id="236" name="Google Shape;236;p39"/>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237" name="Google Shape;237;p39"/>
          <p:cNvPicPr preferRelativeResize="0"/>
          <p:nvPr/>
        </p:nvPicPr>
        <p:blipFill rotWithShape="1">
          <a:blip r:embed="rId3">
            <a:alphaModFix/>
          </a:blip>
          <a:srcRect b="33409" l="17202" r="16660" t="-294"/>
          <a:stretch/>
        </p:blipFill>
        <p:spPr>
          <a:xfrm rot="-5400000">
            <a:off x="6258900" y="2258400"/>
            <a:ext cx="3446400" cy="2323800"/>
          </a:xfrm>
          <a:prstGeom prst="rtTriangle">
            <a:avLst/>
          </a:prstGeom>
          <a:noFill/>
          <a:ln>
            <a:noFill/>
          </a:ln>
        </p:spPr>
      </p:pic>
      <p:pic>
        <p:nvPicPr>
          <p:cNvPr id="238" name="Google Shape;238;p39"/>
          <p:cNvPicPr preferRelativeResize="0"/>
          <p:nvPr/>
        </p:nvPicPr>
        <p:blipFill>
          <a:blip r:embed="rId4">
            <a:alphaModFix/>
          </a:blip>
          <a:stretch>
            <a:fillRect/>
          </a:stretch>
        </p:blipFill>
        <p:spPr>
          <a:xfrm>
            <a:off x="1984075" y="1533525"/>
            <a:ext cx="28575" cy="1930875"/>
          </a:xfrm>
          <a:prstGeom prst="rect">
            <a:avLst/>
          </a:prstGeom>
          <a:noFill/>
          <a:ln>
            <a:noFill/>
          </a:ln>
        </p:spPr>
      </p:pic>
      <p:sp>
        <p:nvSpPr>
          <p:cNvPr id="239" name="Google Shape;239;p39"/>
          <p:cNvSpPr txBox="1"/>
          <p:nvPr/>
        </p:nvSpPr>
        <p:spPr>
          <a:xfrm>
            <a:off x="2264525" y="1172738"/>
            <a:ext cx="4555800" cy="2068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GB"/>
              <a:t>Use a map </a:t>
            </a:r>
            <a:endParaRPr/>
          </a:p>
          <a:p>
            <a:pPr indent="0" lvl="0" marL="457200" rtl="0" algn="l">
              <a:spcBef>
                <a:spcPts val="0"/>
              </a:spcBef>
              <a:spcAft>
                <a:spcPts val="0"/>
              </a:spcAft>
              <a:buNone/>
            </a:pPr>
            <a:r>
              <a:t/>
            </a:r>
            <a:endParaRPr/>
          </a:p>
          <a:p>
            <a:pPr indent="-317500" lvl="0" marL="457200" rtl="0" algn="l">
              <a:spcBef>
                <a:spcPts val="0"/>
              </a:spcBef>
              <a:spcAft>
                <a:spcPts val="0"/>
              </a:spcAft>
              <a:buSzPts val="1400"/>
              <a:buChar char="●"/>
            </a:pPr>
            <a:r>
              <a:rPr lang="en-GB"/>
              <a:t>Figure out the most efficient route based on the available dates at each venue</a:t>
            </a:r>
            <a:endParaRPr/>
          </a:p>
          <a:p>
            <a:pPr indent="0" lvl="0" marL="457200" rtl="0" algn="l">
              <a:spcBef>
                <a:spcPts val="0"/>
              </a:spcBef>
              <a:spcAft>
                <a:spcPts val="0"/>
              </a:spcAft>
              <a:buNone/>
            </a:pPr>
            <a:r>
              <a:t/>
            </a:r>
            <a:endParaRPr/>
          </a:p>
          <a:p>
            <a:pPr indent="-317500" lvl="0" marL="457200" rtl="0" algn="l">
              <a:spcBef>
                <a:spcPts val="0"/>
              </a:spcBef>
              <a:spcAft>
                <a:spcPts val="0"/>
              </a:spcAft>
              <a:buSzPts val="1400"/>
              <a:buChar char="●"/>
            </a:pPr>
            <a:r>
              <a:rPr lang="en-GB"/>
              <a:t>Allow sufficient time between shows for the tour to load-out, travel and load-in the following day (typically max 8 hour drive time or 500 miles)</a:t>
            </a:r>
            <a:endParaRPr/>
          </a:p>
          <a:p>
            <a:pPr indent="0" lvl="0" marL="457200" rtl="0" algn="l">
              <a:spcBef>
                <a:spcPts val="0"/>
              </a:spcBef>
              <a:spcAft>
                <a:spcPts val="0"/>
              </a:spcAft>
              <a:buNone/>
            </a:pPr>
            <a:r>
              <a:t/>
            </a:r>
            <a:endParaRPr/>
          </a:p>
          <a:p>
            <a:pPr indent="-317500" lvl="0" marL="457200" rtl="0" algn="l">
              <a:spcBef>
                <a:spcPts val="0"/>
              </a:spcBef>
              <a:spcAft>
                <a:spcPts val="0"/>
              </a:spcAft>
              <a:buSzPts val="1400"/>
              <a:buChar char="●"/>
            </a:pPr>
            <a:r>
              <a:rPr lang="en-GB"/>
              <a:t>Allow days off for the artist(s) to rest between shows. This should be pre-agreed with artist management.</a:t>
            </a:r>
            <a:endParaRPr/>
          </a:p>
        </p:txBody>
      </p:sp>
      <p:pic>
        <p:nvPicPr>
          <p:cNvPr id="240" name="Google Shape;240;p39"/>
          <p:cNvPicPr preferRelativeResize="0"/>
          <p:nvPr/>
        </p:nvPicPr>
        <p:blipFill rotWithShape="1">
          <a:blip r:embed="rId5">
            <a:alphaModFix/>
          </a:blip>
          <a:srcRect b="41414" l="7526" r="7526" t="-9018"/>
          <a:stretch/>
        </p:blipFill>
        <p:spPr>
          <a:xfrm rot="-5400000">
            <a:off x="6258900" y="2258400"/>
            <a:ext cx="3446400" cy="2323800"/>
          </a:xfrm>
          <a:prstGeom prst="rtTriangle">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40"/>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ROUTING A TOUR</a:t>
            </a:r>
            <a:endParaRPr b="1" sz="800">
              <a:solidFill>
                <a:schemeClr val="accent2"/>
              </a:solidFill>
              <a:latin typeface="Roboto Mono"/>
              <a:ea typeface="Roboto Mono"/>
              <a:cs typeface="Roboto Mono"/>
              <a:sym typeface="Roboto Mono"/>
            </a:endParaRPr>
          </a:p>
        </p:txBody>
      </p:sp>
      <p:sp>
        <p:nvSpPr>
          <p:cNvPr id="246" name="Google Shape;246;p40"/>
          <p:cNvSpPr txBox="1"/>
          <p:nvPr/>
        </p:nvSpPr>
        <p:spPr>
          <a:xfrm>
            <a:off x="226200" y="2344650"/>
            <a:ext cx="1614000" cy="825900"/>
          </a:xfrm>
          <a:prstGeom prst="rect">
            <a:avLst/>
          </a:prstGeom>
          <a:noFill/>
          <a:ln>
            <a:noFill/>
          </a:ln>
        </p:spPr>
        <p:txBody>
          <a:bodyPr anchorCtr="0" anchor="ctr" bIns="91425" lIns="91425" spcFirstLastPara="1" rIns="91425" wrap="square" tIns="91425">
            <a:noAutofit/>
          </a:bodyPr>
          <a:lstStyle/>
          <a:p>
            <a:pPr indent="0" lvl="0" marL="0" marR="0" rtl="0" algn="l">
              <a:lnSpc>
                <a:spcPct val="150000"/>
              </a:lnSpc>
              <a:spcBef>
                <a:spcPts val="0"/>
              </a:spcBef>
              <a:spcAft>
                <a:spcPts val="0"/>
              </a:spcAft>
              <a:buNone/>
            </a:pPr>
            <a:r>
              <a:rPr b="1" lang="en-GB" sz="2000">
                <a:solidFill>
                  <a:schemeClr val="dk1"/>
                </a:solidFill>
                <a:latin typeface="Karla"/>
                <a:ea typeface="Karla"/>
                <a:cs typeface="Karla"/>
                <a:sym typeface="Karla"/>
              </a:rPr>
              <a:t>QUICK TIPS</a:t>
            </a:r>
            <a:endParaRPr b="1" sz="2000">
              <a:solidFill>
                <a:schemeClr val="dk1"/>
              </a:solidFill>
              <a:latin typeface="Karla"/>
              <a:ea typeface="Karla"/>
              <a:cs typeface="Karla"/>
              <a:sym typeface="Karla"/>
            </a:endParaRPr>
          </a:p>
          <a:p>
            <a:pPr indent="0" lvl="0" marL="0" marR="0" rtl="0" algn="l">
              <a:lnSpc>
                <a:spcPct val="150000"/>
              </a:lnSpc>
              <a:spcBef>
                <a:spcPts val="0"/>
              </a:spcBef>
              <a:spcAft>
                <a:spcPts val="0"/>
              </a:spcAft>
              <a:buNone/>
            </a:pPr>
            <a:r>
              <a:t/>
            </a:r>
            <a:endParaRPr sz="1000">
              <a:solidFill>
                <a:schemeClr val="dk1"/>
              </a:solidFill>
              <a:latin typeface="Karla"/>
              <a:ea typeface="Karla"/>
              <a:cs typeface="Karla"/>
              <a:sym typeface="Karla"/>
            </a:endParaRPr>
          </a:p>
        </p:txBody>
      </p:sp>
      <p:cxnSp>
        <p:nvCxnSpPr>
          <p:cNvPr id="247" name="Google Shape;247;p40"/>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pic>
        <p:nvPicPr>
          <p:cNvPr id="248" name="Google Shape;248;p40"/>
          <p:cNvPicPr preferRelativeResize="0"/>
          <p:nvPr/>
        </p:nvPicPr>
        <p:blipFill rotWithShape="1">
          <a:blip r:embed="rId3">
            <a:alphaModFix/>
          </a:blip>
          <a:srcRect b="33409" l="17202" r="16660" t="-294"/>
          <a:stretch/>
        </p:blipFill>
        <p:spPr>
          <a:xfrm rot="-5400000">
            <a:off x="6258900" y="2258400"/>
            <a:ext cx="3446400" cy="2323800"/>
          </a:xfrm>
          <a:prstGeom prst="rtTriangle">
            <a:avLst/>
          </a:prstGeom>
          <a:noFill/>
          <a:ln>
            <a:noFill/>
          </a:ln>
        </p:spPr>
      </p:pic>
      <p:pic>
        <p:nvPicPr>
          <p:cNvPr id="249" name="Google Shape;249;p40"/>
          <p:cNvPicPr preferRelativeResize="0"/>
          <p:nvPr/>
        </p:nvPicPr>
        <p:blipFill>
          <a:blip r:embed="rId4">
            <a:alphaModFix/>
          </a:blip>
          <a:stretch>
            <a:fillRect/>
          </a:stretch>
        </p:blipFill>
        <p:spPr>
          <a:xfrm>
            <a:off x="1984075" y="1533525"/>
            <a:ext cx="28575" cy="1930875"/>
          </a:xfrm>
          <a:prstGeom prst="rect">
            <a:avLst/>
          </a:prstGeom>
          <a:noFill/>
          <a:ln>
            <a:noFill/>
          </a:ln>
        </p:spPr>
      </p:pic>
      <p:pic>
        <p:nvPicPr>
          <p:cNvPr id="250" name="Google Shape;250;p40"/>
          <p:cNvPicPr preferRelativeResize="0"/>
          <p:nvPr/>
        </p:nvPicPr>
        <p:blipFill rotWithShape="1">
          <a:blip r:embed="rId5">
            <a:alphaModFix/>
          </a:blip>
          <a:srcRect b="41414" l="7526" r="7526" t="-9018"/>
          <a:stretch/>
        </p:blipFill>
        <p:spPr>
          <a:xfrm rot="-5400000">
            <a:off x="6258900" y="2258400"/>
            <a:ext cx="3446400" cy="2323800"/>
          </a:xfrm>
          <a:prstGeom prst="rtTriangle">
            <a:avLst/>
          </a:prstGeom>
          <a:noFill/>
          <a:ln>
            <a:noFill/>
          </a:ln>
        </p:spPr>
      </p:pic>
      <p:sp>
        <p:nvSpPr>
          <p:cNvPr id="251" name="Google Shape;251;p40"/>
          <p:cNvSpPr txBox="1"/>
          <p:nvPr/>
        </p:nvSpPr>
        <p:spPr>
          <a:xfrm>
            <a:off x="2550000" y="1217250"/>
            <a:ext cx="4270200" cy="27090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en-GB"/>
              <a:t>Tours can typically drive a MAXIMUM of 500 miles (or eight hours) in a single 24hr period. It’s advisable to keep distances between shows well under 500 miles unless planning a day off for travel.</a:t>
            </a:r>
            <a:endParaRPr/>
          </a:p>
          <a:p>
            <a:pPr indent="0" lvl="0" marL="457200" rtl="0" algn="l">
              <a:spcBef>
                <a:spcPts val="0"/>
              </a:spcBef>
              <a:spcAft>
                <a:spcPts val="0"/>
              </a:spcAft>
              <a:buNone/>
            </a:pPr>
            <a:r>
              <a:t/>
            </a:r>
            <a:endParaRPr/>
          </a:p>
          <a:p>
            <a:pPr indent="-317500" lvl="0" marL="457200" rtl="0" algn="l">
              <a:spcBef>
                <a:spcPts val="0"/>
              </a:spcBef>
              <a:spcAft>
                <a:spcPts val="0"/>
              </a:spcAft>
              <a:buSzPts val="1400"/>
              <a:buChar char="●"/>
            </a:pPr>
            <a:r>
              <a:rPr lang="en-GB"/>
              <a:t>When routing tours, always consider the schedules of any required ferry and/or train crossings (i.e. Eurotunnel or Irish Sea Ferry)</a:t>
            </a:r>
            <a:endParaRPr/>
          </a:p>
          <a:p>
            <a:pPr indent="0" lvl="0" marL="457200" rtl="0" algn="l">
              <a:spcBef>
                <a:spcPts val="0"/>
              </a:spcBef>
              <a:spcAft>
                <a:spcPts val="0"/>
              </a:spcAft>
              <a:buNone/>
            </a:pPr>
            <a:r>
              <a:t/>
            </a:r>
            <a:endParaRPr/>
          </a:p>
          <a:p>
            <a:pPr indent="-317500" lvl="0" marL="457200" rtl="0" algn="l">
              <a:spcBef>
                <a:spcPts val="0"/>
              </a:spcBef>
              <a:spcAft>
                <a:spcPts val="0"/>
              </a:spcAft>
              <a:buSzPts val="1400"/>
              <a:buChar char="●"/>
            </a:pPr>
            <a:r>
              <a:rPr lang="en-GB"/>
              <a:t>Some countries (i.e. Switzerland) charge carnet fees (vehicle permits) to transit through their territory. Consider this before routing the tour.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55" name="Shape 255"/>
        <p:cNvGrpSpPr/>
        <p:nvPr/>
      </p:nvGrpSpPr>
      <p:grpSpPr>
        <a:xfrm>
          <a:off x="0" y="0"/>
          <a:ext cx="0" cy="0"/>
          <a:chOff x="0" y="0"/>
          <a:chExt cx="0" cy="0"/>
        </a:xfrm>
      </p:grpSpPr>
      <p:pic>
        <p:nvPicPr>
          <p:cNvPr id="256" name="Google Shape;256;p41"/>
          <p:cNvPicPr preferRelativeResize="0"/>
          <p:nvPr/>
        </p:nvPicPr>
        <p:blipFill rotWithShape="1">
          <a:blip r:embed="rId3">
            <a:alphaModFix/>
          </a:blip>
          <a:srcRect b="0" l="99" r="99" t="0"/>
          <a:stretch/>
        </p:blipFill>
        <p:spPr>
          <a:xfrm>
            <a:off x="0" y="0"/>
            <a:ext cx="9144001" cy="5143503"/>
          </a:xfrm>
          <a:prstGeom prst="rect">
            <a:avLst/>
          </a:prstGeom>
          <a:noFill/>
          <a:ln>
            <a:noFill/>
          </a:ln>
        </p:spPr>
      </p:pic>
      <p:sp>
        <p:nvSpPr>
          <p:cNvPr id="257" name="Google Shape;257;p41"/>
          <p:cNvSpPr txBox="1"/>
          <p:nvPr/>
        </p:nvSpPr>
        <p:spPr>
          <a:xfrm>
            <a:off x="186900" y="1887900"/>
            <a:ext cx="5276400" cy="13677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GB" sz="2400">
                <a:latin typeface="Roboto Light"/>
                <a:ea typeface="Roboto Light"/>
                <a:cs typeface="Roboto Light"/>
                <a:sym typeface="Roboto Light"/>
              </a:rPr>
              <a:t>MISSION, ARTIST PARTICIPATION, KEY MESSAGES</a:t>
            </a:r>
            <a:endParaRPr sz="2400">
              <a:latin typeface="Roboto Light"/>
              <a:ea typeface="Roboto Light"/>
              <a:cs typeface="Roboto Light"/>
              <a:sym typeface="Roboto Light"/>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42"/>
          <p:cNvSpPr txBox="1"/>
          <p:nvPr/>
        </p:nvSpPr>
        <p:spPr>
          <a:xfrm>
            <a:off x="150525" y="227125"/>
            <a:ext cx="29406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MISSION, ARTIST PARTICIPATION, KEY MESSAGES</a:t>
            </a:r>
            <a:endParaRPr b="1" sz="800">
              <a:solidFill>
                <a:schemeClr val="accent2"/>
              </a:solidFill>
              <a:latin typeface="Roboto Mono"/>
              <a:ea typeface="Roboto Mono"/>
              <a:cs typeface="Roboto Mono"/>
              <a:sym typeface="Roboto Mono"/>
            </a:endParaRPr>
          </a:p>
        </p:txBody>
      </p:sp>
      <p:cxnSp>
        <p:nvCxnSpPr>
          <p:cNvPr id="263" name="Google Shape;263;p42"/>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264" name="Google Shape;264;p42"/>
          <p:cNvSpPr txBox="1"/>
          <p:nvPr/>
        </p:nvSpPr>
        <p:spPr>
          <a:xfrm>
            <a:off x="761850" y="1356700"/>
            <a:ext cx="4471500" cy="297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solidFill>
                  <a:schemeClr val="dk1"/>
                </a:solidFill>
                <a:highlight>
                  <a:srgbClr val="FFFFFF"/>
                </a:highlight>
              </a:rPr>
              <a:t>The festival is now a firm staple in the London festival calendar, in one of London’s favourite green spaces. Bringing several days of alternative and eclectic music and several days of free community activities and entertainment, this festival s a celebration of our East London home.</a:t>
            </a:r>
            <a:endParaRPr>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GB">
                <a:solidFill>
                  <a:schemeClr val="dk1"/>
                </a:solidFill>
                <a:highlight>
                  <a:srgbClr val="FFFFFF"/>
                </a:highlight>
              </a:rPr>
              <a:t>The Artist is one of the most important names in British culture and we are thrilled to welcome them to our event. We share a passion for reducing the environmental impact from live music and we are excited to work together at our event.</a:t>
            </a:r>
            <a:endParaRPr>
              <a:solidFill>
                <a:schemeClr val="dk1"/>
              </a:solidFill>
              <a:highlight>
                <a:srgbClr val="FFFFFF"/>
              </a:highlight>
            </a:endParaRPr>
          </a:p>
          <a:p>
            <a:pPr indent="0" lvl="0" marL="0" rtl="0" algn="l">
              <a:lnSpc>
                <a:spcPct val="115000"/>
              </a:lnSpc>
              <a:spcBef>
                <a:spcPts val="1200"/>
              </a:spcBef>
              <a:spcAft>
                <a:spcPts val="0"/>
              </a:spcAft>
              <a:buNone/>
            </a:pPr>
            <a:r>
              <a:t/>
            </a:r>
            <a:endParaRPr b="1" sz="3000"/>
          </a:p>
          <a:p>
            <a:pPr indent="0" lvl="0" marL="0" rtl="0" algn="l">
              <a:spcBef>
                <a:spcPts val="0"/>
              </a:spcBef>
              <a:spcAft>
                <a:spcPts val="0"/>
              </a:spcAft>
              <a:buNone/>
            </a:pPr>
            <a:r>
              <a:t/>
            </a:r>
            <a:endParaRPr/>
          </a:p>
        </p:txBody>
      </p:sp>
      <p:sp>
        <p:nvSpPr>
          <p:cNvPr id="265" name="Google Shape;265;p42"/>
          <p:cNvSpPr txBox="1"/>
          <p:nvPr/>
        </p:nvSpPr>
        <p:spPr>
          <a:xfrm>
            <a:off x="761850" y="669700"/>
            <a:ext cx="2203200" cy="687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3700"/>
              <a:t>MISSION</a:t>
            </a:r>
            <a:br>
              <a:rPr b="1" lang="en-GB" sz="3700">
                <a:solidFill>
                  <a:srgbClr val="FF0000"/>
                </a:solidFill>
              </a:rPr>
            </a:br>
            <a:endParaRPr b="1" sz="3700">
              <a:solidFill>
                <a:srgbClr val="FF0000"/>
              </a:solidFill>
            </a:endParaRPr>
          </a:p>
        </p:txBody>
      </p:sp>
      <p:pic>
        <p:nvPicPr>
          <p:cNvPr id="266" name="Google Shape;266;p42"/>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267" name="Google Shape;267;p42"/>
          <p:cNvPicPr preferRelativeResize="0"/>
          <p:nvPr/>
        </p:nvPicPr>
        <p:blipFill>
          <a:blip r:embed="rId3">
            <a:alphaModFix/>
          </a:blip>
          <a:stretch>
            <a:fillRect/>
          </a:stretch>
        </p:blipFill>
        <p:spPr>
          <a:xfrm flipH="1">
            <a:off x="8770300" y="1071125"/>
            <a:ext cx="51541" cy="37453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43"/>
          <p:cNvSpPr txBox="1"/>
          <p:nvPr/>
        </p:nvSpPr>
        <p:spPr>
          <a:xfrm>
            <a:off x="150525" y="227125"/>
            <a:ext cx="2955000" cy="687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MISSION, ARTIST PARTICIPATION, KEY MESSAGES</a:t>
            </a:r>
            <a:endParaRPr b="1" sz="800">
              <a:solidFill>
                <a:schemeClr val="accent2"/>
              </a:solidFill>
              <a:latin typeface="Roboto Mono"/>
              <a:ea typeface="Roboto Mono"/>
              <a:cs typeface="Roboto Mono"/>
              <a:sym typeface="Roboto Mono"/>
            </a:endParaRPr>
          </a:p>
        </p:txBody>
      </p:sp>
      <p:cxnSp>
        <p:nvCxnSpPr>
          <p:cNvPr id="273" name="Google Shape;273;p43"/>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274" name="Google Shape;274;p43"/>
          <p:cNvSpPr txBox="1"/>
          <p:nvPr/>
        </p:nvSpPr>
        <p:spPr>
          <a:xfrm>
            <a:off x="761850" y="1356700"/>
            <a:ext cx="4471500" cy="297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a:solidFill>
                  <a:schemeClr val="dk1"/>
                </a:solidFill>
                <a:highlight>
                  <a:srgbClr val="FFFFFF"/>
                </a:highlight>
              </a:rPr>
              <a:t>In order to maximise our marketing campaign, reach hard-core fans and ensure a successful show, Artist participation is crucial. From social media support, collaboration on creative assets to press opportunities, we need the band to engage their audiences and maximise their platforms to promote the event and achieve maximum cut-through with our marketing efforts. To achieve this, the Artist also needs to thoroughly connect with the core event messages which underline our marketing strategy and their event at the festival:</a:t>
            </a:r>
            <a:endParaRPr>
              <a:solidFill>
                <a:schemeClr val="dk1"/>
              </a:solidFill>
              <a:highlight>
                <a:srgbClr val="FFFFFF"/>
              </a:highlight>
            </a:endParaRPr>
          </a:p>
          <a:p>
            <a:pPr indent="0" lvl="0" marL="0" rtl="0" algn="l">
              <a:lnSpc>
                <a:spcPct val="115000"/>
              </a:lnSpc>
              <a:spcBef>
                <a:spcPts val="1200"/>
              </a:spcBef>
              <a:spcAft>
                <a:spcPts val="0"/>
              </a:spcAft>
              <a:buNone/>
            </a:pPr>
            <a:r>
              <a:rPr b="1" lang="en-GB" sz="1500">
                <a:solidFill>
                  <a:schemeClr val="dk1"/>
                </a:solidFill>
                <a:highlight>
                  <a:srgbClr val="FFFFFF"/>
                </a:highlight>
              </a:rPr>
              <a:t>SUSTAINABILITY UNIQUENESS OF EVENT</a:t>
            </a:r>
            <a:endParaRPr b="1" sz="1500">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b="1" sz="3000"/>
          </a:p>
          <a:p>
            <a:pPr indent="0" lvl="0" marL="0" rtl="0" algn="l">
              <a:spcBef>
                <a:spcPts val="0"/>
              </a:spcBef>
              <a:spcAft>
                <a:spcPts val="0"/>
              </a:spcAft>
              <a:buNone/>
            </a:pPr>
            <a:r>
              <a:t/>
            </a:r>
            <a:endParaRPr/>
          </a:p>
        </p:txBody>
      </p:sp>
      <p:sp>
        <p:nvSpPr>
          <p:cNvPr id="275" name="Google Shape;275;p43"/>
          <p:cNvSpPr txBox="1"/>
          <p:nvPr/>
        </p:nvSpPr>
        <p:spPr>
          <a:xfrm>
            <a:off x="761850" y="669700"/>
            <a:ext cx="5406000" cy="687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3700"/>
              <a:t>BAND PARTICIPATION</a:t>
            </a:r>
            <a:br>
              <a:rPr b="1" lang="en-GB" sz="3700">
                <a:solidFill>
                  <a:srgbClr val="FF0000"/>
                </a:solidFill>
              </a:rPr>
            </a:br>
            <a:endParaRPr b="1" sz="3700">
              <a:solidFill>
                <a:srgbClr val="FF0000"/>
              </a:solidFill>
            </a:endParaRPr>
          </a:p>
        </p:txBody>
      </p:sp>
      <p:pic>
        <p:nvPicPr>
          <p:cNvPr id="276" name="Google Shape;276;p43"/>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277" name="Google Shape;277;p43"/>
          <p:cNvPicPr preferRelativeResize="0"/>
          <p:nvPr/>
        </p:nvPicPr>
        <p:blipFill>
          <a:blip r:embed="rId3">
            <a:alphaModFix/>
          </a:blip>
          <a:stretch>
            <a:fillRect/>
          </a:stretch>
        </p:blipFill>
        <p:spPr>
          <a:xfrm flipH="1">
            <a:off x="8770300" y="1071125"/>
            <a:ext cx="51541" cy="37453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44"/>
          <p:cNvSpPr txBox="1"/>
          <p:nvPr/>
        </p:nvSpPr>
        <p:spPr>
          <a:xfrm>
            <a:off x="150525" y="227125"/>
            <a:ext cx="2955000" cy="687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MISSION, ARTIST PARTICIPATION, KEY MESSAGES</a:t>
            </a:r>
            <a:endParaRPr b="1" sz="800">
              <a:solidFill>
                <a:schemeClr val="accent2"/>
              </a:solidFill>
              <a:latin typeface="Roboto Mono"/>
              <a:ea typeface="Roboto Mono"/>
              <a:cs typeface="Roboto Mono"/>
              <a:sym typeface="Roboto Mono"/>
            </a:endParaRPr>
          </a:p>
        </p:txBody>
      </p:sp>
      <p:cxnSp>
        <p:nvCxnSpPr>
          <p:cNvPr id="283" name="Google Shape;283;p44"/>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284" name="Google Shape;284;p44"/>
          <p:cNvSpPr txBox="1"/>
          <p:nvPr/>
        </p:nvSpPr>
        <p:spPr>
          <a:xfrm>
            <a:off x="761850" y="1356700"/>
            <a:ext cx="7646100" cy="2970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GB" sz="1500">
                <a:solidFill>
                  <a:schemeClr val="dk1"/>
                </a:solidFill>
                <a:highlight>
                  <a:srgbClr val="FFFFFF"/>
                </a:highlight>
              </a:rPr>
              <a:t>SUSTAINABILITY</a:t>
            </a:r>
            <a:r>
              <a:rPr lang="en-GB" sz="1800">
                <a:solidFill>
                  <a:schemeClr val="dk1"/>
                </a:solidFill>
                <a:highlight>
                  <a:srgbClr val="FFFFFF"/>
                </a:highlight>
              </a:rPr>
              <a:t> </a:t>
            </a:r>
            <a:r>
              <a:rPr lang="en-GB">
                <a:solidFill>
                  <a:schemeClr val="dk1"/>
                </a:solidFill>
                <a:highlight>
                  <a:srgbClr val="FFFFFF"/>
                </a:highlight>
              </a:rPr>
              <a:t>The Artist and the event share a mutual interest and drive to reduce the environmental impact of the live music industry. As an industry-leading event for sustainability practices, there is enormous scope for the festival and the band to join forces and amplify this crucial topic for discussion and development. We propose underlining our marketing and comms strategy with this message ahead of the show.</a:t>
            </a:r>
            <a:endParaRPr>
              <a:solidFill>
                <a:schemeClr val="dk1"/>
              </a:solidFill>
              <a:highlight>
                <a:srgbClr val="FFFFFF"/>
              </a:highlight>
            </a:endParaRPr>
          </a:p>
          <a:p>
            <a:pPr indent="0" lvl="0" marL="0" rtl="0" algn="l">
              <a:lnSpc>
                <a:spcPct val="115000"/>
              </a:lnSpc>
              <a:spcBef>
                <a:spcPts val="1200"/>
              </a:spcBef>
              <a:spcAft>
                <a:spcPts val="0"/>
              </a:spcAft>
              <a:buNone/>
            </a:pPr>
            <a:r>
              <a:rPr b="1" lang="en-GB" sz="1500">
                <a:solidFill>
                  <a:schemeClr val="dk1"/>
                </a:solidFill>
                <a:highlight>
                  <a:srgbClr val="FFFFFF"/>
                </a:highlight>
              </a:rPr>
              <a:t>UNIQUENESS OF EVENT</a:t>
            </a:r>
            <a:r>
              <a:rPr lang="en-GB" sz="1800">
                <a:solidFill>
                  <a:schemeClr val="dk1"/>
                </a:solidFill>
                <a:highlight>
                  <a:srgbClr val="FFFFFF"/>
                </a:highlight>
              </a:rPr>
              <a:t> </a:t>
            </a:r>
            <a:r>
              <a:rPr lang="en-GB">
                <a:solidFill>
                  <a:schemeClr val="dk1"/>
                </a:solidFill>
                <a:highlight>
                  <a:srgbClr val="FFFFFF"/>
                </a:highlight>
              </a:rPr>
              <a:t>This is a UK exclusive, featuring a </a:t>
            </a:r>
            <a:r>
              <a:rPr b="1" lang="en-GB">
                <a:solidFill>
                  <a:schemeClr val="dk1"/>
                </a:solidFill>
                <a:highlight>
                  <a:srgbClr val="FFFFFF"/>
                </a:highlight>
              </a:rPr>
              <a:t>unique line up that will not be repeated </a:t>
            </a:r>
            <a:r>
              <a:rPr lang="en-GB">
                <a:solidFill>
                  <a:schemeClr val="dk1"/>
                </a:solidFill>
                <a:highlight>
                  <a:srgbClr val="FFFFFF"/>
                </a:highlight>
              </a:rPr>
              <a:t>in any other event in the country or the world. The band prides itself on their phenomenal stage performances and production and the festival will be no different. We require the Artist to celebrate and communicate this unique event to their fans.</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b="1" sz="3000"/>
          </a:p>
          <a:p>
            <a:pPr indent="0" lvl="0" marL="0" rtl="0" algn="l">
              <a:spcBef>
                <a:spcPts val="0"/>
              </a:spcBef>
              <a:spcAft>
                <a:spcPts val="0"/>
              </a:spcAft>
              <a:buNone/>
            </a:pPr>
            <a:r>
              <a:t/>
            </a:r>
            <a:endParaRPr/>
          </a:p>
        </p:txBody>
      </p:sp>
      <p:sp>
        <p:nvSpPr>
          <p:cNvPr id="285" name="Google Shape;285;p44"/>
          <p:cNvSpPr txBox="1"/>
          <p:nvPr/>
        </p:nvSpPr>
        <p:spPr>
          <a:xfrm>
            <a:off x="761850" y="669700"/>
            <a:ext cx="3925200" cy="687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3700"/>
              <a:t>KEY MESSAGES</a:t>
            </a:r>
            <a:endParaRPr b="1" sz="3700">
              <a:solidFill>
                <a:srgbClr val="FF0000"/>
              </a:solidFill>
            </a:endParaRPr>
          </a:p>
        </p:txBody>
      </p:sp>
      <p:pic>
        <p:nvPicPr>
          <p:cNvPr id="286" name="Google Shape;286;p44"/>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287" name="Google Shape;287;p44"/>
          <p:cNvPicPr preferRelativeResize="0"/>
          <p:nvPr/>
        </p:nvPicPr>
        <p:blipFill>
          <a:blip r:embed="rId3">
            <a:alphaModFix/>
          </a:blip>
          <a:stretch>
            <a:fillRect/>
          </a:stretch>
        </p:blipFill>
        <p:spPr>
          <a:xfrm flipH="1">
            <a:off x="8770300" y="1071125"/>
            <a:ext cx="51541" cy="37453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91" name="Shape 291"/>
        <p:cNvGrpSpPr/>
        <p:nvPr/>
      </p:nvGrpSpPr>
      <p:grpSpPr>
        <a:xfrm>
          <a:off x="0" y="0"/>
          <a:ext cx="0" cy="0"/>
          <a:chOff x="0" y="0"/>
          <a:chExt cx="0" cy="0"/>
        </a:xfrm>
      </p:grpSpPr>
      <p:pic>
        <p:nvPicPr>
          <p:cNvPr id="292" name="Google Shape;292;p45"/>
          <p:cNvPicPr preferRelativeResize="0"/>
          <p:nvPr/>
        </p:nvPicPr>
        <p:blipFill rotWithShape="1">
          <a:blip r:embed="rId3">
            <a:alphaModFix/>
          </a:blip>
          <a:srcRect b="0" l="99" r="99" t="0"/>
          <a:stretch/>
        </p:blipFill>
        <p:spPr>
          <a:xfrm>
            <a:off x="0" y="0"/>
            <a:ext cx="9144001" cy="5143503"/>
          </a:xfrm>
          <a:prstGeom prst="rect">
            <a:avLst/>
          </a:prstGeom>
          <a:noFill/>
          <a:ln>
            <a:noFill/>
          </a:ln>
        </p:spPr>
      </p:pic>
      <p:sp>
        <p:nvSpPr>
          <p:cNvPr id="293" name="Google Shape;293;p45"/>
          <p:cNvSpPr txBox="1"/>
          <p:nvPr/>
        </p:nvSpPr>
        <p:spPr>
          <a:xfrm>
            <a:off x="609225" y="1890725"/>
            <a:ext cx="4096500" cy="13677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GB" sz="2400">
                <a:latin typeface="Roboto Light"/>
                <a:ea typeface="Roboto Light"/>
                <a:cs typeface="Roboto Light"/>
                <a:sym typeface="Roboto Light"/>
              </a:rPr>
              <a:t>DEMOGRAPHICS</a:t>
            </a:r>
            <a:endParaRPr sz="2400">
              <a:latin typeface="Roboto Light"/>
              <a:ea typeface="Roboto Light"/>
              <a:cs typeface="Roboto Light"/>
              <a:sym typeface="Roboto Light"/>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46"/>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DEMOGRAPHICS</a:t>
            </a:r>
            <a:endParaRPr b="1" sz="800">
              <a:solidFill>
                <a:schemeClr val="accent2"/>
              </a:solidFill>
              <a:latin typeface="Roboto Mono"/>
              <a:ea typeface="Roboto Mono"/>
              <a:cs typeface="Roboto Mono"/>
              <a:sym typeface="Roboto Mono"/>
            </a:endParaRPr>
          </a:p>
        </p:txBody>
      </p:sp>
      <p:cxnSp>
        <p:nvCxnSpPr>
          <p:cNvPr id="299" name="Google Shape;299;p46"/>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300" name="Google Shape;300;p46"/>
          <p:cNvSpPr txBox="1"/>
          <p:nvPr/>
        </p:nvSpPr>
        <p:spPr>
          <a:xfrm>
            <a:off x="531950" y="970475"/>
            <a:ext cx="2429700" cy="1322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GB" sz="3000"/>
              <a:t>45:54</a:t>
            </a:r>
            <a:br>
              <a:rPr b="1" lang="en-GB"/>
            </a:br>
            <a:r>
              <a:rPr b="1" lang="en-GB"/>
              <a:t>FEMALE : MALE</a:t>
            </a:r>
            <a:endParaRPr b="1"/>
          </a:p>
          <a:p>
            <a:pPr indent="0" lvl="0" marL="0" rtl="0" algn="ctr">
              <a:lnSpc>
                <a:spcPct val="115000"/>
              </a:lnSpc>
              <a:spcBef>
                <a:spcPts val="0"/>
              </a:spcBef>
              <a:spcAft>
                <a:spcPts val="0"/>
              </a:spcAft>
              <a:buNone/>
            </a:pPr>
            <a:r>
              <a:rPr lang="en-GB"/>
              <a:t>Fairly balanced with a slight skew to male fans</a:t>
            </a:r>
            <a:endParaRPr/>
          </a:p>
          <a:p>
            <a:pPr indent="0" lvl="0" marL="0" rtl="0" algn="l">
              <a:spcBef>
                <a:spcPts val="0"/>
              </a:spcBef>
              <a:spcAft>
                <a:spcPts val="0"/>
              </a:spcAft>
              <a:buNone/>
            </a:pPr>
            <a:r>
              <a:t/>
            </a:r>
            <a:endParaRPr/>
          </a:p>
        </p:txBody>
      </p:sp>
      <p:sp>
        <p:nvSpPr>
          <p:cNvPr id="301" name="Google Shape;301;p46"/>
          <p:cNvSpPr txBox="1"/>
          <p:nvPr/>
        </p:nvSpPr>
        <p:spPr>
          <a:xfrm>
            <a:off x="531800" y="3031725"/>
            <a:ext cx="2430000" cy="14091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Clr>
                <a:schemeClr val="dk1"/>
              </a:buClr>
              <a:buSzPts val="1100"/>
              <a:buFont typeface="Arial"/>
              <a:buNone/>
            </a:pPr>
            <a:r>
              <a:rPr b="1" lang="en-GB" sz="3000">
                <a:solidFill>
                  <a:schemeClr val="dk1"/>
                </a:solidFill>
              </a:rPr>
              <a:t>3.2m</a:t>
            </a:r>
            <a:br>
              <a:rPr b="1" lang="en-GB">
                <a:solidFill>
                  <a:schemeClr val="dk1"/>
                </a:solidFill>
              </a:rPr>
            </a:br>
            <a:r>
              <a:rPr b="1" lang="en-GB">
                <a:solidFill>
                  <a:schemeClr val="dk1"/>
                </a:solidFill>
              </a:rPr>
              <a:t>FEMALE : MALE</a:t>
            </a:r>
            <a:endParaRPr b="1">
              <a:solidFill>
                <a:schemeClr val="dk1"/>
              </a:solidFill>
            </a:endParaRPr>
          </a:p>
          <a:p>
            <a:pPr indent="0" lvl="0" marL="0" rtl="0" algn="ctr">
              <a:lnSpc>
                <a:spcPct val="115000"/>
              </a:lnSpc>
              <a:spcBef>
                <a:spcPts val="0"/>
              </a:spcBef>
              <a:spcAft>
                <a:spcPts val="0"/>
              </a:spcAft>
              <a:buClr>
                <a:schemeClr val="dk1"/>
              </a:buClr>
              <a:buSzPts val="1100"/>
              <a:buFont typeface="Arial"/>
              <a:buNone/>
            </a:pPr>
            <a:r>
              <a:rPr lang="en-GB">
                <a:solidFill>
                  <a:schemeClr val="dk1"/>
                </a:solidFill>
              </a:rPr>
              <a:t>Sports a strong following with Facebook being their strongest channel</a:t>
            </a:r>
            <a:endParaRPr/>
          </a:p>
        </p:txBody>
      </p:sp>
      <p:sp>
        <p:nvSpPr>
          <p:cNvPr id="302" name="Google Shape;302;p46"/>
          <p:cNvSpPr txBox="1"/>
          <p:nvPr/>
        </p:nvSpPr>
        <p:spPr>
          <a:xfrm>
            <a:off x="6254000" y="914125"/>
            <a:ext cx="2430000" cy="1322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GB" sz="3000"/>
              <a:t>35-55</a:t>
            </a:r>
            <a:br>
              <a:rPr b="1" lang="en-GB"/>
            </a:br>
            <a:r>
              <a:rPr b="1" lang="en-GB"/>
              <a:t>MILLENNIAL/GEN X</a:t>
            </a:r>
            <a:endParaRPr b="1"/>
          </a:p>
          <a:p>
            <a:pPr indent="0" lvl="0" marL="0" rtl="0" algn="ctr">
              <a:lnSpc>
                <a:spcPct val="115000"/>
              </a:lnSpc>
              <a:spcBef>
                <a:spcPts val="0"/>
              </a:spcBef>
              <a:spcAft>
                <a:spcPts val="0"/>
              </a:spcAft>
              <a:buNone/>
            </a:pPr>
            <a:r>
              <a:rPr lang="en-GB"/>
              <a:t>Largest fan group with additional audiences in the early Millennial and early Baby Boomer age groups</a:t>
            </a:r>
            <a:endParaRPr/>
          </a:p>
          <a:p>
            <a:pPr indent="0" lvl="0" marL="0" rtl="0" algn="ctr">
              <a:lnSpc>
                <a:spcPct val="115000"/>
              </a:lnSpc>
              <a:spcBef>
                <a:spcPts val="0"/>
              </a:spcBef>
              <a:spcAft>
                <a:spcPts val="0"/>
              </a:spcAft>
              <a:buNone/>
            </a:pPr>
            <a:r>
              <a:t/>
            </a:r>
            <a:endParaRPr/>
          </a:p>
          <a:p>
            <a:pPr indent="0" lvl="0" marL="0" rtl="0" algn="l">
              <a:spcBef>
                <a:spcPts val="0"/>
              </a:spcBef>
              <a:spcAft>
                <a:spcPts val="0"/>
              </a:spcAft>
              <a:buNone/>
            </a:pPr>
            <a:r>
              <a:t/>
            </a:r>
            <a:endParaRPr/>
          </a:p>
        </p:txBody>
      </p:sp>
      <p:sp>
        <p:nvSpPr>
          <p:cNvPr id="303" name="Google Shape;303;p46"/>
          <p:cNvSpPr txBox="1"/>
          <p:nvPr/>
        </p:nvSpPr>
        <p:spPr>
          <a:xfrm>
            <a:off x="6254000" y="3074925"/>
            <a:ext cx="2430000" cy="13227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0"/>
              </a:spcAft>
              <a:buNone/>
            </a:pPr>
            <a:r>
              <a:rPr b="1" lang="en-GB" sz="3000"/>
              <a:t>2.6m</a:t>
            </a:r>
            <a:br>
              <a:rPr b="1" lang="en-GB"/>
            </a:br>
            <a:r>
              <a:rPr b="1" lang="en-GB"/>
              <a:t>SPOTIFY MONTHLY LISTENERS</a:t>
            </a:r>
            <a:endParaRPr b="1"/>
          </a:p>
          <a:p>
            <a:pPr indent="0" lvl="0" marL="0" rtl="0" algn="ctr">
              <a:lnSpc>
                <a:spcPct val="115000"/>
              </a:lnSpc>
              <a:spcBef>
                <a:spcPts val="0"/>
              </a:spcBef>
              <a:spcAft>
                <a:spcPts val="0"/>
              </a:spcAft>
              <a:buNone/>
            </a:pPr>
            <a:r>
              <a:rPr lang="en-GB"/>
              <a:t>1.3m Spotify followers</a:t>
            </a:r>
            <a:br>
              <a:rPr lang="en-GB"/>
            </a:br>
            <a:r>
              <a:rPr lang="en-GB"/>
              <a:t>2.6m listeners tuning in each month</a:t>
            </a:r>
            <a:endParaRPr/>
          </a:p>
          <a:p>
            <a:pPr indent="0" lvl="0" marL="0" rtl="0" algn="ctr">
              <a:lnSpc>
                <a:spcPct val="115000"/>
              </a:lnSpc>
              <a:spcBef>
                <a:spcPts val="0"/>
              </a:spcBef>
              <a:spcAft>
                <a:spcPts val="0"/>
              </a:spcAft>
              <a:buNone/>
            </a:pPr>
            <a:r>
              <a:t/>
            </a:r>
            <a:endParaRPr/>
          </a:p>
          <a:p>
            <a:pPr indent="0" lvl="0" marL="0" rtl="0" algn="l">
              <a:spcBef>
                <a:spcPts val="0"/>
              </a:spcBef>
              <a:spcAft>
                <a:spcPts val="0"/>
              </a:spcAft>
              <a:buNone/>
            </a:pPr>
            <a:r>
              <a:t/>
            </a:r>
            <a:endParaRPr/>
          </a:p>
        </p:txBody>
      </p:sp>
      <p:sp>
        <p:nvSpPr>
          <p:cNvPr id="304" name="Google Shape;304;p46"/>
          <p:cNvSpPr txBox="1"/>
          <p:nvPr/>
        </p:nvSpPr>
        <p:spPr>
          <a:xfrm>
            <a:off x="2846700" y="1910400"/>
            <a:ext cx="3321000" cy="132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3700"/>
              <a:t>AUDIENCES</a:t>
            </a:r>
            <a:br>
              <a:rPr b="1" lang="en-GB" sz="3700">
                <a:solidFill>
                  <a:srgbClr val="FF0000"/>
                </a:solidFill>
              </a:rPr>
            </a:br>
            <a:r>
              <a:rPr b="1" lang="en-GB" sz="3700">
                <a:solidFill>
                  <a:srgbClr val="FF0000"/>
                </a:solidFill>
              </a:rPr>
              <a:t>IN NUMBERS</a:t>
            </a:r>
            <a:endParaRPr b="1" sz="3700">
              <a:solidFill>
                <a:srgbClr val="FF0000"/>
              </a:solidFill>
            </a:endParaRPr>
          </a:p>
        </p:txBody>
      </p:sp>
      <p:pic>
        <p:nvPicPr>
          <p:cNvPr id="305" name="Google Shape;305;p46"/>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306" name="Google Shape;306;p46"/>
          <p:cNvPicPr preferRelativeResize="0"/>
          <p:nvPr/>
        </p:nvPicPr>
        <p:blipFill>
          <a:blip r:embed="rId3">
            <a:alphaModFix/>
          </a:blip>
          <a:stretch>
            <a:fillRect/>
          </a:stretch>
        </p:blipFill>
        <p:spPr>
          <a:xfrm flipH="1">
            <a:off x="8770300" y="1071125"/>
            <a:ext cx="51541" cy="37453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47"/>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DEMOGRAPHICS</a:t>
            </a:r>
            <a:endParaRPr b="1" sz="800">
              <a:solidFill>
                <a:schemeClr val="accent2"/>
              </a:solidFill>
              <a:latin typeface="Roboto Mono"/>
              <a:ea typeface="Roboto Mono"/>
              <a:cs typeface="Roboto Mono"/>
              <a:sym typeface="Roboto Mono"/>
            </a:endParaRPr>
          </a:p>
        </p:txBody>
      </p:sp>
      <p:cxnSp>
        <p:nvCxnSpPr>
          <p:cNvPr id="312" name="Google Shape;312;p47"/>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313" name="Google Shape;313;p47"/>
          <p:cNvSpPr txBox="1"/>
          <p:nvPr/>
        </p:nvSpPr>
        <p:spPr>
          <a:xfrm>
            <a:off x="6367400" y="1144825"/>
            <a:ext cx="2203200" cy="30264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GB"/>
              <a:t>ALSO FANS OF:</a:t>
            </a:r>
            <a:endParaRPr/>
          </a:p>
          <a:p>
            <a:pPr indent="0" lvl="0" marL="0" rtl="0" algn="r">
              <a:spcBef>
                <a:spcPts val="0"/>
              </a:spcBef>
              <a:spcAft>
                <a:spcPts val="0"/>
              </a:spcAft>
              <a:buNone/>
            </a:pPr>
            <a:r>
              <a:t/>
            </a:r>
            <a:endParaRPr/>
          </a:p>
          <a:p>
            <a:pPr indent="0" lvl="0" marL="0" rtl="0" algn="r">
              <a:spcBef>
                <a:spcPts val="0"/>
              </a:spcBef>
              <a:spcAft>
                <a:spcPts val="0"/>
              </a:spcAft>
              <a:buNone/>
            </a:pPr>
            <a:r>
              <a:rPr lang="en-GB"/>
              <a:t>Radiohead</a:t>
            </a:r>
            <a:endParaRPr/>
          </a:p>
          <a:p>
            <a:pPr indent="0" lvl="0" marL="0" rtl="0" algn="r">
              <a:spcBef>
                <a:spcPts val="0"/>
              </a:spcBef>
              <a:spcAft>
                <a:spcPts val="0"/>
              </a:spcAft>
              <a:buNone/>
            </a:pPr>
            <a:r>
              <a:rPr lang="en-GB"/>
              <a:t>Portishead</a:t>
            </a:r>
            <a:endParaRPr/>
          </a:p>
          <a:p>
            <a:pPr indent="0" lvl="0" marL="0" rtl="0" algn="r">
              <a:spcBef>
                <a:spcPts val="0"/>
              </a:spcBef>
              <a:spcAft>
                <a:spcPts val="0"/>
              </a:spcAft>
              <a:buNone/>
            </a:pPr>
            <a:r>
              <a:rPr lang="en-GB"/>
              <a:t>Bjork</a:t>
            </a:r>
            <a:endParaRPr/>
          </a:p>
          <a:p>
            <a:pPr indent="0" lvl="0" marL="0" rtl="0" algn="r">
              <a:spcBef>
                <a:spcPts val="0"/>
              </a:spcBef>
              <a:spcAft>
                <a:spcPts val="0"/>
              </a:spcAft>
              <a:buNone/>
            </a:pPr>
            <a:r>
              <a:rPr lang="en-GB"/>
              <a:t>Sigur Ros</a:t>
            </a:r>
            <a:endParaRPr/>
          </a:p>
          <a:p>
            <a:pPr indent="0" lvl="0" marL="0" rtl="0" algn="r">
              <a:spcBef>
                <a:spcPts val="0"/>
              </a:spcBef>
              <a:spcAft>
                <a:spcPts val="0"/>
              </a:spcAft>
              <a:buNone/>
            </a:pPr>
            <a:r>
              <a:rPr lang="en-GB"/>
              <a:t>Morcheeba</a:t>
            </a:r>
            <a:endParaRPr/>
          </a:p>
          <a:p>
            <a:pPr indent="0" lvl="0" marL="0" rtl="0" algn="r">
              <a:spcBef>
                <a:spcPts val="0"/>
              </a:spcBef>
              <a:spcAft>
                <a:spcPts val="0"/>
              </a:spcAft>
              <a:buNone/>
            </a:pPr>
            <a:r>
              <a:rPr lang="en-GB"/>
              <a:t>Young Fathers</a:t>
            </a:r>
            <a:endParaRPr/>
          </a:p>
          <a:p>
            <a:pPr indent="0" lvl="0" marL="0" rtl="0" algn="r">
              <a:spcBef>
                <a:spcPts val="0"/>
              </a:spcBef>
              <a:spcAft>
                <a:spcPts val="0"/>
              </a:spcAft>
              <a:buNone/>
            </a:pPr>
            <a:r>
              <a:rPr lang="en-GB"/>
              <a:t>Air</a:t>
            </a:r>
            <a:endParaRPr/>
          </a:p>
          <a:p>
            <a:pPr indent="0" lvl="0" marL="0" rtl="0" algn="r">
              <a:spcBef>
                <a:spcPts val="0"/>
              </a:spcBef>
              <a:spcAft>
                <a:spcPts val="0"/>
              </a:spcAft>
              <a:buNone/>
            </a:pPr>
            <a:r>
              <a:rPr lang="en-GB"/>
              <a:t>PJ Harvey</a:t>
            </a:r>
            <a:endParaRPr/>
          </a:p>
          <a:p>
            <a:pPr indent="0" lvl="0" marL="0" rtl="0" algn="r">
              <a:spcBef>
                <a:spcPts val="0"/>
              </a:spcBef>
              <a:spcAft>
                <a:spcPts val="0"/>
              </a:spcAft>
              <a:buNone/>
            </a:pPr>
            <a:r>
              <a:t/>
            </a:r>
            <a:endParaRPr/>
          </a:p>
          <a:p>
            <a:pPr indent="0" lvl="0" marL="0" rtl="0" algn="r">
              <a:spcBef>
                <a:spcPts val="0"/>
              </a:spcBef>
              <a:spcAft>
                <a:spcPts val="0"/>
              </a:spcAft>
              <a:buNone/>
            </a:pPr>
            <a:r>
              <a:rPr lang="en-GB"/>
              <a:t>CITY FOCUS:</a:t>
            </a:r>
            <a:endParaRPr/>
          </a:p>
          <a:p>
            <a:pPr indent="0" lvl="0" marL="0" rtl="0" algn="r">
              <a:spcBef>
                <a:spcPts val="0"/>
              </a:spcBef>
              <a:spcAft>
                <a:spcPts val="0"/>
              </a:spcAft>
              <a:buNone/>
            </a:pPr>
            <a:r>
              <a:t/>
            </a:r>
            <a:endParaRPr/>
          </a:p>
          <a:p>
            <a:pPr indent="0" lvl="0" marL="0" rtl="0" algn="r">
              <a:spcBef>
                <a:spcPts val="0"/>
              </a:spcBef>
              <a:spcAft>
                <a:spcPts val="0"/>
              </a:spcAft>
              <a:buNone/>
            </a:pPr>
            <a:r>
              <a:rPr lang="en-GB"/>
              <a:t>London</a:t>
            </a:r>
            <a:endParaRPr/>
          </a:p>
          <a:p>
            <a:pPr indent="0" lvl="0" marL="0" rtl="0" algn="r">
              <a:spcBef>
                <a:spcPts val="0"/>
              </a:spcBef>
              <a:spcAft>
                <a:spcPts val="0"/>
              </a:spcAft>
              <a:buNone/>
            </a:pPr>
            <a:r>
              <a:rPr lang="en-GB"/>
              <a:t>Bristol</a:t>
            </a:r>
            <a:endParaRPr/>
          </a:p>
          <a:p>
            <a:pPr indent="0" lvl="0" marL="0" rtl="0" algn="r">
              <a:spcBef>
                <a:spcPts val="0"/>
              </a:spcBef>
              <a:spcAft>
                <a:spcPts val="0"/>
              </a:spcAft>
              <a:buNone/>
            </a:pPr>
            <a:r>
              <a:rPr lang="en-GB"/>
              <a:t>Brighton</a:t>
            </a:r>
            <a:endParaRPr/>
          </a:p>
          <a:p>
            <a:pPr indent="0" lvl="0" marL="0" rtl="0" algn="r">
              <a:spcBef>
                <a:spcPts val="0"/>
              </a:spcBef>
              <a:spcAft>
                <a:spcPts val="0"/>
              </a:spcAft>
              <a:buNone/>
            </a:pPr>
            <a:r>
              <a:t/>
            </a:r>
            <a:endParaRPr/>
          </a:p>
        </p:txBody>
      </p:sp>
      <p:sp>
        <p:nvSpPr>
          <p:cNvPr id="314" name="Google Shape;314;p47"/>
          <p:cNvSpPr txBox="1"/>
          <p:nvPr/>
        </p:nvSpPr>
        <p:spPr>
          <a:xfrm>
            <a:off x="2846700" y="1910400"/>
            <a:ext cx="3321000" cy="132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3700"/>
              <a:t>AUDIENCES</a:t>
            </a:r>
            <a:br>
              <a:rPr b="1" lang="en-GB" sz="3700"/>
            </a:br>
            <a:r>
              <a:rPr b="1" lang="en-GB" sz="3700">
                <a:solidFill>
                  <a:srgbClr val="FF0000"/>
                </a:solidFill>
              </a:rPr>
              <a:t>THE FANS</a:t>
            </a:r>
            <a:endParaRPr b="1" sz="3700">
              <a:solidFill>
                <a:srgbClr val="FF0000"/>
              </a:solidFill>
            </a:endParaRPr>
          </a:p>
        </p:txBody>
      </p:sp>
      <p:pic>
        <p:nvPicPr>
          <p:cNvPr id="315" name="Google Shape;315;p47"/>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316" name="Google Shape;316;p47"/>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317" name="Google Shape;317;p47"/>
          <p:cNvSpPr txBox="1"/>
          <p:nvPr/>
        </p:nvSpPr>
        <p:spPr>
          <a:xfrm>
            <a:off x="512775" y="1430575"/>
            <a:ext cx="2203200" cy="302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a:t>The Artists fans like credible, intelligent and alternative music that spans multiple genres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They’re liberal with strong social values with a deep concern for climate change</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They’re readers and consume a mix of traditional and new age media</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48"/>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DEMOGRAPHICS</a:t>
            </a:r>
            <a:endParaRPr b="1" sz="800">
              <a:solidFill>
                <a:schemeClr val="accent2"/>
              </a:solidFill>
              <a:latin typeface="Roboto Mono"/>
              <a:ea typeface="Roboto Mono"/>
              <a:cs typeface="Roboto Mono"/>
              <a:sym typeface="Roboto Mono"/>
            </a:endParaRPr>
          </a:p>
        </p:txBody>
      </p:sp>
      <p:cxnSp>
        <p:nvCxnSpPr>
          <p:cNvPr id="323" name="Google Shape;323;p48"/>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324" name="Google Shape;324;p48"/>
          <p:cNvSpPr txBox="1"/>
          <p:nvPr/>
        </p:nvSpPr>
        <p:spPr>
          <a:xfrm>
            <a:off x="5649800" y="1058550"/>
            <a:ext cx="2763000" cy="302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3200">
                <a:solidFill>
                  <a:srgbClr val="EA9999"/>
                </a:solidFill>
              </a:rPr>
              <a:t>01</a:t>
            </a:r>
            <a:r>
              <a:rPr b="1" lang="en-GB" sz="3700"/>
              <a:t> </a:t>
            </a:r>
            <a:r>
              <a:rPr b="1" lang="en-GB" sz="2000"/>
              <a:t>MILLENNIAL GEN X SUPER FANS</a:t>
            </a:r>
            <a:endParaRPr b="1" sz="2000"/>
          </a:p>
          <a:p>
            <a:pPr indent="0" lvl="0" marL="0" rtl="0" algn="l">
              <a:spcBef>
                <a:spcPts val="0"/>
              </a:spcBef>
              <a:spcAft>
                <a:spcPts val="0"/>
              </a:spcAft>
              <a:buNone/>
            </a:pPr>
            <a:r>
              <a:t/>
            </a:r>
            <a:endParaRPr b="1" sz="3700"/>
          </a:p>
          <a:p>
            <a:pPr indent="0" lvl="0" marL="0" rtl="0" algn="l">
              <a:spcBef>
                <a:spcPts val="0"/>
              </a:spcBef>
              <a:spcAft>
                <a:spcPts val="0"/>
              </a:spcAft>
              <a:buNone/>
            </a:pPr>
            <a:r>
              <a:rPr b="1" lang="en-GB" sz="3200">
                <a:solidFill>
                  <a:srgbClr val="EA9999"/>
                </a:solidFill>
              </a:rPr>
              <a:t>02 </a:t>
            </a:r>
            <a:r>
              <a:rPr b="1" lang="en-GB" sz="2000"/>
              <a:t>LONDON MUSO     COMMUNITY</a:t>
            </a:r>
            <a:endParaRPr b="1" sz="2000"/>
          </a:p>
          <a:p>
            <a:pPr indent="0" lvl="0" marL="0" rtl="0" algn="l">
              <a:spcBef>
                <a:spcPts val="0"/>
              </a:spcBef>
              <a:spcAft>
                <a:spcPts val="0"/>
              </a:spcAft>
              <a:buNone/>
            </a:pPr>
            <a:r>
              <a:t/>
            </a:r>
            <a:endParaRPr b="1" sz="3700"/>
          </a:p>
          <a:p>
            <a:pPr indent="0" lvl="0" marL="0" rtl="0" algn="l">
              <a:spcBef>
                <a:spcPts val="0"/>
              </a:spcBef>
              <a:spcAft>
                <a:spcPts val="0"/>
              </a:spcAft>
              <a:buNone/>
            </a:pPr>
            <a:r>
              <a:rPr b="1" lang="en-GB" sz="3200">
                <a:solidFill>
                  <a:srgbClr val="EA9999"/>
                </a:solidFill>
              </a:rPr>
              <a:t>03</a:t>
            </a:r>
            <a:r>
              <a:rPr b="1" lang="en-GB" sz="3700"/>
              <a:t> </a:t>
            </a:r>
            <a:r>
              <a:rPr b="1" lang="en-GB" sz="2000"/>
              <a:t>BRISTOL FANS AND SUPERFANS</a:t>
            </a:r>
            <a:endParaRPr b="1" sz="2000"/>
          </a:p>
          <a:p>
            <a:pPr indent="0" lvl="0" marL="0" rtl="0" algn="r">
              <a:spcBef>
                <a:spcPts val="0"/>
              </a:spcBef>
              <a:spcAft>
                <a:spcPts val="0"/>
              </a:spcAft>
              <a:buNone/>
            </a:pPr>
            <a:r>
              <a:t/>
            </a:r>
            <a:endParaRPr/>
          </a:p>
        </p:txBody>
      </p:sp>
      <p:sp>
        <p:nvSpPr>
          <p:cNvPr id="325" name="Google Shape;325;p48"/>
          <p:cNvSpPr txBox="1"/>
          <p:nvPr/>
        </p:nvSpPr>
        <p:spPr>
          <a:xfrm>
            <a:off x="643500" y="1144825"/>
            <a:ext cx="4458900" cy="132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3700"/>
              <a:t>AUDIENCES</a:t>
            </a:r>
            <a:br>
              <a:rPr b="1" lang="en-GB" sz="3700"/>
            </a:br>
            <a:r>
              <a:rPr b="1" lang="en-GB" sz="3700">
                <a:solidFill>
                  <a:srgbClr val="FF0000"/>
                </a:solidFill>
              </a:rPr>
              <a:t>TARGET GROUPS</a:t>
            </a:r>
            <a:endParaRPr b="1" sz="3700">
              <a:solidFill>
                <a:srgbClr val="FF0000"/>
              </a:solidFill>
            </a:endParaRPr>
          </a:p>
        </p:txBody>
      </p:sp>
      <p:pic>
        <p:nvPicPr>
          <p:cNvPr id="326" name="Google Shape;326;p48"/>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327" name="Google Shape;327;p48"/>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328" name="Google Shape;328;p48"/>
          <p:cNvSpPr txBox="1"/>
          <p:nvPr/>
        </p:nvSpPr>
        <p:spPr>
          <a:xfrm>
            <a:off x="643500" y="2571750"/>
            <a:ext cx="2763000" cy="2262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On launch we will target three primary audience </a:t>
            </a:r>
            <a:r>
              <a:rPr lang="en-GB"/>
              <a:t>groups</a:t>
            </a:r>
            <a:r>
              <a:rPr lang="en-GB"/>
              <a:t> with a combination of carefully planned marketing tools and campaigns, in key locations to </a:t>
            </a:r>
            <a:r>
              <a:rPr lang="en-GB"/>
              <a:t>efficiently target each sector in the most relevant and appropriate way...</a:t>
            </a:r>
            <a:r>
              <a:rPr lang="en-GB"/>
              <a:t>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332" name="Shape 332"/>
        <p:cNvGrpSpPr/>
        <p:nvPr/>
      </p:nvGrpSpPr>
      <p:grpSpPr>
        <a:xfrm>
          <a:off x="0" y="0"/>
          <a:ext cx="0" cy="0"/>
          <a:chOff x="0" y="0"/>
          <a:chExt cx="0" cy="0"/>
        </a:xfrm>
      </p:grpSpPr>
      <p:pic>
        <p:nvPicPr>
          <p:cNvPr id="333" name="Google Shape;333;p49"/>
          <p:cNvPicPr preferRelativeResize="0"/>
          <p:nvPr/>
        </p:nvPicPr>
        <p:blipFill rotWithShape="1">
          <a:blip r:embed="rId3">
            <a:alphaModFix/>
          </a:blip>
          <a:srcRect b="0" l="99" r="99" t="0"/>
          <a:stretch/>
        </p:blipFill>
        <p:spPr>
          <a:xfrm>
            <a:off x="0" y="0"/>
            <a:ext cx="9144001" cy="5143503"/>
          </a:xfrm>
          <a:prstGeom prst="rect">
            <a:avLst/>
          </a:prstGeom>
          <a:noFill/>
          <a:ln>
            <a:noFill/>
          </a:ln>
        </p:spPr>
      </p:pic>
      <p:sp>
        <p:nvSpPr>
          <p:cNvPr id="334" name="Google Shape;334;p49"/>
          <p:cNvSpPr txBox="1"/>
          <p:nvPr/>
        </p:nvSpPr>
        <p:spPr>
          <a:xfrm>
            <a:off x="609225" y="1890725"/>
            <a:ext cx="4096500" cy="13677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GB" sz="2400">
                <a:latin typeface="Roboto Light"/>
                <a:ea typeface="Roboto Light"/>
                <a:cs typeface="Roboto Light"/>
                <a:sym typeface="Roboto Light"/>
              </a:rPr>
              <a:t>THE MARKETING PLAN</a:t>
            </a:r>
            <a:endParaRPr sz="2400">
              <a:latin typeface="Roboto Light"/>
              <a:ea typeface="Roboto Light"/>
              <a:cs typeface="Roboto Light"/>
              <a:sym typeface="Roboto Light"/>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50"/>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340" name="Google Shape;340;p50"/>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341" name="Google Shape;341;p50"/>
          <p:cNvSpPr txBox="1"/>
          <p:nvPr/>
        </p:nvSpPr>
        <p:spPr>
          <a:xfrm>
            <a:off x="723488" y="1286700"/>
            <a:ext cx="7717200" cy="302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GB">
                <a:solidFill>
                  <a:schemeClr val="accent1"/>
                </a:solidFill>
                <a:highlight>
                  <a:srgbClr val="FFFFFF"/>
                </a:highlight>
              </a:rPr>
              <a:t>Announcement					</a:t>
            </a:r>
            <a:r>
              <a:rPr b="1" lang="en-GB">
                <a:highlight>
                  <a:srgbClr val="FFFFFF"/>
                </a:highlight>
              </a:rPr>
              <a:t>10am, Tuesday 28 January</a:t>
            </a:r>
            <a:endParaRPr b="1">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b="1" lang="en-GB">
                <a:solidFill>
                  <a:schemeClr val="accent1"/>
                </a:solidFill>
                <a:highlight>
                  <a:srgbClr val="FFFFFF"/>
                </a:highlight>
              </a:rPr>
              <a:t>AMEX Presale					</a:t>
            </a:r>
            <a:r>
              <a:rPr b="1" lang="en-GB">
                <a:solidFill>
                  <a:schemeClr val="dk1"/>
                </a:solidFill>
                <a:highlight>
                  <a:schemeClr val="lt1"/>
                </a:highlight>
              </a:rPr>
              <a:t>10am, Tuesday 28 January</a:t>
            </a:r>
            <a:endParaRPr b="1">
              <a:solidFill>
                <a:schemeClr val="accent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b="1" lang="en-GB">
                <a:solidFill>
                  <a:schemeClr val="accent1"/>
                </a:solidFill>
                <a:highlight>
                  <a:srgbClr val="FFFFFF"/>
                </a:highlight>
              </a:rPr>
              <a:t>Artist Presale					</a:t>
            </a:r>
            <a:r>
              <a:rPr b="1" lang="en-GB">
                <a:solidFill>
                  <a:schemeClr val="dk1"/>
                </a:solidFill>
                <a:highlight>
                  <a:schemeClr val="lt1"/>
                </a:highlight>
              </a:rPr>
              <a:t>10am, Thursday 30 January</a:t>
            </a:r>
            <a:endParaRPr b="1">
              <a:solidFill>
                <a:schemeClr val="accent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b="1" lang="en-GB">
                <a:solidFill>
                  <a:schemeClr val="accent1"/>
                </a:solidFill>
                <a:highlight>
                  <a:srgbClr val="FFFFFF"/>
                </a:highlight>
              </a:rPr>
              <a:t>AXS Presale					</a:t>
            </a:r>
            <a:r>
              <a:rPr b="1" lang="en-GB">
                <a:solidFill>
                  <a:schemeClr val="dk1"/>
                </a:solidFill>
                <a:highlight>
                  <a:schemeClr val="lt1"/>
                </a:highlight>
              </a:rPr>
              <a:t>10am, Thursday 30 January</a:t>
            </a:r>
            <a:endParaRPr b="1">
              <a:solidFill>
                <a:schemeClr val="accent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b="1" lang="en-GB">
                <a:solidFill>
                  <a:schemeClr val="accent1"/>
                </a:solidFill>
                <a:highlight>
                  <a:srgbClr val="FFFFFF"/>
                </a:highlight>
              </a:rPr>
              <a:t>General On Sale				</a:t>
            </a:r>
            <a:r>
              <a:rPr b="1" lang="en-GB">
                <a:solidFill>
                  <a:schemeClr val="dk1"/>
                </a:solidFill>
                <a:highlight>
                  <a:schemeClr val="lt1"/>
                </a:highlight>
              </a:rPr>
              <a:t>10am, Friday 31 January</a:t>
            </a:r>
            <a:endParaRPr b="1">
              <a:solidFill>
                <a:schemeClr val="accent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b="1" lang="en-GB">
                <a:solidFill>
                  <a:schemeClr val="accent1"/>
                </a:solidFill>
                <a:highlight>
                  <a:srgbClr val="FFFFFF"/>
                </a:highlight>
              </a:rPr>
              <a:t>Phase 2 Begins					</a:t>
            </a:r>
            <a:r>
              <a:rPr b="1" lang="en-GB">
                <a:solidFill>
                  <a:schemeClr val="dk1"/>
                </a:solidFill>
                <a:highlight>
                  <a:schemeClr val="lt1"/>
                </a:highlight>
              </a:rPr>
              <a:t>10am, Tuesday 3 March</a:t>
            </a:r>
            <a:endParaRPr b="1">
              <a:solidFill>
                <a:schemeClr val="accent1"/>
              </a:solidFill>
              <a:highlight>
                <a:srgbClr val="FFFFFF"/>
              </a:highlight>
            </a:endParaRPr>
          </a:p>
          <a:p>
            <a:pPr indent="0" lvl="0" marL="0" rtl="0" algn="l">
              <a:spcBef>
                <a:spcPts val="1200"/>
              </a:spcBef>
              <a:spcAft>
                <a:spcPts val="0"/>
              </a:spcAft>
              <a:buNone/>
            </a:pPr>
            <a:r>
              <a:t/>
            </a:r>
            <a:endParaRPr b="1" sz="2000"/>
          </a:p>
          <a:p>
            <a:pPr indent="0" lvl="0" marL="0" rtl="0" algn="l">
              <a:spcBef>
                <a:spcPts val="0"/>
              </a:spcBef>
              <a:spcAft>
                <a:spcPts val="0"/>
              </a:spcAft>
              <a:buNone/>
            </a:pPr>
            <a:r>
              <a:t/>
            </a:r>
            <a:endParaRPr b="1" sz="3700"/>
          </a:p>
          <a:p>
            <a:pPr indent="0" lvl="0" marL="0" rtl="0" algn="l">
              <a:spcBef>
                <a:spcPts val="0"/>
              </a:spcBef>
              <a:spcAft>
                <a:spcPts val="0"/>
              </a:spcAft>
              <a:buNone/>
            </a:pPr>
            <a:r>
              <a:t/>
            </a:r>
            <a:endParaRPr b="1" sz="3700"/>
          </a:p>
          <a:p>
            <a:pPr indent="0" lvl="0" marL="0" rtl="0" algn="r">
              <a:spcBef>
                <a:spcPts val="0"/>
              </a:spcBef>
              <a:spcAft>
                <a:spcPts val="0"/>
              </a:spcAft>
              <a:buNone/>
            </a:pPr>
            <a:r>
              <a:t/>
            </a:r>
            <a:endParaRPr/>
          </a:p>
        </p:txBody>
      </p:sp>
      <p:sp>
        <p:nvSpPr>
          <p:cNvPr id="342" name="Google Shape;342;p50"/>
          <p:cNvSpPr txBox="1"/>
          <p:nvPr/>
        </p:nvSpPr>
        <p:spPr>
          <a:xfrm>
            <a:off x="4128450" y="231925"/>
            <a:ext cx="44589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a:t>
            </a:r>
            <a:br>
              <a:rPr b="1" lang="en-GB" sz="3300"/>
            </a:br>
            <a:r>
              <a:rPr b="1" lang="en-GB" sz="3300">
                <a:solidFill>
                  <a:schemeClr val="accent1"/>
                </a:solidFill>
              </a:rPr>
              <a:t>TIMELINE</a:t>
            </a:r>
            <a:endParaRPr b="1" sz="3300">
              <a:solidFill>
                <a:schemeClr val="accent1"/>
              </a:solidFill>
            </a:endParaRPr>
          </a:p>
        </p:txBody>
      </p:sp>
      <p:pic>
        <p:nvPicPr>
          <p:cNvPr id="343" name="Google Shape;343;p50"/>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344" name="Google Shape;344;p50"/>
          <p:cNvPicPr preferRelativeResize="0"/>
          <p:nvPr/>
        </p:nvPicPr>
        <p:blipFill>
          <a:blip r:embed="rId3">
            <a:alphaModFix/>
          </a:blip>
          <a:stretch>
            <a:fillRect/>
          </a:stretch>
        </p:blipFill>
        <p:spPr>
          <a:xfrm flipH="1">
            <a:off x="8770300" y="1071125"/>
            <a:ext cx="51541" cy="37453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51"/>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350" name="Google Shape;350;p51"/>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351" name="Google Shape;351;p51"/>
          <p:cNvSpPr txBox="1"/>
          <p:nvPr/>
        </p:nvSpPr>
        <p:spPr>
          <a:xfrm>
            <a:off x="723488" y="1286700"/>
            <a:ext cx="7717200" cy="302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a:solidFill>
                  <a:schemeClr val="dk1"/>
                </a:solidFill>
                <a:highlight>
                  <a:srgbClr val="FFFFFF"/>
                </a:highlight>
              </a:rPr>
              <a:t>For launch and on sale, our marketing plan will focus on our three target audiences with prioritisation around our Generation X Fans.</a:t>
            </a:r>
            <a:endParaRPr>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b="1" lang="en-GB" sz="1500">
                <a:solidFill>
                  <a:schemeClr val="dk1"/>
                </a:solidFill>
                <a:highlight>
                  <a:srgbClr val="FFFFFF"/>
                </a:highlight>
              </a:rPr>
              <a:t>PRINT AND PRESS</a:t>
            </a:r>
            <a:r>
              <a:rPr lang="en-GB" sz="1800">
                <a:solidFill>
                  <a:schemeClr val="dk1"/>
                </a:solidFill>
                <a:highlight>
                  <a:srgbClr val="FFFFFF"/>
                </a:highlight>
              </a:rPr>
              <a:t> </a:t>
            </a:r>
            <a:r>
              <a:rPr lang="en-GB">
                <a:solidFill>
                  <a:schemeClr val="dk1"/>
                </a:solidFill>
                <a:highlight>
                  <a:srgbClr val="FFFFFF"/>
                </a:highlight>
              </a:rPr>
              <a:t>On launch, our press team will drive overage in </a:t>
            </a:r>
            <a:r>
              <a:rPr b="1" lang="en-GB">
                <a:solidFill>
                  <a:srgbClr val="FF9900"/>
                </a:solidFill>
                <a:highlight>
                  <a:srgbClr val="FFFFFF"/>
                </a:highlight>
              </a:rPr>
              <a:t>Generation X and Muso Millennial </a:t>
            </a:r>
            <a:r>
              <a:rPr lang="en-GB">
                <a:solidFill>
                  <a:schemeClr val="dk1"/>
                </a:solidFill>
                <a:highlight>
                  <a:srgbClr val="FFFFFF"/>
                </a:highlight>
              </a:rPr>
              <a:t>publications with an added print campaign during the on sale.</a:t>
            </a:r>
            <a:endParaRPr>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b="1" lang="en-GB" sz="1500">
                <a:solidFill>
                  <a:schemeClr val="dk1"/>
                </a:solidFill>
                <a:highlight>
                  <a:srgbClr val="FFFFFF"/>
                </a:highlight>
              </a:rPr>
              <a:t>OUTDOOR</a:t>
            </a:r>
            <a:r>
              <a:rPr lang="en-GB" sz="1800">
                <a:solidFill>
                  <a:schemeClr val="dk1"/>
                </a:solidFill>
                <a:highlight>
                  <a:srgbClr val="FFFFFF"/>
                </a:highlight>
              </a:rPr>
              <a:t> </a:t>
            </a:r>
            <a:r>
              <a:rPr lang="en-GB">
                <a:solidFill>
                  <a:schemeClr val="dk1"/>
                </a:solidFill>
                <a:highlight>
                  <a:srgbClr val="FFFFFF"/>
                </a:highlight>
              </a:rPr>
              <a:t>On sale and Pay Day week will mark the start of our outdoor campaign to maximise awareness and reach for the show. Hitting </a:t>
            </a:r>
            <a:r>
              <a:rPr b="1" lang="en-GB">
                <a:solidFill>
                  <a:srgbClr val="FF9900"/>
                </a:solidFill>
                <a:highlight>
                  <a:srgbClr val="FFFFFF"/>
                </a:highlight>
              </a:rPr>
              <a:t>key London hotspots </a:t>
            </a:r>
            <a:r>
              <a:rPr lang="en-GB">
                <a:solidFill>
                  <a:schemeClr val="dk1"/>
                </a:solidFill>
                <a:highlight>
                  <a:srgbClr val="FFFFFF"/>
                </a:highlight>
              </a:rPr>
              <a:t>with high footfall from our target audiences, plus a second campaign in </a:t>
            </a:r>
            <a:r>
              <a:rPr b="1" lang="en-GB">
                <a:solidFill>
                  <a:srgbClr val="FF9900"/>
                </a:solidFill>
                <a:highlight>
                  <a:srgbClr val="FFFFFF"/>
                </a:highlight>
              </a:rPr>
              <a:t>Bristol.</a:t>
            </a:r>
            <a:endParaRPr b="1">
              <a:solidFill>
                <a:srgbClr val="FF9900"/>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b="1" lang="en-GB" sz="1500">
                <a:solidFill>
                  <a:schemeClr val="dk1"/>
                </a:solidFill>
                <a:highlight>
                  <a:srgbClr val="FFFFFF"/>
                </a:highlight>
              </a:rPr>
              <a:t>DIGITAL</a:t>
            </a:r>
            <a:r>
              <a:rPr lang="en-GB" sz="1800">
                <a:solidFill>
                  <a:schemeClr val="dk1"/>
                </a:solidFill>
                <a:highlight>
                  <a:srgbClr val="FFFFFF"/>
                </a:highlight>
              </a:rPr>
              <a:t> </a:t>
            </a:r>
            <a:r>
              <a:rPr lang="en-GB">
                <a:solidFill>
                  <a:schemeClr val="dk1"/>
                </a:solidFill>
                <a:highlight>
                  <a:srgbClr val="FFFFFF"/>
                </a:highlight>
              </a:rPr>
              <a:t>A multi-channel campaign will lead launch week. For the on sale we will shift spend to the </a:t>
            </a:r>
            <a:r>
              <a:rPr b="1" lang="en-GB">
                <a:solidFill>
                  <a:srgbClr val="FF9900"/>
                </a:solidFill>
                <a:highlight>
                  <a:srgbClr val="FFFFFF"/>
                </a:highlight>
              </a:rPr>
              <a:t>high reach and high conversion </a:t>
            </a:r>
            <a:r>
              <a:rPr lang="en-GB">
                <a:solidFill>
                  <a:schemeClr val="dk1"/>
                </a:solidFill>
                <a:highlight>
                  <a:srgbClr val="FFFFFF"/>
                </a:highlight>
              </a:rPr>
              <a:t>channels and formats. </a:t>
            </a:r>
            <a:r>
              <a:rPr b="1" lang="en-GB">
                <a:solidFill>
                  <a:srgbClr val="FF9900"/>
                </a:solidFill>
                <a:highlight>
                  <a:srgbClr val="FFFFFF"/>
                </a:highlight>
              </a:rPr>
              <a:t>Facebook </a:t>
            </a:r>
            <a:r>
              <a:rPr lang="en-GB">
                <a:solidFill>
                  <a:schemeClr val="dk1"/>
                </a:solidFill>
                <a:highlight>
                  <a:srgbClr val="FFFFFF"/>
                </a:highlight>
              </a:rPr>
              <a:t>will lead the campaign as it’s the strongest channel for the artist’s fans.</a:t>
            </a:r>
            <a:endParaRPr>
              <a:solidFill>
                <a:schemeClr val="dk1"/>
              </a:solidFill>
              <a:highlight>
                <a:srgbClr val="FFFFFF"/>
              </a:highlight>
            </a:endParaRPr>
          </a:p>
          <a:p>
            <a:pPr indent="0" lvl="0" marL="0" rtl="0" algn="l">
              <a:spcBef>
                <a:spcPts val="1200"/>
              </a:spcBef>
              <a:spcAft>
                <a:spcPts val="0"/>
              </a:spcAft>
              <a:buNone/>
            </a:pPr>
            <a:r>
              <a:t/>
            </a:r>
            <a:endParaRPr b="1" sz="2000"/>
          </a:p>
          <a:p>
            <a:pPr indent="0" lvl="0" marL="0" rtl="0" algn="l">
              <a:spcBef>
                <a:spcPts val="0"/>
              </a:spcBef>
              <a:spcAft>
                <a:spcPts val="0"/>
              </a:spcAft>
              <a:buNone/>
            </a:pPr>
            <a:r>
              <a:t/>
            </a:r>
            <a:endParaRPr b="1" sz="3700"/>
          </a:p>
          <a:p>
            <a:pPr indent="0" lvl="0" marL="0" rtl="0" algn="l">
              <a:spcBef>
                <a:spcPts val="0"/>
              </a:spcBef>
              <a:spcAft>
                <a:spcPts val="0"/>
              </a:spcAft>
              <a:buNone/>
            </a:pPr>
            <a:r>
              <a:t/>
            </a:r>
            <a:endParaRPr b="1" sz="3700"/>
          </a:p>
          <a:p>
            <a:pPr indent="0" lvl="0" marL="0" rtl="0" algn="r">
              <a:spcBef>
                <a:spcPts val="0"/>
              </a:spcBef>
              <a:spcAft>
                <a:spcPts val="0"/>
              </a:spcAft>
              <a:buNone/>
            </a:pPr>
            <a:r>
              <a:t/>
            </a:r>
            <a:endParaRPr/>
          </a:p>
        </p:txBody>
      </p:sp>
      <p:sp>
        <p:nvSpPr>
          <p:cNvPr id="352" name="Google Shape;352;p51"/>
          <p:cNvSpPr txBox="1"/>
          <p:nvPr/>
        </p:nvSpPr>
        <p:spPr>
          <a:xfrm>
            <a:off x="4128450" y="231925"/>
            <a:ext cx="44589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 PLAN</a:t>
            </a:r>
            <a:br>
              <a:rPr b="1" lang="en-GB" sz="3300"/>
            </a:br>
            <a:r>
              <a:rPr b="1" lang="en-GB" sz="3300">
                <a:solidFill>
                  <a:schemeClr val="accent1"/>
                </a:solidFill>
              </a:rPr>
              <a:t>OVERVIEW</a:t>
            </a:r>
            <a:endParaRPr b="1" sz="3300">
              <a:solidFill>
                <a:schemeClr val="accent1"/>
              </a:solidFill>
            </a:endParaRPr>
          </a:p>
        </p:txBody>
      </p:sp>
      <p:pic>
        <p:nvPicPr>
          <p:cNvPr id="353" name="Google Shape;353;p51"/>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354" name="Google Shape;354;p51"/>
          <p:cNvPicPr preferRelativeResize="0"/>
          <p:nvPr/>
        </p:nvPicPr>
        <p:blipFill>
          <a:blip r:embed="rId3">
            <a:alphaModFix/>
          </a:blip>
          <a:stretch>
            <a:fillRect/>
          </a:stretch>
        </p:blipFill>
        <p:spPr>
          <a:xfrm flipH="1">
            <a:off x="8770300" y="1071125"/>
            <a:ext cx="51541" cy="37453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52"/>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360" name="Google Shape;360;p52"/>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361" name="Google Shape;361;p52"/>
          <p:cNvSpPr txBox="1"/>
          <p:nvPr/>
        </p:nvSpPr>
        <p:spPr>
          <a:xfrm>
            <a:off x="755475" y="1790025"/>
            <a:ext cx="7493400" cy="3026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GB">
                <a:solidFill>
                  <a:schemeClr val="dk1"/>
                </a:solidFill>
                <a:highlight>
                  <a:srgbClr val="FFFFFF"/>
                </a:highlight>
              </a:rPr>
              <a:t>For the on sale we will run a wide outdoor campaign around East London and Bristol with a combination of solo Artist artwork and multi-date artwork for the festival - </a:t>
            </a:r>
            <a:r>
              <a:rPr b="1" lang="en-GB">
                <a:solidFill>
                  <a:srgbClr val="FF9900"/>
                </a:solidFill>
                <a:highlight>
                  <a:srgbClr val="FFFFFF"/>
                </a:highlight>
              </a:rPr>
              <a:t>Running from 31st Jan</a:t>
            </a:r>
            <a:endParaRPr b="1">
              <a:solidFill>
                <a:srgbClr val="FF9900"/>
              </a:solidFill>
              <a:highlight>
                <a:srgbClr val="FFFFFF"/>
              </a:highlight>
            </a:endParaRPr>
          </a:p>
          <a:p>
            <a:pPr indent="0" lvl="0" marL="0" rtl="0" algn="l">
              <a:lnSpc>
                <a:spcPct val="100000"/>
              </a:lnSpc>
              <a:spcBef>
                <a:spcPts val="1200"/>
              </a:spcBef>
              <a:spcAft>
                <a:spcPts val="0"/>
              </a:spcAft>
              <a:buNone/>
            </a:pPr>
            <a:r>
              <a:rPr lang="en-GB" sz="1500">
                <a:solidFill>
                  <a:schemeClr val="dk1"/>
                </a:solidFill>
                <a:highlight>
                  <a:srgbClr val="FFFFFF"/>
                </a:highlight>
              </a:rPr>
              <a:t>LONDON</a:t>
            </a:r>
            <a:r>
              <a:rPr lang="en-GB" sz="1800">
                <a:solidFill>
                  <a:schemeClr val="dk1"/>
                </a:solidFill>
                <a:highlight>
                  <a:srgbClr val="FFFFFF"/>
                </a:highlight>
              </a:rPr>
              <a:t> </a:t>
            </a:r>
            <a:r>
              <a:rPr b="1" lang="en-GB">
                <a:solidFill>
                  <a:schemeClr val="dk1"/>
                </a:solidFill>
                <a:highlight>
                  <a:srgbClr val="FFFFFF"/>
                </a:highlight>
              </a:rPr>
              <a:t>- Dedicated ‘Artist’</a:t>
            </a:r>
            <a:endParaRPr b="1">
              <a:solidFill>
                <a:schemeClr val="dk1"/>
              </a:solidFill>
              <a:highlight>
                <a:srgbClr val="FFFFFF"/>
              </a:highlight>
            </a:endParaRPr>
          </a:p>
          <a:p>
            <a:pPr indent="0" lvl="0" marL="0" rtl="0" algn="l">
              <a:lnSpc>
                <a:spcPct val="100000"/>
              </a:lnSpc>
              <a:spcBef>
                <a:spcPts val="1200"/>
              </a:spcBef>
              <a:spcAft>
                <a:spcPts val="0"/>
              </a:spcAft>
              <a:buNone/>
            </a:pPr>
            <a:r>
              <a:rPr b="1" lang="en-GB">
                <a:solidFill>
                  <a:srgbClr val="FF9900"/>
                </a:solidFill>
                <a:highlight>
                  <a:srgbClr val="FFFFFF"/>
                </a:highlight>
              </a:rPr>
              <a:t>Hackney Road, Hackney Graham Road, Commercial Street, Kentish Town Forum, Clapton Tramstore</a:t>
            </a:r>
            <a:endParaRPr b="1">
              <a:solidFill>
                <a:srgbClr val="FF9900"/>
              </a:solidFill>
              <a:highlight>
                <a:srgbClr val="FFFFFF"/>
              </a:highlight>
            </a:endParaRPr>
          </a:p>
          <a:p>
            <a:pPr indent="0" lvl="0" marL="0" rtl="0" algn="l">
              <a:lnSpc>
                <a:spcPct val="100000"/>
              </a:lnSpc>
              <a:spcBef>
                <a:spcPts val="1200"/>
              </a:spcBef>
              <a:spcAft>
                <a:spcPts val="0"/>
              </a:spcAft>
              <a:buNone/>
            </a:pPr>
            <a:r>
              <a:rPr lang="en-GB" sz="1500">
                <a:solidFill>
                  <a:schemeClr val="dk1"/>
                </a:solidFill>
                <a:highlight>
                  <a:srgbClr val="FFFFFF"/>
                </a:highlight>
              </a:rPr>
              <a:t>LONDON</a:t>
            </a:r>
            <a:r>
              <a:rPr lang="en-GB" sz="1800">
                <a:solidFill>
                  <a:schemeClr val="dk1"/>
                </a:solidFill>
                <a:highlight>
                  <a:srgbClr val="FFFFFF"/>
                </a:highlight>
              </a:rPr>
              <a:t> </a:t>
            </a:r>
            <a:r>
              <a:rPr b="1" lang="en-GB">
                <a:solidFill>
                  <a:schemeClr val="dk1"/>
                </a:solidFill>
                <a:highlight>
                  <a:srgbClr val="FFFFFF"/>
                </a:highlight>
              </a:rPr>
              <a:t>- Full festival event artwork with ‘Artist’</a:t>
            </a:r>
            <a:endParaRPr b="1">
              <a:solidFill>
                <a:schemeClr val="dk1"/>
              </a:solidFill>
              <a:highlight>
                <a:srgbClr val="FFFFFF"/>
              </a:highlight>
            </a:endParaRPr>
          </a:p>
          <a:p>
            <a:pPr indent="0" lvl="0" marL="0" rtl="0" algn="l">
              <a:lnSpc>
                <a:spcPct val="100000"/>
              </a:lnSpc>
              <a:spcBef>
                <a:spcPts val="1200"/>
              </a:spcBef>
              <a:spcAft>
                <a:spcPts val="0"/>
              </a:spcAft>
              <a:buNone/>
            </a:pPr>
            <a:r>
              <a:rPr b="1" lang="en-GB">
                <a:solidFill>
                  <a:srgbClr val="FF9900"/>
                </a:solidFill>
                <a:highlight>
                  <a:srgbClr val="FFFFFF"/>
                </a:highlight>
              </a:rPr>
              <a:t>Mare Street, Clapton Road, North Road, Cambridge Heath Road, Old Street, Stoke Newington, Finsbury Park, Portobello Road, Atlantic Road, London Bridge, Newington Causeway</a:t>
            </a:r>
            <a:endParaRPr b="1">
              <a:solidFill>
                <a:srgbClr val="FF9900"/>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spcBef>
                <a:spcPts val="1200"/>
              </a:spcBef>
              <a:spcAft>
                <a:spcPts val="0"/>
              </a:spcAft>
              <a:buNone/>
            </a:pPr>
            <a:r>
              <a:t/>
            </a:r>
            <a:endParaRPr b="1" sz="2000"/>
          </a:p>
          <a:p>
            <a:pPr indent="0" lvl="0" marL="0" rtl="0" algn="l">
              <a:spcBef>
                <a:spcPts val="0"/>
              </a:spcBef>
              <a:spcAft>
                <a:spcPts val="0"/>
              </a:spcAft>
              <a:buNone/>
            </a:pPr>
            <a:r>
              <a:t/>
            </a:r>
            <a:endParaRPr b="1" sz="3700"/>
          </a:p>
          <a:p>
            <a:pPr indent="0" lvl="0" marL="0" rtl="0" algn="l">
              <a:spcBef>
                <a:spcPts val="0"/>
              </a:spcBef>
              <a:spcAft>
                <a:spcPts val="0"/>
              </a:spcAft>
              <a:buNone/>
            </a:pPr>
            <a:r>
              <a:t/>
            </a:r>
            <a:endParaRPr b="1" sz="3700"/>
          </a:p>
          <a:p>
            <a:pPr indent="0" lvl="0" marL="0" rtl="0" algn="r">
              <a:spcBef>
                <a:spcPts val="0"/>
              </a:spcBef>
              <a:spcAft>
                <a:spcPts val="0"/>
              </a:spcAft>
              <a:buNone/>
            </a:pPr>
            <a:r>
              <a:t/>
            </a:r>
            <a:endParaRPr/>
          </a:p>
        </p:txBody>
      </p:sp>
      <p:sp>
        <p:nvSpPr>
          <p:cNvPr id="362" name="Google Shape;362;p52"/>
          <p:cNvSpPr txBox="1"/>
          <p:nvPr/>
        </p:nvSpPr>
        <p:spPr>
          <a:xfrm>
            <a:off x="3085300" y="227125"/>
            <a:ext cx="54540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 PLAN</a:t>
            </a:r>
            <a:br>
              <a:rPr b="1" lang="en-GB" sz="3300"/>
            </a:br>
            <a:r>
              <a:rPr b="1" lang="en-GB" sz="3300">
                <a:solidFill>
                  <a:schemeClr val="accent1"/>
                </a:solidFill>
              </a:rPr>
              <a:t>OUTDOOR - ON SALE</a:t>
            </a:r>
            <a:endParaRPr b="1" sz="3300">
              <a:solidFill>
                <a:schemeClr val="accent1"/>
              </a:solidFill>
            </a:endParaRPr>
          </a:p>
          <a:p>
            <a:pPr indent="0" lvl="0" marL="0" rtl="0" algn="r">
              <a:spcBef>
                <a:spcPts val="0"/>
              </a:spcBef>
              <a:spcAft>
                <a:spcPts val="0"/>
              </a:spcAft>
              <a:buNone/>
            </a:pPr>
            <a:r>
              <a:rPr b="1" lang="en-GB" sz="1900">
                <a:solidFill>
                  <a:schemeClr val="accent1"/>
                </a:solidFill>
              </a:rPr>
              <a:t>LIVE FROM 31 JAN</a:t>
            </a:r>
            <a:endParaRPr b="1" sz="1900">
              <a:solidFill>
                <a:schemeClr val="accent1"/>
              </a:solidFill>
            </a:endParaRPr>
          </a:p>
        </p:txBody>
      </p:sp>
      <p:pic>
        <p:nvPicPr>
          <p:cNvPr id="363" name="Google Shape;363;p52"/>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364" name="Google Shape;364;p52"/>
          <p:cNvPicPr preferRelativeResize="0"/>
          <p:nvPr/>
        </p:nvPicPr>
        <p:blipFill>
          <a:blip r:embed="rId3">
            <a:alphaModFix/>
          </a:blip>
          <a:stretch>
            <a:fillRect/>
          </a:stretch>
        </p:blipFill>
        <p:spPr>
          <a:xfrm flipH="1">
            <a:off x="8770300" y="1071125"/>
            <a:ext cx="51541" cy="37453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53"/>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370" name="Google Shape;370;p53"/>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371" name="Google Shape;371;p53"/>
          <p:cNvSpPr txBox="1"/>
          <p:nvPr/>
        </p:nvSpPr>
        <p:spPr>
          <a:xfrm>
            <a:off x="3085300" y="227125"/>
            <a:ext cx="54540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 PLAN</a:t>
            </a:r>
            <a:br>
              <a:rPr b="1" lang="en-GB" sz="3300"/>
            </a:br>
            <a:r>
              <a:rPr b="1" lang="en-GB" sz="3300">
                <a:solidFill>
                  <a:schemeClr val="accent1"/>
                </a:solidFill>
              </a:rPr>
              <a:t>DIGITAL AND PRINT</a:t>
            </a:r>
            <a:endParaRPr b="1" sz="3300">
              <a:solidFill>
                <a:schemeClr val="accent1"/>
              </a:solidFill>
            </a:endParaRPr>
          </a:p>
          <a:p>
            <a:pPr indent="0" lvl="0" marL="0" rtl="0" algn="r">
              <a:spcBef>
                <a:spcPts val="0"/>
              </a:spcBef>
              <a:spcAft>
                <a:spcPts val="0"/>
              </a:spcAft>
              <a:buNone/>
            </a:pPr>
            <a:r>
              <a:rPr b="1" lang="en-GB" sz="1900">
                <a:solidFill>
                  <a:schemeClr val="accent1"/>
                </a:solidFill>
              </a:rPr>
              <a:t>LIVE FROM 31 JAN</a:t>
            </a:r>
            <a:endParaRPr b="1" sz="1900">
              <a:solidFill>
                <a:schemeClr val="accent1"/>
              </a:solidFill>
            </a:endParaRPr>
          </a:p>
        </p:txBody>
      </p:sp>
      <p:pic>
        <p:nvPicPr>
          <p:cNvPr id="372" name="Google Shape;372;p53"/>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373" name="Google Shape;373;p53"/>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374" name="Google Shape;374;p53"/>
          <p:cNvSpPr txBox="1"/>
          <p:nvPr/>
        </p:nvSpPr>
        <p:spPr>
          <a:xfrm>
            <a:off x="819500" y="1549825"/>
            <a:ext cx="7044900" cy="1119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chemeClr val="dk1"/>
                </a:solidFill>
              </a:rPr>
              <a:t>PRINT -</a:t>
            </a:r>
            <a:endParaRPr sz="1000">
              <a:solidFill>
                <a:schemeClr val="dk1"/>
              </a:solidFill>
              <a:highlight>
                <a:srgbClr val="FFFFFF"/>
              </a:highlight>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highlight>
                  <a:srgbClr val="FFFFFF"/>
                </a:highlight>
              </a:rPr>
              <a:t>Full page and half page ads across key Generation and Muso Millennial Publications</a:t>
            </a:r>
            <a:endParaRPr>
              <a:solidFill>
                <a:schemeClr val="dk1"/>
              </a:solidFill>
              <a:highlight>
                <a:srgbClr val="FFFFFF"/>
              </a:highlight>
            </a:endParaRPr>
          </a:p>
          <a:p>
            <a:pPr indent="0" lvl="0" marL="0" rtl="0" algn="l">
              <a:lnSpc>
                <a:spcPct val="100000"/>
              </a:lnSpc>
              <a:spcBef>
                <a:spcPts val="0"/>
              </a:spcBef>
              <a:spcAft>
                <a:spcPts val="0"/>
              </a:spcAft>
              <a:buClr>
                <a:schemeClr val="dk1"/>
              </a:buClr>
              <a:buSzPts val="1100"/>
              <a:buFont typeface="Arial"/>
              <a:buNone/>
            </a:pPr>
            <a:r>
              <a:rPr b="1" lang="en-GB">
                <a:solidFill>
                  <a:srgbClr val="FF9900"/>
                </a:solidFill>
                <a:highlight>
                  <a:srgbClr val="FFFFFF"/>
                </a:highlight>
              </a:rPr>
              <a:t>Crack    Metro</a:t>
            </a:r>
            <a:endParaRPr b="1">
              <a:solidFill>
                <a:srgbClr val="FF9900"/>
              </a:solidFill>
              <a:highlight>
                <a:srgbClr val="FFFFFF"/>
              </a:highlight>
            </a:endParaRPr>
          </a:p>
          <a:p>
            <a:pPr indent="0" lvl="0" marL="0" rtl="0" algn="l">
              <a:lnSpc>
                <a:spcPct val="100000"/>
              </a:lnSpc>
              <a:spcBef>
                <a:spcPts val="0"/>
              </a:spcBef>
              <a:spcAft>
                <a:spcPts val="0"/>
              </a:spcAft>
              <a:buClr>
                <a:schemeClr val="dk1"/>
              </a:buClr>
              <a:buSzPts val="1100"/>
              <a:buFont typeface="Arial"/>
              <a:buNone/>
            </a:pPr>
            <a:r>
              <a:rPr b="1" lang="en-GB">
                <a:solidFill>
                  <a:srgbClr val="FF9900"/>
                </a:solidFill>
                <a:highlight>
                  <a:srgbClr val="FFFFFF"/>
                </a:highlight>
              </a:rPr>
              <a:t>Q           Time Out</a:t>
            </a:r>
            <a:endParaRPr b="1">
              <a:solidFill>
                <a:srgbClr val="FF9900"/>
              </a:solidFill>
              <a:highlight>
                <a:srgbClr val="FFFFFF"/>
              </a:highlight>
            </a:endParaRPr>
          </a:p>
          <a:p>
            <a:pPr indent="0" lvl="0" marL="0" rtl="0" algn="l">
              <a:spcBef>
                <a:spcPts val="0"/>
              </a:spcBef>
              <a:spcAft>
                <a:spcPts val="0"/>
              </a:spcAft>
              <a:buNone/>
            </a:pPr>
            <a:r>
              <a:t/>
            </a:r>
            <a:endParaRPr/>
          </a:p>
        </p:txBody>
      </p:sp>
      <p:sp>
        <p:nvSpPr>
          <p:cNvPr id="375" name="Google Shape;375;p53"/>
          <p:cNvSpPr txBox="1"/>
          <p:nvPr/>
        </p:nvSpPr>
        <p:spPr>
          <a:xfrm>
            <a:off x="819500" y="2571750"/>
            <a:ext cx="2645400" cy="1382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chemeClr val="dk1"/>
                </a:solidFill>
              </a:rPr>
              <a:t>DIGITAL -</a:t>
            </a:r>
            <a:endParaRPr b="1" sz="1600">
              <a:solidFill>
                <a:schemeClr val="dk1"/>
              </a:solidFill>
            </a:endParaRPr>
          </a:p>
          <a:p>
            <a:pPr indent="0" lvl="0" marL="0" rtl="0" algn="l">
              <a:spcBef>
                <a:spcPts val="0"/>
              </a:spcBef>
              <a:spcAft>
                <a:spcPts val="0"/>
              </a:spcAft>
              <a:buNone/>
            </a:pPr>
            <a:r>
              <a:rPr b="1" lang="en-GB" sz="1600">
                <a:solidFill>
                  <a:schemeClr val="dk1"/>
                </a:solidFill>
              </a:rPr>
              <a:t>FACEBOOK</a:t>
            </a:r>
            <a:endParaRPr b="1" sz="1600">
              <a:solidFill>
                <a:schemeClr val="dk1"/>
              </a:solidFill>
            </a:endParaRPr>
          </a:p>
          <a:p>
            <a:pPr indent="0" lvl="0" marL="0" rtl="0" algn="l">
              <a:lnSpc>
                <a:spcPct val="115000"/>
              </a:lnSpc>
              <a:spcBef>
                <a:spcPts val="0"/>
              </a:spcBef>
              <a:spcAft>
                <a:spcPts val="0"/>
              </a:spcAft>
              <a:buClr>
                <a:schemeClr val="dk1"/>
              </a:buClr>
              <a:buSzPts val="1100"/>
              <a:buFont typeface="Arial"/>
              <a:buNone/>
            </a:pPr>
            <a:r>
              <a:rPr lang="en-GB">
                <a:solidFill>
                  <a:schemeClr val="dk1"/>
                </a:solidFill>
                <a:highlight>
                  <a:srgbClr val="FFFFFF"/>
                </a:highlight>
              </a:rPr>
              <a:t>Promoted posts from Festival</a:t>
            </a:r>
            <a:endParaRPr>
              <a:solidFill>
                <a:schemeClr val="dk1"/>
              </a:solidFill>
              <a:highlight>
                <a:srgbClr val="FFFFFF"/>
              </a:highlight>
            </a:endParaRPr>
          </a:p>
          <a:p>
            <a:pPr indent="0" lvl="0" marL="0" rtl="0" algn="l">
              <a:lnSpc>
                <a:spcPct val="115000"/>
              </a:lnSpc>
              <a:spcBef>
                <a:spcPts val="0"/>
              </a:spcBef>
              <a:spcAft>
                <a:spcPts val="0"/>
              </a:spcAft>
              <a:buClr>
                <a:schemeClr val="dk1"/>
              </a:buClr>
              <a:buSzPts val="1100"/>
              <a:buFont typeface="Arial"/>
              <a:buNone/>
            </a:pPr>
            <a:r>
              <a:rPr b="1" lang="en-GB">
                <a:solidFill>
                  <a:srgbClr val="FF9900"/>
                </a:solidFill>
                <a:highlight>
                  <a:srgbClr val="FFFFFF"/>
                </a:highlight>
              </a:rPr>
              <a:t>KEY FOCUS: </a:t>
            </a:r>
            <a:r>
              <a:rPr lang="en-GB">
                <a:solidFill>
                  <a:schemeClr val="dk1"/>
                </a:solidFill>
                <a:highlight>
                  <a:srgbClr val="FFFFFF"/>
                </a:highlight>
              </a:rPr>
              <a:t>Dark Video Ads from Artist</a:t>
            </a:r>
            <a:endParaRPr>
              <a:solidFill>
                <a:schemeClr val="dk1"/>
              </a:solidFill>
              <a:highlight>
                <a:srgbClr val="FFFFFF"/>
              </a:highlight>
            </a:endParaRPr>
          </a:p>
          <a:p>
            <a:pPr indent="0" lvl="0" marL="0" rtl="0" algn="l">
              <a:spcBef>
                <a:spcPts val="0"/>
              </a:spcBef>
              <a:spcAft>
                <a:spcPts val="0"/>
              </a:spcAft>
              <a:buNone/>
            </a:pPr>
            <a:r>
              <a:t/>
            </a:r>
            <a:endParaRPr/>
          </a:p>
        </p:txBody>
      </p:sp>
      <p:sp>
        <p:nvSpPr>
          <p:cNvPr id="376" name="Google Shape;376;p53"/>
          <p:cNvSpPr txBox="1"/>
          <p:nvPr/>
        </p:nvSpPr>
        <p:spPr>
          <a:xfrm>
            <a:off x="5060825" y="2494375"/>
            <a:ext cx="3478500" cy="1119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chemeClr val="dk1"/>
                </a:solidFill>
              </a:rPr>
              <a:t>INSTAGRAM</a:t>
            </a:r>
            <a:endParaRPr b="1" sz="1600">
              <a:solidFill>
                <a:schemeClr val="dk1"/>
              </a:solidFill>
            </a:endParaRPr>
          </a:p>
          <a:p>
            <a:pPr indent="0" lvl="0" marL="0" rtl="0" algn="l">
              <a:spcBef>
                <a:spcPts val="0"/>
              </a:spcBef>
              <a:spcAft>
                <a:spcPts val="0"/>
              </a:spcAft>
              <a:buNone/>
            </a:pPr>
            <a:r>
              <a:rPr lang="en-GB">
                <a:solidFill>
                  <a:schemeClr val="dk1"/>
                </a:solidFill>
                <a:highlight>
                  <a:srgbClr val="FFFFFF"/>
                </a:highlight>
              </a:rPr>
              <a:t>Promoted Grams from Festival Promoted Insta Stories from Festival Promoted Instagram Feed from Festival</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p>
        </p:txBody>
      </p:sp>
      <p:sp>
        <p:nvSpPr>
          <p:cNvPr id="377" name="Google Shape;377;p53"/>
          <p:cNvSpPr txBox="1"/>
          <p:nvPr/>
        </p:nvSpPr>
        <p:spPr>
          <a:xfrm>
            <a:off x="819500" y="4070025"/>
            <a:ext cx="3198900" cy="898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chemeClr val="dk1"/>
                </a:solidFill>
              </a:rPr>
              <a:t>TWITTER</a:t>
            </a:r>
            <a:endParaRPr b="1" sz="1600">
              <a:solidFill>
                <a:schemeClr val="dk1"/>
              </a:solidFill>
            </a:endParaRPr>
          </a:p>
          <a:p>
            <a:pPr indent="0" lvl="0" marL="0" rtl="0" algn="l">
              <a:spcBef>
                <a:spcPts val="0"/>
              </a:spcBef>
              <a:spcAft>
                <a:spcPts val="0"/>
              </a:spcAft>
              <a:buNone/>
            </a:pPr>
            <a:r>
              <a:rPr lang="en-GB">
                <a:solidFill>
                  <a:schemeClr val="dk1"/>
                </a:solidFill>
                <a:highlight>
                  <a:srgbClr val="FFFFFF"/>
                </a:highlight>
              </a:rPr>
              <a:t>Promoted Tweets from Festival Promoted Twitter cards from Festival</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p>
        </p:txBody>
      </p:sp>
      <p:sp>
        <p:nvSpPr>
          <p:cNvPr id="378" name="Google Shape;378;p53"/>
          <p:cNvSpPr txBox="1"/>
          <p:nvPr/>
        </p:nvSpPr>
        <p:spPr>
          <a:xfrm>
            <a:off x="5060825" y="4070025"/>
            <a:ext cx="3478500" cy="1119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en-GB" sz="1600">
                <a:solidFill>
                  <a:schemeClr val="dk1"/>
                </a:solidFill>
              </a:rPr>
              <a:t>GOOGLE</a:t>
            </a:r>
            <a:endParaRPr b="1" sz="1600">
              <a:solidFill>
                <a:schemeClr val="dk1"/>
              </a:solidFill>
            </a:endParaRPr>
          </a:p>
          <a:p>
            <a:pPr indent="0" lvl="0" marL="0" rtl="0" algn="l">
              <a:lnSpc>
                <a:spcPct val="100000"/>
              </a:lnSpc>
              <a:spcBef>
                <a:spcPts val="0"/>
              </a:spcBef>
              <a:spcAft>
                <a:spcPts val="0"/>
              </a:spcAft>
              <a:buNone/>
            </a:pPr>
            <a:r>
              <a:rPr lang="en-GB">
                <a:solidFill>
                  <a:schemeClr val="dk1"/>
                </a:solidFill>
                <a:highlight>
                  <a:srgbClr val="FFFFFF"/>
                </a:highlight>
              </a:rPr>
              <a:t>Banners and KeyWord Search</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54"/>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384" name="Google Shape;384;p54"/>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385" name="Google Shape;385;p54"/>
          <p:cNvSpPr txBox="1"/>
          <p:nvPr/>
        </p:nvSpPr>
        <p:spPr>
          <a:xfrm>
            <a:off x="3085300" y="227125"/>
            <a:ext cx="54540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 PLAN</a:t>
            </a:r>
            <a:br>
              <a:rPr b="1" lang="en-GB" sz="3300"/>
            </a:br>
            <a:r>
              <a:rPr b="1" lang="en-GB" sz="3300">
                <a:solidFill>
                  <a:schemeClr val="accent1"/>
                </a:solidFill>
              </a:rPr>
              <a:t>PRESS</a:t>
            </a:r>
            <a:endParaRPr b="1" sz="1900">
              <a:solidFill>
                <a:schemeClr val="accent1"/>
              </a:solidFill>
            </a:endParaRPr>
          </a:p>
        </p:txBody>
      </p:sp>
      <p:pic>
        <p:nvPicPr>
          <p:cNvPr id="386" name="Google Shape;386;p54"/>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387" name="Google Shape;387;p54"/>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388" name="Google Shape;388;p54"/>
          <p:cNvSpPr txBox="1"/>
          <p:nvPr/>
        </p:nvSpPr>
        <p:spPr>
          <a:xfrm>
            <a:off x="1053725" y="1071125"/>
            <a:ext cx="7044900" cy="1611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a:solidFill>
                  <a:schemeClr val="dk1"/>
                </a:solidFill>
                <a:highlight>
                  <a:srgbClr val="FFFFFF"/>
                </a:highlight>
              </a:rPr>
              <a:t>Our press team, Outside, will target the following publications for launch interviews, previews and additional interviews across the line up in the lead up to the show.. Once media partners are confirmed, Outside will also capitalise on these relationships to maximise coverage for the event from launch to the show date. Potential media partners.</a:t>
            </a:r>
            <a:endParaRPr>
              <a:solidFill>
                <a:schemeClr val="dk1"/>
              </a:solidFill>
              <a:highlight>
                <a:srgbClr val="FFFFFF"/>
              </a:highlight>
            </a:endParaRPr>
          </a:p>
          <a:p>
            <a:pPr indent="0" lvl="0" marL="0" rtl="0" algn="l">
              <a:lnSpc>
                <a:spcPct val="100000"/>
              </a:lnSpc>
              <a:spcBef>
                <a:spcPts val="1200"/>
              </a:spcBef>
              <a:spcAft>
                <a:spcPts val="0"/>
              </a:spcAft>
              <a:buNone/>
            </a:pPr>
            <a:r>
              <a:t/>
            </a:r>
            <a:endParaRPr b="1" sz="1600">
              <a:solidFill>
                <a:schemeClr val="dk1"/>
              </a:solidFill>
            </a:endParaRPr>
          </a:p>
          <a:p>
            <a:pPr indent="0" lvl="0" marL="0" rtl="0" algn="l">
              <a:spcBef>
                <a:spcPts val="0"/>
              </a:spcBef>
              <a:spcAft>
                <a:spcPts val="0"/>
              </a:spcAft>
              <a:buNone/>
            </a:pPr>
            <a:r>
              <a:t/>
            </a:r>
            <a:endParaRPr/>
          </a:p>
        </p:txBody>
      </p:sp>
      <p:sp>
        <p:nvSpPr>
          <p:cNvPr id="389" name="Google Shape;389;p54"/>
          <p:cNvSpPr txBox="1"/>
          <p:nvPr/>
        </p:nvSpPr>
        <p:spPr>
          <a:xfrm>
            <a:off x="1079975" y="2839125"/>
            <a:ext cx="6992400" cy="2057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chemeClr val="dk1"/>
                </a:solidFill>
              </a:rPr>
              <a:t>ALL MEDIA TARGETS</a:t>
            </a:r>
            <a:endParaRPr b="1" sz="1600">
              <a:solidFill>
                <a:schemeClr val="dk1"/>
              </a:solidFill>
            </a:endParaRPr>
          </a:p>
          <a:p>
            <a:pPr indent="0" lvl="0" marL="0" rtl="0" algn="l">
              <a:spcBef>
                <a:spcPts val="0"/>
              </a:spcBef>
              <a:spcAft>
                <a:spcPts val="0"/>
              </a:spcAft>
              <a:buNone/>
            </a:pPr>
            <a:r>
              <a:t/>
            </a:r>
            <a:endParaRPr>
              <a:solidFill>
                <a:schemeClr val="dk1"/>
              </a:solidFill>
            </a:endParaRPr>
          </a:p>
          <a:p>
            <a:pPr indent="0" lvl="0" marL="0" rtl="0" algn="l">
              <a:spcBef>
                <a:spcPts val="0"/>
              </a:spcBef>
              <a:spcAft>
                <a:spcPts val="0"/>
              </a:spcAft>
              <a:buNone/>
            </a:pPr>
            <a:r>
              <a:rPr lang="en-GB">
                <a:solidFill>
                  <a:schemeClr val="dk1"/>
                </a:solidFill>
              </a:rPr>
              <a:t>Evening Standard	</a:t>
            </a:r>
            <a:r>
              <a:rPr lang="en-GB">
                <a:solidFill>
                  <a:schemeClr val="accent1"/>
                </a:solidFill>
              </a:rPr>
              <a:t>Daily Mirror</a:t>
            </a:r>
            <a:r>
              <a:rPr lang="en-GB">
                <a:solidFill>
                  <a:schemeClr val="dk1"/>
                </a:solidFill>
              </a:rPr>
              <a:t>	Dazed &amp; Confused	</a:t>
            </a:r>
            <a:r>
              <a:rPr lang="en-GB">
                <a:solidFill>
                  <a:schemeClr val="accent1"/>
                </a:solidFill>
              </a:rPr>
              <a:t>Mixmag</a:t>
            </a:r>
            <a:endParaRPr>
              <a:solidFill>
                <a:schemeClr val="accent1"/>
              </a:solidFill>
            </a:endParaRPr>
          </a:p>
          <a:p>
            <a:pPr indent="0" lvl="0" marL="0" rtl="0" algn="l">
              <a:spcBef>
                <a:spcPts val="0"/>
              </a:spcBef>
              <a:spcAft>
                <a:spcPts val="0"/>
              </a:spcAft>
              <a:buNone/>
            </a:pPr>
            <a:r>
              <a:rPr lang="en-GB">
                <a:solidFill>
                  <a:schemeClr val="dk1"/>
                </a:solidFill>
              </a:rPr>
              <a:t>Metro			</a:t>
            </a:r>
            <a:r>
              <a:rPr lang="en-GB">
                <a:solidFill>
                  <a:schemeClr val="accent1"/>
                </a:solidFill>
              </a:rPr>
              <a:t>The Sun</a:t>
            </a:r>
            <a:r>
              <a:rPr lang="en-GB">
                <a:solidFill>
                  <a:schemeClr val="dk1"/>
                </a:solidFill>
              </a:rPr>
              <a:t>		Loud &amp; Quiet		</a:t>
            </a:r>
            <a:r>
              <a:rPr lang="en-GB">
                <a:solidFill>
                  <a:schemeClr val="accent1"/>
                </a:solidFill>
              </a:rPr>
              <a:t>DJ Mag</a:t>
            </a:r>
            <a:endParaRPr>
              <a:solidFill>
                <a:schemeClr val="accent1"/>
              </a:solidFill>
            </a:endParaRPr>
          </a:p>
          <a:p>
            <a:pPr indent="0" lvl="0" marL="0" rtl="0" algn="l">
              <a:spcBef>
                <a:spcPts val="0"/>
              </a:spcBef>
              <a:spcAft>
                <a:spcPts val="0"/>
              </a:spcAft>
              <a:buNone/>
            </a:pPr>
            <a:r>
              <a:rPr lang="en-GB">
                <a:solidFill>
                  <a:schemeClr val="dk1"/>
                </a:solidFill>
              </a:rPr>
              <a:t>Independant		</a:t>
            </a:r>
            <a:r>
              <a:rPr lang="en-GB">
                <a:solidFill>
                  <a:schemeClr val="accent1"/>
                </a:solidFill>
              </a:rPr>
              <a:t>Time Out</a:t>
            </a:r>
            <a:r>
              <a:rPr lang="en-GB">
                <a:solidFill>
                  <a:schemeClr val="dk1"/>
                </a:solidFill>
              </a:rPr>
              <a:t>		Resident Advisor		</a:t>
            </a:r>
            <a:r>
              <a:rPr lang="en-GB">
                <a:solidFill>
                  <a:schemeClr val="accent1"/>
                </a:solidFill>
              </a:rPr>
              <a:t>Gigwise</a:t>
            </a:r>
            <a:endParaRPr>
              <a:solidFill>
                <a:schemeClr val="accent1"/>
              </a:solidFill>
            </a:endParaRPr>
          </a:p>
          <a:p>
            <a:pPr indent="0" lvl="0" marL="0" rtl="0" algn="l">
              <a:spcBef>
                <a:spcPts val="0"/>
              </a:spcBef>
              <a:spcAft>
                <a:spcPts val="0"/>
              </a:spcAft>
              <a:buNone/>
            </a:pPr>
            <a:r>
              <a:rPr lang="en-GB">
                <a:solidFill>
                  <a:schemeClr val="dk1"/>
                </a:solidFill>
              </a:rPr>
              <a:t>The Times			</a:t>
            </a:r>
            <a:r>
              <a:rPr lang="en-GB">
                <a:solidFill>
                  <a:schemeClr val="accent1"/>
                </a:solidFill>
              </a:rPr>
              <a:t>Press</a:t>
            </a:r>
            <a:r>
              <a:rPr lang="en-GB">
                <a:solidFill>
                  <a:schemeClr val="dk1"/>
                </a:solidFill>
              </a:rPr>
              <a:t>		Clash			</a:t>
            </a:r>
            <a:r>
              <a:rPr lang="en-GB">
                <a:solidFill>
                  <a:schemeClr val="accent1"/>
                </a:solidFill>
              </a:rPr>
              <a:t>Data Transmission</a:t>
            </a:r>
            <a:endParaRPr>
              <a:solidFill>
                <a:schemeClr val="accent1"/>
              </a:solidFill>
            </a:endParaRPr>
          </a:p>
          <a:p>
            <a:pPr indent="0" lvl="0" marL="0" rtl="0" algn="l">
              <a:spcBef>
                <a:spcPts val="0"/>
              </a:spcBef>
              <a:spcAft>
                <a:spcPts val="0"/>
              </a:spcAft>
              <a:buNone/>
            </a:pPr>
            <a:r>
              <a:rPr lang="en-GB">
                <a:solidFill>
                  <a:schemeClr val="dk1"/>
                </a:solidFill>
              </a:rPr>
              <a:t>Daily Telegraph		</a:t>
            </a:r>
            <a:r>
              <a:rPr lang="en-GB">
                <a:solidFill>
                  <a:schemeClr val="accent1"/>
                </a:solidFill>
              </a:rPr>
              <a:t>Association</a:t>
            </a:r>
            <a:r>
              <a:rPr lang="en-GB">
                <a:solidFill>
                  <a:schemeClr val="dk1"/>
                </a:solidFill>
              </a:rPr>
              <a:t>	The 405			</a:t>
            </a:r>
            <a:r>
              <a:rPr lang="en-GB">
                <a:solidFill>
                  <a:schemeClr val="accent1"/>
                </a:solidFill>
              </a:rPr>
              <a:t>XLR8R</a:t>
            </a:r>
            <a:endParaRPr>
              <a:solidFill>
                <a:schemeClr val="accent1"/>
              </a:solidFill>
            </a:endParaRPr>
          </a:p>
          <a:p>
            <a:pPr indent="0" lvl="0" marL="0" rtl="0" algn="l">
              <a:spcBef>
                <a:spcPts val="0"/>
              </a:spcBef>
              <a:spcAft>
                <a:spcPts val="0"/>
              </a:spcAft>
              <a:buNone/>
            </a:pPr>
            <a:r>
              <a:rPr lang="en-GB">
                <a:solidFill>
                  <a:schemeClr val="dk1"/>
                </a:solidFill>
              </a:rPr>
              <a:t>Bristol in Stereo		</a:t>
            </a:r>
            <a:r>
              <a:rPr lang="en-GB">
                <a:solidFill>
                  <a:schemeClr val="accent1"/>
                </a:solidFill>
              </a:rPr>
              <a:t>BBC</a:t>
            </a:r>
            <a:r>
              <a:rPr lang="en-GB">
                <a:solidFill>
                  <a:schemeClr val="dk1"/>
                </a:solidFill>
              </a:rPr>
              <a:t>			NME				</a:t>
            </a:r>
            <a:r>
              <a:rPr lang="en-GB">
                <a:solidFill>
                  <a:schemeClr val="accent1"/>
                </a:solidFill>
              </a:rPr>
              <a:t>Crack</a:t>
            </a:r>
            <a:endParaRPr>
              <a:solidFill>
                <a:schemeClr val="accent1"/>
              </a:solidFill>
            </a:endParaRPr>
          </a:p>
          <a:p>
            <a:pPr indent="0" lvl="0" marL="0" rtl="0" algn="l">
              <a:spcBef>
                <a:spcPts val="0"/>
              </a:spcBef>
              <a:spcAft>
                <a:spcPts val="0"/>
              </a:spcAft>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55"/>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395" name="Google Shape;395;p55"/>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396" name="Google Shape;396;p55"/>
          <p:cNvSpPr txBox="1"/>
          <p:nvPr/>
        </p:nvSpPr>
        <p:spPr>
          <a:xfrm>
            <a:off x="2543200" y="227125"/>
            <a:ext cx="59961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 PLAN</a:t>
            </a:r>
            <a:br>
              <a:rPr b="1" lang="en-GB" sz="3300"/>
            </a:br>
            <a:r>
              <a:rPr b="1" lang="en-GB" sz="3300">
                <a:solidFill>
                  <a:schemeClr val="accent1"/>
                </a:solidFill>
              </a:rPr>
              <a:t>SELECT COVERAGE 28 JAN</a:t>
            </a:r>
            <a:endParaRPr b="1" sz="1900">
              <a:solidFill>
                <a:schemeClr val="accent1"/>
              </a:solidFill>
            </a:endParaRPr>
          </a:p>
        </p:txBody>
      </p:sp>
      <p:pic>
        <p:nvPicPr>
          <p:cNvPr id="397" name="Google Shape;397;p55"/>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398" name="Google Shape;398;p55"/>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399" name="Google Shape;399;p55"/>
          <p:cNvSpPr txBox="1"/>
          <p:nvPr/>
        </p:nvSpPr>
        <p:spPr>
          <a:xfrm>
            <a:off x="1079975" y="1549825"/>
            <a:ext cx="2203200" cy="326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chemeClr val="dk1"/>
                </a:solidFill>
              </a:rPr>
              <a:t>PRINT AND ONLINE</a:t>
            </a:r>
            <a:endParaRPr b="1" sz="1600">
              <a:solidFill>
                <a:schemeClr val="dk1"/>
              </a:solidFill>
            </a:endParaRPr>
          </a:p>
          <a:p>
            <a:pPr indent="0" lvl="0" marL="0" rtl="0" algn="l">
              <a:spcBef>
                <a:spcPts val="0"/>
              </a:spcBef>
              <a:spcAft>
                <a:spcPts val="0"/>
              </a:spcAft>
              <a:buNone/>
            </a:pPr>
            <a:r>
              <a:rPr lang="en-GB">
                <a:solidFill>
                  <a:schemeClr val="dk1"/>
                </a:solidFill>
              </a:rPr>
              <a:t>CRACK</a:t>
            </a:r>
            <a:endParaRPr>
              <a:solidFill>
                <a:schemeClr val="dk1"/>
              </a:solidFill>
            </a:endParaRPr>
          </a:p>
          <a:p>
            <a:pPr indent="0" lvl="0" marL="0" rtl="0" algn="l">
              <a:spcBef>
                <a:spcPts val="0"/>
              </a:spcBef>
              <a:spcAft>
                <a:spcPts val="0"/>
              </a:spcAft>
              <a:buNone/>
            </a:pPr>
            <a:r>
              <a:rPr lang="en-GB">
                <a:solidFill>
                  <a:schemeClr val="dk1"/>
                </a:solidFill>
              </a:rPr>
              <a:t>Time Out</a:t>
            </a:r>
            <a:endParaRPr>
              <a:solidFill>
                <a:schemeClr val="dk1"/>
              </a:solidFill>
            </a:endParaRPr>
          </a:p>
          <a:p>
            <a:pPr indent="0" lvl="0" marL="0" rtl="0" algn="l">
              <a:spcBef>
                <a:spcPts val="0"/>
              </a:spcBef>
              <a:spcAft>
                <a:spcPts val="0"/>
              </a:spcAft>
              <a:buNone/>
            </a:pPr>
            <a:r>
              <a:rPr lang="en-GB">
                <a:solidFill>
                  <a:schemeClr val="dk1"/>
                </a:solidFill>
              </a:rPr>
              <a:t>Resident Advisor</a:t>
            </a:r>
            <a:endParaRPr>
              <a:solidFill>
                <a:schemeClr val="dk1"/>
              </a:solidFill>
            </a:endParaRPr>
          </a:p>
          <a:p>
            <a:pPr indent="0" lvl="0" marL="0" rtl="0" algn="l">
              <a:spcBef>
                <a:spcPts val="0"/>
              </a:spcBef>
              <a:spcAft>
                <a:spcPts val="0"/>
              </a:spcAft>
              <a:buNone/>
            </a:pPr>
            <a:r>
              <a:rPr lang="en-GB">
                <a:solidFill>
                  <a:schemeClr val="dk1"/>
                </a:solidFill>
              </a:rPr>
              <a:t>Q</a:t>
            </a:r>
            <a:endParaRPr>
              <a:solidFill>
                <a:schemeClr val="dk1"/>
              </a:solidFill>
            </a:endParaRPr>
          </a:p>
          <a:p>
            <a:pPr indent="0" lvl="0" marL="0" rtl="0" algn="l">
              <a:spcBef>
                <a:spcPts val="0"/>
              </a:spcBef>
              <a:spcAft>
                <a:spcPts val="0"/>
              </a:spcAft>
              <a:buNone/>
            </a:pPr>
            <a:r>
              <a:rPr lang="en-GB">
                <a:solidFill>
                  <a:schemeClr val="dk1"/>
                </a:solidFill>
              </a:rPr>
              <a:t>NME</a:t>
            </a:r>
            <a:endParaRPr>
              <a:solidFill>
                <a:schemeClr val="dk1"/>
              </a:solidFill>
            </a:endParaRPr>
          </a:p>
          <a:p>
            <a:pPr indent="0" lvl="0" marL="0" rtl="0" algn="l">
              <a:spcBef>
                <a:spcPts val="0"/>
              </a:spcBef>
              <a:spcAft>
                <a:spcPts val="0"/>
              </a:spcAft>
              <a:buNone/>
            </a:pPr>
            <a:r>
              <a:rPr lang="en-GB">
                <a:solidFill>
                  <a:schemeClr val="dk1"/>
                </a:solidFill>
              </a:rPr>
              <a:t>Hackney Gazette</a:t>
            </a:r>
            <a:endParaRPr>
              <a:solidFill>
                <a:schemeClr val="dk1"/>
              </a:solidFill>
            </a:endParaRPr>
          </a:p>
          <a:p>
            <a:pPr indent="0" lvl="0" marL="0" rtl="0" algn="l">
              <a:spcBef>
                <a:spcPts val="0"/>
              </a:spcBef>
              <a:spcAft>
                <a:spcPts val="0"/>
              </a:spcAft>
              <a:buNone/>
            </a:pPr>
            <a:r>
              <a:rPr lang="en-GB">
                <a:solidFill>
                  <a:schemeClr val="dk1"/>
                </a:solidFill>
              </a:rPr>
              <a:t>Radio X</a:t>
            </a:r>
            <a:endParaRPr>
              <a:solidFill>
                <a:schemeClr val="dk1"/>
              </a:solidFill>
            </a:endParaRPr>
          </a:p>
          <a:p>
            <a:pPr indent="0" lvl="0" marL="0" rtl="0" algn="l">
              <a:spcBef>
                <a:spcPts val="0"/>
              </a:spcBef>
              <a:spcAft>
                <a:spcPts val="0"/>
              </a:spcAft>
              <a:buNone/>
            </a:pPr>
            <a:r>
              <a:rPr lang="en-GB">
                <a:solidFill>
                  <a:schemeClr val="dk1"/>
                </a:solidFill>
              </a:rPr>
              <a:t>The Quietus </a:t>
            </a:r>
            <a:endParaRPr>
              <a:solidFill>
                <a:schemeClr val="dk1"/>
              </a:solidFill>
            </a:endParaRPr>
          </a:p>
          <a:p>
            <a:pPr indent="0" lvl="0" marL="0" rtl="0" algn="l">
              <a:spcBef>
                <a:spcPts val="0"/>
              </a:spcBef>
              <a:spcAft>
                <a:spcPts val="0"/>
              </a:spcAft>
              <a:buNone/>
            </a:pPr>
            <a:r>
              <a:rPr lang="en-GB">
                <a:solidFill>
                  <a:schemeClr val="dk1"/>
                </a:solidFill>
              </a:rPr>
              <a:t>Evening Standard Online</a:t>
            </a:r>
            <a:endParaRPr>
              <a:solidFill>
                <a:schemeClr val="dk1"/>
              </a:solidFill>
            </a:endParaRPr>
          </a:p>
          <a:p>
            <a:pPr indent="0" lvl="0" marL="0" rtl="0" algn="l">
              <a:spcBef>
                <a:spcPts val="0"/>
              </a:spcBef>
              <a:spcAft>
                <a:spcPts val="0"/>
              </a:spcAft>
              <a:buNone/>
            </a:pPr>
            <a:r>
              <a:rPr lang="en-GB">
                <a:solidFill>
                  <a:schemeClr val="dk1"/>
                </a:solidFill>
              </a:rPr>
              <a:t>The Sun Online</a:t>
            </a:r>
            <a:endParaRPr>
              <a:solidFill>
                <a:schemeClr val="dk1"/>
              </a:solidFill>
            </a:endParaRPr>
          </a:p>
          <a:p>
            <a:pPr indent="0" lvl="0" marL="0" rtl="0" algn="l">
              <a:spcBef>
                <a:spcPts val="0"/>
              </a:spcBef>
              <a:spcAft>
                <a:spcPts val="0"/>
              </a:spcAft>
              <a:buNone/>
            </a:pPr>
            <a:r>
              <a:rPr lang="en-GB">
                <a:solidFill>
                  <a:schemeClr val="dk1"/>
                </a:solidFill>
              </a:rPr>
              <a:t>DIY</a:t>
            </a:r>
            <a:endParaRPr>
              <a:solidFill>
                <a:schemeClr val="dk1"/>
              </a:solidFill>
            </a:endParaRPr>
          </a:p>
          <a:p>
            <a:pPr indent="0" lvl="0" marL="0" rtl="0" algn="l">
              <a:spcBef>
                <a:spcPts val="0"/>
              </a:spcBef>
              <a:spcAft>
                <a:spcPts val="0"/>
              </a:spcAft>
              <a:buNone/>
            </a:pPr>
            <a:r>
              <a:rPr lang="en-GB">
                <a:solidFill>
                  <a:schemeClr val="dk1"/>
                </a:solidFill>
              </a:rPr>
              <a:t>DORK</a:t>
            </a:r>
            <a:endParaRPr>
              <a:solidFill>
                <a:schemeClr val="dk1"/>
              </a:solidFill>
            </a:endParaRPr>
          </a:p>
          <a:p>
            <a:pPr indent="0" lvl="0" marL="0" rtl="0" algn="l">
              <a:spcBef>
                <a:spcPts val="0"/>
              </a:spcBef>
              <a:spcAft>
                <a:spcPts val="0"/>
              </a:spcAft>
              <a:buNone/>
            </a:pPr>
            <a:r>
              <a:rPr lang="en-GB">
                <a:solidFill>
                  <a:schemeClr val="dk1"/>
                </a:solidFill>
              </a:rPr>
              <a:t>Clash</a:t>
            </a:r>
            <a:endParaRPr>
              <a:solidFill>
                <a:schemeClr val="accent1"/>
              </a:solidFill>
            </a:endParaRPr>
          </a:p>
          <a:p>
            <a:pPr indent="0" lvl="0" marL="0" rtl="0" algn="l">
              <a:spcBef>
                <a:spcPts val="0"/>
              </a:spcBef>
              <a:spcAft>
                <a:spcPts val="0"/>
              </a:spcAft>
              <a:buNone/>
            </a:pPr>
            <a:r>
              <a:t/>
            </a:r>
            <a:endParaRPr/>
          </a:p>
        </p:txBody>
      </p:sp>
      <p:sp>
        <p:nvSpPr>
          <p:cNvPr id="400" name="Google Shape;400;p55"/>
          <p:cNvSpPr txBox="1"/>
          <p:nvPr/>
        </p:nvSpPr>
        <p:spPr>
          <a:xfrm>
            <a:off x="5689350" y="1549825"/>
            <a:ext cx="2203200" cy="3266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600">
                <a:solidFill>
                  <a:schemeClr val="dk1"/>
                </a:solidFill>
              </a:rPr>
              <a:t>BROADCAST</a:t>
            </a:r>
            <a:endParaRPr b="1" sz="1600">
              <a:solidFill>
                <a:schemeClr val="dk1"/>
              </a:solidFill>
            </a:endParaRPr>
          </a:p>
          <a:p>
            <a:pPr indent="0" lvl="0" marL="0" rtl="0" algn="l">
              <a:spcBef>
                <a:spcPts val="0"/>
              </a:spcBef>
              <a:spcAft>
                <a:spcPts val="0"/>
              </a:spcAft>
              <a:buNone/>
            </a:pPr>
            <a:r>
              <a:rPr lang="en-GB">
                <a:solidFill>
                  <a:schemeClr val="dk1"/>
                </a:solidFill>
              </a:rPr>
              <a:t>Entertainment News</a:t>
            </a:r>
            <a:endParaRPr>
              <a:solidFill>
                <a:schemeClr val="dk1"/>
              </a:solidFill>
            </a:endParaRPr>
          </a:p>
          <a:p>
            <a:pPr indent="0" lvl="0" marL="0" rtl="0" algn="l">
              <a:spcBef>
                <a:spcPts val="0"/>
              </a:spcBef>
              <a:spcAft>
                <a:spcPts val="0"/>
              </a:spcAft>
              <a:buNone/>
            </a:pPr>
            <a:r>
              <a:rPr lang="en-GB">
                <a:solidFill>
                  <a:schemeClr val="dk1"/>
                </a:solidFill>
              </a:rPr>
              <a:t>Sky News Radio</a:t>
            </a:r>
            <a:endParaRPr>
              <a:solidFill>
                <a:schemeClr val="dk1"/>
              </a:solidFill>
            </a:endParaRPr>
          </a:p>
          <a:p>
            <a:pPr indent="0" lvl="0" marL="0" rtl="0" algn="l">
              <a:spcBef>
                <a:spcPts val="0"/>
              </a:spcBef>
              <a:spcAft>
                <a:spcPts val="0"/>
              </a:spcAft>
              <a:buNone/>
            </a:pPr>
            <a:r>
              <a:rPr lang="en-GB">
                <a:solidFill>
                  <a:schemeClr val="dk1"/>
                </a:solidFill>
              </a:rPr>
              <a:t>LBC</a:t>
            </a:r>
            <a:endParaRPr>
              <a:solidFill>
                <a:schemeClr val="dk1"/>
              </a:solidFill>
            </a:endParaRPr>
          </a:p>
          <a:p>
            <a:pPr indent="0" lvl="0" marL="0" rtl="0" algn="l">
              <a:spcBef>
                <a:spcPts val="0"/>
              </a:spcBef>
              <a:spcAft>
                <a:spcPts val="0"/>
              </a:spcAft>
              <a:buNone/>
            </a:pPr>
            <a:r>
              <a:rPr lang="en-GB">
                <a:solidFill>
                  <a:schemeClr val="dk1"/>
                </a:solidFill>
              </a:rPr>
              <a:t>Virgin Radio</a:t>
            </a:r>
            <a:endParaRPr>
              <a:solidFill>
                <a:schemeClr val="dk1"/>
              </a:solidFill>
            </a:endParaRPr>
          </a:p>
          <a:p>
            <a:pPr indent="0" lvl="0" marL="0" rtl="0" algn="l">
              <a:spcBef>
                <a:spcPts val="0"/>
              </a:spcBef>
              <a:spcAft>
                <a:spcPts val="0"/>
              </a:spcAft>
              <a:buNone/>
            </a:pPr>
            <a:r>
              <a:rPr lang="en-GB">
                <a:solidFill>
                  <a:schemeClr val="dk1"/>
                </a:solidFill>
              </a:rPr>
              <a:t>Fubar Radio</a:t>
            </a:r>
            <a:endParaRPr>
              <a:solidFill>
                <a:schemeClr val="dk1"/>
              </a:solidFill>
            </a:endParaRPr>
          </a:p>
          <a:p>
            <a:pPr indent="0" lvl="0" marL="0" rtl="0" algn="l">
              <a:spcBef>
                <a:spcPts val="0"/>
              </a:spcBef>
              <a:spcAft>
                <a:spcPts val="0"/>
              </a:spcAft>
              <a:buNone/>
            </a:pPr>
            <a:r>
              <a:rPr lang="en-GB">
                <a:solidFill>
                  <a:schemeClr val="dk1"/>
                </a:solidFill>
              </a:rPr>
              <a:t>Mikill Pane and Marcel</a:t>
            </a:r>
            <a:endParaRPr>
              <a:solidFill>
                <a:schemeClr val="dk1"/>
              </a:solidFill>
            </a:endParaRPr>
          </a:p>
          <a:p>
            <a:pPr indent="0" lvl="0" marL="0" rtl="0" algn="l">
              <a:spcBef>
                <a:spcPts val="0"/>
              </a:spcBef>
              <a:spcAft>
                <a:spcPts val="0"/>
              </a:spcAft>
              <a:buNone/>
            </a:pPr>
            <a:r>
              <a:rPr lang="en-GB">
                <a:solidFill>
                  <a:schemeClr val="dk1"/>
                </a:solidFill>
              </a:rPr>
              <a:t>Somerville’s show</a:t>
            </a:r>
            <a:endParaRPr>
              <a:solidFill>
                <a:schemeClr val="dk1"/>
              </a:solidFill>
            </a:endParaRPr>
          </a:p>
          <a:p>
            <a:pPr indent="0" lvl="0" marL="0" rtl="0" algn="l">
              <a:spcBef>
                <a:spcPts val="0"/>
              </a:spcBef>
              <a:spcAft>
                <a:spcPts val="0"/>
              </a:spcAft>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56"/>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406" name="Google Shape;406;p56"/>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407" name="Google Shape;407;p56"/>
          <p:cNvSpPr txBox="1"/>
          <p:nvPr/>
        </p:nvSpPr>
        <p:spPr>
          <a:xfrm>
            <a:off x="2543200" y="227125"/>
            <a:ext cx="59961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 PLAN</a:t>
            </a:r>
            <a:br>
              <a:rPr b="1" lang="en-GB" sz="3300"/>
            </a:br>
            <a:r>
              <a:rPr b="1" lang="en-GB" sz="3300">
                <a:solidFill>
                  <a:schemeClr val="accent1"/>
                </a:solidFill>
              </a:rPr>
              <a:t>PHASE 2 - OVERVIEW</a:t>
            </a:r>
            <a:endParaRPr b="1" sz="1900">
              <a:solidFill>
                <a:schemeClr val="accent1"/>
              </a:solidFill>
            </a:endParaRPr>
          </a:p>
        </p:txBody>
      </p:sp>
      <p:pic>
        <p:nvPicPr>
          <p:cNvPr id="408" name="Google Shape;408;p56"/>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409" name="Google Shape;409;p56"/>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410" name="Google Shape;410;p56"/>
          <p:cNvSpPr txBox="1"/>
          <p:nvPr/>
        </p:nvSpPr>
        <p:spPr>
          <a:xfrm>
            <a:off x="1103225" y="1152013"/>
            <a:ext cx="6945900" cy="879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a:solidFill>
                  <a:schemeClr val="dk1"/>
                </a:solidFill>
                <a:highlight>
                  <a:srgbClr val="FFFFFF"/>
                </a:highlight>
              </a:rPr>
              <a:t>Our phase 2 campaign will capitalise on the addition of </a:t>
            </a:r>
            <a:r>
              <a:rPr b="1" lang="en-GB">
                <a:solidFill>
                  <a:schemeClr val="dk1"/>
                </a:solidFill>
                <a:highlight>
                  <a:srgbClr val="FFFFFF"/>
                </a:highlight>
              </a:rPr>
              <a:t>Artist ‘X’ </a:t>
            </a:r>
            <a:r>
              <a:rPr lang="en-GB">
                <a:solidFill>
                  <a:schemeClr val="dk1"/>
                </a:solidFill>
                <a:highlight>
                  <a:srgbClr val="FFFFFF"/>
                </a:highlight>
              </a:rPr>
              <a:t>to the show, reinforcing the Bank Holiday message and the quality and uniqueness of this stellar line up. Assets required:</a:t>
            </a:r>
            <a:endParaRPr>
              <a:solidFill>
                <a:schemeClr val="dk1"/>
              </a:solidFill>
              <a:highlight>
                <a:srgbClr val="FFFFFF"/>
              </a:highlight>
            </a:endParaRPr>
          </a:p>
          <a:p>
            <a:pPr indent="0" lvl="0" marL="0" rtl="0" algn="l">
              <a:spcBef>
                <a:spcPts val="1200"/>
              </a:spcBef>
              <a:spcAft>
                <a:spcPts val="0"/>
              </a:spcAft>
              <a:buNone/>
            </a:pPr>
            <a:r>
              <a:t/>
            </a:r>
            <a:endParaRPr>
              <a:solidFill>
                <a:schemeClr val="accent1"/>
              </a:solidFill>
            </a:endParaRPr>
          </a:p>
          <a:p>
            <a:pPr indent="0" lvl="0" marL="0" rtl="0" algn="l">
              <a:spcBef>
                <a:spcPts val="0"/>
              </a:spcBef>
              <a:spcAft>
                <a:spcPts val="0"/>
              </a:spcAft>
              <a:buNone/>
            </a:pPr>
            <a:r>
              <a:t/>
            </a:r>
            <a:endParaRPr/>
          </a:p>
        </p:txBody>
      </p:sp>
      <p:sp>
        <p:nvSpPr>
          <p:cNvPr id="411" name="Google Shape;411;p56"/>
          <p:cNvSpPr txBox="1"/>
          <p:nvPr/>
        </p:nvSpPr>
        <p:spPr>
          <a:xfrm>
            <a:off x="1103225" y="1939150"/>
            <a:ext cx="6945900" cy="879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GB">
                <a:solidFill>
                  <a:srgbClr val="FF9900"/>
                </a:solidFill>
                <a:highlight>
                  <a:srgbClr val="FFFFFF"/>
                </a:highlight>
              </a:rPr>
              <a:t>PRESS SHOT </a:t>
            </a:r>
            <a:r>
              <a:rPr lang="en-GB">
                <a:solidFill>
                  <a:schemeClr val="dk1"/>
                </a:solidFill>
                <a:highlight>
                  <a:srgbClr val="FFFFFF"/>
                </a:highlight>
              </a:rPr>
              <a:t>- Approved press shot to circulate and use in assets </a:t>
            </a:r>
            <a:r>
              <a:rPr b="1" lang="en-GB">
                <a:solidFill>
                  <a:srgbClr val="FF9900"/>
                </a:solidFill>
                <a:highlight>
                  <a:srgbClr val="FFFFFF"/>
                </a:highlight>
              </a:rPr>
              <a:t>VIDEO </a:t>
            </a:r>
            <a:r>
              <a:rPr lang="en-GB">
                <a:solidFill>
                  <a:schemeClr val="dk1"/>
                </a:solidFill>
                <a:highlight>
                  <a:srgbClr val="FFFFFF"/>
                </a:highlight>
              </a:rPr>
              <a:t>- Video footage from the Artist for digital promotion plus </a:t>
            </a:r>
            <a:r>
              <a:rPr b="1" lang="en-GB">
                <a:solidFill>
                  <a:srgbClr val="FF9900"/>
                </a:solidFill>
                <a:highlight>
                  <a:srgbClr val="FFFFFF"/>
                </a:highlight>
              </a:rPr>
              <a:t>CREATIVE COLLABORATION - </a:t>
            </a:r>
            <a:r>
              <a:rPr lang="en-GB">
                <a:solidFill>
                  <a:schemeClr val="dk1"/>
                </a:solidFill>
                <a:highlight>
                  <a:srgbClr val="FFFFFF"/>
                </a:highlight>
              </a:rPr>
              <a:t>Artist to collaborate with festival on a creative asset to push the show</a:t>
            </a:r>
            <a:endParaRPr>
              <a:solidFill>
                <a:schemeClr val="dk1"/>
              </a:solidFill>
              <a:highlight>
                <a:srgbClr val="FFFFFF"/>
              </a:highlight>
            </a:endParaRPr>
          </a:p>
          <a:p>
            <a:pPr indent="0" lvl="0" marL="0" rtl="0" algn="l">
              <a:lnSpc>
                <a:spcPct val="115000"/>
              </a:lnSpc>
              <a:spcBef>
                <a:spcPts val="1200"/>
              </a:spcBef>
              <a:spcAft>
                <a:spcPts val="0"/>
              </a:spcAft>
              <a:buNone/>
            </a:pPr>
            <a:r>
              <a:rPr b="1" lang="en-GB">
                <a:solidFill>
                  <a:srgbClr val="FF9900"/>
                </a:solidFill>
                <a:highlight>
                  <a:srgbClr val="FFFFFF"/>
                </a:highlight>
              </a:rPr>
              <a:t>ARTWORK REFRESH </a:t>
            </a:r>
            <a:r>
              <a:rPr lang="en-GB">
                <a:solidFill>
                  <a:schemeClr val="dk1"/>
                </a:solidFill>
                <a:highlight>
                  <a:srgbClr val="FFFFFF"/>
                </a:highlight>
              </a:rPr>
              <a:t>- To achieve deeper cut through with fans </a:t>
            </a:r>
            <a:r>
              <a:rPr b="1" lang="en-GB">
                <a:solidFill>
                  <a:srgbClr val="FF9900"/>
                </a:solidFill>
                <a:highlight>
                  <a:srgbClr val="FFFFFF"/>
                </a:highlight>
              </a:rPr>
              <a:t>SOCIAL SUPPORT </a:t>
            </a:r>
            <a:r>
              <a:rPr lang="en-GB">
                <a:solidFill>
                  <a:schemeClr val="dk1"/>
                </a:solidFill>
                <a:highlight>
                  <a:srgbClr val="FFFFFF"/>
                </a:highlight>
              </a:rPr>
              <a:t>- Additional social posts with new creative </a:t>
            </a:r>
            <a:r>
              <a:rPr b="1" lang="en-GB">
                <a:solidFill>
                  <a:srgbClr val="FF9900"/>
                </a:solidFill>
                <a:highlight>
                  <a:srgbClr val="FFFFFF"/>
                </a:highlight>
              </a:rPr>
              <a:t>ADVERTISING ACCESS </a:t>
            </a:r>
            <a:r>
              <a:rPr lang="en-GB">
                <a:solidFill>
                  <a:schemeClr val="dk1"/>
                </a:solidFill>
                <a:highlight>
                  <a:srgbClr val="FFFFFF"/>
                </a:highlight>
              </a:rPr>
              <a:t>- Twitter and Instagram to run dark ads.</a:t>
            </a:r>
            <a:endParaRPr>
              <a:solidFill>
                <a:schemeClr val="dk1"/>
              </a:solidFill>
              <a:highlight>
                <a:srgbClr val="FFFFFF"/>
              </a:highlight>
            </a:endParaRPr>
          </a:p>
          <a:p>
            <a:pPr indent="0" lvl="0" marL="0" rtl="0" algn="l">
              <a:lnSpc>
                <a:spcPct val="115000"/>
              </a:lnSpc>
              <a:spcBef>
                <a:spcPts val="1200"/>
              </a:spcBef>
              <a:spcAft>
                <a:spcPts val="0"/>
              </a:spcAft>
              <a:buNone/>
            </a:pPr>
            <a:r>
              <a:rPr b="1" lang="en-GB">
                <a:solidFill>
                  <a:srgbClr val="FF9900"/>
                </a:solidFill>
                <a:highlight>
                  <a:srgbClr val="FFFFFF"/>
                </a:highlight>
              </a:rPr>
              <a:t>PRESS </a:t>
            </a:r>
            <a:r>
              <a:rPr lang="en-GB">
                <a:solidFill>
                  <a:schemeClr val="dk1"/>
                </a:solidFill>
                <a:highlight>
                  <a:srgbClr val="FFFFFF"/>
                </a:highlight>
              </a:rPr>
              <a:t>- Press opportunities will be presented to the Artist.</a:t>
            </a:r>
            <a:endParaRPr>
              <a:solidFill>
                <a:schemeClr val="dk1"/>
              </a:solidFill>
              <a:highlight>
                <a:srgbClr val="FFFFFF"/>
              </a:highlight>
            </a:endParaRPr>
          </a:p>
          <a:p>
            <a:pPr indent="0" lvl="0" marL="0" rtl="0" algn="l">
              <a:lnSpc>
                <a:spcPct val="115000"/>
              </a:lnSpc>
              <a:spcBef>
                <a:spcPts val="1200"/>
              </a:spcBef>
              <a:spcAft>
                <a:spcPts val="0"/>
              </a:spcAft>
              <a:buNone/>
            </a:pPr>
            <a:r>
              <a:rPr b="1" lang="en-GB">
                <a:solidFill>
                  <a:srgbClr val="FF9900"/>
                </a:solidFill>
                <a:highlight>
                  <a:srgbClr val="FFFFFF"/>
                </a:highlight>
              </a:rPr>
              <a:t>MEDIA PARTNERSHIP </a:t>
            </a:r>
            <a:r>
              <a:rPr lang="en-GB">
                <a:solidFill>
                  <a:schemeClr val="dk1"/>
                </a:solidFill>
                <a:highlight>
                  <a:srgbClr val="FFFFFF"/>
                </a:highlight>
              </a:rPr>
              <a:t>- Crack Digital Portal and physical insert </a:t>
            </a:r>
            <a:endParaRPr>
              <a:solidFill>
                <a:schemeClr val="dk1"/>
              </a:solidFill>
              <a:highlight>
                <a:srgbClr val="FFFFFF"/>
              </a:highlight>
            </a:endParaRPr>
          </a:p>
          <a:p>
            <a:pPr indent="0" lvl="0" marL="0" rtl="0" algn="l">
              <a:lnSpc>
                <a:spcPct val="115000"/>
              </a:lnSpc>
              <a:spcBef>
                <a:spcPts val="1200"/>
              </a:spcBef>
              <a:spcAft>
                <a:spcPts val="0"/>
              </a:spcAft>
              <a:buNone/>
            </a:pPr>
            <a:r>
              <a:rPr b="1" lang="en-GB">
                <a:solidFill>
                  <a:srgbClr val="FF9900"/>
                </a:solidFill>
                <a:highlight>
                  <a:srgbClr val="FFFFFF"/>
                </a:highlight>
              </a:rPr>
              <a:t>PRE-EVENT </a:t>
            </a:r>
            <a:r>
              <a:rPr lang="en-GB">
                <a:solidFill>
                  <a:schemeClr val="dk1"/>
                </a:solidFill>
                <a:highlight>
                  <a:srgbClr val="FFFFFF"/>
                </a:highlight>
              </a:rPr>
              <a:t>- Rough Trade pre-event instore.</a:t>
            </a:r>
            <a:endParaRPr>
              <a:solidFill>
                <a:schemeClr val="dk1"/>
              </a:solidFill>
              <a:highlight>
                <a:srgbClr val="FFFFFF"/>
              </a:highlight>
            </a:endParaRPr>
          </a:p>
          <a:p>
            <a:pPr indent="0" lvl="0" marL="0" rtl="0" algn="l">
              <a:spcBef>
                <a:spcPts val="1200"/>
              </a:spcBef>
              <a:spcAft>
                <a:spcPts val="0"/>
              </a:spcAft>
              <a:buNone/>
            </a:pPr>
            <a:r>
              <a:t/>
            </a:r>
            <a:endParaRPr>
              <a:solidFill>
                <a:schemeClr val="dk1"/>
              </a:solidFill>
              <a:highlight>
                <a:srgbClr val="FFFFFF"/>
              </a:highlight>
            </a:endParaRPr>
          </a:p>
          <a:p>
            <a:pPr indent="0" lvl="0" marL="0" rtl="0" algn="l">
              <a:spcBef>
                <a:spcPts val="0"/>
              </a:spcBef>
              <a:spcAft>
                <a:spcPts val="0"/>
              </a:spcAft>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57"/>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417" name="Google Shape;417;p57"/>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418" name="Google Shape;418;p57"/>
          <p:cNvSpPr txBox="1"/>
          <p:nvPr/>
        </p:nvSpPr>
        <p:spPr>
          <a:xfrm>
            <a:off x="2543200" y="227125"/>
            <a:ext cx="59961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 PLAN</a:t>
            </a:r>
            <a:br>
              <a:rPr b="1" lang="en-GB" sz="3300"/>
            </a:br>
            <a:r>
              <a:rPr b="1" lang="en-GB" sz="3300">
                <a:solidFill>
                  <a:schemeClr val="accent1"/>
                </a:solidFill>
              </a:rPr>
              <a:t>CREATIVE AND CONTENT</a:t>
            </a:r>
            <a:endParaRPr b="1" sz="1900">
              <a:solidFill>
                <a:schemeClr val="accent1"/>
              </a:solidFill>
            </a:endParaRPr>
          </a:p>
        </p:txBody>
      </p:sp>
      <p:pic>
        <p:nvPicPr>
          <p:cNvPr id="419" name="Google Shape;419;p57"/>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420" name="Google Shape;420;p57"/>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421" name="Google Shape;421;p57"/>
          <p:cNvSpPr txBox="1"/>
          <p:nvPr/>
        </p:nvSpPr>
        <p:spPr>
          <a:xfrm>
            <a:off x="1103225" y="1348824"/>
            <a:ext cx="6945900" cy="3189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GB">
                <a:solidFill>
                  <a:schemeClr val="dk1"/>
                </a:solidFill>
                <a:highlight>
                  <a:srgbClr val="FFFFFF"/>
                </a:highlight>
              </a:rPr>
              <a:t>For the next phase in the campaign, we would request the following assets to effectively boost and extend our marketing campaign from March.</a:t>
            </a:r>
            <a:endParaRPr>
              <a:solidFill>
                <a:schemeClr val="dk1"/>
              </a:solidFill>
              <a:highlight>
                <a:srgbClr val="FFFFFF"/>
              </a:highlight>
            </a:endParaRPr>
          </a:p>
          <a:p>
            <a:pPr indent="0" lvl="0" marL="0" rtl="0" algn="l">
              <a:lnSpc>
                <a:spcPct val="115000"/>
              </a:lnSpc>
              <a:spcBef>
                <a:spcPts val="1200"/>
              </a:spcBef>
              <a:spcAft>
                <a:spcPts val="0"/>
              </a:spcAft>
              <a:buNone/>
            </a:pPr>
            <a:r>
              <a:rPr b="1" lang="en-GB">
                <a:solidFill>
                  <a:schemeClr val="dk1"/>
                </a:solidFill>
                <a:highlight>
                  <a:srgbClr val="FFFFFF"/>
                </a:highlight>
              </a:rPr>
              <a:t>ARTWORK</a:t>
            </a:r>
            <a:r>
              <a:rPr lang="en-GB" sz="1800">
                <a:solidFill>
                  <a:schemeClr val="dk1"/>
                </a:solidFill>
                <a:highlight>
                  <a:srgbClr val="FFFFFF"/>
                </a:highlight>
              </a:rPr>
              <a:t> </a:t>
            </a:r>
            <a:r>
              <a:rPr lang="en-GB">
                <a:solidFill>
                  <a:schemeClr val="dk1"/>
                </a:solidFill>
                <a:highlight>
                  <a:srgbClr val="FFFFFF"/>
                </a:highlight>
              </a:rPr>
              <a:t>We propose amending the artwork to increase Artist and use their official logo. This will create a better cut-through with fans and generate stronger awareness for the show. </a:t>
            </a:r>
            <a:endParaRPr>
              <a:solidFill>
                <a:schemeClr val="dk1"/>
              </a:solidFill>
              <a:highlight>
                <a:srgbClr val="FFFFFF"/>
              </a:highlight>
            </a:endParaRPr>
          </a:p>
          <a:p>
            <a:pPr indent="0" lvl="0" marL="0" rtl="0" algn="l">
              <a:lnSpc>
                <a:spcPct val="115000"/>
              </a:lnSpc>
              <a:spcBef>
                <a:spcPts val="1200"/>
              </a:spcBef>
              <a:spcAft>
                <a:spcPts val="0"/>
              </a:spcAft>
              <a:buNone/>
            </a:pPr>
            <a:r>
              <a:rPr b="1" lang="en-GB">
                <a:solidFill>
                  <a:schemeClr val="dk1"/>
                </a:solidFill>
                <a:highlight>
                  <a:srgbClr val="FFFFFF"/>
                </a:highlight>
              </a:rPr>
              <a:t>ANIMATED ARTWORK</a:t>
            </a:r>
            <a:r>
              <a:rPr b="1" lang="en-GB" sz="1800">
                <a:solidFill>
                  <a:schemeClr val="dk1"/>
                </a:solidFill>
                <a:highlight>
                  <a:srgbClr val="FFFFFF"/>
                </a:highlight>
              </a:rPr>
              <a:t> </a:t>
            </a:r>
            <a:r>
              <a:rPr lang="en-GB">
                <a:solidFill>
                  <a:schemeClr val="dk1"/>
                </a:solidFill>
                <a:highlight>
                  <a:srgbClr val="FFFFFF"/>
                </a:highlight>
              </a:rPr>
              <a:t>Using the new admat, we will amend our animated versions for social campaigns.</a:t>
            </a:r>
            <a:endParaRPr>
              <a:solidFill>
                <a:schemeClr val="dk1"/>
              </a:solidFill>
              <a:highlight>
                <a:srgbClr val="FFFFFF"/>
              </a:highlight>
            </a:endParaRPr>
          </a:p>
          <a:p>
            <a:pPr indent="0" lvl="0" marL="0" rtl="0" algn="l">
              <a:lnSpc>
                <a:spcPct val="115000"/>
              </a:lnSpc>
              <a:spcBef>
                <a:spcPts val="1200"/>
              </a:spcBef>
              <a:spcAft>
                <a:spcPts val="0"/>
              </a:spcAft>
              <a:buNone/>
            </a:pPr>
            <a:r>
              <a:rPr b="1" lang="en-GB">
                <a:solidFill>
                  <a:schemeClr val="dk1"/>
                </a:solidFill>
                <a:highlight>
                  <a:srgbClr val="FFFFFF"/>
                </a:highlight>
              </a:rPr>
              <a:t>VIDEO</a:t>
            </a:r>
            <a:r>
              <a:rPr lang="en-GB" sz="1800">
                <a:solidFill>
                  <a:schemeClr val="dk1"/>
                </a:solidFill>
                <a:highlight>
                  <a:srgbClr val="FFFFFF"/>
                </a:highlight>
              </a:rPr>
              <a:t> </a:t>
            </a:r>
            <a:r>
              <a:rPr lang="en-GB">
                <a:solidFill>
                  <a:schemeClr val="dk1"/>
                </a:solidFill>
                <a:highlight>
                  <a:srgbClr val="FFFFFF"/>
                </a:highlight>
              </a:rPr>
              <a:t>We invite the Artist to provide strong video assets for us to use across digital and press.</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spcBef>
                <a:spcPts val="1200"/>
              </a:spcBef>
              <a:spcAft>
                <a:spcPts val="0"/>
              </a:spcAft>
              <a:buNone/>
            </a:pPr>
            <a:r>
              <a:t/>
            </a:r>
            <a:endParaRPr>
              <a:solidFill>
                <a:schemeClr val="accent1"/>
              </a:solidFill>
            </a:endParaRPr>
          </a:p>
          <a:p>
            <a:pPr indent="0" lvl="0" marL="0" rtl="0" algn="l">
              <a:spcBef>
                <a:spcPts val="0"/>
              </a:spcBef>
              <a:spcAft>
                <a:spcPts val="0"/>
              </a:spcAft>
              <a:buNone/>
            </a:pPr>
            <a:r>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58"/>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427" name="Google Shape;427;p58"/>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428" name="Google Shape;428;p58"/>
          <p:cNvSpPr txBox="1"/>
          <p:nvPr/>
        </p:nvSpPr>
        <p:spPr>
          <a:xfrm>
            <a:off x="2543200" y="227125"/>
            <a:ext cx="59961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 PLAN</a:t>
            </a:r>
            <a:br>
              <a:rPr b="1" lang="en-GB" sz="3300"/>
            </a:br>
            <a:r>
              <a:rPr b="1" lang="en-GB" sz="3300">
                <a:solidFill>
                  <a:schemeClr val="accent1"/>
                </a:solidFill>
              </a:rPr>
              <a:t>PHASE 2 - TIMELINE</a:t>
            </a:r>
            <a:endParaRPr b="1" sz="1900">
              <a:solidFill>
                <a:schemeClr val="accent1"/>
              </a:solidFill>
            </a:endParaRPr>
          </a:p>
        </p:txBody>
      </p:sp>
      <p:pic>
        <p:nvPicPr>
          <p:cNvPr id="429" name="Google Shape;429;p58"/>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430" name="Google Shape;430;p58"/>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431" name="Google Shape;431;p58"/>
          <p:cNvSpPr txBox="1"/>
          <p:nvPr/>
        </p:nvSpPr>
        <p:spPr>
          <a:xfrm>
            <a:off x="1103225" y="1164575"/>
            <a:ext cx="6746700" cy="3651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GB" sz="1800">
                <a:solidFill>
                  <a:schemeClr val="dk1"/>
                </a:solidFill>
                <a:highlight>
                  <a:srgbClr val="FFFFFF"/>
                </a:highlight>
              </a:rPr>
              <a:t>TEASER</a:t>
            </a:r>
            <a:endParaRPr b="1" sz="1800">
              <a:solidFill>
                <a:schemeClr val="dk1"/>
              </a:solidFill>
              <a:highlight>
                <a:srgbClr val="FFFFFF"/>
              </a:highlight>
            </a:endParaRPr>
          </a:p>
          <a:p>
            <a:pPr indent="0" lvl="0" marL="0" rtl="0" algn="l">
              <a:lnSpc>
                <a:spcPct val="115000"/>
              </a:lnSpc>
              <a:spcBef>
                <a:spcPts val="0"/>
              </a:spcBef>
              <a:spcAft>
                <a:spcPts val="0"/>
              </a:spcAft>
              <a:buNone/>
            </a:pPr>
            <a:r>
              <a:rPr lang="en-GB">
                <a:solidFill>
                  <a:schemeClr val="dk1"/>
                </a:solidFill>
                <a:highlight>
                  <a:srgbClr val="FFFFFF"/>
                </a:highlight>
              </a:rPr>
              <a:t>Band and festivals to push teasers out referencing Artist ‘X’.</a:t>
            </a:r>
            <a:endParaRPr>
              <a:solidFill>
                <a:schemeClr val="dk1"/>
              </a:solidFill>
              <a:highlight>
                <a:srgbClr val="FFFFFF"/>
              </a:highlight>
            </a:endParaRPr>
          </a:p>
          <a:p>
            <a:pPr indent="0" lvl="0" marL="0" rtl="0" algn="l">
              <a:lnSpc>
                <a:spcPct val="115000"/>
              </a:lnSpc>
              <a:spcBef>
                <a:spcPts val="0"/>
              </a:spcBef>
              <a:spcAft>
                <a:spcPts val="0"/>
              </a:spcAft>
              <a:buNone/>
            </a:pPr>
            <a:r>
              <a:t/>
            </a:r>
            <a:endParaRPr sz="1800">
              <a:solidFill>
                <a:schemeClr val="dk1"/>
              </a:solidFill>
              <a:highlight>
                <a:srgbClr val="FFFFFF"/>
              </a:highlight>
            </a:endParaRPr>
          </a:p>
          <a:p>
            <a:pPr indent="0" lvl="0" marL="0" rtl="0" algn="l">
              <a:lnSpc>
                <a:spcPct val="115000"/>
              </a:lnSpc>
              <a:spcBef>
                <a:spcPts val="0"/>
              </a:spcBef>
              <a:spcAft>
                <a:spcPts val="0"/>
              </a:spcAft>
              <a:buNone/>
            </a:pPr>
            <a:r>
              <a:rPr b="1" lang="en-GB" sz="1800">
                <a:solidFill>
                  <a:schemeClr val="dk1"/>
                </a:solidFill>
                <a:highlight>
                  <a:srgbClr val="FFFFFF"/>
                </a:highlight>
              </a:rPr>
              <a:t>ANNOUNCEMENT</a:t>
            </a:r>
            <a:r>
              <a:rPr lang="en-GB" sz="1800">
                <a:solidFill>
                  <a:schemeClr val="accent1"/>
                </a:solidFill>
                <a:highlight>
                  <a:srgbClr val="FFFFFF"/>
                </a:highlight>
              </a:rPr>
              <a:t> </a:t>
            </a:r>
            <a:r>
              <a:rPr b="1" lang="en-GB">
                <a:solidFill>
                  <a:schemeClr val="accent1"/>
                </a:solidFill>
                <a:highlight>
                  <a:srgbClr val="FFFFFF"/>
                </a:highlight>
              </a:rPr>
              <a:t>10am, Monday 2 March </a:t>
            </a:r>
            <a:endParaRPr b="1">
              <a:solidFill>
                <a:schemeClr val="accent1"/>
              </a:solidFill>
              <a:highlight>
                <a:srgbClr val="FFFFFF"/>
              </a:highlight>
            </a:endParaRPr>
          </a:p>
          <a:p>
            <a:pPr indent="0" lvl="0" marL="0" rtl="0" algn="l">
              <a:lnSpc>
                <a:spcPct val="115000"/>
              </a:lnSpc>
              <a:spcBef>
                <a:spcPts val="0"/>
              </a:spcBef>
              <a:spcAft>
                <a:spcPts val="0"/>
              </a:spcAft>
              <a:buNone/>
            </a:pPr>
            <a:r>
              <a:rPr b="1" lang="en-GB">
                <a:solidFill>
                  <a:srgbClr val="FF9900"/>
                </a:solidFill>
                <a:highlight>
                  <a:srgbClr val="FFFFFF"/>
                </a:highlight>
              </a:rPr>
              <a:t>Press: </a:t>
            </a:r>
            <a:r>
              <a:rPr b="1" lang="en-GB">
                <a:solidFill>
                  <a:schemeClr val="dk1"/>
                </a:solidFill>
                <a:highlight>
                  <a:srgbClr val="FFFFFF"/>
                </a:highlight>
              </a:rPr>
              <a:t>Massive PR hit</a:t>
            </a:r>
            <a:endParaRPr b="1">
              <a:solidFill>
                <a:schemeClr val="dk1"/>
              </a:solidFill>
              <a:highlight>
                <a:srgbClr val="FFFFFF"/>
              </a:highlight>
            </a:endParaRPr>
          </a:p>
          <a:p>
            <a:pPr indent="0" lvl="0" marL="0" rtl="0" algn="l">
              <a:lnSpc>
                <a:spcPct val="115000"/>
              </a:lnSpc>
              <a:spcBef>
                <a:spcPts val="0"/>
              </a:spcBef>
              <a:spcAft>
                <a:spcPts val="0"/>
              </a:spcAft>
              <a:buNone/>
            </a:pPr>
            <a:r>
              <a:rPr b="1" lang="en-GB">
                <a:solidFill>
                  <a:srgbClr val="FF9900"/>
                </a:solidFill>
                <a:highlight>
                  <a:srgbClr val="FFFFFF"/>
                </a:highlight>
              </a:rPr>
              <a:t>Socials: </a:t>
            </a:r>
            <a:r>
              <a:rPr b="1" lang="en-GB">
                <a:solidFill>
                  <a:schemeClr val="dk1"/>
                </a:solidFill>
                <a:highlight>
                  <a:srgbClr val="FFFFFF"/>
                </a:highlight>
              </a:rPr>
              <a:t>Social announcement</a:t>
            </a:r>
            <a:endParaRPr b="1">
              <a:solidFill>
                <a:schemeClr val="dk1"/>
              </a:solidFill>
              <a:highlight>
                <a:srgbClr val="FFFFFF"/>
              </a:highlight>
            </a:endParaRPr>
          </a:p>
          <a:p>
            <a:pPr indent="0" lvl="0" marL="0" rtl="0" algn="l">
              <a:lnSpc>
                <a:spcPct val="115000"/>
              </a:lnSpc>
              <a:spcBef>
                <a:spcPts val="0"/>
              </a:spcBef>
              <a:spcAft>
                <a:spcPts val="0"/>
              </a:spcAft>
              <a:buNone/>
            </a:pPr>
            <a:r>
              <a:rPr b="1" lang="en-GB">
                <a:solidFill>
                  <a:srgbClr val="FF9900"/>
                </a:solidFill>
                <a:highlight>
                  <a:srgbClr val="FFFFFF"/>
                </a:highlight>
              </a:rPr>
              <a:t>Online: </a:t>
            </a:r>
            <a:r>
              <a:rPr b="1" lang="en-GB">
                <a:solidFill>
                  <a:schemeClr val="dk1"/>
                </a:solidFill>
                <a:highlight>
                  <a:srgbClr val="FFFFFF"/>
                </a:highlight>
              </a:rPr>
              <a:t>Advertising across key platforms using video/art for 2 weeks </a:t>
            </a:r>
            <a:r>
              <a:rPr b="1" lang="en-GB">
                <a:solidFill>
                  <a:srgbClr val="FF9900"/>
                </a:solidFill>
                <a:highlight>
                  <a:srgbClr val="FFFFFF"/>
                </a:highlight>
              </a:rPr>
              <a:t>Outdoor: </a:t>
            </a:r>
            <a:r>
              <a:rPr b="1" lang="en-GB">
                <a:solidFill>
                  <a:schemeClr val="dk1"/>
                </a:solidFill>
                <a:highlight>
                  <a:srgbClr val="FFFFFF"/>
                </a:highlight>
              </a:rPr>
              <a:t>Projections to continue for one week</a:t>
            </a:r>
            <a:endParaRPr b="1">
              <a:solidFill>
                <a:schemeClr val="dk1"/>
              </a:solidFill>
              <a:highlight>
                <a:srgbClr val="FFFFFF"/>
              </a:highlight>
            </a:endParaRPr>
          </a:p>
          <a:p>
            <a:pPr indent="0" lvl="0" marL="0" rtl="0" algn="l">
              <a:lnSpc>
                <a:spcPct val="115000"/>
              </a:lnSpc>
              <a:spcBef>
                <a:spcPts val="0"/>
              </a:spcBef>
              <a:spcAft>
                <a:spcPts val="0"/>
              </a:spcAft>
              <a:buNone/>
            </a:pPr>
            <a:r>
              <a:t/>
            </a:r>
            <a:endParaRPr b="1">
              <a:solidFill>
                <a:schemeClr val="dk1"/>
              </a:solidFill>
              <a:highlight>
                <a:srgbClr val="FFFFFF"/>
              </a:highlight>
            </a:endParaRPr>
          </a:p>
          <a:p>
            <a:pPr indent="0" lvl="0" marL="0" rtl="0" algn="l">
              <a:lnSpc>
                <a:spcPct val="115000"/>
              </a:lnSpc>
              <a:spcBef>
                <a:spcPts val="0"/>
              </a:spcBef>
              <a:spcAft>
                <a:spcPts val="0"/>
              </a:spcAft>
              <a:buNone/>
            </a:pPr>
            <a:r>
              <a:rPr b="1" lang="en-GB" sz="1800">
                <a:solidFill>
                  <a:schemeClr val="dk1"/>
                </a:solidFill>
                <a:highlight>
                  <a:srgbClr val="FFFFFF"/>
                </a:highlight>
              </a:rPr>
              <a:t>POST- ANNOUNCEMENT</a:t>
            </a:r>
            <a:r>
              <a:rPr lang="en-GB" sz="1800">
                <a:solidFill>
                  <a:schemeClr val="dk1"/>
                </a:solidFill>
                <a:highlight>
                  <a:srgbClr val="FFFFFF"/>
                </a:highlight>
              </a:rPr>
              <a:t> </a:t>
            </a:r>
            <a:r>
              <a:rPr b="1" lang="en-GB">
                <a:solidFill>
                  <a:srgbClr val="FF9900"/>
                </a:solidFill>
                <a:highlight>
                  <a:srgbClr val="FFFFFF"/>
                </a:highlight>
              </a:rPr>
              <a:t>date tbc</a:t>
            </a:r>
            <a:endParaRPr b="1">
              <a:solidFill>
                <a:srgbClr val="FF9900"/>
              </a:solidFill>
              <a:highlight>
                <a:srgbClr val="FFFFFF"/>
              </a:highlight>
            </a:endParaRPr>
          </a:p>
          <a:p>
            <a:pPr indent="0" lvl="0" marL="0" rtl="0" algn="l">
              <a:lnSpc>
                <a:spcPct val="115000"/>
              </a:lnSpc>
              <a:spcBef>
                <a:spcPts val="0"/>
              </a:spcBef>
              <a:spcAft>
                <a:spcPts val="0"/>
              </a:spcAft>
              <a:buNone/>
            </a:pPr>
            <a:r>
              <a:rPr b="1" lang="en-GB">
                <a:solidFill>
                  <a:srgbClr val="FF9900"/>
                </a:solidFill>
                <a:highlight>
                  <a:srgbClr val="FFFFFF"/>
                </a:highlight>
              </a:rPr>
              <a:t>Outdoor: </a:t>
            </a:r>
            <a:r>
              <a:rPr b="1" lang="en-GB">
                <a:solidFill>
                  <a:schemeClr val="dk1"/>
                </a:solidFill>
                <a:highlight>
                  <a:srgbClr val="FFFFFF"/>
                </a:highlight>
              </a:rPr>
              <a:t>100 x 4 sheets to drop in key locations</a:t>
            </a:r>
            <a:endParaRPr b="1">
              <a:solidFill>
                <a:schemeClr val="dk1"/>
              </a:solidFill>
              <a:highlight>
                <a:srgbClr val="FFFFFF"/>
              </a:highlight>
            </a:endParaRPr>
          </a:p>
          <a:p>
            <a:pPr indent="0" lvl="0" marL="0" rtl="0" algn="l">
              <a:lnSpc>
                <a:spcPct val="115000"/>
              </a:lnSpc>
              <a:spcBef>
                <a:spcPts val="0"/>
              </a:spcBef>
              <a:spcAft>
                <a:spcPts val="0"/>
              </a:spcAft>
              <a:buNone/>
            </a:pPr>
            <a:r>
              <a:rPr b="1" lang="en-GB">
                <a:solidFill>
                  <a:srgbClr val="FF9900"/>
                </a:solidFill>
                <a:highlight>
                  <a:srgbClr val="FFFFFF"/>
                </a:highlight>
              </a:rPr>
              <a:t>Print: </a:t>
            </a:r>
            <a:r>
              <a:rPr b="1" lang="en-GB">
                <a:solidFill>
                  <a:schemeClr val="dk1"/>
                </a:solidFill>
                <a:highlight>
                  <a:srgbClr val="FFFFFF"/>
                </a:highlight>
              </a:rPr>
              <a:t>Hitting key publications with 1⁄2 page to full page ads</a:t>
            </a:r>
            <a:endParaRPr b="1">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spcBef>
                <a:spcPts val="1200"/>
              </a:spcBef>
              <a:spcAft>
                <a:spcPts val="0"/>
              </a:spcAft>
              <a:buNone/>
            </a:pPr>
            <a:r>
              <a:t/>
            </a:r>
            <a:endParaRPr>
              <a:solidFill>
                <a:schemeClr val="accent1"/>
              </a:solidFill>
            </a:endParaRPr>
          </a:p>
          <a:p>
            <a:pPr indent="0" lvl="0" marL="0" rtl="0" algn="l">
              <a:spcBef>
                <a:spcPts val="0"/>
              </a:spcBef>
              <a:spcAft>
                <a:spcPts val="0"/>
              </a:spcAft>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sp>
        <p:nvSpPr>
          <p:cNvPr id="436" name="Google Shape;436;p59"/>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437" name="Google Shape;437;p59"/>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438" name="Google Shape;438;p59"/>
          <p:cNvSpPr txBox="1"/>
          <p:nvPr/>
        </p:nvSpPr>
        <p:spPr>
          <a:xfrm>
            <a:off x="2170975" y="227125"/>
            <a:ext cx="63684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 PLAN</a:t>
            </a:r>
            <a:br>
              <a:rPr b="1" lang="en-GB" sz="3300"/>
            </a:br>
            <a:r>
              <a:rPr b="1" lang="en-GB" sz="3300">
                <a:solidFill>
                  <a:schemeClr val="accent1"/>
                </a:solidFill>
              </a:rPr>
              <a:t>PHASE 2 - PRESS AND PRINT</a:t>
            </a:r>
            <a:endParaRPr b="1" sz="1900">
              <a:solidFill>
                <a:schemeClr val="accent1"/>
              </a:solidFill>
            </a:endParaRPr>
          </a:p>
        </p:txBody>
      </p:sp>
      <p:pic>
        <p:nvPicPr>
          <p:cNvPr id="439" name="Google Shape;439;p59"/>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440" name="Google Shape;440;p59"/>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441" name="Google Shape;441;p59"/>
          <p:cNvSpPr txBox="1"/>
          <p:nvPr/>
        </p:nvSpPr>
        <p:spPr>
          <a:xfrm>
            <a:off x="1131975" y="1071125"/>
            <a:ext cx="6746700" cy="3651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GB">
                <a:solidFill>
                  <a:schemeClr val="dk1"/>
                </a:solidFill>
                <a:highlight>
                  <a:srgbClr val="FFFFFF"/>
                </a:highlight>
              </a:rPr>
              <a:t>PRESS</a:t>
            </a:r>
            <a:r>
              <a:rPr lang="en-GB" sz="1800">
                <a:solidFill>
                  <a:schemeClr val="dk1"/>
                </a:solidFill>
                <a:highlight>
                  <a:srgbClr val="FFFFFF"/>
                </a:highlight>
              </a:rPr>
              <a:t> </a:t>
            </a:r>
            <a:r>
              <a:rPr lang="en-GB">
                <a:solidFill>
                  <a:schemeClr val="dk1"/>
                </a:solidFill>
                <a:highlight>
                  <a:srgbClr val="FFFFFF"/>
                </a:highlight>
              </a:rPr>
              <a:t>Press team to engage key music publications and key radio stations with focus on the addition of </a:t>
            </a:r>
            <a:r>
              <a:rPr b="1" lang="en-GB">
                <a:solidFill>
                  <a:schemeClr val="dk1"/>
                </a:solidFill>
                <a:highlight>
                  <a:srgbClr val="FFFFFF"/>
                </a:highlight>
              </a:rPr>
              <a:t>Artist ‘X’</a:t>
            </a:r>
            <a:r>
              <a:rPr lang="en-GB">
                <a:solidFill>
                  <a:schemeClr val="dk1"/>
                </a:solidFill>
                <a:highlight>
                  <a:srgbClr val="FFFFFF"/>
                </a:highlight>
              </a:rPr>
              <a:t> and emphasis on one of the best lineups of the year. Key editorial in our media partner, </a:t>
            </a:r>
            <a:r>
              <a:rPr b="1" lang="en-GB">
                <a:solidFill>
                  <a:schemeClr val="dk1"/>
                </a:solidFill>
                <a:highlight>
                  <a:srgbClr val="FFFFFF"/>
                </a:highlight>
              </a:rPr>
              <a:t>Time Out </a:t>
            </a:r>
            <a:r>
              <a:rPr lang="en-GB">
                <a:solidFill>
                  <a:schemeClr val="dk1"/>
                </a:solidFill>
                <a:highlight>
                  <a:srgbClr val="FFFFFF"/>
                </a:highlight>
              </a:rPr>
              <a:t>with a print ad included for maximum impact.</a:t>
            </a:r>
            <a:endParaRPr>
              <a:solidFill>
                <a:schemeClr val="dk1"/>
              </a:solidFill>
              <a:highlight>
                <a:srgbClr val="FFFFFF"/>
              </a:highlight>
            </a:endParaRPr>
          </a:p>
          <a:p>
            <a:pPr indent="0" lvl="0" marL="0" rtl="0" algn="l">
              <a:lnSpc>
                <a:spcPct val="115000"/>
              </a:lnSpc>
              <a:spcBef>
                <a:spcPts val="1200"/>
              </a:spcBef>
              <a:spcAft>
                <a:spcPts val="0"/>
              </a:spcAft>
              <a:buNone/>
            </a:pPr>
            <a:r>
              <a:rPr b="1" lang="en-GB">
                <a:solidFill>
                  <a:schemeClr val="dk1"/>
                </a:solidFill>
                <a:highlight>
                  <a:srgbClr val="FFFFFF"/>
                </a:highlight>
              </a:rPr>
              <a:t>PRINT</a:t>
            </a:r>
            <a:r>
              <a:rPr lang="en-GB" sz="1800">
                <a:solidFill>
                  <a:schemeClr val="dk1"/>
                </a:solidFill>
                <a:highlight>
                  <a:srgbClr val="FFFFFF"/>
                </a:highlight>
              </a:rPr>
              <a:t> </a:t>
            </a:r>
            <a:r>
              <a:rPr lang="en-GB">
                <a:solidFill>
                  <a:schemeClr val="dk1"/>
                </a:solidFill>
                <a:highlight>
                  <a:srgbClr val="FFFFFF"/>
                </a:highlight>
              </a:rPr>
              <a:t>In line with our target audience, run print ads across key Gen X and Millennial Muso publications. This is dependent on the requested artwork changes. To run March onwards:</a:t>
            </a:r>
            <a:endParaRPr>
              <a:solidFill>
                <a:schemeClr val="dk1"/>
              </a:solidFill>
              <a:highlight>
                <a:srgbClr val="FFFFFF"/>
              </a:highlight>
            </a:endParaRPr>
          </a:p>
          <a:p>
            <a:pPr indent="0" lvl="0" marL="0" rtl="0" algn="l">
              <a:lnSpc>
                <a:spcPct val="115000"/>
              </a:lnSpc>
              <a:spcBef>
                <a:spcPts val="1200"/>
              </a:spcBef>
              <a:spcAft>
                <a:spcPts val="0"/>
              </a:spcAft>
              <a:buNone/>
            </a:pPr>
            <a:r>
              <a:rPr b="1" lang="en-GB">
                <a:solidFill>
                  <a:srgbClr val="FF9900"/>
                </a:solidFill>
                <a:highlight>
                  <a:srgbClr val="FFFFFF"/>
                </a:highlight>
              </a:rPr>
              <a:t>Evening Standard </a:t>
            </a:r>
            <a:r>
              <a:rPr b="1" lang="en-GB">
                <a:solidFill>
                  <a:schemeClr val="dk1"/>
                </a:solidFill>
                <a:highlight>
                  <a:srgbClr val="FFFFFF"/>
                </a:highlight>
              </a:rPr>
              <a:t>- 2nd March (full page)</a:t>
            </a:r>
            <a:endParaRPr b="1">
              <a:solidFill>
                <a:schemeClr val="dk1"/>
              </a:solidFill>
              <a:highlight>
                <a:srgbClr val="FFFFFF"/>
              </a:highlight>
            </a:endParaRPr>
          </a:p>
          <a:p>
            <a:pPr indent="0" lvl="0" marL="0" rtl="0" algn="l">
              <a:lnSpc>
                <a:spcPct val="115000"/>
              </a:lnSpc>
              <a:spcBef>
                <a:spcPts val="1200"/>
              </a:spcBef>
              <a:spcAft>
                <a:spcPts val="0"/>
              </a:spcAft>
              <a:buNone/>
            </a:pPr>
            <a:r>
              <a:rPr b="1" lang="en-GB">
                <a:solidFill>
                  <a:srgbClr val="FF9900"/>
                </a:solidFill>
                <a:highlight>
                  <a:srgbClr val="FFFFFF"/>
                </a:highlight>
              </a:rPr>
              <a:t>Time Out </a:t>
            </a:r>
            <a:r>
              <a:rPr b="1" lang="en-GB">
                <a:solidFill>
                  <a:schemeClr val="dk1"/>
                </a:solidFill>
                <a:highlight>
                  <a:srgbClr val="FFFFFF"/>
                </a:highlight>
              </a:rPr>
              <a:t>- 3rd March (full page) </a:t>
            </a:r>
            <a:r>
              <a:rPr b="1" lang="en-GB">
                <a:solidFill>
                  <a:srgbClr val="FF9900"/>
                </a:solidFill>
                <a:highlight>
                  <a:srgbClr val="FFFFFF"/>
                </a:highlight>
              </a:rPr>
              <a:t>Guardian Guide </a:t>
            </a:r>
            <a:r>
              <a:rPr b="1" lang="en-GB">
                <a:solidFill>
                  <a:schemeClr val="dk1"/>
                </a:solidFill>
                <a:highlight>
                  <a:srgbClr val="FFFFFF"/>
                </a:highlight>
              </a:rPr>
              <a:t>- 7th March </a:t>
            </a:r>
            <a:endParaRPr b="1">
              <a:solidFill>
                <a:schemeClr val="dk1"/>
              </a:solidFill>
              <a:highlight>
                <a:srgbClr val="FFFFFF"/>
              </a:highlight>
            </a:endParaRPr>
          </a:p>
          <a:p>
            <a:pPr indent="0" lvl="0" marL="0" rtl="0" algn="l">
              <a:lnSpc>
                <a:spcPct val="115000"/>
              </a:lnSpc>
              <a:spcBef>
                <a:spcPts val="1200"/>
              </a:spcBef>
              <a:spcAft>
                <a:spcPts val="0"/>
              </a:spcAft>
              <a:buNone/>
            </a:pPr>
            <a:r>
              <a:rPr b="1" lang="en-GB">
                <a:solidFill>
                  <a:srgbClr val="FF9900"/>
                </a:solidFill>
                <a:highlight>
                  <a:srgbClr val="FFFFFF"/>
                </a:highlight>
              </a:rPr>
              <a:t>Observer </a:t>
            </a:r>
            <a:r>
              <a:rPr b="1" lang="en-GB">
                <a:solidFill>
                  <a:schemeClr val="dk1"/>
                </a:solidFill>
                <a:highlight>
                  <a:srgbClr val="FFFFFF"/>
                </a:highlight>
              </a:rPr>
              <a:t>- 8th March (25 x 4)</a:t>
            </a:r>
            <a:endParaRPr b="1">
              <a:solidFill>
                <a:schemeClr val="dk1"/>
              </a:solidFill>
              <a:highlight>
                <a:srgbClr val="FFFFFF"/>
              </a:highlight>
            </a:endParaRPr>
          </a:p>
          <a:p>
            <a:pPr indent="0" lvl="0" marL="0" rtl="0" algn="l">
              <a:lnSpc>
                <a:spcPct val="115000"/>
              </a:lnSpc>
              <a:spcBef>
                <a:spcPts val="1200"/>
              </a:spcBef>
              <a:spcAft>
                <a:spcPts val="0"/>
              </a:spcAft>
              <a:buNone/>
            </a:pPr>
            <a:r>
              <a:rPr b="1" lang="en-GB">
                <a:solidFill>
                  <a:schemeClr val="dk1"/>
                </a:solidFill>
                <a:highlight>
                  <a:srgbClr val="FFFFFF"/>
                </a:highlight>
              </a:rPr>
              <a:t>RADIO</a:t>
            </a:r>
            <a:r>
              <a:rPr lang="en-GB" sz="1800">
                <a:solidFill>
                  <a:schemeClr val="dk1"/>
                </a:solidFill>
                <a:highlight>
                  <a:srgbClr val="FFFFFF"/>
                </a:highlight>
              </a:rPr>
              <a:t> </a:t>
            </a:r>
            <a:r>
              <a:rPr lang="en-GB">
                <a:solidFill>
                  <a:schemeClr val="dk1"/>
                </a:solidFill>
                <a:highlight>
                  <a:srgbClr val="FFFFFF"/>
                </a:highlight>
              </a:rPr>
              <a:t>Radio trails and Live Reads </a:t>
            </a:r>
            <a:r>
              <a:rPr b="1" lang="en-GB">
                <a:solidFill>
                  <a:srgbClr val="FF9900"/>
                </a:solidFill>
                <a:highlight>
                  <a:srgbClr val="FFFFFF"/>
                </a:highlight>
              </a:rPr>
              <a:t>Absolute</a:t>
            </a:r>
            <a:r>
              <a:rPr b="1" lang="en-GB">
                <a:solidFill>
                  <a:schemeClr val="dk1"/>
                </a:solidFill>
                <a:highlight>
                  <a:srgbClr val="FFFFFF"/>
                </a:highlight>
              </a:rPr>
              <a:t>- w/c 2nd March</a:t>
            </a:r>
            <a:endParaRPr b="1">
              <a:solidFill>
                <a:schemeClr val="dk1"/>
              </a:solidFill>
              <a:highlight>
                <a:srgbClr val="FFFFFF"/>
              </a:highlight>
            </a:endParaRPr>
          </a:p>
          <a:p>
            <a:pPr indent="0" lvl="0" marL="0" rtl="0" algn="l">
              <a:lnSpc>
                <a:spcPct val="115000"/>
              </a:lnSpc>
              <a:spcBef>
                <a:spcPts val="1200"/>
              </a:spcBef>
              <a:spcAft>
                <a:spcPts val="0"/>
              </a:spcAft>
              <a:buNone/>
            </a:pPr>
            <a:r>
              <a:t/>
            </a:r>
            <a:endParaRPr b="1" sz="1800">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spcBef>
                <a:spcPts val="1200"/>
              </a:spcBef>
              <a:spcAft>
                <a:spcPts val="0"/>
              </a:spcAft>
              <a:buNone/>
            </a:pPr>
            <a:r>
              <a:t/>
            </a:r>
            <a:endParaRPr>
              <a:solidFill>
                <a:schemeClr val="accent1"/>
              </a:solidFill>
            </a:endParaRPr>
          </a:p>
          <a:p>
            <a:pPr indent="0" lvl="0" marL="0" rtl="0" algn="l">
              <a:spcBef>
                <a:spcPts val="0"/>
              </a:spcBef>
              <a:spcAft>
                <a:spcPts val="0"/>
              </a:spcAft>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60"/>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447" name="Google Shape;447;p60"/>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448" name="Google Shape;448;p60"/>
          <p:cNvSpPr txBox="1"/>
          <p:nvPr/>
        </p:nvSpPr>
        <p:spPr>
          <a:xfrm>
            <a:off x="1926575" y="227125"/>
            <a:ext cx="66129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MARKETING PLAN</a:t>
            </a:r>
            <a:br>
              <a:rPr b="1" lang="en-GB" sz="3300"/>
            </a:br>
            <a:r>
              <a:rPr b="1" lang="en-GB" sz="3300">
                <a:solidFill>
                  <a:schemeClr val="accent1"/>
                </a:solidFill>
              </a:rPr>
              <a:t>PHASE 2 - DIGITAL  OUTDOOR</a:t>
            </a:r>
            <a:endParaRPr b="1" sz="1900">
              <a:solidFill>
                <a:schemeClr val="accent1"/>
              </a:solidFill>
            </a:endParaRPr>
          </a:p>
        </p:txBody>
      </p:sp>
      <p:pic>
        <p:nvPicPr>
          <p:cNvPr id="449" name="Google Shape;449;p60"/>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450" name="Google Shape;450;p60"/>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451" name="Google Shape;451;p60"/>
          <p:cNvSpPr txBox="1"/>
          <p:nvPr/>
        </p:nvSpPr>
        <p:spPr>
          <a:xfrm>
            <a:off x="1202825" y="1164525"/>
            <a:ext cx="6746700" cy="3651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GB" sz="1800">
                <a:solidFill>
                  <a:schemeClr val="dk1"/>
                </a:solidFill>
                <a:highlight>
                  <a:srgbClr val="FFFFFF"/>
                </a:highlight>
              </a:rPr>
              <a:t>DIGITAL</a:t>
            </a:r>
            <a:r>
              <a:rPr lang="en-GB" sz="1800">
                <a:solidFill>
                  <a:schemeClr val="dk1"/>
                </a:solidFill>
                <a:highlight>
                  <a:srgbClr val="FFFFFF"/>
                </a:highlight>
              </a:rPr>
              <a:t> </a:t>
            </a:r>
            <a:r>
              <a:rPr lang="en-GB">
                <a:solidFill>
                  <a:schemeClr val="dk1"/>
                </a:solidFill>
                <a:highlight>
                  <a:srgbClr val="FFFFFF"/>
                </a:highlight>
              </a:rPr>
              <a:t>Using new video assets and amended artwork, we will run a heavy digital campaign, weighted to YouTube, Facebook and Instagram and specifically targeting </a:t>
            </a:r>
            <a:r>
              <a:rPr b="1" lang="en-GB">
                <a:solidFill>
                  <a:schemeClr val="dk1"/>
                </a:solidFill>
                <a:highlight>
                  <a:srgbClr val="FFFFFF"/>
                </a:highlight>
              </a:rPr>
              <a:t>Artist’s &amp; Artist ‘X’s fans. </a:t>
            </a:r>
            <a:r>
              <a:rPr b="1" lang="en-GB">
                <a:solidFill>
                  <a:srgbClr val="FF9900"/>
                </a:solidFill>
                <a:highlight>
                  <a:srgbClr val="FFFFFF"/>
                </a:highlight>
              </a:rPr>
              <a:t>Facebook video dark ads </a:t>
            </a:r>
            <a:r>
              <a:rPr lang="en-GB">
                <a:solidFill>
                  <a:schemeClr val="dk1"/>
                </a:solidFill>
                <a:highlight>
                  <a:srgbClr val="FFFFFF"/>
                </a:highlight>
              </a:rPr>
              <a:t>- From </a:t>
            </a:r>
            <a:r>
              <a:rPr b="1" lang="en-GB">
                <a:solidFill>
                  <a:schemeClr val="dk1"/>
                </a:solidFill>
                <a:highlight>
                  <a:srgbClr val="FFFFFF"/>
                </a:highlight>
              </a:rPr>
              <a:t>Artist’s &amp; Artist ‘X’s</a:t>
            </a:r>
            <a:r>
              <a:rPr lang="en-GB">
                <a:solidFill>
                  <a:schemeClr val="dk1"/>
                </a:solidFill>
                <a:highlight>
                  <a:srgbClr val="FFFFFF"/>
                </a:highlight>
              </a:rPr>
              <a:t> </a:t>
            </a:r>
            <a:r>
              <a:rPr b="1" lang="en-GB">
                <a:solidFill>
                  <a:srgbClr val="FF9900"/>
                </a:solidFill>
                <a:highlight>
                  <a:srgbClr val="FFFFFF"/>
                </a:highlight>
              </a:rPr>
              <a:t>Instagram video dark ads</a:t>
            </a:r>
            <a:endParaRPr b="1">
              <a:solidFill>
                <a:srgbClr val="FF9900"/>
              </a:solidFill>
              <a:highlight>
                <a:srgbClr val="FFFFFF"/>
              </a:highlight>
            </a:endParaRPr>
          </a:p>
          <a:p>
            <a:pPr indent="0" lvl="0" marL="0" rtl="0" algn="l">
              <a:lnSpc>
                <a:spcPct val="115000"/>
              </a:lnSpc>
              <a:spcBef>
                <a:spcPts val="1200"/>
              </a:spcBef>
              <a:spcAft>
                <a:spcPts val="0"/>
              </a:spcAft>
              <a:buNone/>
            </a:pPr>
            <a:r>
              <a:rPr b="1" lang="en-GB">
                <a:solidFill>
                  <a:srgbClr val="FF9900"/>
                </a:solidFill>
                <a:highlight>
                  <a:srgbClr val="FFFFFF"/>
                </a:highlight>
              </a:rPr>
              <a:t>Instagram Story ads YouTube pre-roll YouTube bumpers</a:t>
            </a:r>
            <a:endParaRPr b="1">
              <a:solidFill>
                <a:srgbClr val="FF9900"/>
              </a:solidFill>
              <a:highlight>
                <a:srgbClr val="FFFFFF"/>
              </a:highlight>
            </a:endParaRPr>
          </a:p>
          <a:p>
            <a:pPr indent="0" lvl="0" marL="0" rtl="0" algn="l">
              <a:lnSpc>
                <a:spcPct val="115000"/>
              </a:lnSpc>
              <a:spcBef>
                <a:spcPts val="1200"/>
              </a:spcBef>
              <a:spcAft>
                <a:spcPts val="0"/>
              </a:spcAft>
              <a:buNone/>
            </a:pPr>
            <a:r>
              <a:rPr b="1" lang="en-GB" sz="1800">
                <a:solidFill>
                  <a:schemeClr val="dk1"/>
                </a:solidFill>
                <a:highlight>
                  <a:srgbClr val="FFFFFF"/>
                </a:highlight>
              </a:rPr>
              <a:t>OUTDOOR</a:t>
            </a:r>
            <a:r>
              <a:rPr lang="en-GB" sz="1800">
                <a:solidFill>
                  <a:schemeClr val="dk1"/>
                </a:solidFill>
                <a:highlight>
                  <a:srgbClr val="FFFFFF"/>
                </a:highlight>
              </a:rPr>
              <a:t> </a:t>
            </a:r>
            <a:r>
              <a:rPr lang="en-GB">
                <a:solidFill>
                  <a:schemeClr val="dk1"/>
                </a:solidFill>
                <a:highlight>
                  <a:srgbClr val="FFFFFF"/>
                </a:highlight>
              </a:rPr>
              <a:t>Implement a TFL and second outdoor campaign with key focus on London. Add second Bristol campaign based on performance. Creative will be multi event artwork and solo Artist from March: </a:t>
            </a:r>
            <a:r>
              <a:rPr b="1" lang="en-GB">
                <a:solidFill>
                  <a:srgbClr val="FF9900"/>
                </a:solidFill>
                <a:highlight>
                  <a:srgbClr val="FFFFFF"/>
                </a:highlight>
              </a:rPr>
              <a:t>Digital Outdoor - </a:t>
            </a:r>
            <a:r>
              <a:rPr b="1" lang="en-GB">
                <a:solidFill>
                  <a:schemeClr val="dk1"/>
                </a:solidFill>
                <a:highlight>
                  <a:srgbClr val="FFFFFF"/>
                </a:highlight>
              </a:rPr>
              <a:t>7th March (D6 and D12)</a:t>
            </a:r>
            <a:endParaRPr b="1">
              <a:solidFill>
                <a:schemeClr val="dk1"/>
              </a:solidFill>
              <a:highlight>
                <a:srgbClr val="FFFFFF"/>
              </a:highlight>
            </a:endParaRPr>
          </a:p>
          <a:p>
            <a:pPr indent="0" lvl="0" marL="0" rtl="0" algn="l">
              <a:lnSpc>
                <a:spcPct val="115000"/>
              </a:lnSpc>
              <a:spcBef>
                <a:spcPts val="1200"/>
              </a:spcBef>
              <a:spcAft>
                <a:spcPts val="0"/>
              </a:spcAft>
              <a:buNone/>
            </a:pPr>
            <a:r>
              <a:rPr b="1" lang="en-GB">
                <a:solidFill>
                  <a:srgbClr val="FF9900"/>
                </a:solidFill>
                <a:highlight>
                  <a:srgbClr val="FFFFFF"/>
                </a:highlight>
              </a:rPr>
              <a:t>TFL Underground </a:t>
            </a:r>
            <a:r>
              <a:rPr b="1" lang="en-GB">
                <a:solidFill>
                  <a:schemeClr val="dk1"/>
                </a:solidFill>
                <a:highlight>
                  <a:srgbClr val="FFFFFF"/>
                </a:highlight>
              </a:rPr>
              <a:t>- 16th March (4 sheets, 6 sheets, 12 sheets))</a:t>
            </a:r>
            <a:endParaRPr b="1">
              <a:solidFill>
                <a:schemeClr val="dk1"/>
              </a:solidFill>
              <a:highlight>
                <a:srgbClr val="FFFFFF"/>
              </a:highlight>
            </a:endParaRPr>
          </a:p>
          <a:p>
            <a:pPr indent="0" lvl="0" marL="0" rtl="0" algn="l">
              <a:lnSpc>
                <a:spcPct val="115000"/>
              </a:lnSpc>
              <a:spcBef>
                <a:spcPts val="1200"/>
              </a:spcBef>
              <a:spcAft>
                <a:spcPts val="0"/>
              </a:spcAft>
              <a:buNone/>
            </a:pPr>
            <a:r>
              <a:t/>
            </a:r>
            <a:endParaRPr b="1" sz="1800">
              <a:solidFill>
                <a:schemeClr val="dk1"/>
              </a:solidFill>
              <a:highlight>
                <a:srgbClr val="FFFFFF"/>
              </a:highlight>
            </a:endParaRPr>
          </a:p>
          <a:p>
            <a:pPr indent="0" lvl="0" marL="0" rtl="0" algn="l">
              <a:lnSpc>
                <a:spcPct val="115000"/>
              </a:lnSpc>
              <a:spcBef>
                <a:spcPts val="1200"/>
              </a:spcBef>
              <a:spcAft>
                <a:spcPts val="0"/>
              </a:spcAft>
              <a:buNone/>
            </a:pPr>
            <a:r>
              <a:t/>
            </a:r>
            <a:endParaRPr b="1" sz="1800">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spcBef>
                <a:spcPts val="1200"/>
              </a:spcBef>
              <a:spcAft>
                <a:spcPts val="0"/>
              </a:spcAft>
              <a:buNone/>
            </a:pPr>
            <a:r>
              <a:t/>
            </a:r>
            <a:endParaRPr>
              <a:solidFill>
                <a:schemeClr val="accent1"/>
              </a:solidFill>
            </a:endParaRPr>
          </a:p>
          <a:p>
            <a:pPr indent="0" lvl="0" marL="0" rtl="0" algn="l">
              <a:spcBef>
                <a:spcPts val="0"/>
              </a:spcBef>
              <a:spcAft>
                <a:spcPts val="0"/>
              </a:spcAft>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61"/>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457" name="Google Shape;457;p61"/>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458" name="Google Shape;458;p61"/>
          <p:cNvSpPr txBox="1"/>
          <p:nvPr/>
        </p:nvSpPr>
        <p:spPr>
          <a:xfrm>
            <a:off x="1926575" y="227125"/>
            <a:ext cx="66129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PHASE 2</a:t>
            </a:r>
            <a:br>
              <a:rPr b="1" lang="en-GB" sz="3300"/>
            </a:br>
            <a:r>
              <a:rPr b="1" lang="en-GB" sz="3300">
                <a:solidFill>
                  <a:schemeClr val="accent1"/>
                </a:solidFill>
              </a:rPr>
              <a:t>QUESTIONS</a:t>
            </a:r>
            <a:endParaRPr b="1" sz="1900">
              <a:solidFill>
                <a:schemeClr val="accent1"/>
              </a:solidFill>
            </a:endParaRPr>
          </a:p>
        </p:txBody>
      </p:sp>
      <p:pic>
        <p:nvPicPr>
          <p:cNvPr id="459" name="Google Shape;459;p61"/>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460" name="Google Shape;460;p61"/>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461" name="Google Shape;461;p61"/>
          <p:cNvSpPr txBox="1"/>
          <p:nvPr/>
        </p:nvSpPr>
        <p:spPr>
          <a:xfrm>
            <a:off x="598975" y="1177050"/>
            <a:ext cx="6746700" cy="2789400"/>
          </a:xfrm>
          <a:prstGeom prst="rect">
            <a:avLst/>
          </a:prstGeom>
          <a:noFill/>
          <a:ln>
            <a:noFill/>
          </a:ln>
        </p:spPr>
        <p:txBody>
          <a:bodyPr anchorCtr="0" anchor="t" bIns="91425" lIns="91425" spcFirstLastPara="1" rIns="91425" wrap="square" tIns="91425">
            <a:noAutofit/>
          </a:bodyPr>
          <a:lstStyle/>
          <a:p>
            <a:pPr indent="-228600" lvl="0" marL="457200" rtl="0" algn="l">
              <a:lnSpc>
                <a:spcPct val="115000"/>
              </a:lnSpc>
              <a:spcBef>
                <a:spcPts val="1200"/>
              </a:spcBef>
              <a:spcAft>
                <a:spcPts val="0"/>
              </a:spcAft>
              <a:buClr>
                <a:schemeClr val="dk1"/>
              </a:buClr>
              <a:buSzPts val="1100"/>
              <a:buNone/>
            </a:pPr>
            <a:r>
              <a:rPr lang="en-GB">
                <a:solidFill>
                  <a:schemeClr val="dk1"/>
                </a:solidFill>
                <a:highlight>
                  <a:srgbClr val="FFFFFF"/>
                </a:highlight>
              </a:rPr>
              <a:t>●  </a:t>
            </a:r>
            <a:r>
              <a:rPr b="1" lang="en-GB">
                <a:solidFill>
                  <a:srgbClr val="FF9900"/>
                </a:solidFill>
                <a:highlight>
                  <a:srgbClr val="FFFFFF"/>
                </a:highlight>
              </a:rPr>
              <a:t>Sustainability: </a:t>
            </a:r>
            <a:r>
              <a:rPr b="1" lang="en-GB">
                <a:solidFill>
                  <a:schemeClr val="dk1"/>
                </a:solidFill>
                <a:highlight>
                  <a:srgbClr val="FFFFFF"/>
                </a:highlight>
              </a:rPr>
              <a:t>We need to firm up our plan to release a sustainability dossier as part of our event in conjunction with the band.</a:t>
            </a:r>
            <a:endParaRPr b="1">
              <a:solidFill>
                <a:schemeClr val="dk1"/>
              </a:solidFill>
              <a:highlight>
                <a:srgbClr val="FFFFFF"/>
              </a:highlight>
            </a:endParaRPr>
          </a:p>
          <a:p>
            <a:pPr indent="-228600" lvl="0" marL="457200" rtl="0" algn="l">
              <a:lnSpc>
                <a:spcPct val="115000"/>
              </a:lnSpc>
              <a:spcBef>
                <a:spcPts val="0"/>
              </a:spcBef>
              <a:spcAft>
                <a:spcPts val="0"/>
              </a:spcAft>
              <a:buClr>
                <a:schemeClr val="dk1"/>
              </a:buClr>
              <a:buSzPts val="1100"/>
              <a:buNone/>
            </a:pPr>
            <a:r>
              <a:t/>
            </a:r>
            <a:endParaRPr b="1">
              <a:solidFill>
                <a:schemeClr val="dk1"/>
              </a:solidFill>
              <a:highlight>
                <a:srgbClr val="FFFFFF"/>
              </a:highlight>
            </a:endParaRPr>
          </a:p>
          <a:p>
            <a:pPr indent="-228600" lvl="0" marL="457200" rtl="0" algn="l">
              <a:lnSpc>
                <a:spcPct val="115000"/>
              </a:lnSpc>
              <a:spcBef>
                <a:spcPts val="0"/>
              </a:spcBef>
              <a:spcAft>
                <a:spcPts val="0"/>
              </a:spcAft>
              <a:buClr>
                <a:schemeClr val="dk1"/>
              </a:buClr>
              <a:buSzPts val="1100"/>
              <a:buNone/>
            </a:pPr>
            <a:r>
              <a:rPr lang="en-GB">
                <a:solidFill>
                  <a:schemeClr val="dk1"/>
                </a:solidFill>
                <a:highlight>
                  <a:srgbClr val="FFFFFF"/>
                </a:highlight>
              </a:rPr>
              <a:t>●  </a:t>
            </a:r>
            <a:r>
              <a:rPr b="1" lang="en-GB">
                <a:solidFill>
                  <a:srgbClr val="FF9900"/>
                </a:solidFill>
                <a:highlight>
                  <a:srgbClr val="FFFFFF"/>
                </a:highlight>
              </a:rPr>
              <a:t>Information: </a:t>
            </a:r>
            <a:r>
              <a:rPr b="1" lang="en-GB">
                <a:solidFill>
                  <a:schemeClr val="dk1"/>
                </a:solidFill>
                <a:highlight>
                  <a:srgbClr val="FFFFFF"/>
                </a:highlight>
              </a:rPr>
              <a:t>Can we announce the shows in terms of production/ set list</a:t>
            </a:r>
            <a:endParaRPr b="1">
              <a:solidFill>
                <a:schemeClr val="dk1"/>
              </a:solidFill>
              <a:highlight>
                <a:srgbClr val="FFFFFF"/>
              </a:highlight>
            </a:endParaRPr>
          </a:p>
          <a:p>
            <a:pPr indent="-228600" lvl="0" marL="457200" rtl="0" algn="l">
              <a:lnSpc>
                <a:spcPct val="115000"/>
              </a:lnSpc>
              <a:spcBef>
                <a:spcPts val="0"/>
              </a:spcBef>
              <a:spcAft>
                <a:spcPts val="0"/>
              </a:spcAft>
              <a:buClr>
                <a:schemeClr val="dk1"/>
              </a:buClr>
              <a:buSzPts val="1100"/>
              <a:buNone/>
            </a:pPr>
            <a:r>
              <a:t/>
            </a:r>
            <a:endParaRPr b="1">
              <a:solidFill>
                <a:schemeClr val="dk1"/>
              </a:solidFill>
              <a:highlight>
                <a:srgbClr val="FFFFFF"/>
              </a:highlight>
            </a:endParaRPr>
          </a:p>
          <a:p>
            <a:pPr indent="-228600" lvl="0" marL="457200" rtl="0" algn="l">
              <a:lnSpc>
                <a:spcPct val="115000"/>
              </a:lnSpc>
              <a:spcBef>
                <a:spcPts val="0"/>
              </a:spcBef>
              <a:spcAft>
                <a:spcPts val="0"/>
              </a:spcAft>
              <a:buClr>
                <a:schemeClr val="dk1"/>
              </a:buClr>
              <a:buSzPts val="1100"/>
              <a:buNone/>
            </a:pPr>
            <a:r>
              <a:rPr lang="en-GB">
                <a:solidFill>
                  <a:schemeClr val="dk1"/>
                </a:solidFill>
                <a:highlight>
                  <a:srgbClr val="FFFFFF"/>
                </a:highlight>
              </a:rPr>
              <a:t>●  </a:t>
            </a:r>
            <a:r>
              <a:rPr b="1" lang="en-GB">
                <a:solidFill>
                  <a:srgbClr val="FF9900"/>
                </a:solidFill>
                <a:highlight>
                  <a:srgbClr val="FFFFFF"/>
                </a:highlight>
              </a:rPr>
              <a:t>Press Release: </a:t>
            </a:r>
            <a:r>
              <a:rPr b="1" lang="en-GB">
                <a:solidFill>
                  <a:schemeClr val="dk1"/>
                </a:solidFill>
                <a:highlight>
                  <a:srgbClr val="FFFFFF"/>
                </a:highlight>
              </a:rPr>
              <a:t>What assets are available? Messaging - quotes, sustainability</a:t>
            </a:r>
            <a:endParaRPr b="1">
              <a:solidFill>
                <a:schemeClr val="dk1"/>
              </a:solidFill>
              <a:highlight>
                <a:srgbClr val="FFFFFF"/>
              </a:highlight>
            </a:endParaRPr>
          </a:p>
          <a:p>
            <a:pPr indent="-228600" lvl="0" marL="457200" rtl="0" algn="l">
              <a:lnSpc>
                <a:spcPct val="115000"/>
              </a:lnSpc>
              <a:spcBef>
                <a:spcPts val="0"/>
              </a:spcBef>
              <a:spcAft>
                <a:spcPts val="0"/>
              </a:spcAft>
              <a:buClr>
                <a:schemeClr val="dk1"/>
              </a:buClr>
              <a:buSzPts val="1100"/>
              <a:buNone/>
            </a:pPr>
            <a:r>
              <a:t/>
            </a:r>
            <a:endParaRPr b="1">
              <a:solidFill>
                <a:schemeClr val="dk1"/>
              </a:solidFill>
              <a:highlight>
                <a:srgbClr val="FFFFFF"/>
              </a:highlight>
            </a:endParaRPr>
          </a:p>
          <a:p>
            <a:pPr indent="-228600" lvl="0" marL="457200" rtl="0" algn="l">
              <a:lnSpc>
                <a:spcPct val="115000"/>
              </a:lnSpc>
              <a:spcBef>
                <a:spcPts val="0"/>
              </a:spcBef>
              <a:spcAft>
                <a:spcPts val="0"/>
              </a:spcAft>
              <a:buClr>
                <a:schemeClr val="dk1"/>
              </a:buClr>
              <a:buSzPts val="1100"/>
              <a:buNone/>
            </a:pPr>
            <a:r>
              <a:rPr lang="en-GB">
                <a:solidFill>
                  <a:schemeClr val="dk1"/>
                </a:solidFill>
                <a:highlight>
                  <a:srgbClr val="FFFFFF"/>
                </a:highlight>
              </a:rPr>
              <a:t>●  </a:t>
            </a:r>
            <a:r>
              <a:rPr b="1" lang="en-GB">
                <a:solidFill>
                  <a:srgbClr val="FF9900"/>
                </a:solidFill>
                <a:highlight>
                  <a:srgbClr val="FFFFFF"/>
                </a:highlight>
              </a:rPr>
              <a:t>Creative collaborative assets: </a:t>
            </a:r>
            <a:r>
              <a:rPr b="1" lang="en-GB">
                <a:solidFill>
                  <a:schemeClr val="dk1"/>
                </a:solidFill>
                <a:highlight>
                  <a:srgbClr val="FFFFFF"/>
                </a:highlight>
              </a:rPr>
              <a:t>Video, artwork, projection</a:t>
            </a:r>
            <a:endParaRPr b="1">
              <a:solidFill>
                <a:schemeClr val="dk1"/>
              </a:solidFill>
              <a:highlight>
                <a:srgbClr val="FFFFFF"/>
              </a:highlight>
            </a:endParaRPr>
          </a:p>
          <a:p>
            <a:pPr indent="-228600" lvl="0" marL="457200" rtl="0" algn="l">
              <a:lnSpc>
                <a:spcPct val="115000"/>
              </a:lnSpc>
              <a:spcBef>
                <a:spcPts val="0"/>
              </a:spcBef>
              <a:spcAft>
                <a:spcPts val="0"/>
              </a:spcAft>
              <a:buClr>
                <a:schemeClr val="dk1"/>
              </a:buClr>
              <a:buSzPts val="1100"/>
              <a:buNone/>
            </a:pPr>
            <a:r>
              <a:t/>
            </a:r>
            <a:endParaRPr b="1">
              <a:solidFill>
                <a:schemeClr val="dk1"/>
              </a:solidFill>
              <a:highlight>
                <a:srgbClr val="FFFFFF"/>
              </a:highlight>
            </a:endParaRPr>
          </a:p>
          <a:p>
            <a:pPr indent="-228600" lvl="0" marL="457200" rtl="0" algn="l">
              <a:lnSpc>
                <a:spcPct val="115000"/>
              </a:lnSpc>
              <a:spcBef>
                <a:spcPts val="0"/>
              </a:spcBef>
              <a:spcAft>
                <a:spcPts val="0"/>
              </a:spcAft>
              <a:buClr>
                <a:schemeClr val="dk1"/>
              </a:buClr>
              <a:buSzPts val="1100"/>
              <a:buNone/>
            </a:pPr>
            <a:r>
              <a:rPr b="1" lang="en-GB">
                <a:solidFill>
                  <a:schemeClr val="dk1"/>
                </a:solidFill>
                <a:highlight>
                  <a:srgbClr val="FFFFFF"/>
                </a:highlight>
              </a:rPr>
              <a:t>●  </a:t>
            </a:r>
            <a:r>
              <a:rPr b="1" lang="en-GB">
                <a:solidFill>
                  <a:srgbClr val="FF9900"/>
                </a:solidFill>
                <a:highlight>
                  <a:srgbClr val="FFFFFF"/>
                </a:highlight>
              </a:rPr>
              <a:t>New material</a:t>
            </a:r>
            <a:endParaRPr b="1">
              <a:solidFill>
                <a:srgbClr val="FF9900"/>
              </a:solidFill>
              <a:highlight>
                <a:srgbClr val="FFFFFF"/>
              </a:highlight>
            </a:endParaRPr>
          </a:p>
          <a:p>
            <a:pPr indent="0" lvl="0" marL="0" rtl="0" algn="l">
              <a:lnSpc>
                <a:spcPct val="115000"/>
              </a:lnSpc>
              <a:spcBef>
                <a:spcPts val="1200"/>
              </a:spcBef>
              <a:spcAft>
                <a:spcPts val="0"/>
              </a:spcAft>
              <a:buNone/>
            </a:pPr>
            <a:r>
              <a:t/>
            </a:r>
            <a:endParaRPr b="1" sz="1800">
              <a:solidFill>
                <a:schemeClr val="dk1"/>
              </a:solidFill>
              <a:highlight>
                <a:srgbClr val="FFFFFF"/>
              </a:highlight>
            </a:endParaRPr>
          </a:p>
          <a:p>
            <a:pPr indent="0" lvl="0" marL="0" rtl="0" algn="l">
              <a:lnSpc>
                <a:spcPct val="115000"/>
              </a:lnSpc>
              <a:spcBef>
                <a:spcPts val="1200"/>
              </a:spcBef>
              <a:spcAft>
                <a:spcPts val="0"/>
              </a:spcAft>
              <a:buNone/>
            </a:pPr>
            <a:r>
              <a:t/>
            </a:r>
            <a:endParaRPr b="1" sz="1800">
              <a:solidFill>
                <a:schemeClr val="dk1"/>
              </a:solidFill>
              <a:highlight>
                <a:srgbClr val="FFFFFF"/>
              </a:highlight>
            </a:endParaRPr>
          </a:p>
          <a:p>
            <a:pPr indent="0" lvl="0" marL="0" rtl="0" algn="l">
              <a:lnSpc>
                <a:spcPct val="115000"/>
              </a:lnSpc>
              <a:spcBef>
                <a:spcPts val="1200"/>
              </a:spcBef>
              <a:spcAft>
                <a:spcPts val="0"/>
              </a:spcAft>
              <a:buNone/>
            </a:pPr>
            <a:r>
              <a:t/>
            </a:r>
            <a:endParaRPr b="1" sz="1800">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spcBef>
                <a:spcPts val="1200"/>
              </a:spcBef>
              <a:spcAft>
                <a:spcPts val="0"/>
              </a:spcAft>
              <a:buNone/>
            </a:pPr>
            <a:r>
              <a:t/>
            </a:r>
            <a:endParaRPr>
              <a:solidFill>
                <a:schemeClr val="accent1"/>
              </a:solidFill>
            </a:endParaRPr>
          </a:p>
          <a:p>
            <a:pPr indent="0" lvl="0" marL="0" rtl="0" algn="l">
              <a:spcBef>
                <a:spcPts val="0"/>
              </a:spcBef>
              <a:spcAft>
                <a:spcPts val="0"/>
              </a:spcAft>
              <a:buNone/>
            </a:pPr>
            <a:r>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sp>
        <p:nvSpPr>
          <p:cNvPr id="466" name="Google Shape;466;p62"/>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THE MARKETING PLAN</a:t>
            </a:r>
            <a:endParaRPr b="1" sz="800">
              <a:solidFill>
                <a:schemeClr val="accent2"/>
              </a:solidFill>
              <a:latin typeface="Roboto Mono"/>
              <a:ea typeface="Roboto Mono"/>
              <a:cs typeface="Roboto Mono"/>
              <a:sym typeface="Roboto Mono"/>
            </a:endParaRPr>
          </a:p>
        </p:txBody>
      </p:sp>
      <p:cxnSp>
        <p:nvCxnSpPr>
          <p:cNvPr id="467" name="Google Shape;467;p62"/>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468" name="Google Shape;468;p62"/>
          <p:cNvSpPr txBox="1"/>
          <p:nvPr/>
        </p:nvSpPr>
        <p:spPr>
          <a:xfrm>
            <a:off x="1926575" y="227125"/>
            <a:ext cx="6612900" cy="13227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b="1" lang="en-GB" sz="3300"/>
              <a:t>PHASE 2</a:t>
            </a:r>
            <a:br>
              <a:rPr b="1" lang="en-GB" sz="3300"/>
            </a:br>
            <a:r>
              <a:rPr b="1" lang="en-GB" sz="3300">
                <a:solidFill>
                  <a:schemeClr val="accent1"/>
                </a:solidFill>
              </a:rPr>
              <a:t>WISHLIST</a:t>
            </a:r>
            <a:endParaRPr b="1" sz="1900">
              <a:solidFill>
                <a:schemeClr val="accent1"/>
              </a:solidFill>
            </a:endParaRPr>
          </a:p>
        </p:txBody>
      </p:sp>
      <p:pic>
        <p:nvPicPr>
          <p:cNvPr id="469" name="Google Shape;469;p62"/>
          <p:cNvPicPr preferRelativeResize="0"/>
          <p:nvPr/>
        </p:nvPicPr>
        <p:blipFill>
          <a:blip r:embed="rId3">
            <a:alphaModFix/>
          </a:blip>
          <a:stretch>
            <a:fillRect/>
          </a:stretch>
        </p:blipFill>
        <p:spPr>
          <a:xfrm flipH="1">
            <a:off x="330500" y="1071125"/>
            <a:ext cx="51541" cy="3745300"/>
          </a:xfrm>
          <a:prstGeom prst="rect">
            <a:avLst/>
          </a:prstGeom>
          <a:noFill/>
          <a:ln>
            <a:noFill/>
          </a:ln>
        </p:spPr>
      </p:pic>
      <p:pic>
        <p:nvPicPr>
          <p:cNvPr id="470" name="Google Shape;470;p62"/>
          <p:cNvPicPr preferRelativeResize="0"/>
          <p:nvPr/>
        </p:nvPicPr>
        <p:blipFill>
          <a:blip r:embed="rId3">
            <a:alphaModFix/>
          </a:blip>
          <a:stretch>
            <a:fillRect/>
          </a:stretch>
        </p:blipFill>
        <p:spPr>
          <a:xfrm flipH="1">
            <a:off x="8770300" y="1071125"/>
            <a:ext cx="51541" cy="3745300"/>
          </a:xfrm>
          <a:prstGeom prst="rect">
            <a:avLst/>
          </a:prstGeom>
          <a:noFill/>
          <a:ln>
            <a:noFill/>
          </a:ln>
        </p:spPr>
      </p:pic>
      <p:sp>
        <p:nvSpPr>
          <p:cNvPr id="471" name="Google Shape;471;p62"/>
          <p:cNvSpPr txBox="1"/>
          <p:nvPr/>
        </p:nvSpPr>
        <p:spPr>
          <a:xfrm>
            <a:off x="382050" y="1549075"/>
            <a:ext cx="6746700" cy="2789400"/>
          </a:xfrm>
          <a:prstGeom prst="rect">
            <a:avLst/>
          </a:prstGeom>
          <a:noFill/>
          <a:ln>
            <a:noFill/>
          </a:ln>
        </p:spPr>
        <p:txBody>
          <a:bodyPr anchorCtr="0" anchor="t" bIns="91425" lIns="91425" spcFirstLastPara="1" rIns="91425" wrap="square" tIns="91425">
            <a:noAutofit/>
          </a:bodyPr>
          <a:lstStyle/>
          <a:p>
            <a:pPr indent="-298450" lvl="0" marL="457200" rtl="0" algn="l">
              <a:lnSpc>
                <a:spcPct val="115000"/>
              </a:lnSpc>
              <a:spcBef>
                <a:spcPts val="1200"/>
              </a:spcBef>
              <a:spcAft>
                <a:spcPts val="0"/>
              </a:spcAft>
              <a:buClr>
                <a:schemeClr val="dk1"/>
              </a:buClr>
              <a:buSzPts val="1100"/>
              <a:buChar char="●"/>
            </a:pPr>
            <a:r>
              <a:rPr b="1" lang="en-GB">
                <a:highlight>
                  <a:srgbClr val="FFFFFF"/>
                </a:highlight>
              </a:rPr>
              <a:t>Artwork Approval: Prompt approval to hit outdoor and print</a:t>
            </a:r>
            <a:endParaRPr b="1">
              <a:highlight>
                <a:srgbClr val="FFFFFF"/>
              </a:highlight>
            </a:endParaRPr>
          </a:p>
          <a:p>
            <a:pPr indent="-298450" lvl="0" marL="457200" rtl="0" algn="l">
              <a:lnSpc>
                <a:spcPct val="115000"/>
              </a:lnSpc>
              <a:spcBef>
                <a:spcPts val="0"/>
              </a:spcBef>
              <a:spcAft>
                <a:spcPts val="0"/>
              </a:spcAft>
              <a:buClr>
                <a:schemeClr val="dk1"/>
              </a:buClr>
              <a:buSzPts val="1100"/>
              <a:buChar char="●"/>
            </a:pPr>
            <a:r>
              <a:rPr b="1" lang="en-GB">
                <a:highlight>
                  <a:srgbClr val="FFFFFF"/>
                </a:highlight>
              </a:rPr>
              <a:t>Social Support: Phase 2 Announcement</a:t>
            </a:r>
            <a:endParaRPr b="1">
              <a:highlight>
                <a:srgbClr val="FFFFFF"/>
              </a:highlight>
            </a:endParaRPr>
          </a:p>
          <a:p>
            <a:pPr indent="-298450" lvl="0" marL="457200" rtl="0" algn="l">
              <a:lnSpc>
                <a:spcPct val="115000"/>
              </a:lnSpc>
              <a:spcBef>
                <a:spcPts val="0"/>
              </a:spcBef>
              <a:spcAft>
                <a:spcPts val="0"/>
              </a:spcAft>
              <a:buClr>
                <a:schemeClr val="dk1"/>
              </a:buClr>
              <a:buSzPts val="1100"/>
              <a:buChar char="●"/>
            </a:pPr>
            <a:r>
              <a:rPr b="1" lang="en-GB">
                <a:highlight>
                  <a:srgbClr val="FFFFFF"/>
                </a:highlight>
              </a:rPr>
              <a:t>P</a:t>
            </a:r>
            <a:r>
              <a:rPr b="1" lang="en-GB">
                <a:highlight>
                  <a:srgbClr val="FFFFFF"/>
                </a:highlight>
              </a:rPr>
              <a:t>ress Quote</a:t>
            </a:r>
            <a:endParaRPr b="1">
              <a:highlight>
                <a:srgbClr val="FFFFFF"/>
              </a:highlight>
            </a:endParaRPr>
          </a:p>
          <a:p>
            <a:pPr indent="-298450" lvl="0" marL="457200" rtl="0" algn="l">
              <a:lnSpc>
                <a:spcPct val="115000"/>
              </a:lnSpc>
              <a:spcBef>
                <a:spcPts val="0"/>
              </a:spcBef>
              <a:spcAft>
                <a:spcPts val="0"/>
              </a:spcAft>
              <a:buClr>
                <a:schemeClr val="dk1"/>
              </a:buClr>
              <a:buSzPts val="1100"/>
              <a:buChar char="●"/>
            </a:pPr>
            <a:r>
              <a:rPr b="1" lang="en-GB">
                <a:highlight>
                  <a:srgbClr val="FFFFFF"/>
                </a:highlight>
              </a:rPr>
              <a:t>Video material</a:t>
            </a:r>
            <a:endParaRPr b="1">
              <a:highlight>
                <a:srgbClr val="FFFFFF"/>
              </a:highlight>
            </a:endParaRPr>
          </a:p>
          <a:p>
            <a:pPr indent="-298450" lvl="0" marL="457200" rtl="0" algn="l">
              <a:lnSpc>
                <a:spcPct val="115000"/>
              </a:lnSpc>
              <a:spcBef>
                <a:spcPts val="0"/>
              </a:spcBef>
              <a:spcAft>
                <a:spcPts val="0"/>
              </a:spcAft>
              <a:buClr>
                <a:schemeClr val="dk1"/>
              </a:buClr>
              <a:buSzPts val="1100"/>
              <a:buChar char="●"/>
            </a:pPr>
            <a:r>
              <a:rPr b="1" lang="en-GB">
                <a:highlight>
                  <a:srgbClr val="FFFFFF"/>
                </a:highlight>
              </a:rPr>
              <a:t>B</a:t>
            </a:r>
            <a:r>
              <a:rPr b="1" lang="en-GB">
                <a:highlight>
                  <a:srgbClr val="FFFFFF"/>
                </a:highlight>
              </a:rPr>
              <a:t>espoke assets: Video/ artwork</a:t>
            </a:r>
            <a:endParaRPr b="1">
              <a:highlight>
                <a:srgbClr val="FFFFFF"/>
              </a:highlight>
            </a:endParaRPr>
          </a:p>
          <a:p>
            <a:pPr indent="-298450" lvl="0" marL="457200" rtl="0" algn="l">
              <a:lnSpc>
                <a:spcPct val="115000"/>
              </a:lnSpc>
              <a:spcBef>
                <a:spcPts val="0"/>
              </a:spcBef>
              <a:spcAft>
                <a:spcPts val="0"/>
              </a:spcAft>
              <a:buClr>
                <a:schemeClr val="dk1"/>
              </a:buClr>
              <a:buSzPts val="1100"/>
              <a:buChar char="●"/>
            </a:pPr>
            <a:r>
              <a:rPr b="1" lang="en-GB">
                <a:highlight>
                  <a:srgbClr val="FFFFFF"/>
                </a:highlight>
              </a:rPr>
              <a:t>Press time</a:t>
            </a:r>
            <a:endParaRPr b="1">
              <a:highlight>
                <a:srgbClr val="FFFFFF"/>
              </a:highlight>
            </a:endParaRPr>
          </a:p>
          <a:p>
            <a:pPr indent="-298450" lvl="0" marL="457200" rtl="0" algn="l">
              <a:lnSpc>
                <a:spcPct val="115000"/>
              </a:lnSpc>
              <a:spcBef>
                <a:spcPts val="0"/>
              </a:spcBef>
              <a:spcAft>
                <a:spcPts val="0"/>
              </a:spcAft>
              <a:buClr>
                <a:schemeClr val="dk1"/>
              </a:buClr>
              <a:buSzPts val="1100"/>
              <a:buChar char="●"/>
            </a:pPr>
            <a:r>
              <a:rPr b="1" lang="en-GB">
                <a:highlight>
                  <a:srgbClr val="FFFFFF"/>
                </a:highlight>
              </a:rPr>
              <a:t>Media partner collaboration: CRACK</a:t>
            </a:r>
            <a:endParaRPr b="1">
              <a:highlight>
                <a:srgbClr val="FFFFFF"/>
              </a:highlight>
            </a:endParaRPr>
          </a:p>
          <a:p>
            <a:pPr indent="-298450" lvl="0" marL="457200" rtl="0" algn="l">
              <a:lnSpc>
                <a:spcPct val="115000"/>
              </a:lnSpc>
              <a:spcBef>
                <a:spcPts val="0"/>
              </a:spcBef>
              <a:spcAft>
                <a:spcPts val="0"/>
              </a:spcAft>
              <a:buClr>
                <a:schemeClr val="dk1"/>
              </a:buClr>
              <a:buSzPts val="1100"/>
              <a:buChar char="●"/>
            </a:pPr>
            <a:r>
              <a:rPr b="1" lang="en-GB">
                <a:highlight>
                  <a:srgbClr val="FFFFFF"/>
                </a:highlight>
              </a:rPr>
              <a:t>Pre-event: Rough Trade Bristol</a:t>
            </a:r>
            <a:endParaRPr b="1">
              <a:highlight>
                <a:srgbClr val="FFFFFF"/>
              </a:highlight>
            </a:endParaRPr>
          </a:p>
          <a:p>
            <a:pPr indent="0" lvl="0" marL="45720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b="1" sz="1800">
              <a:solidFill>
                <a:schemeClr val="dk1"/>
              </a:solidFill>
              <a:highlight>
                <a:srgbClr val="FFFFFF"/>
              </a:highlight>
            </a:endParaRPr>
          </a:p>
          <a:p>
            <a:pPr indent="0" lvl="0" marL="0" rtl="0" algn="l">
              <a:lnSpc>
                <a:spcPct val="115000"/>
              </a:lnSpc>
              <a:spcBef>
                <a:spcPts val="1200"/>
              </a:spcBef>
              <a:spcAft>
                <a:spcPts val="0"/>
              </a:spcAft>
              <a:buNone/>
            </a:pPr>
            <a:r>
              <a:t/>
            </a:r>
            <a:endParaRPr b="1" sz="1800">
              <a:solidFill>
                <a:schemeClr val="dk1"/>
              </a:solidFill>
              <a:highlight>
                <a:srgbClr val="FFFFFF"/>
              </a:highlight>
            </a:endParaRPr>
          </a:p>
          <a:p>
            <a:pPr indent="0" lvl="0" marL="0" rtl="0" algn="l">
              <a:lnSpc>
                <a:spcPct val="115000"/>
              </a:lnSpc>
              <a:spcBef>
                <a:spcPts val="1200"/>
              </a:spcBef>
              <a:spcAft>
                <a:spcPts val="0"/>
              </a:spcAft>
              <a:buNone/>
            </a:pPr>
            <a:r>
              <a:t/>
            </a:r>
            <a:endParaRPr b="1" sz="1800">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lnSpc>
                <a:spcPct val="115000"/>
              </a:lnSpc>
              <a:spcBef>
                <a:spcPts val="1200"/>
              </a:spcBef>
              <a:spcAft>
                <a:spcPts val="0"/>
              </a:spcAft>
              <a:buNone/>
            </a:pPr>
            <a:r>
              <a:t/>
            </a:r>
            <a:endParaRPr>
              <a:solidFill>
                <a:schemeClr val="dk1"/>
              </a:solidFill>
              <a:highlight>
                <a:srgbClr val="FFFFFF"/>
              </a:highlight>
            </a:endParaRPr>
          </a:p>
          <a:p>
            <a:pPr indent="0" lvl="0" marL="0" rtl="0" algn="l">
              <a:spcBef>
                <a:spcPts val="1200"/>
              </a:spcBef>
              <a:spcAft>
                <a:spcPts val="0"/>
              </a:spcAft>
              <a:buNone/>
            </a:pPr>
            <a:r>
              <a:t/>
            </a:r>
            <a:endParaRPr>
              <a:solidFill>
                <a:schemeClr val="accent1"/>
              </a:solidFill>
            </a:endParaRPr>
          </a:p>
          <a:p>
            <a:pPr indent="0" lvl="0" marL="0" rtl="0" algn="l">
              <a:spcBef>
                <a:spcPts val="0"/>
              </a:spcBef>
              <a:spcAft>
                <a:spcPts val="0"/>
              </a:spcAft>
              <a:buNone/>
            </a:pPr>
            <a:r>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cxnSp>
        <p:nvCxnSpPr>
          <p:cNvPr id="476" name="Google Shape;476;p63"/>
          <p:cNvCxnSpPr/>
          <p:nvPr/>
        </p:nvCxnSpPr>
        <p:spPr>
          <a:xfrm>
            <a:off x="226200" y="227125"/>
            <a:ext cx="8691600" cy="4800"/>
          </a:xfrm>
          <a:prstGeom prst="straightConnector1">
            <a:avLst/>
          </a:prstGeom>
          <a:noFill/>
          <a:ln cap="flat" cmpd="sng" w="9525">
            <a:solidFill>
              <a:srgbClr val="999999"/>
            </a:solidFill>
            <a:prstDash val="solid"/>
            <a:round/>
            <a:headEnd len="med" w="med" type="none"/>
            <a:tailEnd len="med" w="med" type="none"/>
          </a:ln>
        </p:spPr>
      </p:cxnSp>
      <p:sp>
        <p:nvSpPr>
          <p:cNvPr id="477" name="Google Shape;477;p63"/>
          <p:cNvSpPr txBox="1"/>
          <p:nvPr/>
        </p:nvSpPr>
        <p:spPr>
          <a:xfrm>
            <a:off x="150524" y="227125"/>
            <a:ext cx="2203200" cy="687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1600"/>
              </a:spcAft>
              <a:buClr>
                <a:schemeClr val="dk2"/>
              </a:buClr>
              <a:buSzPts val="1800"/>
              <a:buFont typeface="Arial"/>
              <a:buNone/>
            </a:pPr>
            <a:r>
              <a:rPr b="1" lang="en-GB" sz="800">
                <a:solidFill>
                  <a:schemeClr val="accent2"/>
                </a:solidFill>
                <a:latin typeface="Roboto Mono"/>
                <a:ea typeface="Roboto Mono"/>
                <a:cs typeface="Roboto Mono"/>
                <a:sym typeface="Roboto Mono"/>
              </a:rPr>
              <a:t>IN PRACTICE / </a:t>
            </a:r>
            <a:r>
              <a:rPr b="1" lang="en-GB" sz="800">
                <a:solidFill>
                  <a:schemeClr val="accent2"/>
                </a:solidFill>
                <a:latin typeface="Roboto Mono"/>
                <a:ea typeface="Roboto Mono"/>
                <a:cs typeface="Roboto Mono"/>
                <a:sym typeface="Roboto Mono"/>
              </a:rPr>
              <a:t>Q&amp;A</a:t>
            </a:r>
            <a:endParaRPr b="1" i="0" sz="800" u="none" cap="none" strike="noStrike">
              <a:solidFill>
                <a:schemeClr val="accent2"/>
              </a:solidFill>
              <a:latin typeface="Roboto Mono"/>
              <a:ea typeface="Roboto Mono"/>
              <a:cs typeface="Roboto Mono"/>
              <a:sym typeface="Roboto Mono"/>
            </a:endParaRPr>
          </a:p>
        </p:txBody>
      </p:sp>
      <p:sp>
        <p:nvSpPr>
          <p:cNvPr id="478" name="Google Shape;478;p63"/>
          <p:cNvSpPr txBox="1"/>
          <p:nvPr/>
        </p:nvSpPr>
        <p:spPr>
          <a:xfrm>
            <a:off x="6017525" y="227125"/>
            <a:ext cx="2967900" cy="687000"/>
          </a:xfrm>
          <a:prstGeom prst="rect">
            <a:avLst/>
          </a:prstGeom>
          <a:noFill/>
          <a:ln>
            <a:noFill/>
          </a:ln>
        </p:spPr>
        <p:txBody>
          <a:bodyPr anchorCtr="0" anchor="t" bIns="91425" lIns="91425" spcFirstLastPara="1" rIns="91425" wrap="square" tIns="91425">
            <a:noAutofit/>
          </a:bodyPr>
          <a:lstStyle/>
          <a:p>
            <a:pPr indent="0" lvl="0" marL="0" marR="0" rtl="0" algn="r">
              <a:lnSpc>
                <a:spcPct val="115000"/>
              </a:lnSpc>
              <a:spcBef>
                <a:spcPts val="0"/>
              </a:spcBef>
              <a:spcAft>
                <a:spcPts val="1600"/>
              </a:spcAft>
              <a:buClr>
                <a:schemeClr val="dk2"/>
              </a:buClr>
              <a:buSzPts val="1800"/>
              <a:buFont typeface="Arial"/>
              <a:buNone/>
            </a:pPr>
            <a:r>
              <a:t/>
            </a:r>
            <a:endParaRPr b="1" i="0" sz="800" u="none" cap="none" strike="noStrike">
              <a:solidFill>
                <a:schemeClr val="accent2"/>
              </a:solidFill>
              <a:latin typeface="Roboto Mono"/>
              <a:ea typeface="Roboto Mono"/>
              <a:cs typeface="Roboto Mono"/>
              <a:sym typeface="Roboto Mono"/>
            </a:endParaRPr>
          </a:p>
        </p:txBody>
      </p:sp>
      <p:sp>
        <p:nvSpPr>
          <p:cNvPr id="479" name="Google Shape;479;p63"/>
          <p:cNvSpPr txBox="1"/>
          <p:nvPr/>
        </p:nvSpPr>
        <p:spPr>
          <a:xfrm>
            <a:off x="226200" y="1589850"/>
            <a:ext cx="5543100" cy="1963800"/>
          </a:xfrm>
          <a:prstGeom prst="rect">
            <a:avLst/>
          </a:prstGeom>
          <a:noFill/>
          <a:ln>
            <a:noFill/>
          </a:ln>
        </p:spPr>
        <p:txBody>
          <a:bodyPr anchorCtr="0" anchor="t" bIns="91425" lIns="91425" spcFirstLastPara="1" rIns="91425" wrap="square" tIns="91425">
            <a:noAutofit/>
          </a:bodyPr>
          <a:lstStyle/>
          <a:p>
            <a:pPr indent="0" lvl="0" marL="0" marR="0" rtl="0" algn="l">
              <a:lnSpc>
                <a:spcPct val="150000"/>
              </a:lnSpc>
              <a:spcBef>
                <a:spcPts val="0"/>
              </a:spcBef>
              <a:spcAft>
                <a:spcPts val="0"/>
              </a:spcAft>
              <a:buClr>
                <a:srgbClr val="000000"/>
              </a:buClr>
              <a:buSzPts val="1400"/>
              <a:buFont typeface="Arial"/>
              <a:buNone/>
            </a:pPr>
            <a:r>
              <a:rPr b="1" lang="en-GB" sz="3000">
                <a:solidFill>
                  <a:srgbClr val="22232B"/>
                </a:solidFill>
                <a:latin typeface="Karla"/>
                <a:ea typeface="Karla"/>
                <a:cs typeface="Karla"/>
                <a:sym typeface="Karla"/>
              </a:rPr>
              <a:t>In Practice / </a:t>
            </a:r>
            <a:r>
              <a:rPr b="1" lang="en-GB" sz="3000">
                <a:solidFill>
                  <a:srgbClr val="22232B"/>
                </a:solidFill>
                <a:latin typeface="Karla"/>
                <a:ea typeface="Karla"/>
                <a:cs typeface="Karla"/>
                <a:sym typeface="Karla"/>
              </a:rPr>
              <a:t>Q&amp;A</a:t>
            </a:r>
            <a:endParaRPr b="1" sz="3000">
              <a:solidFill>
                <a:srgbClr val="22232B"/>
              </a:solidFill>
              <a:latin typeface="Karla"/>
              <a:ea typeface="Karla"/>
              <a:cs typeface="Karla"/>
              <a:sym typeface="Karla"/>
            </a:endParaRPr>
          </a:p>
          <a:p>
            <a:pPr indent="0" lvl="0" marL="0" marR="0" rtl="0" algn="l">
              <a:lnSpc>
                <a:spcPct val="150000"/>
              </a:lnSpc>
              <a:spcBef>
                <a:spcPts val="0"/>
              </a:spcBef>
              <a:spcAft>
                <a:spcPts val="0"/>
              </a:spcAft>
              <a:buClr>
                <a:srgbClr val="000000"/>
              </a:buClr>
              <a:buSzPts val="1400"/>
              <a:buFont typeface="Arial"/>
              <a:buNone/>
            </a:pPr>
            <a:r>
              <a:rPr b="1" lang="en-GB" sz="1800">
                <a:solidFill>
                  <a:srgbClr val="22232B"/>
                </a:solidFill>
                <a:latin typeface="Karla"/>
                <a:ea typeface="Karla"/>
                <a:cs typeface="Karla"/>
                <a:sym typeface="Karla"/>
              </a:rPr>
              <a:t>Austin Tobias</a:t>
            </a:r>
            <a:endParaRPr b="1" sz="1800">
              <a:solidFill>
                <a:srgbClr val="22232B"/>
              </a:solidFill>
              <a:latin typeface="Karla"/>
              <a:ea typeface="Karla"/>
              <a:cs typeface="Karla"/>
              <a:sym typeface="Karla"/>
            </a:endParaRPr>
          </a:p>
          <a:p>
            <a:pPr indent="0" lvl="0" marL="0" marR="0" rtl="0" algn="l">
              <a:lnSpc>
                <a:spcPct val="150000"/>
              </a:lnSpc>
              <a:spcBef>
                <a:spcPts val="0"/>
              </a:spcBef>
              <a:spcAft>
                <a:spcPts val="0"/>
              </a:spcAft>
              <a:buClr>
                <a:srgbClr val="000000"/>
              </a:buClr>
              <a:buSzPts val="1400"/>
              <a:buFont typeface="Arial"/>
              <a:buNone/>
            </a:pPr>
            <a:r>
              <a:rPr lang="en-GB" sz="1800">
                <a:solidFill>
                  <a:srgbClr val="22232B"/>
                </a:solidFill>
                <a:latin typeface="Karla"/>
                <a:ea typeface="Karla"/>
                <a:cs typeface="Karla"/>
                <a:sym typeface="Karla"/>
              </a:rPr>
              <a:t>Senior Assistant, WME</a:t>
            </a:r>
            <a:endParaRPr sz="1800">
              <a:solidFill>
                <a:srgbClr val="22232B"/>
              </a:solidFill>
              <a:latin typeface="Karla"/>
              <a:ea typeface="Karla"/>
              <a:cs typeface="Karla"/>
              <a:sym typeface="Karla"/>
            </a:endParaRPr>
          </a:p>
        </p:txBody>
      </p:sp>
      <p:sp>
        <p:nvSpPr>
          <p:cNvPr id="480" name="Google Shape;480;p63"/>
          <p:cNvSpPr/>
          <p:nvPr/>
        </p:nvSpPr>
        <p:spPr>
          <a:xfrm rot="-5400000">
            <a:off x="6726400" y="2717700"/>
            <a:ext cx="3026400" cy="1825200"/>
          </a:xfrm>
          <a:prstGeom prst="rtTriangl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