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2" d="100"/>
          <a:sy n="52" d="100"/>
        </p:scale>
        <p:origin x="-84" y="-3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A24A46-E96A-4010-8B64-41A844FEE58E}" type="datetimeFigureOut">
              <a:rPr lang="en-GB" smtClean="0"/>
              <a:pPr/>
              <a:t>30/09/2012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A09522-7824-4BBB-AAAE-EAD5FD6C717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A09522-7824-4BBB-AAAE-EAD5FD6C717B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A09522-7824-4BBB-AAAE-EAD5FD6C717B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A09522-7824-4BBB-AAAE-EAD5FD6C717B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A09522-7824-4BBB-AAAE-EAD5FD6C717B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A09522-7824-4BBB-AAAE-EAD5FD6C717B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A09522-7824-4BBB-AAAE-EAD5FD6C717B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A09522-7824-4BBB-AAAE-EAD5FD6C717B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A09522-7824-4BBB-AAAE-EAD5FD6C717B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A0097-80EF-48A1-AABB-A05E4EA544E3}" type="datetimeFigureOut">
              <a:rPr lang="en-GB" smtClean="0"/>
              <a:pPr/>
              <a:t>30/09/2012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B1253-8EFF-4DE2-9146-433B2470D8F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A0097-80EF-48A1-AABB-A05E4EA544E3}" type="datetimeFigureOut">
              <a:rPr lang="en-GB" smtClean="0"/>
              <a:pPr/>
              <a:t>30/09/2012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B1253-8EFF-4DE2-9146-433B2470D8F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A0097-80EF-48A1-AABB-A05E4EA544E3}" type="datetimeFigureOut">
              <a:rPr lang="en-GB" smtClean="0"/>
              <a:pPr/>
              <a:t>30/09/2012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B1253-8EFF-4DE2-9146-433B2470D8F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A0097-80EF-48A1-AABB-A05E4EA544E3}" type="datetimeFigureOut">
              <a:rPr lang="en-GB" smtClean="0"/>
              <a:pPr/>
              <a:t>30/09/2012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B1253-8EFF-4DE2-9146-433B2470D8F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A0097-80EF-48A1-AABB-A05E4EA544E3}" type="datetimeFigureOut">
              <a:rPr lang="en-GB" smtClean="0"/>
              <a:pPr/>
              <a:t>30/09/2012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B1253-8EFF-4DE2-9146-433B2470D8F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A0097-80EF-48A1-AABB-A05E4EA544E3}" type="datetimeFigureOut">
              <a:rPr lang="en-GB" smtClean="0"/>
              <a:pPr/>
              <a:t>30/09/2012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B1253-8EFF-4DE2-9146-433B2470D8F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A0097-80EF-48A1-AABB-A05E4EA544E3}" type="datetimeFigureOut">
              <a:rPr lang="en-GB" smtClean="0"/>
              <a:pPr/>
              <a:t>30/09/2012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B1253-8EFF-4DE2-9146-433B2470D8F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A0097-80EF-48A1-AABB-A05E4EA544E3}" type="datetimeFigureOut">
              <a:rPr lang="en-GB" smtClean="0"/>
              <a:pPr/>
              <a:t>30/09/2012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B1253-8EFF-4DE2-9146-433B2470D8F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A0097-80EF-48A1-AABB-A05E4EA544E3}" type="datetimeFigureOut">
              <a:rPr lang="en-GB" smtClean="0"/>
              <a:pPr/>
              <a:t>30/09/2012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B1253-8EFF-4DE2-9146-433B2470D8F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A0097-80EF-48A1-AABB-A05E4EA544E3}" type="datetimeFigureOut">
              <a:rPr lang="en-GB" smtClean="0"/>
              <a:pPr/>
              <a:t>30/09/2012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B1253-8EFF-4DE2-9146-433B2470D8F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A0097-80EF-48A1-AABB-A05E4EA544E3}" type="datetimeFigureOut">
              <a:rPr lang="en-GB" smtClean="0"/>
              <a:pPr/>
              <a:t>30/09/2012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B1253-8EFF-4DE2-9146-433B2470D8F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0A0097-80EF-48A1-AABB-A05E4EA544E3}" type="datetimeFigureOut">
              <a:rPr lang="en-GB" smtClean="0"/>
              <a:pPr/>
              <a:t>30/09/2012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6B1253-8EFF-4DE2-9146-433B2470D8F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Collaborative Working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g.behenna@tsd.ac.uk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en-GB" dirty="0" smtClean="0"/>
              <a:t>What is Collaborative Working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853136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Collaborative working, covers </a:t>
            </a:r>
            <a:r>
              <a:rPr lang="en-GB" dirty="0"/>
              <a:t>a variety of ways </a:t>
            </a:r>
            <a:r>
              <a:rPr lang="en-GB" dirty="0" smtClean="0"/>
              <a:t>of working including:</a:t>
            </a:r>
          </a:p>
          <a:p>
            <a:pPr lvl="1"/>
            <a:r>
              <a:rPr lang="en-GB" dirty="0" smtClean="0"/>
              <a:t>Inter and intra organisational working</a:t>
            </a:r>
          </a:p>
          <a:p>
            <a:pPr lvl="1"/>
            <a:r>
              <a:rPr lang="en-GB" dirty="0" smtClean="0"/>
              <a:t>Informal and formal networks</a:t>
            </a:r>
          </a:p>
          <a:p>
            <a:pPr lvl="1"/>
            <a:r>
              <a:rPr lang="en-GB" dirty="0" smtClean="0"/>
              <a:t>Joint </a:t>
            </a:r>
            <a:r>
              <a:rPr lang="en-GB" dirty="0"/>
              <a:t>delivery </a:t>
            </a:r>
            <a:r>
              <a:rPr lang="en-GB" dirty="0" smtClean="0"/>
              <a:t>of </a:t>
            </a:r>
            <a:r>
              <a:rPr lang="en-GB" dirty="0"/>
              <a:t>projects to full merger</a:t>
            </a:r>
            <a:r>
              <a:rPr lang="en-GB" dirty="0" smtClean="0"/>
              <a:t>.</a:t>
            </a:r>
          </a:p>
          <a:p>
            <a:endParaRPr lang="en-GB" sz="1300" dirty="0" smtClean="0"/>
          </a:p>
          <a:p>
            <a:r>
              <a:rPr lang="en-GB" dirty="0"/>
              <a:t>Collaborative working can last for a fixed length of time or can form a permanent arrangement. What these options have in common is that they involve some sort </a:t>
            </a:r>
            <a:r>
              <a:rPr lang="en-GB" dirty="0" smtClean="0"/>
              <a:t>of:</a:t>
            </a:r>
          </a:p>
          <a:p>
            <a:pPr lvl="1"/>
            <a:r>
              <a:rPr lang="en-GB" dirty="0" smtClean="0"/>
              <a:t>Exchange </a:t>
            </a:r>
            <a:r>
              <a:rPr lang="en-GB" dirty="0"/>
              <a:t>for mutual </a:t>
            </a:r>
            <a:r>
              <a:rPr lang="en-GB" dirty="0" smtClean="0"/>
              <a:t>advantage</a:t>
            </a:r>
          </a:p>
          <a:p>
            <a:pPr lvl="1"/>
            <a:r>
              <a:rPr lang="en-GB" dirty="0" smtClean="0"/>
              <a:t>That </a:t>
            </a:r>
            <a:r>
              <a:rPr lang="en-GB" dirty="0"/>
              <a:t>ultimately benefits </a:t>
            </a:r>
            <a:r>
              <a:rPr lang="en-GB" dirty="0" smtClean="0"/>
              <a:t>the organisation and customers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Benefits of Collaborative Working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00200"/>
            <a:ext cx="8568952" cy="4525963"/>
          </a:xfrm>
        </p:spPr>
        <p:txBody>
          <a:bodyPr>
            <a:normAutofit/>
          </a:bodyPr>
          <a:lstStyle/>
          <a:p>
            <a:r>
              <a:rPr lang="en-GB" sz="3000" dirty="0"/>
              <a:t>In recent years, interest in collaborative working has been growing, driven by </a:t>
            </a:r>
            <a:r>
              <a:rPr lang="en-GB" sz="3000" dirty="0" smtClean="0"/>
              <a:t>a need for effectiveness </a:t>
            </a:r>
            <a:r>
              <a:rPr lang="en-GB" sz="3000" dirty="0"/>
              <a:t>and efficiency, government policy </a:t>
            </a:r>
            <a:r>
              <a:rPr lang="en-GB" sz="3000" dirty="0" smtClean="0"/>
              <a:t>&amp; </a:t>
            </a:r>
            <a:r>
              <a:rPr lang="en-GB" sz="3000" dirty="0"/>
              <a:t>public opinion</a:t>
            </a:r>
            <a:r>
              <a:rPr lang="en-GB" sz="3000" dirty="0" smtClean="0"/>
              <a:t>.</a:t>
            </a:r>
          </a:p>
          <a:p>
            <a:endParaRPr lang="en-GB" sz="1600" dirty="0"/>
          </a:p>
          <a:p>
            <a:r>
              <a:rPr lang="en-GB" sz="3000" dirty="0"/>
              <a:t>Working with others can offer opportunities to:</a:t>
            </a:r>
          </a:p>
          <a:p>
            <a:pPr lvl="1"/>
            <a:r>
              <a:rPr lang="en-GB" dirty="0"/>
              <a:t>deliver new, improved or more integrated services</a:t>
            </a:r>
          </a:p>
          <a:p>
            <a:pPr lvl="1"/>
            <a:r>
              <a:rPr lang="en-GB" dirty="0"/>
              <a:t>make efficiency savings through sharing costs</a:t>
            </a:r>
          </a:p>
          <a:p>
            <a:pPr lvl="1"/>
            <a:r>
              <a:rPr lang="en-GB" dirty="0"/>
              <a:t>develop a stronger, more united voice</a:t>
            </a:r>
          </a:p>
          <a:p>
            <a:pPr lvl="1"/>
            <a:r>
              <a:rPr lang="en-GB" dirty="0"/>
              <a:t>share knowledge and information.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influences </a:t>
            </a:r>
            <a:r>
              <a:rPr lang="en-GB" dirty="0" smtClean="0"/>
              <a:t>Collaborative Working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600200"/>
            <a:ext cx="7848872" cy="4525963"/>
          </a:xfrm>
        </p:spPr>
        <p:txBody>
          <a:bodyPr/>
          <a:lstStyle/>
          <a:p>
            <a:r>
              <a:rPr lang="en-GB" dirty="0" smtClean="0"/>
              <a:t>Culture:  What is the culture of the organisation.</a:t>
            </a:r>
          </a:p>
          <a:p>
            <a:r>
              <a:rPr lang="en-GB" dirty="0" smtClean="0"/>
              <a:t>Leadership: What is the leadership style   and intent.</a:t>
            </a:r>
          </a:p>
          <a:p>
            <a:r>
              <a:rPr lang="en-GB" dirty="0" smtClean="0"/>
              <a:t>Change Management: </a:t>
            </a:r>
            <a:r>
              <a:rPr lang="en-GB" dirty="0"/>
              <a:t>T</a:t>
            </a:r>
            <a:r>
              <a:rPr lang="en-GB" dirty="0" smtClean="0"/>
              <a:t>he willingness to embrace change.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Collaborative Working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Separate organisations maintain their independence, but work jointly on some activities or functions</a:t>
            </a:r>
          </a:p>
          <a:p>
            <a:r>
              <a:rPr lang="en-GB" dirty="0"/>
              <a:t>Organisations with resources or expertise offer assistance to other organisations, </a:t>
            </a:r>
            <a:r>
              <a:rPr lang="en-GB" dirty="0" err="1"/>
              <a:t>eg</a:t>
            </a:r>
            <a:r>
              <a:rPr lang="en-GB" dirty="0"/>
              <a:t> a large national organisation working with a small local group</a:t>
            </a:r>
          </a:p>
          <a:p>
            <a:r>
              <a:rPr lang="en-GB" dirty="0"/>
              <a:t>A new organisation to do joint work on some activities or functions</a:t>
            </a:r>
          </a:p>
          <a:p>
            <a:r>
              <a:rPr lang="en-GB" dirty="0"/>
              <a:t>A group structure where a 'parent' organisation governs a group of 'subsidiary' organisations</a:t>
            </a:r>
          </a:p>
          <a:p>
            <a:r>
              <a:rPr lang="en-GB" dirty="0"/>
              <a:t>Merger to form a new organisation working as one body on all activities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Work which can be done collaboratively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525963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Almost any </a:t>
            </a:r>
            <a:r>
              <a:rPr lang="en-GB" dirty="0" smtClean="0"/>
              <a:t>work activity </a:t>
            </a:r>
            <a:r>
              <a:rPr lang="en-GB" dirty="0"/>
              <a:t>can be done in collaboration</a:t>
            </a:r>
            <a:r>
              <a:rPr lang="en-GB" dirty="0" smtClean="0"/>
              <a:t>: </a:t>
            </a:r>
          </a:p>
          <a:p>
            <a:pPr lvl="1"/>
            <a:r>
              <a:rPr lang="en-GB" dirty="0" smtClean="0"/>
              <a:t>Can you think of examples?</a:t>
            </a:r>
          </a:p>
          <a:p>
            <a:r>
              <a:rPr lang="en-GB" dirty="0" smtClean="0"/>
              <a:t>What has contributed to the growth of collaborative working?</a:t>
            </a:r>
          </a:p>
          <a:p>
            <a:pPr lvl="1"/>
            <a:r>
              <a:rPr lang="en-GB" dirty="0" smtClean="0"/>
              <a:t>High speed internet access</a:t>
            </a:r>
          </a:p>
          <a:p>
            <a:pPr lvl="1"/>
            <a:r>
              <a:rPr lang="en-GB" dirty="0" smtClean="0"/>
              <a:t>Wireless connectivity</a:t>
            </a:r>
          </a:p>
          <a:p>
            <a:pPr lvl="1"/>
            <a:r>
              <a:rPr lang="en-GB" dirty="0" smtClean="0"/>
              <a:t>Web based collaboration tools (blogs, wikis)</a:t>
            </a:r>
          </a:p>
          <a:p>
            <a:pPr lvl="1"/>
            <a:r>
              <a:rPr lang="en-GB" dirty="0" smtClean="0"/>
              <a:t>Social networks</a:t>
            </a:r>
          </a:p>
          <a:p>
            <a:pPr lvl="1"/>
            <a:r>
              <a:rPr lang="en-GB" dirty="0" smtClean="0"/>
              <a:t>Need to share information</a:t>
            </a:r>
          </a:p>
          <a:p>
            <a:pPr lvl="1"/>
            <a:r>
              <a:rPr lang="en-GB" dirty="0" smtClean="0"/>
              <a:t>Need to transfer and develop knowledge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Benefits of Collaborative Working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Money savings can be achieved relatively quickly and the savings can be impressive.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Responsiveness can be increased through economies of scale and availability of more resources.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Increased capacity and expertise means that more can be achieved for less.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Waste can be reduced by better decision making and a broader understanding of the bigger picture of activity.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Investments can be made once so that the wheel is not reinvented over and over again.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/>
              <a:t>Challenges of Collaborative Working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514350" indent="-514350" fontAlgn="base">
              <a:buFont typeface="+mj-lt"/>
              <a:buAutoNum type="arabicPeriod"/>
            </a:pPr>
            <a:r>
              <a:rPr lang="en-GB" dirty="0"/>
              <a:t>Sometimes not everyone is starting from the same place; a flexible implementation strategy that is aware of local issues will be needed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dirty="0"/>
              <a:t>Decision making can become more complex and sometimes more protracted so clear communication and a coherent decision making process will be essential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dirty="0"/>
              <a:t>Savings can take time to materialise and delays can be frustrating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dirty="0"/>
              <a:t>Return on investment can be difficult to measure empirically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dirty="0"/>
              <a:t>A perception may exist that each partner is unique and certainly different, so helping them collaborate may be challenging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164</TotalTime>
  <Words>493</Words>
  <Application>Microsoft Office PowerPoint</Application>
  <PresentationFormat>On-screen Show (4:3)</PresentationFormat>
  <Paragraphs>59</Paragraphs>
  <Slides>8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Collaborative Working</vt:lpstr>
      <vt:lpstr>What is Collaborative Working</vt:lpstr>
      <vt:lpstr>Benefits of Collaborative Working</vt:lpstr>
      <vt:lpstr>What influences Collaborative Working</vt:lpstr>
      <vt:lpstr>Types of Collaborative Working</vt:lpstr>
      <vt:lpstr>Work which can be done collaboratively</vt:lpstr>
      <vt:lpstr>Benefits of Collaborative Working</vt:lpstr>
      <vt:lpstr>Challenges of Collaborative Working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Collaborative Working</dc:title>
  <dc:creator>Glenn Studio Laptop</dc:creator>
  <cp:lastModifiedBy>Glenn Studio Laptop</cp:lastModifiedBy>
  <cp:revision>20</cp:revision>
  <dcterms:created xsi:type="dcterms:W3CDTF">2012-09-30T12:51:09Z</dcterms:created>
  <dcterms:modified xsi:type="dcterms:W3CDTF">2012-09-30T16:32:34Z</dcterms:modified>
</cp:coreProperties>
</file>