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8"/>
  </p:notesMasterIdLst>
  <p:handoutMasterIdLst>
    <p:handoutMasterId r:id="rId39"/>
  </p:handoutMasterIdLst>
  <p:sldIdLst>
    <p:sldId id="256" r:id="rId4"/>
    <p:sldId id="257" r:id="rId5"/>
    <p:sldId id="270" r:id="rId6"/>
    <p:sldId id="271" r:id="rId7"/>
    <p:sldId id="272" r:id="rId8"/>
    <p:sldId id="273" r:id="rId9"/>
    <p:sldId id="274" r:id="rId10"/>
    <p:sldId id="275" r:id="rId11"/>
    <p:sldId id="277" r:id="rId12"/>
    <p:sldId id="279" r:id="rId13"/>
    <p:sldId id="280" r:id="rId14"/>
    <p:sldId id="276" r:id="rId15"/>
    <p:sldId id="281" r:id="rId16"/>
    <p:sldId id="282" r:id="rId17"/>
    <p:sldId id="283" r:id="rId18"/>
    <p:sldId id="284" r:id="rId19"/>
    <p:sldId id="285" r:id="rId20"/>
    <p:sldId id="286" r:id="rId21"/>
    <p:sldId id="287" r:id="rId22"/>
    <p:sldId id="289" r:id="rId23"/>
    <p:sldId id="299" r:id="rId24"/>
    <p:sldId id="290" r:id="rId25"/>
    <p:sldId id="291" r:id="rId26"/>
    <p:sldId id="292" r:id="rId27"/>
    <p:sldId id="294" r:id="rId28"/>
    <p:sldId id="304" r:id="rId29"/>
    <p:sldId id="293" r:id="rId30"/>
    <p:sldId id="296" r:id="rId31"/>
    <p:sldId id="297" r:id="rId32"/>
    <p:sldId id="300" r:id="rId33"/>
    <p:sldId id="302" r:id="rId34"/>
    <p:sldId id="303" r:id="rId35"/>
    <p:sldId id="298" r:id="rId36"/>
    <p:sldId id="268" r:id="rId3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491" autoAdjust="0"/>
  </p:normalViewPr>
  <p:slideViewPr>
    <p:cSldViewPr>
      <p:cViewPr varScale="1">
        <p:scale>
          <a:sx n="95" d="100"/>
          <a:sy n="95" d="100"/>
        </p:scale>
        <p:origin x="2064" y="7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0002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Media queries can be thought of as basic conditional logic statements for CSS!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1879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</a:t>
            </a:r>
            <a:r>
              <a:rPr lang="en-GB" baseline="0" dirty="0"/>
              <a:t> more at: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http://www.w3.org/TR/css3-mediaqueries/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http://www.w3schools.com/css/css3_mediaqueries.asp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http://www.w3schools.com/cssref/css3_pr_mediaquery.asp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Media</a:t>
            </a:r>
            <a:r>
              <a:rPr lang="en-GB" baseline="0" dirty="0"/>
              <a:t> Types: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All: all types of media devices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Print: used for printers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Screen: computer screens, tablets, smart phones, etc.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Speech: screen readers that read the page out loud.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5266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137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https://timkadlec.com/2012/04/media-query-asset-downloading-results/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5208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 w suffixed value isn't a 'real' size. It's merely an indication to the browser, roughly equivalent to the width in 'CSS </a:t>
            </a:r>
            <a:r>
              <a:rPr lang="en-GB" dirty="0" smtClean="0"/>
              <a:t>pixels‘ – it is</a:t>
            </a:r>
            <a:r>
              <a:rPr lang="en-GB" baseline="0" dirty="0" smtClean="0"/>
              <a:t> the image resolution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  <a:p>
            <a:r>
              <a:rPr lang="en-GB" dirty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http://www.mydevice.io/devices</a:t>
            </a:r>
            <a:r>
              <a:rPr lang="en-GB" dirty="0" smtClean="0"/>
              <a:t>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https://cloudfour.com/thinks/responsive-images-101-part-4-srcset-width-descriptors/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http://www.webdesignerdepot.com/2015/08/the-state-of-responsive-images/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https://developer.mozilla.org/en-US/docs/Web/HTML/Element/img#Example_3_Using_the_srcset_attribute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7436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https://varvy.com/pagespeed/prioritize-visible-content.html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276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alistapart.com/article/dao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responsive-web-desig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ref/css3_pr_mediaquery.asp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3_pr_mediaquery.asp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timkadlec.com/2012/04/media-query-asset-downloading-results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M4dXsASXaQ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device.io/devices/" TargetMode="External"/><Relationship Id="rId2" Type="http://schemas.openxmlformats.org/officeDocument/2006/relationships/hyperlink" Target="https://webkit.org/demos/srcse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veloper.mozilla.org/en-US/docs/Web/HTML/Element/img#Example_3_Using_the_srcset_attribute" TargetMode="External"/><Relationship Id="rId5" Type="http://schemas.openxmlformats.org/officeDocument/2006/relationships/hyperlink" Target="https://responsiveimages.org/" TargetMode="External"/><Relationship Id="rId4" Type="http://schemas.openxmlformats.org/officeDocument/2006/relationships/hyperlink" Target="http://www.webdesignerdepot.com/2015/08/the-state-of-responsive-images/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Responsive Web Design 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3: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17-Oct-2016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Responsive Web Design</a:t>
            </a:r>
          </a:p>
          <a:p>
            <a:r>
              <a:rPr lang="en-GB" dirty="0"/>
              <a:t>Media Queries</a:t>
            </a:r>
          </a:p>
          <a:p>
            <a:r>
              <a:rPr lang="en-GB" dirty="0"/>
              <a:t>Flexible Grids</a:t>
            </a:r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Web Design Layout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Designers</a:t>
            </a:r>
            <a:r>
              <a:rPr lang="en-GB" baseline="30000" dirty="0"/>
              <a:t>1</a:t>
            </a:r>
          </a:p>
          <a:p>
            <a:pPr lvl="1"/>
            <a:r>
              <a:rPr lang="en-GB" dirty="0"/>
              <a:t>desire the control available in the print medium</a:t>
            </a:r>
          </a:p>
          <a:p>
            <a:pPr lvl="1"/>
            <a:r>
              <a:rPr lang="en-GB" dirty="0"/>
              <a:t>view the flexibility of  the web medium a limitation. </a:t>
            </a:r>
          </a:p>
          <a:p>
            <a:r>
              <a:rPr lang="en-GB" dirty="0"/>
              <a:t>Initially, the problem was:</a:t>
            </a:r>
          </a:p>
          <a:p>
            <a:pPr lvl="1"/>
            <a:r>
              <a:rPr lang="en-GB" dirty="0"/>
              <a:t>Screen sizes got larger</a:t>
            </a:r>
          </a:p>
          <a:p>
            <a:pPr lvl="1"/>
            <a:r>
              <a:rPr lang="en-GB" dirty="0"/>
              <a:t>Too many browsers behaving differently</a:t>
            </a:r>
          </a:p>
          <a:p>
            <a:r>
              <a:rPr lang="en-GB" dirty="0"/>
              <a:t>Now:</a:t>
            </a:r>
          </a:p>
          <a:p>
            <a:pPr lvl="1"/>
            <a:r>
              <a:rPr lang="en-GB" dirty="0"/>
              <a:t>Screen sizes are both smaller and larger!</a:t>
            </a:r>
          </a:p>
          <a:p>
            <a:pPr lvl="1"/>
            <a:r>
              <a:rPr lang="en-GB" dirty="0"/>
              <a:t>And the browsers still behave differently!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29895" y="6381328"/>
            <a:ext cx="71211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 Dao of Web Design. Available: </a:t>
            </a:r>
            <a:r>
              <a:rPr lang="en-GB" sz="1400" dirty="0">
                <a:hlinkClick r:id="rId2"/>
              </a:rPr>
              <a:t>http://alistapart.com/article/dao</a:t>
            </a:r>
            <a:r>
              <a:rPr lang="en-GB" sz="1400" dirty="0"/>
              <a:t> [accessed: 15-Oct-2016]</a:t>
            </a:r>
          </a:p>
        </p:txBody>
      </p:sp>
    </p:spTree>
    <p:extLst>
      <p:ext uri="{BB962C8B-B14F-4D97-AF65-F5344CB8AC3E}">
        <p14:creationId xmlns:p14="http://schemas.microsoft.com/office/powerpoint/2010/main" val="81113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Screen Size or Viewport Problem?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Viewport</a:t>
            </a:r>
            <a:r>
              <a:rPr lang="en-GB" dirty="0"/>
              <a:t> is actually what you need to design for, not the screen size!</a:t>
            </a:r>
          </a:p>
          <a:p>
            <a:r>
              <a:rPr lang="en-GB" dirty="0"/>
              <a:t>Viewport: actual display area of the content within the browser, excluding toolbars, tabs, etc.</a:t>
            </a:r>
          </a:p>
          <a:p>
            <a:r>
              <a:rPr lang="en-GB" dirty="0"/>
              <a:t>Screen size: physical display area of a device.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15616" y="4129371"/>
            <a:ext cx="3028950" cy="2552700"/>
            <a:chOff x="1115616" y="4129371"/>
            <a:chExt cx="3028950" cy="255270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4129371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6" name="Group 15"/>
            <p:cNvGrpSpPr/>
            <p:nvPr/>
          </p:nvGrpSpPr>
          <p:grpSpPr>
            <a:xfrm>
              <a:off x="1259632" y="4293096"/>
              <a:ext cx="2736304" cy="1656184"/>
              <a:chOff x="1259632" y="4293096"/>
              <a:chExt cx="2736304" cy="1656184"/>
            </a:xfrm>
          </p:grpSpPr>
          <p:cxnSp>
            <p:nvCxnSpPr>
              <p:cNvPr id="5" name="Straight Arrow Connector 4"/>
              <p:cNvCxnSpPr/>
              <p:nvPr/>
            </p:nvCxnSpPr>
            <p:spPr>
              <a:xfrm>
                <a:off x="1259632" y="4293096"/>
                <a:ext cx="2736304" cy="1656184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 rot="1882511">
                <a:off x="2111070" y="4821845"/>
                <a:ext cx="10380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Screen size</a:t>
                </a:r>
              </a:p>
            </p:txBody>
          </p:sp>
        </p:grpSp>
      </p:grpSp>
      <p:grpSp>
        <p:nvGrpSpPr>
          <p:cNvPr id="18" name="Group 17"/>
          <p:cNvGrpSpPr/>
          <p:nvPr/>
        </p:nvGrpSpPr>
        <p:grpSpPr>
          <a:xfrm>
            <a:off x="4932040" y="4136120"/>
            <a:ext cx="3028950" cy="2552700"/>
            <a:chOff x="4932040" y="4136120"/>
            <a:chExt cx="3028950" cy="25527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293096"/>
              <a:ext cx="2808312" cy="1728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136120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Group 16"/>
            <p:cNvGrpSpPr/>
            <p:nvPr/>
          </p:nvGrpSpPr>
          <p:grpSpPr>
            <a:xfrm>
              <a:off x="5148064" y="4653136"/>
              <a:ext cx="2592288" cy="1152128"/>
              <a:chOff x="5148064" y="4653136"/>
              <a:chExt cx="2592288" cy="1152128"/>
            </a:xfrm>
          </p:grpSpPr>
          <p:cxnSp>
            <p:nvCxnSpPr>
              <p:cNvPr id="9" name="Straight Arrow Connector 8"/>
              <p:cNvCxnSpPr/>
              <p:nvPr/>
            </p:nvCxnSpPr>
            <p:spPr>
              <a:xfrm>
                <a:off x="5148064" y="4653136"/>
                <a:ext cx="2592288" cy="1152128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/>
              <p:cNvSpPr txBox="1"/>
              <p:nvPr/>
            </p:nvSpPr>
            <p:spPr>
              <a:xfrm rot="1373400">
                <a:off x="5878907" y="4974245"/>
                <a:ext cx="12362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Viewport size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57830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Responsive Web Design?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(RWD) is the presentation of web content in the most relevant format for the viewport and device accessing it.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/>
              <a:t>Responsive Web Design = </a:t>
            </a:r>
          </a:p>
          <a:p>
            <a:pPr marL="320040" lvl="1" indent="0">
              <a:buNone/>
            </a:pPr>
            <a:r>
              <a:rPr lang="en-GB" dirty="0"/>
              <a:t>Flexible Grid Layout + Flexible Images and Media + CSS Media Queries</a:t>
            </a:r>
          </a:p>
          <a:p>
            <a:pPr marL="0" indent="0" algn="r">
              <a:buNone/>
            </a:pPr>
            <a:r>
              <a:rPr lang="en-GB" i="1" dirty="0"/>
              <a:t>Ethan </a:t>
            </a:r>
            <a:r>
              <a:rPr lang="en-GB" i="1" dirty="0" err="1"/>
              <a:t>Marcotte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6309320"/>
            <a:ext cx="8398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i="1" baseline="30000" dirty="0"/>
              <a:t>1</a:t>
            </a:r>
            <a:r>
              <a:rPr lang="en-GB" sz="1200" dirty="0"/>
              <a:t>Responsive Web Design with HTML5 and CSS3, 2</a:t>
            </a:r>
            <a:r>
              <a:rPr lang="en-GB" sz="1200" baseline="30000" dirty="0"/>
              <a:t>nd</a:t>
            </a:r>
            <a:r>
              <a:rPr lang="en-GB" sz="1200" dirty="0"/>
              <a:t> Edition, </a:t>
            </a:r>
            <a:r>
              <a:rPr lang="en-GB" sz="1200" dirty="0" err="1"/>
              <a:t>Packt</a:t>
            </a:r>
            <a:r>
              <a:rPr lang="en-GB" sz="1200" dirty="0"/>
              <a:t> (2015), By Ben Frain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Responsive Web Design by Ethan </a:t>
            </a:r>
            <a:r>
              <a:rPr lang="en-GB" sz="1200" dirty="0" err="1"/>
              <a:t>Marcotte</a:t>
            </a:r>
            <a:r>
              <a:rPr lang="en-GB" sz="1200" dirty="0"/>
              <a:t>: </a:t>
            </a:r>
            <a:r>
              <a:rPr lang="en-GB" sz="1200" dirty="0">
                <a:hlinkClick r:id="rId3"/>
              </a:rPr>
              <a:t>http://alistapart.com/article/responsive-web-design</a:t>
            </a:r>
            <a:r>
              <a:rPr lang="en-GB" sz="1200" dirty="0"/>
              <a:t> [accessed: 15-Oct-2016]</a:t>
            </a:r>
          </a:p>
        </p:txBody>
      </p:sp>
    </p:spTree>
    <p:extLst>
      <p:ext uri="{BB962C8B-B14F-4D97-AF65-F5344CB8AC3E}">
        <p14:creationId xmlns:p14="http://schemas.microsoft.com/office/powerpoint/2010/main" val="254089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Modern Browsers tend to auto-resize the page (shrink/scale content to fit the viewport).</a:t>
            </a:r>
          </a:p>
          <a:p>
            <a:r>
              <a:rPr lang="en-GB" dirty="0"/>
              <a:t>The scaled down display is often quite small and may be difficult to view.</a:t>
            </a:r>
          </a:p>
          <a:p>
            <a:r>
              <a:rPr lang="en-GB" dirty="0"/>
              <a:t>HTML5 introduced the &lt;meta&gt; viewport tag to enable web developers take over the viewport: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initial-scale=1.0"&gt;</a:t>
            </a:r>
            <a:endParaRPr lang="en-GB" sz="2000" dirty="0"/>
          </a:p>
          <a:p>
            <a:pPr lvl="1">
              <a:spcBef>
                <a:spcPts val="1200"/>
              </a:spcBef>
            </a:pPr>
            <a:r>
              <a:rPr lang="en-GB" b="1" i="1" dirty="0"/>
              <a:t>width=device-width</a:t>
            </a:r>
            <a:r>
              <a:rPr lang="en-GB" dirty="0"/>
              <a:t> sets the width of the page to follow the screen width of the device.</a:t>
            </a:r>
          </a:p>
          <a:p>
            <a:pPr lvl="1"/>
            <a:r>
              <a:rPr lang="en-GB" b="1" i="1" dirty="0"/>
              <a:t>initial-scale=1.0</a:t>
            </a:r>
            <a:r>
              <a:rPr lang="en-GB" dirty="0"/>
              <a:t> sets the initial zoom level when page first loads.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9248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CSS2 introduced </a:t>
            </a:r>
            <a:r>
              <a:rPr lang="en-GB" b="1" dirty="0"/>
              <a:t>Media Types </a:t>
            </a:r>
            <a:r>
              <a:rPr lang="en-GB" dirty="0"/>
              <a:t>using the @media rule.</a:t>
            </a:r>
          </a:p>
          <a:p>
            <a:pPr lvl="1"/>
            <a:r>
              <a:rPr lang="en-GB" dirty="0"/>
              <a:t>Back then the aim was to target different styles for different media types e.g.</a:t>
            </a:r>
          </a:p>
          <a:p>
            <a:pPr lvl="2"/>
            <a:r>
              <a:rPr lang="en-GB" dirty="0"/>
              <a:t>Computer screens</a:t>
            </a:r>
          </a:p>
          <a:p>
            <a:pPr lvl="2"/>
            <a:r>
              <a:rPr lang="en-GB" dirty="0"/>
              <a:t>Printers</a:t>
            </a:r>
          </a:p>
          <a:p>
            <a:pPr lvl="2"/>
            <a:r>
              <a:rPr lang="en-GB" dirty="0"/>
              <a:t>Handheld devices</a:t>
            </a:r>
          </a:p>
          <a:p>
            <a:pPr lvl="2"/>
            <a:r>
              <a:rPr lang="en-GB" dirty="0"/>
              <a:t>Etc.</a:t>
            </a:r>
          </a:p>
          <a:p>
            <a:r>
              <a:rPr lang="en-GB" dirty="0"/>
              <a:t>CSS3 extended the CSS2 idea and introduced </a:t>
            </a:r>
            <a:r>
              <a:rPr lang="en-GB" b="1" dirty="0"/>
              <a:t>Media Queries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Instead of looking at the type of device, they look at the capabilities of the device.</a:t>
            </a:r>
          </a:p>
        </p:txBody>
      </p:sp>
    </p:spTree>
    <p:extLst>
      <p:ext uri="{BB962C8B-B14F-4D97-AF65-F5344CB8AC3E}">
        <p14:creationId xmlns:p14="http://schemas.microsoft.com/office/powerpoint/2010/main" val="842543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 us to target specific CSS styles depending upon the capabilities of a device.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Viewport width and height</a:t>
            </a:r>
          </a:p>
          <a:p>
            <a:pPr lvl="1"/>
            <a:r>
              <a:rPr lang="en-GB" dirty="0"/>
              <a:t>Orientation (landscape or portrait)</a:t>
            </a:r>
          </a:p>
          <a:p>
            <a:pPr lvl="1"/>
            <a:r>
              <a:rPr lang="en-GB" dirty="0"/>
              <a:t>Device width and height</a:t>
            </a:r>
          </a:p>
          <a:p>
            <a:pPr lvl="1"/>
            <a:r>
              <a:rPr lang="en-GB" dirty="0"/>
              <a:t>Resolution (device resolution using dpi or </a:t>
            </a:r>
            <a:r>
              <a:rPr lang="en-GB" dirty="0" err="1"/>
              <a:t>dpcm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And </a:t>
            </a:r>
            <a:r>
              <a:rPr lang="en-GB" dirty="0">
                <a:hlinkClick r:id="rId2"/>
              </a:rPr>
              <a:t>more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91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media query consists of:</a:t>
            </a:r>
          </a:p>
          <a:p>
            <a:pPr lvl="1"/>
            <a:r>
              <a:rPr lang="en-GB" dirty="0"/>
              <a:t>@media directive</a:t>
            </a:r>
          </a:p>
          <a:p>
            <a:pPr lvl="1"/>
            <a:r>
              <a:rPr lang="en-GB" dirty="0"/>
              <a:t>a media type, plus</a:t>
            </a:r>
          </a:p>
          <a:p>
            <a:pPr lvl="1"/>
            <a:r>
              <a:rPr lang="en-GB" dirty="0"/>
              <a:t>zero or more expressions that check the conditions of particular media features</a:t>
            </a:r>
          </a:p>
          <a:p>
            <a:r>
              <a:rPr lang="en-GB" dirty="0"/>
              <a:t>Syntax: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[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not|only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]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	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Normal CSS Rules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/>
              <a:t>The media query is true when</a:t>
            </a:r>
          </a:p>
          <a:p>
            <a:pPr lvl="1"/>
            <a:r>
              <a:rPr lang="en-GB" dirty="0"/>
              <a:t>Media type matches the device being used</a:t>
            </a:r>
          </a:p>
          <a:p>
            <a:pPr lvl="1"/>
            <a:r>
              <a:rPr lang="en-GB" dirty="0"/>
              <a:t>All expressions in the media query are true.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3635896" y="4509120"/>
            <a:ext cx="104399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031814" y="4941168"/>
            <a:ext cx="2475358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[</a:t>
            </a:r>
            <a:r>
              <a:rPr lang="en-GB" dirty="0" err="1"/>
              <a:t>not|only</a:t>
            </a:r>
            <a:r>
              <a:rPr lang="en-GB" dirty="0"/>
              <a:t>] are optional!</a:t>
            </a:r>
          </a:p>
        </p:txBody>
      </p:sp>
    </p:spTree>
    <p:extLst>
      <p:ext uri="{BB962C8B-B14F-4D97-AF65-F5344CB8AC3E}">
        <p14:creationId xmlns:p14="http://schemas.microsoft.com/office/powerpoint/2010/main" val="99759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@media CSS3 Rule Explained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141168"/>
          </a:xfrm>
        </p:spPr>
        <p:txBody>
          <a:bodyPr>
            <a:normAutofit/>
          </a:bodyPr>
          <a:lstStyle/>
          <a:p>
            <a:r>
              <a:rPr lang="en-GB" dirty="0"/>
              <a:t>Media Type: Target different media types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  <a:endParaRPr lang="en-GB" sz="2400" dirty="0"/>
          </a:p>
          <a:p>
            <a:pPr lvl="1"/>
            <a:r>
              <a:rPr lang="en-GB" dirty="0"/>
              <a:t>Media types: </a:t>
            </a:r>
            <a:r>
              <a:rPr lang="en-GB" b="1" dirty="0"/>
              <a:t>print</a:t>
            </a:r>
            <a:r>
              <a:rPr lang="en-GB" dirty="0"/>
              <a:t>, </a:t>
            </a:r>
            <a:r>
              <a:rPr lang="en-GB" b="1" dirty="0"/>
              <a:t>screen</a:t>
            </a:r>
            <a:r>
              <a:rPr lang="en-GB" dirty="0"/>
              <a:t>, </a:t>
            </a:r>
            <a:r>
              <a:rPr lang="en-GB" b="1" dirty="0"/>
              <a:t>speech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all</a:t>
            </a:r>
            <a:r>
              <a:rPr lang="en-GB" dirty="0"/>
              <a:t>: use all when CSS styles apply to all media types.</a:t>
            </a:r>
          </a:p>
          <a:p>
            <a:r>
              <a:rPr lang="en-GB" dirty="0"/>
              <a:t>Expressions: Target specific media features: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and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 feature check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</a:p>
          <a:p>
            <a:pPr marL="777240" lvl="1" indent="-457200"/>
            <a:r>
              <a:rPr lang="en-GB" dirty="0"/>
              <a:t>Viewport size: width, height</a:t>
            </a:r>
          </a:p>
          <a:p>
            <a:pPr marL="777240" lvl="1" indent="-457200"/>
            <a:r>
              <a:rPr lang="en-GB" dirty="0"/>
              <a:t>Orientation</a:t>
            </a:r>
          </a:p>
          <a:p>
            <a:pPr marL="777240" lvl="1" indent="-457200"/>
            <a:r>
              <a:rPr lang="en-GB" dirty="0"/>
              <a:t>More: </a:t>
            </a:r>
            <a:r>
              <a:rPr lang="en-GB" sz="1800" dirty="0">
                <a:hlinkClick r:id="rId3"/>
              </a:rPr>
              <a:t>http://www.w3schools.com/cssref/css3_pr_mediaquery.asp</a:t>
            </a:r>
            <a:r>
              <a:rPr lang="en-GB" sz="1800" dirty="0"/>
              <a:t> </a:t>
            </a:r>
            <a:endParaRPr lang="en-GB" sz="2000" dirty="0"/>
          </a:p>
          <a:p>
            <a:pPr marL="457200" indent="-457200"/>
            <a:r>
              <a:rPr lang="en-GB" dirty="0"/>
              <a:t>"</a:t>
            </a:r>
            <a:r>
              <a:rPr lang="en-GB" b="1" dirty="0"/>
              <a:t>and</a:t>
            </a:r>
            <a:r>
              <a:rPr lang="en-GB" dirty="0"/>
              <a:t>" is used to combine features</a:t>
            </a:r>
          </a:p>
        </p:txBody>
      </p:sp>
    </p:spTree>
    <p:extLst>
      <p:ext uri="{BB962C8B-B14F-4D97-AF65-F5344CB8AC3E}">
        <p14:creationId xmlns:p14="http://schemas.microsoft.com/office/powerpoint/2010/main" val="384275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In its simplest form (targeting only media type):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print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body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font-size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15pt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Targeting both media type and media feature: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screen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min-width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480px)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leftsidebar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200px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float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left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#main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If you omit the media type, it will default to all.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3140968"/>
            <a:ext cx="144462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Media Query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901825" y="2420888"/>
            <a:ext cx="789855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4" idx="2"/>
          </p:cNvCxnSpPr>
          <p:nvPr/>
        </p:nvCxnSpPr>
        <p:spPr>
          <a:xfrm>
            <a:off x="901825" y="3510300"/>
            <a:ext cx="789855" cy="1070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Brace 8"/>
          <p:cNvSpPr/>
          <p:nvPr/>
        </p:nvSpPr>
        <p:spPr>
          <a:xfrm>
            <a:off x="5220072" y="2492896"/>
            <a:ext cx="360040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Brace 9"/>
          <p:cNvSpPr/>
          <p:nvPr/>
        </p:nvSpPr>
        <p:spPr>
          <a:xfrm>
            <a:off x="8100392" y="4725144"/>
            <a:ext cx="432048" cy="72008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038512" y="2740278"/>
            <a:ext cx="192597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Normal CSS Rules</a:t>
            </a:r>
          </a:p>
        </p:txBody>
      </p:sp>
      <p:cxnSp>
        <p:nvCxnSpPr>
          <p:cNvPr id="13" name="Straight Arrow Connector 12"/>
          <p:cNvCxnSpPr>
            <a:stCxn id="11" idx="1"/>
          </p:cNvCxnSpPr>
          <p:nvPr/>
        </p:nvCxnSpPr>
        <p:spPr>
          <a:xfrm flipH="1">
            <a:off x="6189676" y="2924944"/>
            <a:ext cx="8488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8316416" y="3140968"/>
            <a:ext cx="182524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226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/>
              <a:t>Media queries can also be used to </a:t>
            </a:r>
            <a:r>
              <a:rPr lang="en-GB" b="1" dirty="0"/>
              <a:t>set</a:t>
            </a:r>
            <a:r>
              <a:rPr lang="en-GB" dirty="0"/>
              <a:t> different stylesheets to use for different device capabilities.</a:t>
            </a:r>
          </a:p>
          <a:p>
            <a:r>
              <a:rPr lang="en-GB" dirty="0"/>
              <a:t>You add the “</a:t>
            </a:r>
            <a:r>
              <a:rPr lang="en-GB" b="1" dirty="0"/>
              <a:t>media</a:t>
            </a:r>
            <a:r>
              <a:rPr lang="en-GB" dirty="0"/>
              <a:t>” attribute to the &lt;link /&gt; tag  when specifying the stylesheet to load.</a:t>
            </a:r>
          </a:p>
          <a:p>
            <a:r>
              <a:rPr lang="en-GB" dirty="0"/>
              <a:t>Syntax: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and|not|only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b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="styles.css"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4437112"/>
            <a:ext cx="7056784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37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Targeting screen devices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="screen_styles.css"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spcBef>
                <a:spcPts val="1200"/>
              </a:spcBef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none screen devices, portrait orientation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 screen and (orientation: portrait)"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="not_screen_portrait.css"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4427984" y="2060848"/>
            <a:ext cx="2520280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33540" y="4581128"/>
            <a:ext cx="7898899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320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Media Queries: Additional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141168"/>
          </a:xfrm>
        </p:spPr>
        <p:txBody>
          <a:bodyPr>
            <a:normAutofit/>
          </a:bodyPr>
          <a:lstStyle/>
          <a:p>
            <a:r>
              <a:rPr lang="en-GB" dirty="0"/>
              <a:t>Combining Multiple Media Queries:</a:t>
            </a:r>
          </a:p>
          <a:p>
            <a:pPr lvl="1"/>
            <a:r>
              <a:rPr lang="en-GB" dirty="0"/>
              <a:t>You combine multiple media feature checks using “and”, for example:</a:t>
            </a:r>
          </a:p>
          <a:p>
            <a:pPr marL="411480" lvl="1" indent="0">
              <a:buNone/>
            </a:pP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 and (orientation: portrait) and (min-width: 800px)"</a:t>
            </a:r>
            <a:endParaRPr lang="en-GB" sz="2000" dirty="0"/>
          </a:p>
          <a:p>
            <a:r>
              <a:rPr lang="en-GB" dirty="0"/>
              <a:t>Media queries with @Import: </a:t>
            </a:r>
          </a:p>
          <a:p>
            <a:pPr lvl="1"/>
            <a:r>
              <a:rPr lang="en-GB" dirty="0"/>
              <a:t>You can also conditionally load stylesheets in your .</a:t>
            </a:r>
            <a:r>
              <a:rPr lang="en-GB" dirty="0" err="1"/>
              <a:t>css</a:t>
            </a:r>
            <a:r>
              <a:rPr lang="en-GB" dirty="0"/>
              <a:t> file using @import instead of using the media attribute in the &lt;link /&gt; tag.</a:t>
            </a:r>
          </a:p>
          <a:p>
            <a:pPr lvl="1"/>
            <a:r>
              <a:rPr lang="en-GB" dirty="0"/>
              <a:t>Add the @import statement to the top of your .</a:t>
            </a:r>
            <a:r>
              <a:rPr lang="en-GB" dirty="0" err="1"/>
              <a:t>css</a:t>
            </a:r>
            <a:r>
              <a:rPr lang="en-GB" dirty="0"/>
              <a:t> file:</a:t>
            </a:r>
          </a:p>
          <a:p>
            <a:pPr marL="365760" lvl="1" indent="0" algn="ctr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("phone.css")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360px)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4339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Media Queries Consideration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069160"/>
          </a:xfrm>
        </p:spPr>
        <p:txBody>
          <a:bodyPr>
            <a:normAutofit/>
          </a:bodyPr>
          <a:lstStyle/>
          <a:p>
            <a:r>
              <a:rPr lang="en-GB" dirty="0"/>
              <a:t>Using media queries to link to different CSS files:</a:t>
            </a:r>
          </a:p>
          <a:p>
            <a:pPr lvl="1"/>
            <a:r>
              <a:rPr lang="en-GB" dirty="0"/>
              <a:t>CSS is a “render blocking” resource – the browser needs to fetch and parse CSS before loading content.</a:t>
            </a:r>
          </a:p>
          <a:p>
            <a:pPr lvl="1"/>
            <a:r>
              <a:rPr lang="en-GB" dirty="0"/>
              <a:t>Modern browsers can detect which linked CSS file is:</a:t>
            </a:r>
          </a:p>
          <a:p>
            <a:pPr lvl="2"/>
            <a:r>
              <a:rPr lang="en-GB" dirty="0"/>
              <a:t> relevant and needs to be processed immediately and </a:t>
            </a:r>
          </a:p>
          <a:p>
            <a:pPr lvl="2"/>
            <a:r>
              <a:rPr lang="en-GB" dirty="0"/>
              <a:t>which can be deferred until after initial page rendering</a:t>
            </a:r>
          </a:p>
          <a:p>
            <a:pPr lvl="1"/>
            <a:r>
              <a:rPr lang="en-GB" b="1" i="1" dirty="0"/>
              <a:t>But, all the linked files will still be downloaded</a:t>
            </a:r>
            <a:r>
              <a:rPr lang="en-GB" dirty="0"/>
              <a:t>!</a:t>
            </a:r>
          </a:p>
          <a:p>
            <a:r>
              <a:rPr lang="en-GB" dirty="0"/>
              <a:t>Practicalities of separating media queries:</a:t>
            </a:r>
          </a:p>
          <a:p>
            <a:pPr lvl="1"/>
            <a:r>
              <a:rPr lang="en-GB" dirty="0"/>
              <a:t>In all but extreme cases, consider adding media queries in an existing stylesheet with standard CSS.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0200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Media Queries</a:t>
            </a:r>
          </a:p>
        </p:txBody>
      </p:sp>
    </p:spTree>
    <p:extLst>
      <p:ext uri="{BB962C8B-B14F-4D97-AF65-F5344CB8AC3E}">
        <p14:creationId xmlns:p14="http://schemas.microsoft.com/office/powerpoint/2010/main" val="1551841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Organising 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Two general approaches:</a:t>
            </a:r>
          </a:p>
          <a:p>
            <a:r>
              <a:rPr lang="en-GB" dirty="0"/>
              <a:t>Placing media queries immediately after the individual normal default styles they apply to:</a:t>
            </a:r>
          </a:p>
          <a:p>
            <a:pPr lvl="1"/>
            <a:r>
              <a:rPr lang="en-GB" dirty="0"/>
              <a:t>Tends to be more verbose and repetitious</a:t>
            </a:r>
          </a:p>
          <a:p>
            <a:pPr lvl="1"/>
            <a:r>
              <a:rPr lang="en-GB" dirty="0"/>
              <a:t>But, may be easier to maintain and to locate style definitions.</a:t>
            </a:r>
          </a:p>
          <a:p>
            <a:r>
              <a:rPr lang="en-GB" dirty="0"/>
              <a:t>Grouping all identical media queries together</a:t>
            </a:r>
          </a:p>
          <a:p>
            <a:pPr lvl="1"/>
            <a:r>
              <a:rPr lang="en-GB" dirty="0"/>
              <a:t>Less verbose and fewer occurrences of repetition</a:t>
            </a:r>
          </a:p>
          <a:p>
            <a:pPr lvl="1"/>
            <a:r>
              <a:rPr lang="en-GB" dirty="0"/>
              <a:t>May be more difficult to maintain or locate style definitions.</a:t>
            </a:r>
          </a:p>
          <a:p>
            <a:r>
              <a:rPr lang="en-GB" i="1" dirty="0"/>
              <a:t>It is really a matter of personal preference!</a:t>
            </a:r>
          </a:p>
          <a:p>
            <a:pPr lvl="1"/>
            <a:r>
              <a:rPr lang="en-GB" dirty="0"/>
              <a:t>But use optimisation techniques for performance.</a:t>
            </a:r>
          </a:p>
        </p:txBody>
      </p:sp>
    </p:spTree>
    <p:extLst>
      <p:ext uri="{BB962C8B-B14F-4D97-AF65-F5344CB8AC3E}">
        <p14:creationId xmlns:p14="http://schemas.microsoft.com/office/powerpoint/2010/main" val="342438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Organising Media Queries: Examples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5367826"/>
          </a:xfr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Individual media queries immediately after normal default definitions: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50%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@media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min-width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30rem)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 few more styles would go between them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@media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min-width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30rem)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844901" y="1589566"/>
            <a:ext cx="3886200" cy="5367826"/>
          </a:xfr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Grouping media queries together:</a:t>
            </a:r>
          </a:p>
          <a:p>
            <a:pPr marL="0" indent="0">
              <a:spcBef>
                <a:spcPts val="0"/>
              </a:spcBef>
              <a:buNone/>
            </a:pPr>
            <a:endParaRPr lang="en-GB" sz="5100" dirty="0"/>
          </a:p>
          <a:p>
            <a:pPr marL="0" indent="0">
              <a:lnSpc>
                <a:spcPct val="120000"/>
              </a:lnSpc>
              <a:spcBef>
                <a:spcPts val="1200"/>
              </a:spcBef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50%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@media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min-width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30rem)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398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Flexible Grid Layout means </a:t>
            </a:r>
            <a:r>
              <a:rPr lang="en-GB" b="1" i="1" dirty="0"/>
              <a:t>flexible box models</a:t>
            </a:r>
            <a:r>
              <a:rPr lang="en-GB" dirty="0"/>
              <a:t> for Container Elements.</a:t>
            </a:r>
          </a:p>
          <a:p>
            <a:r>
              <a:rPr lang="en-GB" dirty="0"/>
              <a:t>That is:</a:t>
            </a:r>
          </a:p>
          <a:p>
            <a:pPr lvl="1"/>
            <a:r>
              <a:rPr lang="en-GB" dirty="0"/>
              <a:t>Flexible Widths</a:t>
            </a:r>
          </a:p>
          <a:p>
            <a:pPr lvl="1"/>
            <a:r>
              <a:rPr lang="en-GB" dirty="0"/>
              <a:t>Flexible Padding</a:t>
            </a:r>
          </a:p>
          <a:p>
            <a:pPr lvl="1"/>
            <a:r>
              <a:rPr lang="en-GB" dirty="0"/>
              <a:t>Flexible Borders</a:t>
            </a:r>
          </a:p>
          <a:p>
            <a:pPr lvl="1"/>
            <a:r>
              <a:rPr lang="en-GB" dirty="0"/>
              <a:t>Flexible Margins</a:t>
            </a:r>
          </a:p>
          <a:p>
            <a:r>
              <a:rPr lang="en-GB" sz="3200" dirty="0"/>
              <a:t>Usually it is the width that needs to be flexible so it will be the </a:t>
            </a:r>
            <a:r>
              <a:rPr lang="en-GB" sz="3200" b="1" dirty="0"/>
              <a:t>left and right</a:t>
            </a:r>
            <a:r>
              <a:rPr lang="en-GB" sz="3200" dirty="0"/>
              <a:t> padding, margin, borders that need to be flexible.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4680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Flexible Grid: An Important Formula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Constrain the grid width to a max-width value – this is where your breakpoints come in.</a:t>
            </a:r>
          </a:p>
          <a:p>
            <a:r>
              <a:rPr lang="en-GB" dirty="0"/>
              <a:t>Then use the formula:</a:t>
            </a:r>
          </a:p>
          <a:p>
            <a:pPr marL="365760" lvl="1" indent="0" algn="ctr">
              <a:buNone/>
            </a:pPr>
            <a:r>
              <a:rPr lang="en-GB" b="1" i="1" dirty="0"/>
              <a:t>target / context = result</a:t>
            </a:r>
            <a:r>
              <a:rPr lang="en-GB" b="1" i="1" baseline="30000" dirty="0"/>
              <a:t>1</a:t>
            </a:r>
          </a:p>
          <a:p>
            <a:r>
              <a:rPr lang="en-GB" i="1" dirty="0"/>
              <a:t>target:</a:t>
            </a:r>
            <a:r>
              <a:rPr lang="en-GB" dirty="0"/>
              <a:t> is the width of the target element to be sized i.e. width, padding, margin, border.</a:t>
            </a:r>
          </a:p>
          <a:p>
            <a:r>
              <a:rPr lang="en-GB" i="1" dirty="0"/>
              <a:t>context:</a:t>
            </a:r>
            <a:r>
              <a:rPr lang="en-GB" dirty="0"/>
              <a:t> is the width of target’s parent.</a:t>
            </a:r>
          </a:p>
          <a:p>
            <a:r>
              <a:rPr lang="en-GB" i="1" dirty="0"/>
              <a:t>result:</a:t>
            </a:r>
            <a:r>
              <a:rPr lang="en-GB" dirty="0"/>
              <a:t> is the resulting flexible width. </a:t>
            </a:r>
            <a:r>
              <a:rPr lang="en-GB" i="1" dirty="0"/>
              <a:t>Multiply by 100 to get the percentage (%) width (do </a:t>
            </a:r>
            <a:r>
              <a:rPr lang="en-GB" i="1" u="sng" dirty="0"/>
              <a:t>not</a:t>
            </a:r>
            <a:r>
              <a:rPr lang="en-GB" i="1" dirty="0"/>
              <a:t> round)</a:t>
            </a:r>
            <a:r>
              <a:rPr lang="en-GB"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074636" y="6500083"/>
            <a:ext cx="46914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baseline="30000" dirty="0"/>
              <a:t>1</a:t>
            </a:r>
            <a:r>
              <a:rPr lang="en-GB" sz="1600" dirty="0"/>
              <a:t>Ethan </a:t>
            </a:r>
            <a:r>
              <a:rPr lang="en-GB" sz="1600" dirty="0" err="1"/>
              <a:t>Marcotte</a:t>
            </a:r>
            <a:r>
              <a:rPr lang="en-GB" sz="1600" dirty="0"/>
              <a:t>, pioneer of Responsive Web Design</a:t>
            </a:r>
          </a:p>
        </p:txBody>
      </p:sp>
    </p:spTree>
    <p:extLst>
      <p:ext uri="{BB962C8B-B14F-4D97-AF65-F5344CB8AC3E}">
        <p14:creationId xmlns:p14="http://schemas.microsoft.com/office/powerpoint/2010/main" val="47906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/>
          <a:lstStyle/>
          <a:p>
            <a:r>
              <a:rPr lang="en-GB" dirty="0"/>
              <a:t>Define the point at which a responsive design should change significantly.</a:t>
            </a:r>
          </a:p>
          <a:p>
            <a:r>
              <a:rPr lang="en-GB" dirty="0"/>
              <a:t>You may be tempted to define your breakpoints based on popular device widths.</a:t>
            </a:r>
          </a:p>
          <a:p>
            <a:r>
              <a:rPr lang="en-GB" dirty="0"/>
              <a:t>Avoid doing this! Instead let your </a:t>
            </a:r>
            <a:r>
              <a:rPr lang="en-GB" b="1" dirty="0"/>
              <a:t>content and design</a:t>
            </a:r>
            <a:r>
              <a:rPr lang="en-GB" dirty="0"/>
              <a:t> determine your breakpoints.</a:t>
            </a:r>
          </a:p>
          <a:p>
            <a:r>
              <a:rPr lang="en-GB" dirty="0"/>
              <a:t>For example, if you are adopting a mobile-first strategy, your initial layout may start to look wrong at 500px and greater, or even 800px+.</a:t>
            </a:r>
          </a:p>
          <a:p>
            <a:pPr lvl="1"/>
            <a:r>
              <a:rPr lang="en-GB" dirty="0"/>
              <a:t>This will then be a breakpoint.</a:t>
            </a:r>
          </a:p>
        </p:txBody>
      </p:sp>
    </p:spTree>
    <p:extLst>
      <p:ext uri="{BB962C8B-B14F-4D97-AF65-F5344CB8AC3E}">
        <p14:creationId xmlns:p14="http://schemas.microsoft.com/office/powerpoint/2010/main" val="4160623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issues with flexible images and media:</a:t>
            </a:r>
          </a:p>
          <a:p>
            <a:pPr lvl="1"/>
            <a:r>
              <a:rPr lang="en-GB" dirty="0"/>
              <a:t>Resizing/scaling to fit the current viewport region.</a:t>
            </a:r>
          </a:p>
          <a:p>
            <a:pPr lvl="1"/>
            <a:r>
              <a:rPr lang="en-GB" dirty="0"/>
              <a:t>Serving up different images based on device capabilities e.g. higher res images for larger screens.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378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Scaling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Setting the image/media width property to 100% will make it responsive and scale it up and down: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Setting max-width to 100% will scale image down, but prevent the image from scaling up to be larger than its original size: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8069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Images for Different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You can use media queries to display different images or media on different devices.</a:t>
            </a:r>
          </a:p>
          <a:p>
            <a:pPr lvl="1"/>
            <a:r>
              <a:rPr lang="en-GB" dirty="0"/>
              <a:t>Uses a combination of media queries and setting</a:t>
            </a:r>
          </a:p>
          <a:p>
            <a:pPr lvl="2"/>
            <a:r>
              <a:rPr lang="en-GB" dirty="0"/>
              <a:t>display: none;</a:t>
            </a:r>
          </a:p>
          <a:p>
            <a:pPr lvl="1"/>
            <a:r>
              <a:rPr lang="en-GB" dirty="0"/>
              <a:t>Be careful! See this </a:t>
            </a:r>
            <a:r>
              <a:rPr lang="en-GB" dirty="0">
                <a:hlinkClick r:id="rId2"/>
              </a:rPr>
              <a:t>link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Consider using </a:t>
            </a:r>
            <a:r>
              <a:rPr lang="en-GB" b="1" i="1" dirty="0"/>
              <a:t>min-device-width</a:t>
            </a:r>
            <a:r>
              <a:rPr lang="en-GB" dirty="0"/>
              <a:t> instead of min-width.</a:t>
            </a:r>
          </a:p>
          <a:p>
            <a:r>
              <a:rPr lang="en-GB" dirty="0"/>
              <a:t>Alternatively:</a:t>
            </a:r>
          </a:p>
          <a:p>
            <a:pPr lvl="1"/>
            <a:r>
              <a:rPr lang="en-GB" dirty="0"/>
              <a:t>You can add the new HTML5 </a:t>
            </a:r>
            <a:r>
              <a:rPr lang="en-GB" b="1" dirty="0" err="1"/>
              <a:t>srcset</a:t>
            </a:r>
            <a:r>
              <a:rPr lang="en-GB" b="1" dirty="0"/>
              <a:t> attribute </a:t>
            </a:r>
            <a:r>
              <a:rPr lang="en-GB" dirty="0"/>
              <a:t>to an &lt;</a:t>
            </a:r>
            <a:r>
              <a:rPr lang="en-GB" dirty="0" err="1"/>
              <a:t>img</a:t>
            </a:r>
            <a:r>
              <a:rPr lang="en-GB" dirty="0"/>
              <a:t> /&gt; element.</a:t>
            </a:r>
          </a:p>
          <a:p>
            <a:pPr lvl="1"/>
            <a:r>
              <a:rPr lang="en-GB" dirty="0"/>
              <a:t>You can use the new HTML </a:t>
            </a:r>
            <a:r>
              <a:rPr lang="en-GB" b="1" dirty="0"/>
              <a:t>&lt;picture&gt;</a:t>
            </a:r>
            <a:r>
              <a:rPr lang="en-GB" dirty="0"/>
              <a:t> element which uses its child &lt;source /&gt; element to specify alternative images.</a:t>
            </a:r>
          </a:p>
        </p:txBody>
      </p:sp>
    </p:spTree>
    <p:extLst>
      <p:ext uri="{BB962C8B-B14F-4D97-AF65-F5344CB8AC3E}">
        <p14:creationId xmlns:p14="http://schemas.microsoft.com/office/powerpoint/2010/main" val="352441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</a:t>
            </a:r>
            <a:r>
              <a:rPr lang="en-GB" dirty="0" err="1"/>
              <a:t>srcset</a:t>
            </a:r>
            <a:r>
              <a:rPr lang="en-GB" dirty="0"/>
              <a:t> Attribute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srcset</a:t>
            </a:r>
            <a:r>
              <a:rPr lang="en-GB" dirty="0"/>
              <a:t> attribute allows you to specify:</a:t>
            </a:r>
          </a:p>
          <a:p>
            <a:pPr lvl="1"/>
            <a:r>
              <a:rPr lang="en-GB" dirty="0"/>
              <a:t>different image sources, and </a:t>
            </a:r>
          </a:p>
          <a:p>
            <a:pPr lvl="1"/>
            <a:r>
              <a:rPr lang="en-GB" dirty="0"/>
              <a:t>additional information that will allow the browser to decide on the most appropriate image to display.</a:t>
            </a:r>
          </a:p>
          <a:p>
            <a:r>
              <a:rPr lang="en-GB" dirty="0"/>
              <a:t>You can target images based on:</a:t>
            </a:r>
          </a:p>
          <a:p>
            <a:pPr lvl="1"/>
            <a:r>
              <a:rPr lang="en-GB" dirty="0"/>
              <a:t>Device pixel ratio using the </a:t>
            </a:r>
            <a:r>
              <a:rPr lang="en-GB" b="1" dirty="0"/>
              <a:t>x</a:t>
            </a:r>
            <a:r>
              <a:rPr lang="en-GB" dirty="0"/>
              <a:t> descriptor</a:t>
            </a:r>
          </a:p>
          <a:p>
            <a:pPr lvl="1"/>
            <a:r>
              <a:rPr lang="en-GB" dirty="0"/>
              <a:t>Image widths using the </a:t>
            </a:r>
            <a:r>
              <a:rPr lang="en-GB" b="1" dirty="0"/>
              <a:t>w</a:t>
            </a:r>
            <a:r>
              <a:rPr lang="en-GB" dirty="0"/>
              <a:t> descriptor - requires an additional “sizes” attribute to specify width media queries.</a:t>
            </a:r>
          </a:p>
          <a:p>
            <a:r>
              <a:rPr lang="en-GB" i="1" dirty="0"/>
              <a:t>Remember to add the standard </a:t>
            </a:r>
            <a:r>
              <a:rPr lang="en-GB" i="1" dirty="0" err="1"/>
              <a:t>src</a:t>
            </a:r>
            <a:r>
              <a:rPr lang="en-GB" i="1" dirty="0"/>
              <a:t> attribute as a </a:t>
            </a:r>
            <a:r>
              <a:rPr lang="en-GB" i="1" dirty="0" err="1"/>
              <a:t>fallback</a:t>
            </a:r>
            <a:r>
              <a:rPr lang="en-GB" i="1" dirty="0"/>
              <a:t> for older browsers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42519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&lt;</a:t>
            </a:r>
            <a:r>
              <a:rPr lang="en-GB" dirty="0" err="1"/>
              <a:t>img</a:t>
            </a:r>
            <a:r>
              <a:rPr lang="en-GB" dirty="0"/>
              <a:t> /&gt;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4292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x descriptor</a:t>
            </a:r>
            <a:r>
              <a:rPr lang="en-GB" dirty="0"/>
              <a:t>: device pixel ratio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 1x, large.jpg 2x"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pPr lvl="2"/>
            <a:r>
              <a:rPr lang="en-GB" dirty="0"/>
              <a:t>1x for regular resolution screens</a:t>
            </a:r>
          </a:p>
          <a:p>
            <a:pPr lvl="2"/>
            <a:r>
              <a:rPr lang="en-GB" dirty="0"/>
              <a:t>2x on displays with 2 device pixels per CSS pixel</a:t>
            </a:r>
          </a:p>
          <a:p>
            <a:r>
              <a:rPr lang="en-GB" b="1" dirty="0"/>
              <a:t>w descriptor</a:t>
            </a:r>
            <a:r>
              <a:rPr lang="en-GB" dirty="0"/>
              <a:t>: </a:t>
            </a:r>
            <a:r>
              <a:rPr lang="en-GB" dirty="0" smtClean="0"/>
              <a:t>images of different resolution widths available, browser picks best one:</a:t>
            </a:r>
            <a:endParaRPr lang="en-GB" dirty="0"/>
          </a:p>
          <a:p>
            <a:pPr marL="320040" lvl="1" indent="0">
              <a:buNone/>
            </a:pP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7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pl-PL" sz="17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cat-320.jpg </a:t>
            </a:r>
            <a:r>
              <a:rPr lang="pl-PL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320w, </a:t>
            </a:r>
            <a:r>
              <a:rPr lang="pl-PL" sz="17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cat-640.jpg </a:t>
            </a:r>
            <a:r>
              <a:rPr lang="pl-PL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640w, cat-1280.jpg 1280w</a:t>
            </a:r>
            <a:r>
              <a:rPr lang="en-GB" sz="17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7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endParaRPr lang="en-GB" sz="17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sizes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="(max-width: 480px) 100vw, (max-width: 900px) 33vw, 254px"</a:t>
            </a:r>
            <a:r>
              <a:rPr lang="en-GB" sz="17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endParaRPr lang="en-GB" sz="17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7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="cat-160.jpg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7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="Cat"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1700" dirty="0"/>
          </a:p>
          <a:p>
            <a:pPr lvl="1"/>
            <a:r>
              <a:rPr lang="en-GB" dirty="0" err="1"/>
              <a:t>vw</a:t>
            </a:r>
            <a:r>
              <a:rPr lang="en-GB" dirty="0"/>
              <a:t> stands for viewport width, where 1vw = 1% of the viewport width.</a:t>
            </a:r>
          </a:p>
          <a:p>
            <a:pPr lvl="2"/>
            <a:r>
              <a:rPr lang="en-GB" dirty="0" smtClean="0"/>
              <a:t>480px wide or smaller, </a:t>
            </a:r>
            <a:r>
              <a:rPr lang="en-GB" dirty="0"/>
              <a:t>image will be 100% of viewport </a:t>
            </a:r>
            <a:r>
              <a:rPr lang="en-GB" dirty="0" smtClean="0"/>
              <a:t>width</a:t>
            </a:r>
          </a:p>
          <a:p>
            <a:pPr lvl="2"/>
            <a:r>
              <a:rPr lang="en-GB" dirty="0" smtClean="0"/>
              <a:t>Between 481px to 900px, 33% </a:t>
            </a:r>
            <a:r>
              <a:rPr lang="en-GB" dirty="0"/>
              <a:t>of </a:t>
            </a:r>
            <a:r>
              <a:rPr lang="en-GB" dirty="0" smtClean="0"/>
              <a:t>viewport width. </a:t>
            </a:r>
          </a:p>
          <a:p>
            <a:pPr lvl="2"/>
            <a:r>
              <a:rPr lang="en-GB" dirty="0" smtClean="0"/>
              <a:t>Anything else, image will be 254px wide.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47664" y="4149080"/>
            <a:ext cx="70567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47664" y="4437112"/>
            <a:ext cx="72183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763494" y="6596390"/>
            <a:ext cx="13805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 smtClean="0">
                <a:hlinkClick r:id="rId3"/>
              </a:rPr>
              <a:t>Video Example Link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446196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Uses the </a:t>
            </a:r>
            <a:r>
              <a:rPr lang="en-GB" dirty="0" err="1"/>
              <a:t>srcset</a:t>
            </a:r>
            <a:r>
              <a:rPr lang="en-GB" dirty="0"/>
              <a:t> and media/type attributes on its to achieve responsive images.</a:t>
            </a:r>
          </a:p>
          <a:p>
            <a:r>
              <a:rPr lang="en-GB" dirty="0"/>
              <a:t>Use the child &lt;source&gt; elements to set up different sources - the first source that fits preferences is used.</a:t>
            </a:r>
          </a:p>
          <a:p>
            <a:r>
              <a:rPr lang="en-GB" dirty="0"/>
              <a:t>Add the </a:t>
            </a:r>
            <a:r>
              <a:rPr lang="en-GB" dirty="0" err="1"/>
              <a:t>fallback</a:t>
            </a:r>
            <a:r>
              <a:rPr lang="en-GB" dirty="0"/>
              <a:t>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=“…”… /&gt; for browsers that don’t understand </a:t>
            </a:r>
            <a:r>
              <a:rPr lang="en-GB" dirty="0" err="1"/>
              <a:t>srcset</a:t>
            </a:r>
            <a:r>
              <a:rPr lang="en-GB" dirty="0"/>
              <a:t>.</a:t>
            </a:r>
          </a:p>
          <a:p>
            <a:r>
              <a:rPr lang="en-GB" dirty="0"/>
              <a:t>The same principle also applies to the &lt;video&gt; element.</a:t>
            </a:r>
          </a:p>
        </p:txBody>
      </p:sp>
    </p:spTree>
    <p:extLst>
      <p:ext uri="{BB962C8B-B14F-4D97-AF65-F5344CB8AC3E}">
        <p14:creationId xmlns:p14="http://schemas.microsoft.com/office/powerpoint/2010/main" val="3511388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Serving based on type: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opera.webp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="image/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="opera.jpg"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="The Oslo Opera House"&gt;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500" dirty="0"/>
          </a:p>
          <a:p>
            <a:r>
              <a:rPr lang="en-GB" dirty="0"/>
              <a:t>Serving based on media queries: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30em)"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="cake-table.jpg"&gt;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60em)"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="cake-shop.jpg"&gt;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="scones.jpg"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="One way or another, you WILL get cake."&gt;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780928"/>
            <a:ext cx="6912768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15616" y="4869160"/>
            <a:ext cx="7650432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483768" y="5911334"/>
            <a:ext cx="608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Remember to add the fall-back traditional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 …/&gt;</a:t>
            </a:r>
          </a:p>
        </p:txBody>
      </p:sp>
      <p:cxnSp>
        <p:nvCxnSpPr>
          <p:cNvPr id="8" name="Straight Arrow Connector 7"/>
          <p:cNvCxnSpPr>
            <a:stCxn id="6" idx="0"/>
          </p:cNvCxnSpPr>
          <p:nvPr/>
        </p:nvCxnSpPr>
        <p:spPr>
          <a:xfrm flipH="1" flipV="1">
            <a:off x="5004048" y="5229200"/>
            <a:ext cx="523278" cy="6821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6" idx="0"/>
          </p:cNvCxnSpPr>
          <p:nvPr/>
        </p:nvCxnSpPr>
        <p:spPr>
          <a:xfrm flipV="1">
            <a:off x="5527326" y="3140968"/>
            <a:ext cx="772866" cy="2770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86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on Responsive 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Next class</a:t>
            </a:r>
          </a:p>
          <a:p>
            <a:r>
              <a:rPr lang="en-GB" dirty="0"/>
              <a:t>Some links:</a:t>
            </a:r>
          </a:p>
          <a:p>
            <a:pPr lvl="1"/>
            <a:r>
              <a:rPr lang="en-GB" dirty="0">
                <a:hlinkClick r:id="rId2"/>
              </a:rPr>
              <a:t>https://webkit.org/demos/srcset/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3"/>
              </a:rPr>
              <a:t>http://www.mydevice.io/devices/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4"/>
              </a:rPr>
              <a:t>http://www.webdesignerdepot.com/2015/08/the-state-of-responsive-images/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5"/>
              </a:rPr>
              <a:t>https://responsiveimages.org/</a:t>
            </a:r>
            <a:r>
              <a:rPr lang="en-GB" dirty="0"/>
              <a:t> </a:t>
            </a:r>
          </a:p>
          <a:p>
            <a:pPr lvl="1"/>
            <a:r>
              <a:rPr lang="en-GB" dirty="0">
                <a:hlinkClick r:id="rId6"/>
              </a:rPr>
              <a:t>https://developer.mozilla.org/en-US/docs/Web/HTML/Element/img#Example_3_Using_the_srcset_attribute</a:t>
            </a:r>
            <a:r>
              <a:rPr lang="en-GB" dirty="0"/>
              <a:t> 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8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Visible content is what the uses see before they scroll down.</a:t>
            </a:r>
          </a:p>
          <a:p>
            <a:r>
              <a:rPr lang="en-GB" dirty="0"/>
              <a:t>You should </a:t>
            </a:r>
            <a:r>
              <a:rPr lang="en-GB" dirty="0" smtClean="0"/>
              <a:t>aim to prioritise content that is initially visible to the user (above-the-fold).</a:t>
            </a:r>
          </a:p>
          <a:p>
            <a:pPr lvl="1"/>
            <a:r>
              <a:rPr lang="en-GB" dirty="0" smtClean="0"/>
              <a:t>For faster, perceived page loads, you want to reduce the size of the above-the-fold content.</a:t>
            </a:r>
          </a:p>
          <a:p>
            <a:pPr lvl="1"/>
            <a:r>
              <a:rPr lang="en-GB" dirty="0" smtClean="0"/>
              <a:t>Structure your HTML to load the critical, above-the-fold content first.</a:t>
            </a:r>
          </a:p>
          <a:p>
            <a:r>
              <a:rPr lang="en-GB" dirty="0" smtClean="0"/>
              <a:t>A quick, easy and common way of achieving this is to ensure your HTML is presenting content first.</a:t>
            </a:r>
          </a:p>
          <a:p>
            <a:r>
              <a:rPr lang="en-GB" dirty="0" smtClean="0"/>
              <a:t>You change the order of the content based on the viewport size.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751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In RWD Grids, you can prioritise content by shifting columns (changing the order) to the left/right.</a:t>
            </a:r>
          </a:p>
          <a:p>
            <a:r>
              <a:rPr lang="en-GB" sz="2800" dirty="0" smtClean="0"/>
              <a:t>For example, the following layout may be okay for larger screens:</a:t>
            </a:r>
          </a:p>
          <a:p>
            <a:pPr>
              <a:spcBef>
                <a:spcPts val="2400"/>
              </a:spcBef>
            </a:pPr>
            <a:r>
              <a:rPr lang="en-GB" sz="2800" dirty="0" smtClean="0"/>
              <a:t>But on smaller screens, you want:</a:t>
            </a:r>
          </a:p>
          <a:p>
            <a:endParaRPr lang="en-GB" sz="2800" dirty="0" smtClean="0"/>
          </a:p>
          <a:p>
            <a:r>
              <a:rPr lang="en-GB" sz="2800" dirty="0" smtClean="0"/>
              <a:t>Your HTML (prioritising content):</a:t>
            </a:r>
          </a:p>
          <a:p>
            <a:pPr marL="1051560" lvl="3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="content"&gt;&lt;/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marL="1051560" lvl="3" indent="0">
              <a:buClr>
                <a:srgbClr val="EB641B"/>
              </a:buClr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="sidebar"&gt;&lt;/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7900" dirty="0" smtClean="0"/>
          </a:p>
          <a:p>
            <a:r>
              <a:rPr lang="en-GB" sz="2800" dirty="0" smtClean="0"/>
              <a:t>You can use CSS to change this order so that the content section displays second on larger screens using either the float or left and right CSS properties.</a:t>
            </a:r>
            <a:endParaRPr lang="en-GB" sz="2800" dirty="0"/>
          </a:p>
          <a:p>
            <a:endParaRPr lang="en-GB" sz="28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079131"/>
              </p:ext>
            </p:extLst>
          </p:nvPr>
        </p:nvGraphicFramePr>
        <p:xfrm>
          <a:off x="3491880" y="3140968"/>
          <a:ext cx="5274168" cy="370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584176"/>
                <a:gridCol w="368999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Sidebar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Content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147060"/>
              </p:ext>
            </p:extLst>
          </p:nvPr>
        </p:nvGraphicFramePr>
        <p:xfrm>
          <a:off x="6228184" y="3933056"/>
          <a:ext cx="2736304" cy="7366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36304"/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 smtClean="0"/>
                        <a:t>Content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Sidebar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497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pPr marL="1051560" lvl="3" indent="0">
              <a:buClr>
                <a:srgbClr val="EB641B"/>
              </a:buClr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="content"&gt;&lt;/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marL="1051560" lvl="3" indent="0">
              <a:buClr>
                <a:srgbClr val="EB641B"/>
              </a:buClr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="sidebar"&gt;&lt;/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7300" dirty="0">
              <a:solidFill>
                <a:prstClr val="black"/>
              </a:solidFill>
            </a:endParaRPr>
          </a:p>
          <a:p>
            <a:r>
              <a:rPr lang="en-GB" dirty="0" smtClean="0"/>
              <a:t>On larger screens, to shift the content round:</a:t>
            </a:r>
          </a:p>
          <a:p>
            <a:pPr lvl="1"/>
            <a:r>
              <a:rPr lang="en-GB" dirty="0" smtClean="0"/>
              <a:t>Using float property:</a:t>
            </a:r>
            <a:endParaRPr lang="en-GB" dirty="0"/>
          </a:p>
          <a:p>
            <a:pPr marL="594360" lvl="2" indent="0">
              <a:buNone/>
            </a:pPr>
            <a:r>
              <a:rPr lang="en-GB" sz="16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600px)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#sidebar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float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left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600" dirty="0" smtClean="0">
                <a:solidFill>
                  <a:srgbClr val="800000"/>
                </a:solidFill>
                <a:latin typeface="Consolas" panose="020B0609020204030204" pitchFamily="49" charset="0"/>
              </a:rPr>
              <a:t>	 #content 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float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right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 smtClean="0"/>
          </a:p>
          <a:p>
            <a:pPr lvl="1"/>
            <a:r>
              <a:rPr lang="en-GB" dirty="0" smtClean="0"/>
              <a:t>Alternatively, using left and right properties (requires setting position to relative too).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600" dirty="0">
                <a:solidFill>
                  <a:srgbClr val="800080"/>
                </a:solidFill>
                <a:latin typeface="Consolas" panose="020B0609020204030204" pitchFamily="49" charset="0"/>
              </a:rPr>
              <a:t>@media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(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min-width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600px)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#sidebar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position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relative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right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60%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	 #content 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position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relative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left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40%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>
              <a:solidFill>
                <a:prstClr val="black"/>
              </a:solidFill>
            </a:endParaRPr>
          </a:p>
          <a:p>
            <a:pPr marL="640080" lvl="2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93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Hamburger Menu</a:t>
            </a:r>
          </a:p>
          <a:p>
            <a:pPr lvl="1"/>
            <a:r>
              <a:rPr lang="en-GB" dirty="0"/>
              <a:t>The hamburger menu is quite a “popular feature” of responsive websites. There is, however, some controversy surrounding its use. </a:t>
            </a:r>
          </a:p>
          <a:p>
            <a:pPr lvl="2"/>
            <a:r>
              <a:rPr lang="en-GB" dirty="0"/>
              <a:t>What is the problem and how is it addressed?</a:t>
            </a:r>
          </a:p>
          <a:p>
            <a:pPr lvl="2"/>
            <a:r>
              <a:rPr lang="en-GB" dirty="0"/>
              <a:t>How do you create a hamburger menu?</a:t>
            </a:r>
          </a:p>
          <a:p>
            <a:r>
              <a:rPr lang="en-GB" dirty="0"/>
              <a:t>CSS Relative Units: rem or </a:t>
            </a:r>
            <a:r>
              <a:rPr lang="en-GB" dirty="0" err="1"/>
              <a:t>em</a:t>
            </a:r>
            <a:r>
              <a:rPr lang="en-GB" dirty="0"/>
              <a:t> units?</a:t>
            </a:r>
          </a:p>
          <a:p>
            <a:r>
              <a:rPr lang="en-GB" dirty="0"/>
              <a:t>What is the difference between Graceful Degradation and Progressive Enhancement?</a:t>
            </a:r>
          </a:p>
        </p:txBody>
      </p:sp>
    </p:spTree>
    <p:extLst>
      <p:ext uri="{BB962C8B-B14F-4D97-AF65-F5344CB8AC3E}">
        <p14:creationId xmlns:p14="http://schemas.microsoft.com/office/powerpoint/2010/main" val="1930554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Tutorial Demonstration</a:t>
            </a:r>
          </a:p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11272</TotalTime>
  <Words>2486</Words>
  <Application>Microsoft Office PowerPoint</Application>
  <PresentationFormat>On-screen Show (4:3)</PresentationFormat>
  <Paragraphs>332</Paragraphs>
  <Slides>34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Responsive Web Design I</vt:lpstr>
      <vt:lpstr>Today’s Lecture</vt:lpstr>
      <vt:lpstr>The Web Design Layout Problem</vt:lpstr>
      <vt:lpstr>Screen Size or Viewport Problem?</vt:lpstr>
      <vt:lpstr>What is Responsive Web Design?</vt:lpstr>
      <vt:lpstr>RWD and the Viewport Meta Tag</vt:lpstr>
      <vt:lpstr>Media Queries</vt:lpstr>
      <vt:lpstr>CSS3 Media Queries</vt:lpstr>
      <vt:lpstr>Media Queries: How?</vt:lpstr>
      <vt:lpstr>The @media CSS3 Rule Explained</vt:lpstr>
      <vt:lpstr>Media Queries: Examples</vt:lpstr>
      <vt:lpstr>Media Queries for Style Sheets</vt:lpstr>
      <vt:lpstr>Media Queries for Style Sheets</vt:lpstr>
      <vt:lpstr>Media Queries: Additional Points</vt:lpstr>
      <vt:lpstr>RWD Media Queries Consideration</vt:lpstr>
      <vt:lpstr>Demo</vt:lpstr>
      <vt:lpstr>Organising Media Queries</vt:lpstr>
      <vt:lpstr>Organising Media Queries: Examples</vt:lpstr>
      <vt:lpstr>Flexible Grid Layout</vt:lpstr>
      <vt:lpstr>Flexible Grid: An Important Formula</vt:lpstr>
      <vt:lpstr>Breakpoints</vt:lpstr>
      <vt:lpstr>Flexible Images and Media</vt:lpstr>
      <vt:lpstr>Scaling Images and Media</vt:lpstr>
      <vt:lpstr>Different Images for Different Devices</vt:lpstr>
      <vt:lpstr>The &lt;img /&gt; srcset Attribute</vt:lpstr>
      <vt:lpstr>Using the &lt;img /&gt; srcset: Examples</vt:lpstr>
      <vt:lpstr>The &lt;picture&gt; Element</vt:lpstr>
      <vt:lpstr>The &lt;picture&gt; Element</vt:lpstr>
      <vt:lpstr>More on Responsive Images</vt:lpstr>
      <vt:lpstr>Prioritising Content</vt:lpstr>
      <vt:lpstr>Prioritising Content</vt:lpstr>
      <vt:lpstr>Prioritising Content</vt:lpstr>
      <vt:lpstr>Homework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1555</cp:revision>
  <cp:lastPrinted>2016-10-12T06:42:58Z</cp:lastPrinted>
  <dcterms:created xsi:type="dcterms:W3CDTF">2013-09-18T07:00:31Z</dcterms:created>
  <dcterms:modified xsi:type="dcterms:W3CDTF">2016-10-19T06:52:14Z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