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60" r:id="rId4"/>
    <p:sldId id="261" r:id="rId5"/>
    <p:sldId id="262" r:id="rId6"/>
    <p:sldId id="263" r:id="rId7"/>
    <p:sldId id="258" r:id="rId8"/>
    <p:sldId id="264" r:id="rId9"/>
    <p:sldId id="266" r:id="rId10"/>
    <p:sldId id="265" r:id="rId11"/>
    <p:sldId id="268" r:id="rId12"/>
    <p:sldId id="259" r:id="rId13"/>
    <p:sldId id="269"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7" autoAdjust="0"/>
    <p:restoredTop sz="84307" autoAdjust="0"/>
  </p:normalViewPr>
  <p:slideViewPr>
    <p:cSldViewPr snapToGrid="0">
      <p:cViewPr varScale="1">
        <p:scale>
          <a:sx n="128" d="100"/>
          <a:sy n="128" d="100"/>
        </p:scale>
        <p:origin x="51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C3710DE-EC56-42B3-A106-3551149FA533}" type="doc">
      <dgm:prSet loTypeId="urn:microsoft.com/office/officeart/2008/layout/LinedList" loCatId="list" qsTypeId="urn:microsoft.com/office/officeart/2005/8/quickstyle/simple1#1" qsCatId="simple" csTypeId="urn:microsoft.com/office/officeart/2005/8/colors/accent1_2#1" csCatId="accent1"/>
      <dgm:spPr/>
      <dgm:t>
        <a:bodyPr/>
        <a:lstStyle/>
        <a:p>
          <a:endParaRPr lang="en-US"/>
        </a:p>
      </dgm:t>
    </dgm:pt>
    <dgm:pt modelId="{94C70FE8-7E21-4078-B590-5B9A63E67CB2}">
      <dgm:prSet custT="1"/>
      <dgm:spPr/>
      <dgm:t>
        <a:bodyPr/>
        <a:lstStyle/>
        <a:p>
          <a:pPr rtl="0"/>
          <a:r>
            <a:rPr lang="en-GB" sz="2400" dirty="0"/>
            <a:t>This case study focuses on 4-year-old Isaac with anxiety and delayed language learner and limited group play. </a:t>
          </a:r>
        </a:p>
      </dgm:t>
    </dgm:pt>
    <dgm:pt modelId="{419E9BE4-796E-4A60-B90F-2A7C92277CC5}" type="parTrans" cxnId="{764D9E6A-5401-4C1F-AA32-19B65F20FC77}">
      <dgm:prSet/>
      <dgm:spPr/>
      <dgm:t>
        <a:bodyPr/>
        <a:lstStyle/>
        <a:p>
          <a:endParaRPr lang="en-US"/>
        </a:p>
      </dgm:t>
    </dgm:pt>
    <dgm:pt modelId="{91CAE379-3F45-4FD5-96F1-C5CEF9CC88C0}" type="sibTrans" cxnId="{764D9E6A-5401-4C1F-AA32-19B65F20FC77}">
      <dgm:prSet/>
      <dgm:spPr/>
      <dgm:t>
        <a:bodyPr/>
        <a:lstStyle/>
        <a:p>
          <a:endParaRPr lang="en-US"/>
        </a:p>
      </dgm:t>
    </dgm:pt>
    <dgm:pt modelId="{7872EA00-ADD6-4AD8-9A3B-C1144FD05F31}">
      <dgm:prSet custT="1"/>
      <dgm:spPr/>
      <dgm:t>
        <a:bodyPr/>
        <a:lstStyle/>
        <a:p>
          <a:pPr rtl="0"/>
          <a:r>
            <a:rPr lang="en-GB" sz="2400" dirty="0"/>
            <a:t>Cognitive development was analysed using Piaget's theory to get an understanding of the learning needs.</a:t>
          </a:r>
        </a:p>
      </dgm:t>
    </dgm:pt>
    <dgm:pt modelId="{9830A1D1-B193-472C-9CFC-B5A74DEBE408}" type="parTrans" cxnId="{0F9C7B07-7DA6-413D-B825-0C80CA7C44EF}">
      <dgm:prSet/>
      <dgm:spPr/>
      <dgm:t>
        <a:bodyPr/>
        <a:lstStyle/>
        <a:p>
          <a:endParaRPr lang="en-US"/>
        </a:p>
      </dgm:t>
    </dgm:pt>
    <dgm:pt modelId="{E7DC57CC-9F19-43BC-A678-DD09C1ACFE55}" type="sibTrans" cxnId="{0F9C7B07-7DA6-413D-B825-0C80CA7C44EF}">
      <dgm:prSet/>
      <dgm:spPr/>
      <dgm:t>
        <a:bodyPr/>
        <a:lstStyle/>
        <a:p>
          <a:endParaRPr lang="en-US"/>
        </a:p>
      </dgm:t>
    </dgm:pt>
    <dgm:pt modelId="{609ACC14-65EC-4E90-A77B-7DA3E05985E4}">
      <dgm:prSet custT="1"/>
      <dgm:spPr/>
      <dgm:t>
        <a:bodyPr/>
        <a:lstStyle/>
        <a:p>
          <a:pPr rtl="0"/>
          <a:r>
            <a:rPr lang="en-GB" sz="2400" dirty="0"/>
            <a:t>Emphasise strategies for the biological, environmental and early year’s support.</a:t>
          </a:r>
        </a:p>
      </dgm:t>
    </dgm:pt>
    <dgm:pt modelId="{011C6745-3A47-4E0B-8347-D9B93DBFC71F}" type="parTrans" cxnId="{0A74F596-7544-4811-8565-DEFB42B68198}">
      <dgm:prSet/>
      <dgm:spPr/>
      <dgm:t>
        <a:bodyPr/>
        <a:lstStyle/>
        <a:p>
          <a:endParaRPr lang="en-US"/>
        </a:p>
      </dgm:t>
    </dgm:pt>
    <dgm:pt modelId="{FE2BF9C9-AF7B-41E7-BE2C-C35E008C43AC}" type="sibTrans" cxnId="{0A74F596-7544-4811-8565-DEFB42B68198}">
      <dgm:prSet/>
      <dgm:spPr/>
      <dgm:t>
        <a:bodyPr/>
        <a:lstStyle/>
        <a:p>
          <a:endParaRPr lang="en-US"/>
        </a:p>
      </dgm:t>
    </dgm:pt>
    <dgm:pt modelId="{8616C8EF-3407-4A81-B1E5-CFB8E4F995EC}" type="pres">
      <dgm:prSet presAssocID="{5C3710DE-EC56-42B3-A106-3551149FA533}" presName="vert0" presStyleCnt="0">
        <dgm:presLayoutVars>
          <dgm:dir/>
          <dgm:animOne val="branch"/>
          <dgm:animLvl val="lvl"/>
        </dgm:presLayoutVars>
      </dgm:prSet>
      <dgm:spPr/>
    </dgm:pt>
    <dgm:pt modelId="{9DE1D96B-4086-4F44-8E40-390077CC9D8C}" type="pres">
      <dgm:prSet presAssocID="{94C70FE8-7E21-4078-B590-5B9A63E67CB2}" presName="thickLine" presStyleLbl="alignNode1" presStyleIdx="0" presStyleCnt="3"/>
      <dgm:spPr/>
    </dgm:pt>
    <dgm:pt modelId="{D7B567BB-5967-44A5-BB29-E0516C793667}" type="pres">
      <dgm:prSet presAssocID="{94C70FE8-7E21-4078-B590-5B9A63E67CB2}" presName="horz1" presStyleCnt="0"/>
      <dgm:spPr/>
    </dgm:pt>
    <dgm:pt modelId="{C63BC750-98AE-4DFB-B1BC-13B7160DD4C9}" type="pres">
      <dgm:prSet presAssocID="{94C70FE8-7E21-4078-B590-5B9A63E67CB2}" presName="tx1" presStyleLbl="revTx" presStyleIdx="0" presStyleCnt="3"/>
      <dgm:spPr/>
    </dgm:pt>
    <dgm:pt modelId="{E7D4713A-510D-4653-AF81-9C6A3F45E405}" type="pres">
      <dgm:prSet presAssocID="{94C70FE8-7E21-4078-B590-5B9A63E67CB2}" presName="vert1" presStyleCnt="0"/>
      <dgm:spPr/>
    </dgm:pt>
    <dgm:pt modelId="{123A554B-8B0F-4F81-9209-35F4190F956D}" type="pres">
      <dgm:prSet presAssocID="{7872EA00-ADD6-4AD8-9A3B-C1144FD05F31}" presName="thickLine" presStyleLbl="alignNode1" presStyleIdx="1" presStyleCnt="3"/>
      <dgm:spPr/>
    </dgm:pt>
    <dgm:pt modelId="{C7171281-E633-4D0A-9154-B3B9F1F0934C}" type="pres">
      <dgm:prSet presAssocID="{7872EA00-ADD6-4AD8-9A3B-C1144FD05F31}" presName="horz1" presStyleCnt="0"/>
      <dgm:spPr/>
    </dgm:pt>
    <dgm:pt modelId="{C95221A0-2C1F-45B2-8755-16E57FA3F447}" type="pres">
      <dgm:prSet presAssocID="{7872EA00-ADD6-4AD8-9A3B-C1144FD05F31}" presName="tx1" presStyleLbl="revTx" presStyleIdx="1" presStyleCnt="3"/>
      <dgm:spPr/>
    </dgm:pt>
    <dgm:pt modelId="{4A3FAF1C-AB2B-4049-B5E8-6572FAC10FC5}" type="pres">
      <dgm:prSet presAssocID="{7872EA00-ADD6-4AD8-9A3B-C1144FD05F31}" presName="vert1" presStyleCnt="0"/>
      <dgm:spPr/>
    </dgm:pt>
    <dgm:pt modelId="{18FEB4A6-E26F-4A9D-93B2-B6A8D80E9EA6}" type="pres">
      <dgm:prSet presAssocID="{609ACC14-65EC-4E90-A77B-7DA3E05985E4}" presName="thickLine" presStyleLbl="alignNode1" presStyleIdx="2" presStyleCnt="3"/>
      <dgm:spPr/>
    </dgm:pt>
    <dgm:pt modelId="{24C04325-70D4-4C60-A605-9F8EA8826F5A}" type="pres">
      <dgm:prSet presAssocID="{609ACC14-65EC-4E90-A77B-7DA3E05985E4}" presName="horz1" presStyleCnt="0"/>
      <dgm:spPr/>
    </dgm:pt>
    <dgm:pt modelId="{185AED1E-7937-410F-B42C-37E1BF108D03}" type="pres">
      <dgm:prSet presAssocID="{609ACC14-65EC-4E90-A77B-7DA3E05985E4}" presName="tx1" presStyleLbl="revTx" presStyleIdx="2" presStyleCnt="3"/>
      <dgm:spPr/>
    </dgm:pt>
    <dgm:pt modelId="{BE048520-1502-4B1C-8EE3-1FC6EFB9139B}" type="pres">
      <dgm:prSet presAssocID="{609ACC14-65EC-4E90-A77B-7DA3E05985E4}" presName="vert1" presStyleCnt="0"/>
      <dgm:spPr/>
    </dgm:pt>
  </dgm:ptLst>
  <dgm:cxnLst>
    <dgm:cxn modelId="{0F9C7B07-7DA6-413D-B825-0C80CA7C44EF}" srcId="{5C3710DE-EC56-42B3-A106-3551149FA533}" destId="{7872EA00-ADD6-4AD8-9A3B-C1144FD05F31}" srcOrd="1" destOrd="0" parTransId="{9830A1D1-B193-472C-9CFC-B5A74DEBE408}" sibTransId="{E7DC57CC-9F19-43BC-A678-DD09C1ACFE55}"/>
    <dgm:cxn modelId="{DB87AB1B-59DC-4FC0-B4C4-2E910D109EF9}" type="presOf" srcId="{94C70FE8-7E21-4078-B590-5B9A63E67CB2}" destId="{C63BC750-98AE-4DFB-B1BC-13B7160DD4C9}" srcOrd="0" destOrd="0" presId="urn:microsoft.com/office/officeart/2008/layout/LinedList"/>
    <dgm:cxn modelId="{007C5D69-AE03-48DB-8E67-D19D23ED3057}" type="presOf" srcId="{7872EA00-ADD6-4AD8-9A3B-C1144FD05F31}" destId="{C95221A0-2C1F-45B2-8755-16E57FA3F447}" srcOrd="0" destOrd="0" presId="urn:microsoft.com/office/officeart/2008/layout/LinedList"/>
    <dgm:cxn modelId="{764D9E6A-5401-4C1F-AA32-19B65F20FC77}" srcId="{5C3710DE-EC56-42B3-A106-3551149FA533}" destId="{94C70FE8-7E21-4078-B590-5B9A63E67CB2}" srcOrd="0" destOrd="0" parTransId="{419E9BE4-796E-4A60-B90F-2A7C92277CC5}" sibTransId="{91CAE379-3F45-4FD5-96F1-C5CEF9CC88C0}"/>
    <dgm:cxn modelId="{DBE5F16A-2DAB-41A8-AABA-8B91054137F6}" type="presOf" srcId="{5C3710DE-EC56-42B3-A106-3551149FA533}" destId="{8616C8EF-3407-4A81-B1E5-CFB8E4F995EC}" srcOrd="0" destOrd="0" presId="urn:microsoft.com/office/officeart/2008/layout/LinedList"/>
    <dgm:cxn modelId="{0A74F596-7544-4811-8565-DEFB42B68198}" srcId="{5C3710DE-EC56-42B3-A106-3551149FA533}" destId="{609ACC14-65EC-4E90-A77B-7DA3E05985E4}" srcOrd="2" destOrd="0" parTransId="{011C6745-3A47-4E0B-8347-D9B93DBFC71F}" sibTransId="{FE2BF9C9-AF7B-41E7-BE2C-C35E008C43AC}"/>
    <dgm:cxn modelId="{ABDB3DB1-7B52-4048-9ACC-08E4B302220B}" type="presOf" srcId="{609ACC14-65EC-4E90-A77B-7DA3E05985E4}" destId="{185AED1E-7937-410F-B42C-37E1BF108D03}" srcOrd="0" destOrd="0" presId="urn:microsoft.com/office/officeart/2008/layout/LinedList"/>
    <dgm:cxn modelId="{24FCE929-AFD3-403B-90D7-CAF658D86D77}" type="presParOf" srcId="{8616C8EF-3407-4A81-B1E5-CFB8E4F995EC}" destId="{9DE1D96B-4086-4F44-8E40-390077CC9D8C}" srcOrd="0" destOrd="0" presId="urn:microsoft.com/office/officeart/2008/layout/LinedList"/>
    <dgm:cxn modelId="{CB6581DB-9C62-403B-9E8E-9B9CE934F91D}" type="presParOf" srcId="{8616C8EF-3407-4A81-B1E5-CFB8E4F995EC}" destId="{D7B567BB-5967-44A5-BB29-E0516C793667}" srcOrd="1" destOrd="0" presId="urn:microsoft.com/office/officeart/2008/layout/LinedList"/>
    <dgm:cxn modelId="{E5A67C4E-E41F-407B-9C7D-5A2F9A5DE2FE}" type="presParOf" srcId="{D7B567BB-5967-44A5-BB29-E0516C793667}" destId="{C63BC750-98AE-4DFB-B1BC-13B7160DD4C9}" srcOrd="0" destOrd="0" presId="urn:microsoft.com/office/officeart/2008/layout/LinedList"/>
    <dgm:cxn modelId="{1A7B59E3-4AA2-4E94-82E3-F1A08F00BEFE}" type="presParOf" srcId="{D7B567BB-5967-44A5-BB29-E0516C793667}" destId="{E7D4713A-510D-4653-AF81-9C6A3F45E405}" srcOrd="1" destOrd="0" presId="urn:microsoft.com/office/officeart/2008/layout/LinedList"/>
    <dgm:cxn modelId="{829232A2-B7C5-44DF-AE20-544B0F746ABA}" type="presParOf" srcId="{8616C8EF-3407-4A81-B1E5-CFB8E4F995EC}" destId="{123A554B-8B0F-4F81-9209-35F4190F956D}" srcOrd="2" destOrd="0" presId="urn:microsoft.com/office/officeart/2008/layout/LinedList"/>
    <dgm:cxn modelId="{F92C6A52-7440-449F-B0E2-F586BC688C95}" type="presParOf" srcId="{8616C8EF-3407-4A81-B1E5-CFB8E4F995EC}" destId="{C7171281-E633-4D0A-9154-B3B9F1F0934C}" srcOrd="3" destOrd="0" presId="urn:microsoft.com/office/officeart/2008/layout/LinedList"/>
    <dgm:cxn modelId="{2B0B7A1C-7811-41D1-BF0C-CAB8BFCF73BF}" type="presParOf" srcId="{C7171281-E633-4D0A-9154-B3B9F1F0934C}" destId="{C95221A0-2C1F-45B2-8755-16E57FA3F447}" srcOrd="0" destOrd="0" presId="urn:microsoft.com/office/officeart/2008/layout/LinedList"/>
    <dgm:cxn modelId="{8F75EF12-F5B8-4D64-8A34-8D007FEF0217}" type="presParOf" srcId="{C7171281-E633-4D0A-9154-B3B9F1F0934C}" destId="{4A3FAF1C-AB2B-4049-B5E8-6572FAC10FC5}" srcOrd="1" destOrd="0" presId="urn:microsoft.com/office/officeart/2008/layout/LinedList"/>
    <dgm:cxn modelId="{A623D094-FE22-4397-BE24-931A35857A98}" type="presParOf" srcId="{8616C8EF-3407-4A81-B1E5-CFB8E4F995EC}" destId="{18FEB4A6-E26F-4A9D-93B2-B6A8D80E9EA6}" srcOrd="4" destOrd="0" presId="urn:microsoft.com/office/officeart/2008/layout/LinedList"/>
    <dgm:cxn modelId="{C82001D8-A593-475A-8282-DB69F3047368}" type="presParOf" srcId="{8616C8EF-3407-4A81-B1E5-CFB8E4F995EC}" destId="{24C04325-70D4-4C60-A605-9F8EA8826F5A}" srcOrd="5" destOrd="0" presId="urn:microsoft.com/office/officeart/2008/layout/LinedList"/>
    <dgm:cxn modelId="{CC3F5698-5849-461B-BD0E-1E950BACAB9B}" type="presParOf" srcId="{24C04325-70D4-4C60-A605-9F8EA8826F5A}" destId="{185AED1E-7937-410F-B42C-37E1BF108D03}" srcOrd="0" destOrd="0" presId="urn:microsoft.com/office/officeart/2008/layout/LinedList"/>
    <dgm:cxn modelId="{3D3970D6-DEC8-4D97-9D2F-E00448897F6E}" type="presParOf" srcId="{24C04325-70D4-4C60-A605-9F8EA8826F5A}" destId="{BE048520-1502-4B1C-8EE3-1FC6EFB9139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884B8F-D23D-48D4-AEAA-C718B90292B9}" type="doc">
      <dgm:prSet loTypeId="urn:microsoft.com/office/officeart/2005/8/layout/architecture" loCatId="relationship" qsTypeId="urn:microsoft.com/office/officeart/2005/8/quickstyle/simple1#2" qsCatId="simple" csTypeId="urn:microsoft.com/office/officeart/2005/8/colors/accent1_2#2" csCatId="accent1"/>
      <dgm:spPr/>
      <dgm:t>
        <a:bodyPr/>
        <a:lstStyle/>
        <a:p>
          <a:endParaRPr lang="en-US"/>
        </a:p>
      </dgm:t>
    </dgm:pt>
    <dgm:pt modelId="{670C1335-36BE-4559-86B8-9DED38490DDF}">
      <dgm:prSet custT="1"/>
      <dgm:spPr/>
      <dgm:t>
        <a:bodyPr/>
        <a:lstStyle/>
        <a:p>
          <a:pPr rtl="0"/>
          <a:r>
            <a:rPr lang="en-GB" sz="2400" dirty="0"/>
            <a:t>Children actively build the knowledge by interacting with the surrounding environment (</a:t>
          </a:r>
          <a:r>
            <a:rPr lang="en-GB" sz="2400" dirty="0" err="1"/>
            <a:t>Pakpahan</a:t>
          </a:r>
          <a:r>
            <a:rPr lang="en-GB" sz="2400" dirty="0"/>
            <a:t> and </a:t>
          </a:r>
          <a:r>
            <a:rPr lang="en-GB" sz="2400" dirty="0" err="1"/>
            <a:t>Saragih</a:t>
          </a:r>
          <a:r>
            <a:rPr lang="en-GB" sz="2400" dirty="0"/>
            <a:t>, 2022).</a:t>
          </a:r>
        </a:p>
      </dgm:t>
    </dgm:pt>
    <dgm:pt modelId="{A1D9EB9B-7716-4613-BCD7-15791BD1537F}" type="parTrans" cxnId="{DC92218A-7BC6-44F4-AF67-39F9454D1241}">
      <dgm:prSet/>
      <dgm:spPr/>
      <dgm:t>
        <a:bodyPr/>
        <a:lstStyle/>
        <a:p>
          <a:endParaRPr lang="en-US"/>
        </a:p>
      </dgm:t>
    </dgm:pt>
    <dgm:pt modelId="{7B8F316C-DEF6-48AC-AEB5-A8CEDD1C227A}" type="sibTrans" cxnId="{DC92218A-7BC6-44F4-AF67-39F9454D1241}">
      <dgm:prSet/>
      <dgm:spPr/>
      <dgm:t>
        <a:bodyPr/>
        <a:lstStyle/>
        <a:p>
          <a:endParaRPr lang="en-US"/>
        </a:p>
      </dgm:t>
    </dgm:pt>
    <dgm:pt modelId="{96AF3FDB-ABEC-408E-BF91-DBD3483F6C39}">
      <dgm:prSet custT="1"/>
      <dgm:spPr/>
      <dgm:t>
        <a:bodyPr/>
        <a:lstStyle/>
        <a:p>
          <a:pPr rtl="0"/>
          <a:r>
            <a:rPr lang="en-GB" sz="2400" dirty="0"/>
            <a:t>A cognitive growth process takes place in assimilation and accommodation.</a:t>
          </a:r>
        </a:p>
      </dgm:t>
    </dgm:pt>
    <dgm:pt modelId="{3B76C094-F597-4E14-BC79-08951DC430A0}" type="parTrans" cxnId="{BC162DC5-DEEA-4106-AB65-2C206291F826}">
      <dgm:prSet/>
      <dgm:spPr/>
      <dgm:t>
        <a:bodyPr/>
        <a:lstStyle/>
        <a:p>
          <a:endParaRPr lang="en-US"/>
        </a:p>
      </dgm:t>
    </dgm:pt>
    <dgm:pt modelId="{BF356682-71A5-4F6F-B0C0-B80072BA561C}" type="sibTrans" cxnId="{BC162DC5-DEEA-4106-AB65-2C206291F826}">
      <dgm:prSet/>
      <dgm:spPr/>
      <dgm:t>
        <a:bodyPr/>
        <a:lstStyle/>
        <a:p>
          <a:endParaRPr lang="en-US"/>
        </a:p>
      </dgm:t>
    </dgm:pt>
    <dgm:pt modelId="{BD260A59-B653-4C8E-BF48-CDFA94F73764}">
      <dgm:prSet custT="1"/>
      <dgm:spPr/>
      <dgm:t>
        <a:bodyPr/>
        <a:lstStyle/>
        <a:p>
          <a:pPr rtl="0"/>
          <a:r>
            <a:rPr lang="en-GB" sz="2400" dirty="0"/>
            <a:t>Theory emphasises thinking in terms of actual experiences in the early year’s real-life experiences (</a:t>
          </a:r>
          <a:r>
            <a:rPr lang="en-GB" sz="2400" dirty="0" err="1"/>
            <a:t>Pakpahan</a:t>
          </a:r>
          <a:r>
            <a:rPr lang="en-GB" sz="2400" dirty="0"/>
            <a:t> and </a:t>
          </a:r>
          <a:r>
            <a:rPr lang="en-GB" sz="2400" dirty="0" err="1"/>
            <a:t>Saragih</a:t>
          </a:r>
          <a:r>
            <a:rPr lang="en-GB" sz="2400" dirty="0"/>
            <a:t>, 2022).</a:t>
          </a:r>
        </a:p>
      </dgm:t>
    </dgm:pt>
    <dgm:pt modelId="{126180A2-5AFF-4911-8E91-77E5543C1966}" type="parTrans" cxnId="{08948592-E720-46F5-BDFA-8037546A3D7D}">
      <dgm:prSet/>
      <dgm:spPr/>
      <dgm:t>
        <a:bodyPr/>
        <a:lstStyle/>
        <a:p>
          <a:endParaRPr lang="en-US"/>
        </a:p>
      </dgm:t>
    </dgm:pt>
    <dgm:pt modelId="{2E5FA37F-E7DB-4B5B-B685-1944B552EF40}" type="sibTrans" cxnId="{08948592-E720-46F5-BDFA-8037546A3D7D}">
      <dgm:prSet/>
      <dgm:spPr/>
      <dgm:t>
        <a:bodyPr/>
        <a:lstStyle/>
        <a:p>
          <a:endParaRPr lang="en-US"/>
        </a:p>
      </dgm:t>
    </dgm:pt>
    <dgm:pt modelId="{BE3EDF78-3DF6-4EEE-ACBD-F92BFD5CC73E}" type="pres">
      <dgm:prSet presAssocID="{0D884B8F-D23D-48D4-AEAA-C718B90292B9}" presName="Name0" presStyleCnt="0">
        <dgm:presLayoutVars>
          <dgm:chPref val="1"/>
          <dgm:dir/>
          <dgm:animOne val="branch"/>
          <dgm:animLvl val="lvl"/>
          <dgm:resizeHandles/>
        </dgm:presLayoutVars>
      </dgm:prSet>
      <dgm:spPr/>
    </dgm:pt>
    <dgm:pt modelId="{4E52ECAF-DF33-4DB2-8540-51D676E70C40}" type="pres">
      <dgm:prSet presAssocID="{670C1335-36BE-4559-86B8-9DED38490DDF}" presName="vertOne" presStyleCnt="0"/>
      <dgm:spPr/>
    </dgm:pt>
    <dgm:pt modelId="{BB090D1A-83D2-4531-89AA-9132CCFD4580}" type="pres">
      <dgm:prSet presAssocID="{670C1335-36BE-4559-86B8-9DED38490DDF}" presName="txOne" presStyleLbl="node0" presStyleIdx="0" presStyleCnt="3">
        <dgm:presLayoutVars>
          <dgm:chPref val="3"/>
        </dgm:presLayoutVars>
      </dgm:prSet>
      <dgm:spPr/>
    </dgm:pt>
    <dgm:pt modelId="{E7923FFA-BBBE-4394-9B6E-1A1B8B8875CE}" type="pres">
      <dgm:prSet presAssocID="{670C1335-36BE-4559-86B8-9DED38490DDF}" presName="horzOne" presStyleCnt="0"/>
      <dgm:spPr/>
    </dgm:pt>
    <dgm:pt modelId="{2E71A54C-CF0B-4383-B7CB-6F56422EF0AE}" type="pres">
      <dgm:prSet presAssocID="{7B8F316C-DEF6-48AC-AEB5-A8CEDD1C227A}" presName="sibSpaceOne" presStyleCnt="0"/>
      <dgm:spPr/>
    </dgm:pt>
    <dgm:pt modelId="{AC9C4FA3-489F-4E60-A7F4-F523EA838C2B}" type="pres">
      <dgm:prSet presAssocID="{96AF3FDB-ABEC-408E-BF91-DBD3483F6C39}" presName="vertOne" presStyleCnt="0"/>
      <dgm:spPr/>
    </dgm:pt>
    <dgm:pt modelId="{8F5DEA91-6447-4781-9781-D8288AA5A3A3}" type="pres">
      <dgm:prSet presAssocID="{96AF3FDB-ABEC-408E-BF91-DBD3483F6C39}" presName="txOne" presStyleLbl="node0" presStyleIdx="1" presStyleCnt="3">
        <dgm:presLayoutVars>
          <dgm:chPref val="3"/>
        </dgm:presLayoutVars>
      </dgm:prSet>
      <dgm:spPr/>
    </dgm:pt>
    <dgm:pt modelId="{89A3EF6F-5718-4802-90EC-AC5795887898}" type="pres">
      <dgm:prSet presAssocID="{96AF3FDB-ABEC-408E-BF91-DBD3483F6C39}" presName="horzOne" presStyleCnt="0"/>
      <dgm:spPr/>
    </dgm:pt>
    <dgm:pt modelId="{6684BF26-F2F1-458C-B4F2-7F2D1A5DC500}" type="pres">
      <dgm:prSet presAssocID="{BF356682-71A5-4F6F-B0C0-B80072BA561C}" presName="sibSpaceOne" presStyleCnt="0"/>
      <dgm:spPr/>
    </dgm:pt>
    <dgm:pt modelId="{1FC9B60B-6B45-45B7-B6F7-57F81E64DC2D}" type="pres">
      <dgm:prSet presAssocID="{BD260A59-B653-4C8E-BF48-CDFA94F73764}" presName="vertOne" presStyleCnt="0"/>
      <dgm:spPr/>
    </dgm:pt>
    <dgm:pt modelId="{6CF093A2-760F-429D-8B4A-B50B244EBD1D}" type="pres">
      <dgm:prSet presAssocID="{BD260A59-B653-4C8E-BF48-CDFA94F73764}" presName="txOne" presStyleLbl="node0" presStyleIdx="2" presStyleCnt="3">
        <dgm:presLayoutVars>
          <dgm:chPref val="3"/>
        </dgm:presLayoutVars>
      </dgm:prSet>
      <dgm:spPr/>
    </dgm:pt>
    <dgm:pt modelId="{C9692DA1-7B61-4E81-A425-57A001AF6479}" type="pres">
      <dgm:prSet presAssocID="{BD260A59-B653-4C8E-BF48-CDFA94F73764}" presName="horzOne" presStyleCnt="0"/>
      <dgm:spPr/>
    </dgm:pt>
  </dgm:ptLst>
  <dgm:cxnLst>
    <dgm:cxn modelId="{76D84B45-3C7C-407D-8BED-606115C3B445}" type="presOf" srcId="{0D884B8F-D23D-48D4-AEAA-C718B90292B9}" destId="{BE3EDF78-3DF6-4EEE-ACBD-F92BFD5CC73E}" srcOrd="0" destOrd="0" presId="urn:microsoft.com/office/officeart/2005/8/layout/architecture"/>
    <dgm:cxn modelId="{D001B268-44D2-44B9-8A67-93CC1FA4633E}" type="presOf" srcId="{670C1335-36BE-4559-86B8-9DED38490DDF}" destId="{BB090D1A-83D2-4531-89AA-9132CCFD4580}" srcOrd="0" destOrd="0" presId="urn:microsoft.com/office/officeart/2005/8/layout/architecture"/>
    <dgm:cxn modelId="{DC92218A-7BC6-44F4-AF67-39F9454D1241}" srcId="{0D884B8F-D23D-48D4-AEAA-C718B90292B9}" destId="{670C1335-36BE-4559-86B8-9DED38490DDF}" srcOrd="0" destOrd="0" parTransId="{A1D9EB9B-7716-4613-BCD7-15791BD1537F}" sibTransId="{7B8F316C-DEF6-48AC-AEB5-A8CEDD1C227A}"/>
    <dgm:cxn modelId="{08948592-E720-46F5-BDFA-8037546A3D7D}" srcId="{0D884B8F-D23D-48D4-AEAA-C718B90292B9}" destId="{BD260A59-B653-4C8E-BF48-CDFA94F73764}" srcOrd="2" destOrd="0" parTransId="{126180A2-5AFF-4911-8E91-77E5543C1966}" sibTransId="{2E5FA37F-E7DB-4B5B-B685-1944B552EF40}"/>
    <dgm:cxn modelId="{6B9A10A7-2B7B-4993-B5DE-6FDC5AF8371E}" type="presOf" srcId="{BD260A59-B653-4C8E-BF48-CDFA94F73764}" destId="{6CF093A2-760F-429D-8B4A-B50B244EBD1D}" srcOrd="0" destOrd="0" presId="urn:microsoft.com/office/officeart/2005/8/layout/architecture"/>
    <dgm:cxn modelId="{98BB08AD-1DC2-43A4-8466-49686B61A7C1}" type="presOf" srcId="{96AF3FDB-ABEC-408E-BF91-DBD3483F6C39}" destId="{8F5DEA91-6447-4781-9781-D8288AA5A3A3}" srcOrd="0" destOrd="0" presId="urn:microsoft.com/office/officeart/2005/8/layout/architecture"/>
    <dgm:cxn modelId="{BC162DC5-DEEA-4106-AB65-2C206291F826}" srcId="{0D884B8F-D23D-48D4-AEAA-C718B90292B9}" destId="{96AF3FDB-ABEC-408E-BF91-DBD3483F6C39}" srcOrd="1" destOrd="0" parTransId="{3B76C094-F597-4E14-BC79-08951DC430A0}" sibTransId="{BF356682-71A5-4F6F-B0C0-B80072BA561C}"/>
    <dgm:cxn modelId="{A6B2E85D-743B-4EA6-8DB3-5534AE86A3D4}" type="presParOf" srcId="{BE3EDF78-3DF6-4EEE-ACBD-F92BFD5CC73E}" destId="{4E52ECAF-DF33-4DB2-8540-51D676E70C40}" srcOrd="0" destOrd="0" presId="urn:microsoft.com/office/officeart/2005/8/layout/architecture"/>
    <dgm:cxn modelId="{E602A712-B42C-4369-8CF3-55725F343749}" type="presParOf" srcId="{4E52ECAF-DF33-4DB2-8540-51D676E70C40}" destId="{BB090D1A-83D2-4531-89AA-9132CCFD4580}" srcOrd="0" destOrd="0" presId="urn:microsoft.com/office/officeart/2005/8/layout/architecture"/>
    <dgm:cxn modelId="{D8EC7193-1D88-4E7C-AB97-0BED6CEC2BBF}" type="presParOf" srcId="{4E52ECAF-DF33-4DB2-8540-51D676E70C40}" destId="{E7923FFA-BBBE-4394-9B6E-1A1B8B8875CE}" srcOrd="1" destOrd="0" presId="urn:microsoft.com/office/officeart/2005/8/layout/architecture"/>
    <dgm:cxn modelId="{CD429AB7-D7F6-4EE7-9C58-50D4E68B3ACE}" type="presParOf" srcId="{BE3EDF78-3DF6-4EEE-ACBD-F92BFD5CC73E}" destId="{2E71A54C-CF0B-4383-B7CB-6F56422EF0AE}" srcOrd="1" destOrd="0" presId="urn:microsoft.com/office/officeart/2005/8/layout/architecture"/>
    <dgm:cxn modelId="{40D8A1A6-1F06-48E9-84B2-1D8E56E90BBD}" type="presParOf" srcId="{BE3EDF78-3DF6-4EEE-ACBD-F92BFD5CC73E}" destId="{AC9C4FA3-489F-4E60-A7F4-F523EA838C2B}" srcOrd="2" destOrd="0" presId="urn:microsoft.com/office/officeart/2005/8/layout/architecture"/>
    <dgm:cxn modelId="{D33254F4-23EB-4F3E-AF0D-5E3887599463}" type="presParOf" srcId="{AC9C4FA3-489F-4E60-A7F4-F523EA838C2B}" destId="{8F5DEA91-6447-4781-9781-D8288AA5A3A3}" srcOrd="0" destOrd="0" presId="urn:microsoft.com/office/officeart/2005/8/layout/architecture"/>
    <dgm:cxn modelId="{CDB11CC7-C9A2-49F2-B6E0-25606D24DBEB}" type="presParOf" srcId="{AC9C4FA3-489F-4E60-A7F4-F523EA838C2B}" destId="{89A3EF6F-5718-4802-90EC-AC5795887898}" srcOrd="1" destOrd="0" presId="urn:microsoft.com/office/officeart/2005/8/layout/architecture"/>
    <dgm:cxn modelId="{DCF56717-1305-4EC8-BE89-D0979D1EC4EF}" type="presParOf" srcId="{BE3EDF78-3DF6-4EEE-ACBD-F92BFD5CC73E}" destId="{6684BF26-F2F1-458C-B4F2-7F2D1A5DC500}" srcOrd="3" destOrd="0" presId="urn:microsoft.com/office/officeart/2005/8/layout/architecture"/>
    <dgm:cxn modelId="{5D6A9398-5D19-4C51-9DF4-9E6C009BD92E}" type="presParOf" srcId="{BE3EDF78-3DF6-4EEE-ACBD-F92BFD5CC73E}" destId="{1FC9B60B-6B45-45B7-B6F7-57F81E64DC2D}" srcOrd="4" destOrd="0" presId="urn:microsoft.com/office/officeart/2005/8/layout/architecture"/>
    <dgm:cxn modelId="{40ECCEF6-7266-46DA-A1DA-62452C10B926}" type="presParOf" srcId="{1FC9B60B-6B45-45B7-B6F7-57F81E64DC2D}" destId="{6CF093A2-760F-429D-8B4A-B50B244EBD1D}" srcOrd="0" destOrd="0" presId="urn:microsoft.com/office/officeart/2005/8/layout/architecture"/>
    <dgm:cxn modelId="{00D99F50-2C5A-458A-99E9-3427297365AD}" type="presParOf" srcId="{1FC9B60B-6B45-45B7-B6F7-57F81E64DC2D}" destId="{C9692DA1-7B61-4E81-A425-57A001AF6479}"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43A8E7-49AA-47C7-AEE7-76479A3FA003}" type="doc">
      <dgm:prSet loTypeId="urn:microsoft.com/office/officeart/2005/8/layout/hProcess9#1" loCatId="process" qsTypeId="urn:microsoft.com/office/officeart/2005/8/quickstyle/simple1#3" qsCatId="simple" csTypeId="urn:microsoft.com/office/officeart/2005/8/colors/accent1_2#3" csCatId="accent1" phldr="1"/>
      <dgm:spPr/>
      <dgm:t>
        <a:bodyPr/>
        <a:lstStyle/>
        <a:p>
          <a:endParaRPr lang="en-US"/>
        </a:p>
      </dgm:t>
    </dgm:pt>
    <dgm:pt modelId="{D9C9BC9F-39CF-46DD-967C-80C3F6290A54}">
      <dgm:prSet custT="1"/>
      <dgm:spPr/>
      <dgm:t>
        <a:bodyPr/>
        <a:lstStyle/>
        <a:p>
          <a:pPr rtl="0"/>
          <a:r>
            <a:rPr lang="en-GB" sz="2400" dirty="0"/>
            <a:t>Limited maternal responsiveness may mitigate early language stimulation. </a:t>
          </a:r>
        </a:p>
      </dgm:t>
    </dgm:pt>
    <dgm:pt modelId="{36AD38E5-80B2-4CAF-A70A-5383F01FA0C4}" type="parTrans" cxnId="{747CAFBF-7EE9-4C5B-A198-E53430BF2D47}">
      <dgm:prSet/>
      <dgm:spPr/>
      <dgm:t>
        <a:bodyPr/>
        <a:lstStyle/>
        <a:p>
          <a:endParaRPr lang="en-US"/>
        </a:p>
      </dgm:t>
    </dgm:pt>
    <dgm:pt modelId="{2E81DEF6-4E95-44CA-B8F8-807D663C5D54}" type="sibTrans" cxnId="{747CAFBF-7EE9-4C5B-A198-E53430BF2D47}">
      <dgm:prSet/>
      <dgm:spPr/>
      <dgm:t>
        <a:bodyPr/>
        <a:lstStyle/>
        <a:p>
          <a:endParaRPr lang="en-US"/>
        </a:p>
      </dgm:t>
    </dgm:pt>
    <dgm:pt modelId="{FDEDF898-B118-410F-8C66-5FF7704B7672}">
      <dgm:prSet custT="1"/>
      <dgm:spPr/>
      <dgm:t>
        <a:bodyPr/>
        <a:lstStyle/>
        <a:p>
          <a:pPr rtl="0"/>
          <a:r>
            <a:rPr lang="en-GB" sz="2400" dirty="0"/>
            <a:t>Lack of peer interaction can delay communication and cognitive skills along with linguistic development (Lucas et al., 2018). </a:t>
          </a:r>
        </a:p>
      </dgm:t>
    </dgm:pt>
    <dgm:pt modelId="{21D5E54F-5520-4A09-9682-0D9E82295B06}" type="parTrans" cxnId="{4B45E5CB-8CBE-482C-ADBB-FDDB629E4F3D}">
      <dgm:prSet/>
      <dgm:spPr/>
      <dgm:t>
        <a:bodyPr/>
        <a:lstStyle/>
        <a:p>
          <a:endParaRPr lang="en-US"/>
        </a:p>
      </dgm:t>
    </dgm:pt>
    <dgm:pt modelId="{252477E4-D113-4CFD-96A5-F16DD6071ED8}" type="sibTrans" cxnId="{4B45E5CB-8CBE-482C-ADBB-FDDB629E4F3D}">
      <dgm:prSet/>
      <dgm:spPr/>
      <dgm:t>
        <a:bodyPr/>
        <a:lstStyle/>
        <a:p>
          <a:endParaRPr lang="en-US"/>
        </a:p>
      </dgm:t>
    </dgm:pt>
    <dgm:pt modelId="{A30DCD6C-3138-4211-9AA8-4C8AB7990841}">
      <dgm:prSet custT="1"/>
      <dgm:spPr/>
      <dgm:t>
        <a:bodyPr/>
        <a:lstStyle/>
        <a:p>
          <a:pPr rtl="0"/>
          <a:r>
            <a:rPr lang="en-GB" sz="2400" dirty="0"/>
            <a:t>Recent move may have impacted on routine and emotional security.</a:t>
          </a:r>
        </a:p>
      </dgm:t>
    </dgm:pt>
    <dgm:pt modelId="{E2A11156-FDF4-48F1-AA36-E17C2200DDB2}" type="parTrans" cxnId="{F2788D65-F129-4FFA-8DB8-0EC1A4F215D0}">
      <dgm:prSet/>
      <dgm:spPr/>
      <dgm:t>
        <a:bodyPr/>
        <a:lstStyle/>
        <a:p>
          <a:endParaRPr lang="en-US"/>
        </a:p>
      </dgm:t>
    </dgm:pt>
    <dgm:pt modelId="{F17E83A5-552E-4561-BC88-94813F6BB4DE}" type="sibTrans" cxnId="{F2788D65-F129-4FFA-8DB8-0EC1A4F215D0}">
      <dgm:prSet/>
      <dgm:spPr/>
      <dgm:t>
        <a:bodyPr/>
        <a:lstStyle/>
        <a:p>
          <a:endParaRPr lang="en-US"/>
        </a:p>
      </dgm:t>
    </dgm:pt>
    <dgm:pt modelId="{D952B830-DA71-4643-BB82-3410EC8BDB40}" type="pres">
      <dgm:prSet presAssocID="{5743A8E7-49AA-47C7-AEE7-76479A3FA003}" presName="CompostProcess" presStyleCnt="0">
        <dgm:presLayoutVars>
          <dgm:dir/>
          <dgm:resizeHandles val="exact"/>
        </dgm:presLayoutVars>
      </dgm:prSet>
      <dgm:spPr/>
    </dgm:pt>
    <dgm:pt modelId="{5B26CE22-938A-452E-B507-82B064F188D9}" type="pres">
      <dgm:prSet presAssocID="{5743A8E7-49AA-47C7-AEE7-76479A3FA003}" presName="arrow" presStyleLbl="bgShp" presStyleIdx="0" presStyleCnt="1"/>
      <dgm:spPr/>
    </dgm:pt>
    <dgm:pt modelId="{E848969D-724B-4650-8CA3-238AE5E295E8}" type="pres">
      <dgm:prSet presAssocID="{5743A8E7-49AA-47C7-AEE7-76479A3FA003}" presName="linearProcess" presStyleCnt="0"/>
      <dgm:spPr/>
    </dgm:pt>
    <dgm:pt modelId="{1AEB5547-C57E-4F3B-8CBE-F320BF368301}" type="pres">
      <dgm:prSet presAssocID="{D9C9BC9F-39CF-46DD-967C-80C3F6290A54}" presName="textNode" presStyleLbl="node1" presStyleIdx="0" presStyleCnt="3" custScaleY="114521">
        <dgm:presLayoutVars>
          <dgm:bulletEnabled val="1"/>
        </dgm:presLayoutVars>
      </dgm:prSet>
      <dgm:spPr/>
    </dgm:pt>
    <dgm:pt modelId="{991836C1-1901-4D95-856D-6AAB769C3369}" type="pres">
      <dgm:prSet presAssocID="{2E81DEF6-4E95-44CA-B8F8-807D663C5D54}" presName="sibTrans" presStyleCnt="0"/>
      <dgm:spPr/>
    </dgm:pt>
    <dgm:pt modelId="{73761BF6-691B-48A4-9D27-DF4722CB5430}" type="pres">
      <dgm:prSet presAssocID="{FDEDF898-B118-410F-8C66-5FF7704B7672}" presName="textNode" presStyleLbl="node1" presStyleIdx="1" presStyleCnt="3" custScaleY="114521">
        <dgm:presLayoutVars>
          <dgm:bulletEnabled val="1"/>
        </dgm:presLayoutVars>
      </dgm:prSet>
      <dgm:spPr/>
    </dgm:pt>
    <dgm:pt modelId="{AEDAD28F-23F8-402C-AE5E-15187C059757}" type="pres">
      <dgm:prSet presAssocID="{252477E4-D113-4CFD-96A5-F16DD6071ED8}" presName="sibTrans" presStyleCnt="0"/>
      <dgm:spPr/>
    </dgm:pt>
    <dgm:pt modelId="{5B346433-E160-4DD4-95F2-859E6C619A8E}" type="pres">
      <dgm:prSet presAssocID="{A30DCD6C-3138-4211-9AA8-4C8AB7990841}" presName="textNode" presStyleLbl="node1" presStyleIdx="2" presStyleCnt="3" custScaleY="114521">
        <dgm:presLayoutVars>
          <dgm:bulletEnabled val="1"/>
        </dgm:presLayoutVars>
      </dgm:prSet>
      <dgm:spPr/>
    </dgm:pt>
  </dgm:ptLst>
  <dgm:cxnLst>
    <dgm:cxn modelId="{951B1F19-44ED-4BE5-B8E7-1E28D88C86AF}" type="presOf" srcId="{5743A8E7-49AA-47C7-AEE7-76479A3FA003}" destId="{D952B830-DA71-4643-BB82-3410EC8BDB40}" srcOrd="0" destOrd="0" presId="urn:microsoft.com/office/officeart/2005/8/layout/hProcess9#1"/>
    <dgm:cxn modelId="{F2788D65-F129-4FFA-8DB8-0EC1A4F215D0}" srcId="{5743A8E7-49AA-47C7-AEE7-76479A3FA003}" destId="{A30DCD6C-3138-4211-9AA8-4C8AB7990841}" srcOrd="2" destOrd="0" parTransId="{E2A11156-FDF4-48F1-AA36-E17C2200DDB2}" sibTransId="{F17E83A5-552E-4561-BC88-94813F6BB4DE}"/>
    <dgm:cxn modelId="{F494B3B5-A9A4-478D-A949-EBC5130BE55B}" type="presOf" srcId="{FDEDF898-B118-410F-8C66-5FF7704B7672}" destId="{73761BF6-691B-48A4-9D27-DF4722CB5430}" srcOrd="0" destOrd="0" presId="urn:microsoft.com/office/officeart/2005/8/layout/hProcess9#1"/>
    <dgm:cxn modelId="{747CAFBF-7EE9-4C5B-A198-E53430BF2D47}" srcId="{5743A8E7-49AA-47C7-AEE7-76479A3FA003}" destId="{D9C9BC9F-39CF-46DD-967C-80C3F6290A54}" srcOrd="0" destOrd="0" parTransId="{36AD38E5-80B2-4CAF-A70A-5383F01FA0C4}" sibTransId="{2E81DEF6-4E95-44CA-B8F8-807D663C5D54}"/>
    <dgm:cxn modelId="{4B45E5CB-8CBE-482C-ADBB-FDDB629E4F3D}" srcId="{5743A8E7-49AA-47C7-AEE7-76479A3FA003}" destId="{FDEDF898-B118-410F-8C66-5FF7704B7672}" srcOrd="1" destOrd="0" parTransId="{21D5E54F-5520-4A09-9682-0D9E82295B06}" sibTransId="{252477E4-D113-4CFD-96A5-F16DD6071ED8}"/>
    <dgm:cxn modelId="{8781C7DA-B06B-439B-AF9F-639E1BAAD4C5}" type="presOf" srcId="{A30DCD6C-3138-4211-9AA8-4C8AB7990841}" destId="{5B346433-E160-4DD4-95F2-859E6C619A8E}" srcOrd="0" destOrd="0" presId="urn:microsoft.com/office/officeart/2005/8/layout/hProcess9#1"/>
    <dgm:cxn modelId="{E160DBE8-DC09-4EC7-8EBE-5BE2359D76E7}" type="presOf" srcId="{D9C9BC9F-39CF-46DD-967C-80C3F6290A54}" destId="{1AEB5547-C57E-4F3B-8CBE-F320BF368301}" srcOrd="0" destOrd="0" presId="urn:microsoft.com/office/officeart/2005/8/layout/hProcess9#1"/>
    <dgm:cxn modelId="{1934E545-B2B9-4A30-80A4-21E62465B31B}" type="presParOf" srcId="{D952B830-DA71-4643-BB82-3410EC8BDB40}" destId="{5B26CE22-938A-452E-B507-82B064F188D9}" srcOrd="0" destOrd="0" presId="urn:microsoft.com/office/officeart/2005/8/layout/hProcess9#1"/>
    <dgm:cxn modelId="{A2018274-C108-43A1-9F69-9D341D9FC097}" type="presParOf" srcId="{D952B830-DA71-4643-BB82-3410EC8BDB40}" destId="{E848969D-724B-4650-8CA3-238AE5E295E8}" srcOrd="1" destOrd="0" presId="urn:microsoft.com/office/officeart/2005/8/layout/hProcess9#1"/>
    <dgm:cxn modelId="{EEB5DC9C-BF8E-414A-AC77-DA779384026A}" type="presParOf" srcId="{E848969D-724B-4650-8CA3-238AE5E295E8}" destId="{1AEB5547-C57E-4F3B-8CBE-F320BF368301}" srcOrd="0" destOrd="0" presId="urn:microsoft.com/office/officeart/2005/8/layout/hProcess9#1"/>
    <dgm:cxn modelId="{A5A58A52-EDC5-40AF-AA21-AB65C5FF7B31}" type="presParOf" srcId="{E848969D-724B-4650-8CA3-238AE5E295E8}" destId="{991836C1-1901-4D95-856D-6AAB769C3369}" srcOrd="1" destOrd="0" presId="urn:microsoft.com/office/officeart/2005/8/layout/hProcess9#1"/>
    <dgm:cxn modelId="{DD1E74F4-2792-43ED-9A7A-989A1BF2F922}" type="presParOf" srcId="{E848969D-724B-4650-8CA3-238AE5E295E8}" destId="{73761BF6-691B-48A4-9D27-DF4722CB5430}" srcOrd="2" destOrd="0" presId="urn:microsoft.com/office/officeart/2005/8/layout/hProcess9#1"/>
    <dgm:cxn modelId="{27A2E0D6-15CA-4CF7-9ABB-B7F609F57822}" type="presParOf" srcId="{E848969D-724B-4650-8CA3-238AE5E295E8}" destId="{AEDAD28F-23F8-402C-AE5E-15187C059757}" srcOrd="3" destOrd="0" presId="urn:microsoft.com/office/officeart/2005/8/layout/hProcess9#1"/>
    <dgm:cxn modelId="{99D676A5-D0C3-449D-98B0-6D2C911F084B}" type="presParOf" srcId="{E848969D-724B-4650-8CA3-238AE5E295E8}" destId="{5B346433-E160-4DD4-95F2-859E6C619A8E}" srcOrd="4" destOrd="0" presId="urn:microsoft.com/office/officeart/2005/8/layout/hProcess9#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3F15F4-58AD-41E8-AFB4-7F6C69E5DC48}" type="doc">
      <dgm:prSet loTypeId="urn:microsoft.com/office/officeart/2005/8/layout/list1#1" loCatId="list" qsTypeId="urn:microsoft.com/office/officeart/2005/8/quickstyle/simple1#4" qsCatId="simple" csTypeId="urn:microsoft.com/office/officeart/2005/8/colors/accent1_2#4" csCatId="accent1"/>
      <dgm:spPr/>
      <dgm:t>
        <a:bodyPr/>
        <a:lstStyle/>
        <a:p>
          <a:endParaRPr lang="en-US"/>
        </a:p>
      </dgm:t>
    </dgm:pt>
    <dgm:pt modelId="{71CFED58-B523-4EA6-86B5-A990EEAC87AA}">
      <dgm:prSet custT="1"/>
      <dgm:spPr/>
      <dgm:t>
        <a:bodyPr/>
        <a:lstStyle/>
        <a:p>
          <a:pPr rtl="0"/>
          <a:r>
            <a:rPr lang="en-GB" sz="2400" dirty="0"/>
            <a:t>Reduced symbolic play may delay language and imagination development</a:t>
          </a:r>
        </a:p>
      </dgm:t>
    </dgm:pt>
    <dgm:pt modelId="{8BE14B09-B019-432D-9E91-B2C606B514D3}" type="parTrans" cxnId="{4F7A4887-6802-485C-A37B-948FC394D6D3}">
      <dgm:prSet/>
      <dgm:spPr/>
      <dgm:t>
        <a:bodyPr/>
        <a:lstStyle/>
        <a:p>
          <a:endParaRPr lang="en-US"/>
        </a:p>
      </dgm:t>
    </dgm:pt>
    <dgm:pt modelId="{44180797-DFBC-4723-97D7-D809A5268849}" type="sibTrans" cxnId="{4F7A4887-6802-485C-A37B-948FC394D6D3}">
      <dgm:prSet/>
      <dgm:spPr/>
      <dgm:t>
        <a:bodyPr/>
        <a:lstStyle/>
        <a:p>
          <a:endParaRPr lang="en-US"/>
        </a:p>
      </dgm:t>
    </dgm:pt>
    <dgm:pt modelId="{BA2322CA-42CA-44D2-88E7-9B4DF5305053}">
      <dgm:prSet custT="1"/>
      <dgm:spPr/>
      <dgm:t>
        <a:bodyPr/>
        <a:lstStyle/>
        <a:p>
          <a:pPr rtl="0"/>
          <a:r>
            <a:rPr lang="en-GB" sz="2400" dirty="0"/>
            <a:t>Social communication skills may delay due to weak group interaction.</a:t>
          </a:r>
        </a:p>
      </dgm:t>
    </dgm:pt>
    <dgm:pt modelId="{D4F6ECBC-6465-4A73-BFB8-70139D6199E8}" type="parTrans" cxnId="{29784EB8-7793-4FCE-825A-C9A86561677D}">
      <dgm:prSet/>
      <dgm:spPr/>
      <dgm:t>
        <a:bodyPr/>
        <a:lstStyle/>
        <a:p>
          <a:endParaRPr lang="en-US"/>
        </a:p>
      </dgm:t>
    </dgm:pt>
    <dgm:pt modelId="{A5C1BCD5-679B-4B72-B248-E82FBCF94326}" type="sibTrans" cxnId="{29784EB8-7793-4FCE-825A-C9A86561677D}">
      <dgm:prSet/>
      <dgm:spPr/>
      <dgm:t>
        <a:bodyPr/>
        <a:lstStyle/>
        <a:p>
          <a:endParaRPr lang="en-US"/>
        </a:p>
      </dgm:t>
    </dgm:pt>
    <dgm:pt modelId="{F222D32F-342A-44A3-8360-146F0C2F4451}">
      <dgm:prSet custT="1"/>
      <dgm:spPr/>
      <dgm:t>
        <a:bodyPr/>
        <a:lstStyle/>
        <a:p>
          <a:pPr rtl="0"/>
          <a:r>
            <a:rPr lang="en-GB" sz="2400" dirty="0"/>
            <a:t>The ongoing delays can impact classroom confidence and readiness.</a:t>
          </a:r>
        </a:p>
      </dgm:t>
    </dgm:pt>
    <dgm:pt modelId="{2B968883-8012-4AD9-9EAE-1E9ED95B9C0B}" type="parTrans" cxnId="{7B995FD7-5FD9-4F98-93A6-C0A6178979BC}">
      <dgm:prSet/>
      <dgm:spPr/>
      <dgm:t>
        <a:bodyPr/>
        <a:lstStyle/>
        <a:p>
          <a:endParaRPr lang="en-US"/>
        </a:p>
      </dgm:t>
    </dgm:pt>
    <dgm:pt modelId="{B8EAD473-1617-42C7-8EFC-D896303F653F}" type="sibTrans" cxnId="{7B995FD7-5FD9-4F98-93A6-C0A6178979BC}">
      <dgm:prSet/>
      <dgm:spPr/>
      <dgm:t>
        <a:bodyPr/>
        <a:lstStyle/>
        <a:p>
          <a:endParaRPr lang="en-US"/>
        </a:p>
      </dgm:t>
    </dgm:pt>
    <dgm:pt modelId="{1CF4EF91-7276-49EA-B83D-E04525C741E7}" type="pres">
      <dgm:prSet presAssocID="{E23F15F4-58AD-41E8-AFB4-7F6C69E5DC48}" presName="linear" presStyleCnt="0">
        <dgm:presLayoutVars>
          <dgm:dir/>
          <dgm:animLvl val="lvl"/>
          <dgm:resizeHandles val="exact"/>
        </dgm:presLayoutVars>
      </dgm:prSet>
      <dgm:spPr/>
    </dgm:pt>
    <dgm:pt modelId="{1D271CEE-80C0-4C93-8623-D12A746B69B7}" type="pres">
      <dgm:prSet presAssocID="{71CFED58-B523-4EA6-86B5-A990EEAC87AA}" presName="parentLin" presStyleCnt="0"/>
      <dgm:spPr/>
    </dgm:pt>
    <dgm:pt modelId="{52407A5D-BE9E-48DA-8F09-93C08BFFDEF7}" type="pres">
      <dgm:prSet presAssocID="{71CFED58-B523-4EA6-86B5-A990EEAC87AA}" presName="parentLeftMargin" presStyleLbl="node1" presStyleIdx="0" presStyleCnt="3"/>
      <dgm:spPr/>
    </dgm:pt>
    <dgm:pt modelId="{C54932CE-D71C-45F9-988D-08392EB22EE1}" type="pres">
      <dgm:prSet presAssocID="{71CFED58-B523-4EA6-86B5-A990EEAC87AA}" presName="parentText" presStyleLbl="node1" presStyleIdx="0" presStyleCnt="3">
        <dgm:presLayoutVars>
          <dgm:chMax val="0"/>
          <dgm:bulletEnabled val="1"/>
        </dgm:presLayoutVars>
      </dgm:prSet>
      <dgm:spPr/>
    </dgm:pt>
    <dgm:pt modelId="{7DF05106-C7FB-43D6-ADCE-E12583D4C8D1}" type="pres">
      <dgm:prSet presAssocID="{71CFED58-B523-4EA6-86B5-A990EEAC87AA}" presName="negativeSpace" presStyleCnt="0"/>
      <dgm:spPr/>
    </dgm:pt>
    <dgm:pt modelId="{A0E1CD4E-7212-416F-93A5-8195E35DFD72}" type="pres">
      <dgm:prSet presAssocID="{71CFED58-B523-4EA6-86B5-A990EEAC87AA}" presName="childText" presStyleLbl="conFgAcc1" presStyleIdx="0" presStyleCnt="3">
        <dgm:presLayoutVars>
          <dgm:bulletEnabled val="1"/>
        </dgm:presLayoutVars>
      </dgm:prSet>
      <dgm:spPr/>
    </dgm:pt>
    <dgm:pt modelId="{BD021F21-76AE-4062-A40F-2B846537EC89}" type="pres">
      <dgm:prSet presAssocID="{44180797-DFBC-4723-97D7-D809A5268849}" presName="spaceBetweenRectangles" presStyleCnt="0"/>
      <dgm:spPr/>
    </dgm:pt>
    <dgm:pt modelId="{683C11A5-E5B9-4751-A11E-DDBC30B924CF}" type="pres">
      <dgm:prSet presAssocID="{BA2322CA-42CA-44D2-88E7-9B4DF5305053}" presName="parentLin" presStyleCnt="0"/>
      <dgm:spPr/>
    </dgm:pt>
    <dgm:pt modelId="{8F731C4E-03F8-499D-91C5-DBF066CE57F2}" type="pres">
      <dgm:prSet presAssocID="{BA2322CA-42CA-44D2-88E7-9B4DF5305053}" presName="parentLeftMargin" presStyleLbl="node1" presStyleIdx="0" presStyleCnt="3"/>
      <dgm:spPr/>
    </dgm:pt>
    <dgm:pt modelId="{10FEC74A-68AB-4AA2-8319-A2C63B04933D}" type="pres">
      <dgm:prSet presAssocID="{BA2322CA-42CA-44D2-88E7-9B4DF5305053}" presName="parentText" presStyleLbl="node1" presStyleIdx="1" presStyleCnt="3">
        <dgm:presLayoutVars>
          <dgm:chMax val="0"/>
          <dgm:bulletEnabled val="1"/>
        </dgm:presLayoutVars>
      </dgm:prSet>
      <dgm:spPr/>
    </dgm:pt>
    <dgm:pt modelId="{211723FF-CA0B-4FF4-B7E0-BC63B1108F39}" type="pres">
      <dgm:prSet presAssocID="{BA2322CA-42CA-44D2-88E7-9B4DF5305053}" presName="negativeSpace" presStyleCnt="0"/>
      <dgm:spPr/>
    </dgm:pt>
    <dgm:pt modelId="{F554C4FD-998E-482C-9BA9-36419A076066}" type="pres">
      <dgm:prSet presAssocID="{BA2322CA-42CA-44D2-88E7-9B4DF5305053}" presName="childText" presStyleLbl="conFgAcc1" presStyleIdx="1" presStyleCnt="3">
        <dgm:presLayoutVars>
          <dgm:bulletEnabled val="1"/>
        </dgm:presLayoutVars>
      </dgm:prSet>
      <dgm:spPr/>
    </dgm:pt>
    <dgm:pt modelId="{82A2A95F-D62C-49D7-A252-A3483128BCD6}" type="pres">
      <dgm:prSet presAssocID="{A5C1BCD5-679B-4B72-B248-E82FBCF94326}" presName="spaceBetweenRectangles" presStyleCnt="0"/>
      <dgm:spPr/>
    </dgm:pt>
    <dgm:pt modelId="{6F5D623E-DC12-43E7-85D5-06F27F6C3AFA}" type="pres">
      <dgm:prSet presAssocID="{F222D32F-342A-44A3-8360-146F0C2F4451}" presName="parentLin" presStyleCnt="0"/>
      <dgm:spPr/>
    </dgm:pt>
    <dgm:pt modelId="{53D1EF7A-EAD5-4C8D-9BF6-0E628715059F}" type="pres">
      <dgm:prSet presAssocID="{F222D32F-342A-44A3-8360-146F0C2F4451}" presName="parentLeftMargin" presStyleLbl="node1" presStyleIdx="1" presStyleCnt="3"/>
      <dgm:spPr/>
    </dgm:pt>
    <dgm:pt modelId="{E7094AA0-7289-43EF-9CDD-E3DCDD1886F8}" type="pres">
      <dgm:prSet presAssocID="{F222D32F-342A-44A3-8360-146F0C2F4451}" presName="parentText" presStyleLbl="node1" presStyleIdx="2" presStyleCnt="3">
        <dgm:presLayoutVars>
          <dgm:chMax val="0"/>
          <dgm:bulletEnabled val="1"/>
        </dgm:presLayoutVars>
      </dgm:prSet>
      <dgm:spPr/>
    </dgm:pt>
    <dgm:pt modelId="{4DA4E59B-8B95-4EA0-9D49-D86E260F0F87}" type="pres">
      <dgm:prSet presAssocID="{F222D32F-342A-44A3-8360-146F0C2F4451}" presName="negativeSpace" presStyleCnt="0"/>
      <dgm:spPr/>
    </dgm:pt>
    <dgm:pt modelId="{52195B0F-3EE4-4AA5-A7BE-73CA2B04C830}" type="pres">
      <dgm:prSet presAssocID="{F222D32F-342A-44A3-8360-146F0C2F4451}" presName="childText" presStyleLbl="conFgAcc1" presStyleIdx="2" presStyleCnt="3">
        <dgm:presLayoutVars>
          <dgm:bulletEnabled val="1"/>
        </dgm:presLayoutVars>
      </dgm:prSet>
      <dgm:spPr/>
    </dgm:pt>
  </dgm:ptLst>
  <dgm:cxnLst>
    <dgm:cxn modelId="{58E81B0F-F76D-45EA-BB71-6B2E1B6FB8A7}" type="presOf" srcId="{71CFED58-B523-4EA6-86B5-A990EEAC87AA}" destId="{C54932CE-D71C-45F9-988D-08392EB22EE1}" srcOrd="1" destOrd="0" presId="urn:microsoft.com/office/officeart/2005/8/layout/list1#1"/>
    <dgm:cxn modelId="{1FB8BC1C-9C70-4679-A364-4C7433E0D24F}" type="presOf" srcId="{F222D32F-342A-44A3-8360-146F0C2F4451}" destId="{E7094AA0-7289-43EF-9CDD-E3DCDD1886F8}" srcOrd="1" destOrd="0" presId="urn:microsoft.com/office/officeart/2005/8/layout/list1#1"/>
    <dgm:cxn modelId="{D7500036-88EB-4D85-9F34-0F2481CE9C0C}" type="presOf" srcId="{E23F15F4-58AD-41E8-AFB4-7F6C69E5DC48}" destId="{1CF4EF91-7276-49EA-B83D-E04525C741E7}" srcOrd="0" destOrd="0" presId="urn:microsoft.com/office/officeart/2005/8/layout/list1#1"/>
    <dgm:cxn modelId="{5F8F8456-7823-4651-94D7-D0CB230298D2}" type="presOf" srcId="{BA2322CA-42CA-44D2-88E7-9B4DF5305053}" destId="{8F731C4E-03F8-499D-91C5-DBF066CE57F2}" srcOrd="0" destOrd="0" presId="urn:microsoft.com/office/officeart/2005/8/layout/list1#1"/>
    <dgm:cxn modelId="{E99F0C67-7DE7-4911-A1F8-1600DEC04C17}" type="presOf" srcId="{F222D32F-342A-44A3-8360-146F0C2F4451}" destId="{53D1EF7A-EAD5-4C8D-9BF6-0E628715059F}" srcOrd="0" destOrd="0" presId="urn:microsoft.com/office/officeart/2005/8/layout/list1#1"/>
    <dgm:cxn modelId="{4F7A4887-6802-485C-A37B-948FC394D6D3}" srcId="{E23F15F4-58AD-41E8-AFB4-7F6C69E5DC48}" destId="{71CFED58-B523-4EA6-86B5-A990EEAC87AA}" srcOrd="0" destOrd="0" parTransId="{8BE14B09-B019-432D-9E91-B2C606B514D3}" sibTransId="{44180797-DFBC-4723-97D7-D809A5268849}"/>
    <dgm:cxn modelId="{29784EB8-7793-4FCE-825A-C9A86561677D}" srcId="{E23F15F4-58AD-41E8-AFB4-7F6C69E5DC48}" destId="{BA2322CA-42CA-44D2-88E7-9B4DF5305053}" srcOrd="1" destOrd="0" parTransId="{D4F6ECBC-6465-4A73-BFB8-70139D6199E8}" sibTransId="{A5C1BCD5-679B-4B72-B248-E82FBCF94326}"/>
    <dgm:cxn modelId="{200098CA-DD85-451F-8032-A5F6A9AFC59B}" type="presOf" srcId="{BA2322CA-42CA-44D2-88E7-9B4DF5305053}" destId="{10FEC74A-68AB-4AA2-8319-A2C63B04933D}" srcOrd="1" destOrd="0" presId="urn:microsoft.com/office/officeart/2005/8/layout/list1#1"/>
    <dgm:cxn modelId="{7B995FD7-5FD9-4F98-93A6-C0A6178979BC}" srcId="{E23F15F4-58AD-41E8-AFB4-7F6C69E5DC48}" destId="{F222D32F-342A-44A3-8360-146F0C2F4451}" srcOrd="2" destOrd="0" parTransId="{2B968883-8012-4AD9-9EAE-1E9ED95B9C0B}" sibTransId="{B8EAD473-1617-42C7-8EFC-D896303F653F}"/>
    <dgm:cxn modelId="{EA4C6BFE-CA05-42FC-982E-F6D92CA5868B}" type="presOf" srcId="{71CFED58-B523-4EA6-86B5-A990EEAC87AA}" destId="{52407A5D-BE9E-48DA-8F09-93C08BFFDEF7}" srcOrd="0" destOrd="0" presId="urn:microsoft.com/office/officeart/2005/8/layout/list1#1"/>
    <dgm:cxn modelId="{3B281AAF-E30D-4D8E-8765-4D45F601DC5D}" type="presParOf" srcId="{1CF4EF91-7276-49EA-B83D-E04525C741E7}" destId="{1D271CEE-80C0-4C93-8623-D12A746B69B7}" srcOrd="0" destOrd="0" presId="urn:microsoft.com/office/officeart/2005/8/layout/list1#1"/>
    <dgm:cxn modelId="{4C3CA498-2C0F-45C6-AB8D-1C036ECEDB50}" type="presParOf" srcId="{1D271CEE-80C0-4C93-8623-D12A746B69B7}" destId="{52407A5D-BE9E-48DA-8F09-93C08BFFDEF7}" srcOrd="0" destOrd="0" presId="urn:microsoft.com/office/officeart/2005/8/layout/list1#1"/>
    <dgm:cxn modelId="{E9B6D7BC-6190-496F-9AD4-AC6AC138A74E}" type="presParOf" srcId="{1D271CEE-80C0-4C93-8623-D12A746B69B7}" destId="{C54932CE-D71C-45F9-988D-08392EB22EE1}" srcOrd="1" destOrd="0" presId="urn:microsoft.com/office/officeart/2005/8/layout/list1#1"/>
    <dgm:cxn modelId="{7B690DB2-F456-4939-B151-BEF4B8698868}" type="presParOf" srcId="{1CF4EF91-7276-49EA-B83D-E04525C741E7}" destId="{7DF05106-C7FB-43D6-ADCE-E12583D4C8D1}" srcOrd="1" destOrd="0" presId="urn:microsoft.com/office/officeart/2005/8/layout/list1#1"/>
    <dgm:cxn modelId="{58E4E7E9-C4E5-47D9-8A25-C3039A4715C4}" type="presParOf" srcId="{1CF4EF91-7276-49EA-B83D-E04525C741E7}" destId="{A0E1CD4E-7212-416F-93A5-8195E35DFD72}" srcOrd="2" destOrd="0" presId="urn:microsoft.com/office/officeart/2005/8/layout/list1#1"/>
    <dgm:cxn modelId="{E573BB7A-6868-4268-9873-160BE504D048}" type="presParOf" srcId="{1CF4EF91-7276-49EA-B83D-E04525C741E7}" destId="{BD021F21-76AE-4062-A40F-2B846537EC89}" srcOrd="3" destOrd="0" presId="urn:microsoft.com/office/officeart/2005/8/layout/list1#1"/>
    <dgm:cxn modelId="{CC0797E5-FB03-45DB-9346-A61A0FBD8B2E}" type="presParOf" srcId="{1CF4EF91-7276-49EA-B83D-E04525C741E7}" destId="{683C11A5-E5B9-4751-A11E-DDBC30B924CF}" srcOrd="4" destOrd="0" presId="urn:microsoft.com/office/officeart/2005/8/layout/list1#1"/>
    <dgm:cxn modelId="{751B2A42-E8F3-45B1-A4E8-FEC394588127}" type="presParOf" srcId="{683C11A5-E5B9-4751-A11E-DDBC30B924CF}" destId="{8F731C4E-03F8-499D-91C5-DBF066CE57F2}" srcOrd="0" destOrd="0" presId="urn:microsoft.com/office/officeart/2005/8/layout/list1#1"/>
    <dgm:cxn modelId="{7AB278C3-6EB4-4FE0-99D4-C28F81A4857C}" type="presParOf" srcId="{683C11A5-E5B9-4751-A11E-DDBC30B924CF}" destId="{10FEC74A-68AB-4AA2-8319-A2C63B04933D}" srcOrd="1" destOrd="0" presId="urn:microsoft.com/office/officeart/2005/8/layout/list1#1"/>
    <dgm:cxn modelId="{42AF2AD2-2CC7-40D1-9545-961DB7C54FB3}" type="presParOf" srcId="{1CF4EF91-7276-49EA-B83D-E04525C741E7}" destId="{211723FF-CA0B-4FF4-B7E0-BC63B1108F39}" srcOrd="5" destOrd="0" presId="urn:microsoft.com/office/officeart/2005/8/layout/list1#1"/>
    <dgm:cxn modelId="{C2D1E66B-DDAB-4344-9A13-8AF3E3525944}" type="presParOf" srcId="{1CF4EF91-7276-49EA-B83D-E04525C741E7}" destId="{F554C4FD-998E-482C-9BA9-36419A076066}" srcOrd="6" destOrd="0" presId="urn:microsoft.com/office/officeart/2005/8/layout/list1#1"/>
    <dgm:cxn modelId="{4E5E9AAC-2485-489C-9C11-76F4BA64E1A0}" type="presParOf" srcId="{1CF4EF91-7276-49EA-B83D-E04525C741E7}" destId="{82A2A95F-D62C-49D7-A252-A3483128BCD6}" srcOrd="7" destOrd="0" presId="urn:microsoft.com/office/officeart/2005/8/layout/list1#1"/>
    <dgm:cxn modelId="{07708D1F-D9CA-4122-84F8-C1D38CD6D380}" type="presParOf" srcId="{1CF4EF91-7276-49EA-B83D-E04525C741E7}" destId="{6F5D623E-DC12-43E7-85D5-06F27F6C3AFA}" srcOrd="8" destOrd="0" presId="urn:microsoft.com/office/officeart/2005/8/layout/list1#1"/>
    <dgm:cxn modelId="{7B766BEC-1F99-466C-9487-FD19E92EF926}" type="presParOf" srcId="{6F5D623E-DC12-43E7-85D5-06F27F6C3AFA}" destId="{53D1EF7A-EAD5-4C8D-9BF6-0E628715059F}" srcOrd="0" destOrd="0" presId="urn:microsoft.com/office/officeart/2005/8/layout/list1#1"/>
    <dgm:cxn modelId="{EACC3823-5BC0-455D-9CD4-4557B1CBC40F}" type="presParOf" srcId="{6F5D623E-DC12-43E7-85D5-06F27F6C3AFA}" destId="{E7094AA0-7289-43EF-9CDD-E3DCDD1886F8}" srcOrd="1" destOrd="0" presId="urn:microsoft.com/office/officeart/2005/8/layout/list1#1"/>
    <dgm:cxn modelId="{B26B9FE8-C2CE-495E-8CEA-1B6416A88143}" type="presParOf" srcId="{1CF4EF91-7276-49EA-B83D-E04525C741E7}" destId="{4DA4E59B-8B95-4EA0-9D49-D86E260F0F87}" srcOrd="9" destOrd="0" presId="urn:microsoft.com/office/officeart/2005/8/layout/list1#1"/>
    <dgm:cxn modelId="{E47421DF-A580-4A55-ADED-5EBBD7F915BF}" type="presParOf" srcId="{1CF4EF91-7276-49EA-B83D-E04525C741E7}" destId="{52195B0F-3EE4-4AA5-A7BE-73CA2B04C830}" srcOrd="10" destOrd="0" presId="urn:microsoft.com/office/officeart/2005/8/layout/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0E0E15-FC0D-4D1B-94D5-84EBA08556EA}" type="doc">
      <dgm:prSet loTypeId="urn:microsoft.com/office/officeart/2005/8/layout/process1" loCatId="process" qsTypeId="urn:microsoft.com/office/officeart/2005/8/quickstyle/simple1#5" qsCatId="simple" csTypeId="urn:microsoft.com/office/officeart/2005/8/colors/accent1_2#5" csCatId="accent1"/>
      <dgm:spPr/>
      <dgm:t>
        <a:bodyPr/>
        <a:lstStyle/>
        <a:p>
          <a:endParaRPr lang="en-US"/>
        </a:p>
      </dgm:t>
    </dgm:pt>
    <dgm:pt modelId="{52F0A739-C141-4F8E-830C-ECC2283A4D13}">
      <dgm:prSet custT="1"/>
      <dgm:spPr/>
      <dgm:t>
        <a:bodyPr/>
        <a:lstStyle/>
        <a:p>
          <a:pPr rtl="0"/>
          <a:r>
            <a:rPr lang="en-GB" sz="2400" dirty="0"/>
            <a:t>Piaget's theory explains Isaac's cognitive development stage effectively. </a:t>
          </a:r>
        </a:p>
      </dgm:t>
    </dgm:pt>
    <dgm:pt modelId="{BC8AE201-3E74-4D78-BCD7-84C372EB2F37}" type="parTrans" cxnId="{4510D42F-795E-49D0-BF7C-08CA6195B5AF}">
      <dgm:prSet/>
      <dgm:spPr/>
      <dgm:t>
        <a:bodyPr/>
        <a:lstStyle/>
        <a:p>
          <a:endParaRPr lang="en-US"/>
        </a:p>
      </dgm:t>
    </dgm:pt>
    <dgm:pt modelId="{F63C313A-D58E-4B71-AC11-90F456E2C7BC}" type="sibTrans" cxnId="{4510D42F-795E-49D0-BF7C-08CA6195B5AF}">
      <dgm:prSet/>
      <dgm:spPr/>
      <dgm:t>
        <a:bodyPr/>
        <a:lstStyle/>
        <a:p>
          <a:endParaRPr lang="en-US"/>
        </a:p>
      </dgm:t>
    </dgm:pt>
    <dgm:pt modelId="{881A6273-4B69-4199-A2D3-362134B54607}">
      <dgm:prSet custT="1"/>
      <dgm:spPr/>
      <dgm:t>
        <a:bodyPr/>
        <a:lstStyle/>
        <a:p>
          <a:pPr rtl="0"/>
          <a:r>
            <a:rPr lang="en-GB" sz="2400" dirty="0"/>
            <a:t>However, it underestimates emotional, social and environmental factors.</a:t>
          </a:r>
        </a:p>
      </dgm:t>
    </dgm:pt>
    <dgm:pt modelId="{D83E7906-017B-42FC-BD7A-24E0231B8F9E}" type="parTrans" cxnId="{0FCE5136-642A-4C53-9985-7A988A54879C}">
      <dgm:prSet/>
      <dgm:spPr/>
      <dgm:t>
        <a:bodyPr/>
        <a:lstStyle/>
        <a:p>
          <a:endParaRPr lang="en-US"/>
        </a:p>
      </dgm:t>
    </dgm:pt>
    <dgm:pt modelId="{E890D89E-C2F8-49A6-A85C-3DAD46849D3E}" type="sibTrans" cxnId="{0FCE5136-642A-4C53-9985-7A988A54879C}">
      <dgm:prSet/>
      <dgm:spPr/>
      <dgm:t>
        <a:bodyPr/>
        <a:lstStyle/>
        <a:p>
          <a:endParaRPr lang="en-US"/>
        </a:p>
      </dgm:t>
    </dgm:pt>
    <dgm:pt modelId="{96EFCD6E-EC5C-4C45-ABB6-529F3B8B4A35}">
      <dgm:prSet/>
      <dgm:spPr/>
      <dgm:t>
        <a:bodyPr/>
        <a:lstStyle/>
        <a:p>
          <a:pPr rtl="0"/>
          <a:r>
            <a:rPr lang="en-GB" dirty="0"/>
            <a:t>Complementary to other developmental theories for a comprehensive understanding.</a:t>
          </a:r>
        </a:p>
      </dgm:t>
    </dgm:pt>
    <dgm:pt modelId="{203D23F9-291D-456B-B65F-04BC3B268CB3}" type="parTrans" cxnId="{7F56C5D9-10EC-4389-8A44-4D77ADD769DF}">
      <dgm:prSet/>
      <dgm:spPr/>
      <dgm:t>
        <a:bodyPr/>
        <a:lstStyle/>
        <a:p>
          <a:endParaRPr lang="en-US"/>
        </a:p>
      </dgm:t>
    </dgm:pt>
    <dgm:pt modelId="{A1AD578E-FF15-4A72-AB38-B5F70FE04DF6}" type="sibTrans" cxnId="{7F56C5D9-10EC-4389-8A44-4D77ADD769DF}">
      <dgm:prSet/>
      <dgm:spPr/>
      <dgm:t>
        <a:bodyPr/>
        <a:lstStyle/>
        <a:p>
          <a:endParaRPr lang="en-US"/>
        </a:p>
      </dgm:t>
    </dgm:pt>
    <dgm:pt modelId="{694C6895-EC94-4898-BF32-7589DB861FD0}" type="pres">
      <dgm:prSet presAssocID="{3C0E0E15-FC0D-4D1B-94D5-84EBA08556EA}" presName="Name0" presStyleCnt="0">
        <dgm:presLayoutVars>
          <dgm:dir/>
          <dgm:resizeHandles val="exact"/>
        </dgm:presLayoutVars>
      </dgm:prSet>
      <dgm:spPr/>
    </dgm:pt>
    <dgm:pt modelId="{B50D4695-5F60-483D-A12E-88BFE445F232}" type="pres">
      <dgm:prSet presAssocID="{52F0A739-C141-4F8E-830C-ECC2283A4D13}" presName="node" presStyleLbl="node1" presStyleIdx="0" presStyleCnt="3">
        <dgm:presLayoutVars>
          <dgm:bulletEnabled val="1"/>
        </dgm:presLayoutVars>
      </dgm:prSet>
      <dgm:spPr/>
    </dgm:pt>
    <dgm:pt modelId="{AF9A6C90-78E0-40D0-8374-23F12F9E0914}" type="pres">
      <dgm:prSet presAssocID="{F63C313A-D58E-4B71-AC11-90F456E2C7BC}" presName="sibTrans" presStyleLbl="sibTrans2D1" presStyleIdx="0" presStyleCnt="2"/>
      <dgm:spPr/>
    </dgm:pt>
    <dgm:pt modelId="{BE21CFA0-A8E8-4F6A-8C24-6115509FC942}" type="pres">
      <dgm:prSet presAssocID="{F63C313A-D58E-4B71-AC11-90F456E2C7BC}" presName="connectorText" presStyleLbl="sibTrans2D1" presStyleIdx="0" presStyleCnt="2"/>
      <dgm:spPr/>
    </dgm:pt>
    <dgm:pt modelId="{17CAF030-9991-4EC9-969A-2C90FAC7A173}" type="pres">
      <dgm:prSet presAssocID="{881A6273-4B69-4199-A2D3-362134B54607}" presName="node" presStyleLbl="node1" presStyleIdx="1" presStyleCnt="3">
        <dgm:presLayoutVars>
          <dgm:bulletEnabled val="1"/>
        </dgm:presLayoutVars>
      </dgm:prSet>
      <dgm:spPr/>
    </dgm:pt>
    <dgm:pt modelId="{EDB5AC5A-C8B2-46E3-A78D-2D15AD69E24A}" type="pres">
      <dgm:prSet presAssocID="{E890D89E-C2F8-49A6-A85C-3DAD46849D3E}" presName="sibTrans" presStyleLbl="sibTrans2D1" presStyleIdx="1" presStyleCnt="2"/>
      <dgm:spPr/>
    </dgm:pt>
    <dgm:pt modelId="{5EBBA6D6-757C-4765-8885-901F8CA62431}" type="pres">
      <dgm:prSet presAssocID="{E890D89E-C2F8-49A6-A85C-3DAD46849D3E}" presName="connectorText" presStyleLbl="sibTrans2D1" presStyleIdx="1" presStyleCnt="2"/>
      <dgm:spPr/>
    </dgm:pt>
    <dgm:pt modelId="{AAD82078-55BE-4E93-9325-9858319AC6EC}" type="pres">
      <dgm:prSet presAssocID="{96EFCD6E-EC5C-4C45-ABB6-529F3B8B4A35}" presName="node" presStyleLbl="node1" presStyleIdx="2" presStyleCnt="3">
        <dgm:presLayoutVars>
          <dgm:bulletEnabled val="1"/>
        </dgm:presLayoutVars>
      </dgm:prSet>
      <dgm:spPr/>
    </dgm:pt>
  </dgm:ptLst>
  <dgm:cxnLst>
    <dgm:cxn modelId="{3DC1A301-B7D7-4EE7-AB5E-8C191A0F8F75}" type="presOf" srcId="{881A6273-4B69-4199-A2D3-362134B54607}" destId="{17CAF030-9991-4EC9-969A-2C90FAC7A173}" srcOrd="0" destOrd="0" presId="urn:microsoft.com/office/officeart/2005/8/layout/process1"/>
    <dgm:cxn modelId="{E57CE003-DB68-41A6-A50F-597C56C688F3}" type="presOf" srcId="{E890D89E-C2F8-49A6-A85C-3DAD46849D3E}" destId="{EDB5AC5A-C8B2-46E3-A78D-2D15AD69E24A}" srcOrd="0" destOrd="0" presId="urn:microsoft.com/office/officeart/2005/8/layout/process1"/>
    <dgm:cxn modelId="{CB8EA012-F222-4AEA-AE12-0B7AC301AFCA}" type="presOf" srcId="{52F0A739-C141-4F8E-830C-ECC2283A4D13}" destId="{B50D4695-5F60-483D-A12E-88BFE445F232}" srcOrd="0" destOrd="0" presId="urn:microsoft.com/office/officeart/2005/8/layout/process1"/>
    <dgm:cxn modelId="{4510D42F-795E-49D0-BF7C-08CA6195B5AF}" srcId="{3C0E0E15-FC0D-4D1B-94D5-84EBA08556EA}" destId="{52F0A739-C141-4F8E-830C-ECC2283A4D13}" srcOrd="0" destOrd="0" parTransId="{BC8AE201-3E74-4D78-BCD7-84C372EB2F37}" sibTransId="{F63C313A-D58E-4B71-AC11-90F456E2C7BC}"/>
    <dgm:cxn modelId="{0FCE5136-642A-4C53-9985-7A988A54879C}" srcId="{3C0E0E15-FC0D-4D1B-94D5-84EBA08556EA}" destId="{881A6273-4B69-4199-A2D3-362134B54607}" srcOrd="1" destOrd="0" parTransId="{D83E7906-017B-42FC-BD7A-24E0231B8F9E}" sibTransId="{E890D89E-C2F8-49A6-A85C-3DAD46849D3E}"/>
    <dgm:cxn modelId="{1EEBB43C-4136-4AFE-816F-2487A44D7829}" type="presOf" srcId="{96EFCD6E-EC5C-4C45-ABB6-529F3B8B4A35}" destId="{AAD82078-55BE-4E93-9325-9858319AC6EC}" srcOrd="0" destOrd="0" presId="urn:microsoft.com/office/officeart/2005/8/layout/process1"/>
    <dgm:cxn modelId="{55AD5141-ADE4-41F7-9896-85276DAC111B}" type="presOf" srcId="{E890D89E-C2F8-49A6-A85C-3DAD46849D3E}" destId="{5EBBA6D6-757C-4765-8885-901F8CA62431}" srcOrd="1" destOrd="0" presId="urn:microsoft.com/office/officeart/2005/8/layout/process1"/>
    <dgm:cxn modelId="{A923AF6F-03DE-4097-8D3E-98E7FF98F1AB}" type="presOf" srcId="{F63C313A-D58E-4B71-AC11-90F456E2C7BC}" destId="{AF9A6C90-78E0-40D0-8374-23F12F9E0914}" srcOrd="0" destOrd="0" presId="urn:microsoft.com/office/officeart/2005/8/layout/process1"/>
    <dgm:cxn modelId="{10237FC5-C7F2-4658-BF8A-87429E4B17E8}" type="presOf" srcId="{3C0E0E15-FC0D-4D1B-94D5-84EBA08556EA}" destId="{694C6895-EC94-4898-BF32-7589DB861FD0}" srcOrd="0" destOrd="0" presId="urn:microsoft.com/office/officeart/2005/8/layout/process1"/>
    <dgm:cxn modelId="{7F56C5D9-10EC-4389-8A44-4D77ADD769DF}" srcId="{3C0E0E15-FC0D-4D1B-94D5-84EBA08556EA}" destId="{96EFCD6E-EC5C-4C45-ABB6-529F3B8B4A35}" srcOrd="2" destOrd="0" parTransId="{203D23F9-291D-456B-B65F-04BC3B268CB3}" sibTransId="{A1AD578E-FF15-4A72-AB38-B5F70FE04DF6}"/>
    <dgm:cxn modelId="{1025A4DD-5D6D-4457-968A-40044D62152E}" type="presOf" srcId="{F63C313A-D58E-4B71-AC11-90F456E2C7BC}" destId="{BE21CFA0-A8E8-4F6A-8C24-6115509FC942}" srcOrd="1" destOrd="0" presId="urn:microsoft.com/office/officeart/2005/8/layout/process1"/>
    <dgm:cxn modelId="{5B97ED1C-01EB-420F-AE69-C8A7FF1CD9AD}" type="presParOf" srcId="{694C6895-EC94-4898-BF32-7589DB861FD0}" destId="{B50D4695-5F60-483D-A12E-88BFE445F232}" srcOrd="0" destOrd="0" presId="urn:microsoft.com/office/officeart/2005/8/layout/process1"/>
    <dgm:cxn modelId="{71D886B5-4233-4DF7-87A9-89E8728C6D89}" type="presParOf" srcId="{694C6895-EC94-4898-BF32-7589DB861FD0}" destId="{AF9A6C90-78E0-40D0-8374-23F12F9E0914}" srcOrd="1" destOrd="0" presId="urn:microsoft.com/office/officeart/2005/8/layout/process1"/>
    <dgm:cxn modelId="{230CC734-40E0-46CF-A3CC-078474067039}" type="presParOf" srcId="{AF9A6C90-78E0-40D0-8374-23F12F9E0914}" destId="{BE21CFA0-A8E8-4F6A-8C24-6115509FC942}" srcOrd="0" destOrd="0" presId="urn:microsoft.com/office/officeart/2005/8/layout/process1"/>
    <dgm:cxn modelId="{30DFE5BA-4FDF-4B10-9095-18574FE47CC3}" type="presParOf" srcId="{694C6895-EC94-4898-BF32-7589DB861FD0}" destId="{17CAF030-9991-4EC9-969A-2C90FAC7A173}" srcOrd="2" destOrd="0" presId="urn:microsoft.com/office/officeart/2005/8/layout/process1"/>
    <dgm:cxn modelId="{FFD3D773-176A-4EDA-AB9C-8B6489C85A6C}" type="presParOf" srcId="{694C6895-EC94-4898-BF32-7589DB861FD0}" destId="{EDB5AC5A-C8B2-46E3-A78D-2D15AD69E24A}" srcOrd="3" destOrd="0" presId="urn:microsoft.com/office/officeart/2005/8/layout/process1"/>
    <dgm:cxn modelId="{EE1B8C2B-A536-4D63-A103-6E91D2630F43}" type="presParOf" srcId="{EDB5AC5A-C8B2-46E3-A78D-2D15AD69E24A}" destId="{5EBBA6D6-757C-4765-8885-901F8CA62431}" srcOrd="0" destOrd="0" presId="urn:microsoft.com/office/officeart/2005/8/layout/process1"/>
    <dgm:cxn modelId="{F6F426D9-DEEC-4837-A0A9-7DCEDAD5E1D1}" type="presParOf" srcId="{694C6895-EC94-4898-BF32-7589DB861FD0}" destId="{AAD82078-55BE-4E93-9325-9858319AC6E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1D96B-4086-4F44-8E40-390077CC9D8C}">
      <dsp:nvSpPr>
        <dsp:cNvPr id="0" name=""/>
        <dsp:cNvSpPr/>
      </dsp:nvSpPr>
      <dsp:spPr>
        <a:xfrm>
          <a:off x="0" y="1684"/>
          <a:ext cx="96032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3BC750-98AE-4DFB-B1BC-13B7160DD4C9}">
      <dsp:nvSpPr>
        <dsp:cNvPr id="0" name=""/>
        <dsp:cNvSpPr/>
      </dsp:nvSpPr>
      <dsp:spPr bwMode="white">
        <a:xfrm>
          <a:off x="0" y="1684"/>
          <a:ext cx="9603275" cy="1149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This case study focuses on 4-year-old Isaac with anxiety and delayed language learner and limited group play. </a:t>
          </a:r>
        </a:p>
      </dsp:txBody>
      <dsp:txXfrm>
        <a:off x="0" y="1684"/>
        <a:ext cx="9603275" cy="1149081"/>
      </dsp:txXfrm>
    </dsp:sp>
    <dsp:sp modelId="{123A554B-8B0F-4F81-9209-35F4190F956D}">
      <dsp:nvSpPr>
        <dsp:cNvPr id="0" name=""/>
        <dsp:cNvSpPr/>
      </dsp:nvSpPr>
      <dsp:spPr>
        <a:xfrm>
          <a:off x="0" y="1150765"/>
          <a:ext cx="96032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5221A0-2C1F-45B2-8755-16E57FA3F447}">
      <dsp:nvSpPr>
        <dsp:cNvPr id="0" name=""/>
        <dsp:cNvSpPr/>
      </dsp:nvSpPr>
      <dsp:spPr bwMode="white">
        <a:xfrm>
          <a:off x="0" y="1150765"/>
          <a:ext cx="9603275" cy="1149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Cognitive development was analysed using Piaget's theory to get an understanding of the learning needs.</a:t>
          </a:r>
        </a:p>
      </dsp:txBody>
      <dsp:txXfrm>
        <a:off x="0" y="1150765"/>
        <a:ext cx="9603275" cy="1149081"/>
      </dsp:txXfrm>
    </dsp:sp>
    <dsp:sp modelId="{18FEB4A6-E26F-4A9D-93B2-B6A8D80E9EA6}">
      <dsp:nvSpPr>
        <dsp:cNvPr id="0" name=""/>
        <dsp:cNvSpPr/>
      </dsp:nvSpPr>
      <dsp:spPr>
        <a:xfrm>
          <a:off x="0" y="2299847"/>
          <a:ext cx="960327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5AED1E-7937-410F-B42C-37E1BF108D03}">
      <dsp:nvSpPr>
        <dsp:cNvPr id="0" name=""/>
        <dsp:cNvSpPr/>
      </dsp:nvSpPr>
      <dsp:spPr bwMode="white">
        <a:xfrm>
          <a:off x="0" y="2299847"/>
          <a:ext cx="9603275" cy="1149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Emphasise strategies for the biological, environmental and early year’s support.</a:t>
          </a:r>
        </a:p>
      </dsp:txBody>
      <dsp:txXfrm>
        <a:off x="0" y="2299847"/>
        <a:ext cx="9603275" cy="11490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90D1A-83D2-4531-89AA-9132CCFD4580}">
      <dsp:nvSpPr>
        <dsp:cNvPr id="0" name=""/>
        <dsp:cNvSpPr/>
      </dsp:nvSpPr>
      <dsp:spPr bwMode="white">
        <a:xfrm>
          <a:off x="7108" y="0"/>
          <a:ext cx="2874417" cy="34506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Children actively build the knowledge by interacting with the surrounding environment (</a:t>
          </a:r>
          <a:r>
            <a:rPr lang="en-GB" sz="2400" kern="1200" dirty="0" err="1"/>
            <a:t>Pakpahan</a:t>
          </a:r>
          <a:r>
            <a:rPr lang="en-GB" sz="2400" kern="1200" dirty="0"/>
            <a:t> and </a:t>
          </a:r>
          <a:r>
            <a:rPr lang="en-GB" sz="2400" kern="1200" dirty="0" err="1"/>
            <a:t>Saragih</a:t>
          </a:r>
          <a:r>
            <a:rPr lang="en-GB" sz="2400" kern="1200" dirty="0"/>
            <a:t>, 2022).</a:t>
          </a:r>
        </a:p>
      </dsp:txBody>
      <dsp:txXfrm>
        <a:off x="91297" y="84189"/>
        <a:ext cx="2706039" cy="3282235"/>
      </dsp:txXfrm>
    </dsp:sp>
    <dsp:sp modelId="{8F5DEA91-6447-4781-9781-D8288AA5A3A3}">
      <dsp:nvSpPr>
        <dsp:cNvPr id="0" name=""/>
        <dsp:cNvSpPr/>
      </dsp:nvSpPr>
      <dsp:spPr bwMode="white">
        <a:xfrm>
          <a:off x="3364428" y="0"/>
          <a:ext cx="2874417" cy="34506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A cognitive growth process takes place in assimilation and accommodation.</a:t>
          </a:r>
        </a:p>
      </dsp:txBody>
      <dsp:txXfrm>
        <a:off x="3448617" y="84189"/>
        <a:ext cx="2706039" cy="3282235"/>
      </dsp:txXfrm>
    </dsp:sp>
    <dsp:sp modelId="{6CF093A2-760F-429D-8B4A-B50B244EBD1D}">
      <dsp:nvSpPr>
        <dsp:cNvPr id="0" name=""/>
        <dsp:cNvSpPr/>
      </dsp:nvSpPr>
      <dsp:spPr bwMode="white">
        <a:xfrm>
          <a:off x="6721748" y="0"/>
          <a:ext cx="2874417" cy="34506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Theory emphasises thinking in terms of actual experiences in the early year’s real-life experiences (</a:t>
          </a:r>
          <a:r>
            <a:rPr lang="en-GB" sz="2400" kern="1200" dirty="0" err="1"/>
            <a:t>Pakpahan</a:t>
          </a:r>
          <a:r>
            <a:rPr lang="en-GB" sz="2400" kern="1200" dirty="0"/>
            <a:t> and </a:t>
          </a:r>
          <a:r>
            <a:rPr lang="en-GB" sz="2400" kern="1200" dirty="0" err="1"/>
            <a:t>Saragih</a:t>
          </a:r>
          <a:r>
            <a:rPr lang="en-GB" sz="2400" kern="1200" dirty="0"/>
            <a:t>, 2022).</a:t>
          </a:r>
        </a:p>
      </dsp:txBody>
      <dsp:txXfrm>
        <a:off x="6805937" y="84189"/>
        <a:ext cx="2706039" cy="32822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6CE22-938A-452E-B507-82B064F188D9}">
      <dsp:nvSpPr>
        <dsp:cNvPr id="0" name=""/>
        <dsp:cNvSpPr/>
      </dsp:nvSpPr>
      <dsp:spPr>
        <a:xfrm>
          <a:off x="871204" y="0"/>
          <a:ext cx="9873646" cy="460819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B5547-C57E-4F3B-8CBE-F320BF368301}">
      <dsp:nvSpPr>
        <dsp:cNvPr id="0" name=""/>
        <dsp:cNvSpPr/>
      </dsp:nvSpPr>
      <dsp:spPr bwMode="white">
        <a:xfrm>
          <a:off x="1240" y="1248627"/>
          <a:ext cx="3528986" cy="21109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Limited maternal responsiveness may mitigate early language stimulation. </a:t>
          </a:r>
        </a:p>
      </dsp:txBody>
      <dsp:txXfrm>
        <a:off x="104288" y="1351675"/>
        <a:ext cx="3322890" cy="1904844"/>
      </dsp:txXfrm>
    </dsp:sp>
    <dsp:sp modelId="{73761BF6-691B-48A4-9D27-DF4722CB5430}">
      <dsp:nvSpPr>
        <dsp:cNvPr id="0" name=""/>
        <dsp:cNvSpPr/>
      </dsp:nvSpPr>
      <dsp:spPr bwMode="white">
        <a:xfrm>
          <a:off x="4043534" y="1248627"/>
          <a:ext cx="3528986" cy="21109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Lack of peer interaction can delay communication and cognitive skills along with linguistic development (Lucas et al., 2018). </a:t>
          </a:r>
        </a:p>
      </dsp:txBody>
      <dsp:txXfrm>
        <a:off x="4146582" y="1351675"/>
        <a:ext cx="3322890" cy="1904844"/>
      </dsp:txXfrm>
    </dsp:sp>
    <dsp:sp modelId="{5B346433-E160-4DD4-95F2-859E6C619A8E}">
      <dsp:nvSpPr>
        <dsp:cNvPr id="0" name=""/>
        <dsp:cNvSpPr/>
      </dsp:nvSpPr>
      <dsp:spPr bwMode="white">
        <a:xfrm>
          <a:off x="8085827" y="1248627"/>
          <a:ext cx="3528986" cy="21109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Recent move may have impacted on routine and emotional security.</a:t>
          </a:r>
        </a:p>
      </dsp:txBody>
      <dsp:txXfrm>
        <a:off x="8188875" y="1351675"/>
        <a:ext cx="3322890" cy="19048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1CD4E-7212-416F-93A5-8195E35DFD72}">
      <dsp:nvSpPr>
        <dsp:cNvPr id="0" name=""/>
        <dsp:cNvSpPr/>
      </dsp:nvSpPr>
      <dsp:spPr>
        <a:xfrm>
          <a:off x="0" y="408847"/>
          <a:ext cx="9603105" cy="6803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4932CE-D71C-45F9-988D-08392EB22EE1}">
      <dsp:nvSpPr>
        <dsp:cNvPr id="0" name=""/>
        <dsp:cNvSpPr/>
      </dsp:nvSpPr>
      <dsp:spPr>
        <a:xfrm>
          <a:off x="480155" y="10327"/>
          <a:ext cx="6722173" cy="7970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82" tIns="0" rIns="254082" bIns="0" numCol="1" spcCol="1270" anchor="ctr" anchorCtr="0">
          <a:noAutofit/>
        </a:bodyPr>
        <a:lstStyle/>
        <a:p>
          <a:pPr marL="0" lvl="0" indent="0" algn="l" defTabSz="1066800" rtl="0">
            <a:lnSpc>
              <a:spcPct val="90000"/>
            </a:lnSpc>
            <a:spcBef>
              <a:spcPct val="0"/>
            </a:spcBef>
            <a:spcAft>
              <a:spcPct val="35000"/>
            </a:spcAft>
            <a:buNone/>
          </a:pPr>
          <a:r>
            <a:rPr lang="en-GB" sz="2400" kern="1200" dirty="0"/>
            <a:t>Reduced symbolic play may delay language and imagination development</a:t>
          </a:r>
        </a:p>
      </dsp:txBody>
      <dsp:txXfrm>
        <a:off x="519063" y="49235"/>
        <a:ext cx="6644357" cy="719223"/>
      </dsp:txXfrm>
    </dsp:sp>
    <dsp:sp modelId="{F554C4FD-998E-482C-9BA9-36419A076066}">
      <dsp:nvSpPr>
        <dsp:cNvPr id="0" name=""/>
        <dsp:cNvSpPr/>
      </dsp:nvSpPr>
      <dsp:spPr>
        <a:xfrm>
          <a:off x="0" y="1633567"/>
          <a:ext cx="9603105" cy="6803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FEC74A-68AB-4AA2-8319-A2C63B04933D}">
      <dsp:nvSpPr>
        <dsp:cNvPr id="0" name=""/>
        <dsp:cNvSpPr/>
      </dsp:nvSpPr>
      <dsp:spPr>
        <a:xfrm>
          <a:off x="480155" y="1235047"/>
          <a:ext cx="6722173" cy="7970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82" tIns="0" rIns="254082" bIns="0" numCol="1" spcCol="1270" anchor="ctr" anchorCtr="0">
          <a:noAutofit/>
        </a:bodyPr>
        <a:lstStyle/>
        <a:p>
          <a:pPr marL="0" lvl="0" indent="0" algn="l" defTabSz="1066800" rtl="0">
            <a:lnSpc>
              <a:spcPct val="90000"/>
            </a:lnSpc>
            <a:spcBef>
              <a:spcPct val="0"/>
            </a:spcBef>
            <a:spcAft>
              <a:spcPct val="35000"/>
            </a:spcAft>
            <a:buNone/>
          </a:pPr>
          <a:r>
            <a:rPr lang="en-GB" sz="2400" kern="1200" dirty="0"/>
            <a:t>Social communication skills may delay due to weak group interaction.</a:t>
          </a:r>
        </a:p>
      </dsp:txBody>
      <dsp:txXfrm>
        <a:off x="519063" y="1273955"/>
        <a:ext cx="6644357" cy="719223"/>
      </dsp:txXfrm>
    </dsp:sp>
    <dsp:sp modelId="{52195B0F-3EE4-4AA5-A7BE-73CA2B04C830}">
      <dsp:nvSpPr>
        <dsp:cNvPr id="0" name=""/>
        <dsp:cNvSpPr/>
      </dsp:nvSpPr>
      <dsp:spPr>
        <a:xfrm>
          <a:off x="0" y="2858287"/>
          <a:ext cx="9603105" cy="6803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094AA0-7289-43EF-9CDD-E3DCDD1886F8}">
      <dsp:nvSpPr>
        <dsp:cNvPr id="0" name=""/>
        <dsp:cNvSpPr/>
      </dsp:nvSpPr>
      <dsp:spPr>
        <a:xfrm>
          <a:off x="480155" y="2459767"/>
          <a:ext cx="6722173" cy="7970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82" tIns="0" rIns="254082" bIns="0" numCol="1" spcCol="1270" anchor="ctr" anchorCtr="0">
          <a:noAutofit/>
        </a:bodyPr>
        <a:lstStyle/>
        <a:p>
          <a:pPr marL="0" lvl="0" indent="0" algn="l" defTabSz="1066800" rtl="0">
            <a:lnSpc>
              <a:spcPct val="90000"/>
            </a:lnSpc>
            <a:spcBef>
              <a:spcPct val="0"/>
            </a:spcBef>
            <a:spcAft>
              <a:spcPct val="35000"/>
            </a:spcAft>
            <a:buNone/>
          </a:pPr>
          <a:r>
            <a:rPr lang="en-GB" sz="2400" kern="1200" dirty="0"/>
            <a:t>The ongoing delays can impact classroom confidence and readiness.</a:t>
          </a:r>
        </a:p>
      </dsp:txBody>
      <dsp:txXfrm>
        <a:off x="519063" y="2498675"/>
        <a:ext cx="6644357" cy="7192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D4695-5F60-483D-A12E-88BFE445F232}">
      <dsp:nvSpPr>
        <dsp:cNvPr id="0" name=""/>
        <dsp:cNvSpPr/>
      </dsp:nvSpPr>
      <dsp:spPr bwMode="white">
        <a:xfrm>
          <a:off x="8440" y="1210004"/>
          <a:ext cx="2522690" cy="222755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Piaget's theory explains Isaac's cognitive development stage effectively. </a:t>
          </a:r>
        </a:p>
      </dsp:txBody>
      <dsp:txXfrm>
        <a:off x="73683" y="1275247"/>
        <a:ext cx="2392204" cy="2097069"/>
      </dsp:txXfrm>
    </dsp:sp>
    <dsp:sp modelId="{AF9A6C90-78E0-40D0-8374-23F12F9E0914}">
      <dsp:nvSpPr>
        <dsp:cNvPr id="0" name=""/>
        <dsp:cNvSpPr/>
      </dsp:nvSpPr>
      <dsp:spPr bwMode="white">
        <a:xfrm>
          <a:off x="2783399" y="2010968"/>
          <a:ext cx="534810" cy="62562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783399" y="2136093"/>
        <a:ext cx="374367" cy="375377"/>
      </dsp:txXfrm>
    </dsp:sp>
    <dsp:sp modelId="{17CAF030-9991-4EC9-969A-2C90FAC7A173}">
      <dsp:nvSpPr>
        <dsp:cNvPr id="0" name=""/>
        <dsp:cNvSpPr/>
      </dsp:nvSpPr>
      <dsp:spPr bwMode="white">
        <a:xfrm>
          <a:off x="3540207" y="1210004"/>
          <a:ext cx="2522690" cy="222755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However, it underestimates emotional, social and environmental factors.</a:t>
          </a:r>
        </a:p>
      </dsp:txBody>
      <dsp:txXfrm>
        <a:off x="3605450" y="1275247"/>
        <a:ext cx="2392204" cy="2097069"/>
      </dsp:txXfrm>
    </dsp:sp>
    <dsp:sp modelId="{EDB5AC5A-C8B2-46E3-A78D-2D15AD69E24A}">
      <dsp:nvSpPr>
        <dsp:cNvPr id="0" name=""/>
        <dsp:cNvSpPr/>
      </dsp:nvSpPr>
      <dsp:spPr bwMode="white">
        <a:xfrm>
          <a:off x="6315166" y="2010968"/>
          <a:ext cx="534810" cy="62562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315166" y="2136093"/>
        <a:ext cx="374367" cy="375377"/>
      </dsp:txXfrm>
    </dsp:sp>
    <dsp:sp modelId="{AAD82078-55BE-4E93-9325-9858319AC6EC}">
      <dsp:nvSpPr>
        <dsp:cNvPr id="0" name=""/>
        <dsp:cNvSpPr/>
      </dsp:nvSpPr>
      <dsp:spPr bwMode="white">
        <a:xfrm>
          <a:off x="7071974" y="1210004"/>
          <a:ext cx="2522690" cy="222755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Complementary to other developmental theories for a comprehensive understanding.</a:t>
          </a:r>
        </a:p>
      </dsp:txBody>
      <dsp:txXfrm>
        <a:off x="7137217" y="1275247"/>
        <a:ext cx="2392204" cy="20970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1">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vertAlign" val="mid"/>
      <dgm:param type="horzAlign" val="ctr"/>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89876D-10EE-4176-A4B0-0BDBB527A867}"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CE13C6-330D-4CC2-B06E-DBFF5EB8C1C7}"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examines a developmental case study of a 4 year old boy (Isaac) from an early years centre in London. Isaac has a number of developmental concerns, such as delayed language development, withdrawal in play, separation anxiety, and struggles in group play. These behaviours are explored using Jean Piaget’s Cognitive Development Theory. The aim is to understand the cognitive development of Isaac, and determine factors which may affect cognitive development and suggest suitable early year’s interventions. The presentation also considers the nature (biological) and nurture (environmental) influences and offers a theory-informed support plan.</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Overview of Piaget’s Cognitive Development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a:t>
            </a:r>
            <a:r>
              <a:rPr lang="en-GB" sz="1200" kern="1200" dirty="0" err="1">
                <a:solidFill>
                  <a:schemeClr val="tx1"/>
                </a:solidFill>
                <a:effectLst/>
                <a:latin typeface="+mn-lt"/>
                <a:ea typeface="+mn-ea"/>
                <a:cs typeface="+mn-cs"/>
              </a:rPr>
              <a:t>Pakpahan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Saragih</a:t>
            </a:r>
            <a:r>
              <a:rPr lang="en-GB" sz="1200" kern="1200" dirty="0">
                <a:solidFill>
                  <a:schemeClr val="tx1"/>
                </a:solidFill>
                <a:effectLst/>
                <a:latin typeface="+mn-lt"/>
                <a:ea typeface="+mn-ea"/>
                <a:cs typeface="+mn-cs"/>
              </a:rPr>
              <a:t> (2022), children actively build knowledge as they engage in their surroundings. There are four universal stages of cognitive development, where thinking becomes increasingly complex. Children are not passive learners; instead, they explore, as well as experiment and adapt their understanding with the help of processes including assimilation and accommodation. Piaget’s Cognitive Development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theory is very relevant to early childhood education as it relates to the development of thinking, language and problem solving skills in young children with the help of experiences in the real world (</a:t>
            </a:r>
            <a:r>
              <a:rPr lang="en-GB" sz="1200" kern="1200" dirty="0" err="1">
                <a:solidFill>
                  <a:schemeClr val="tx1"/>
                </a:solidFill>
                <a:effectLst/>
                <a:latin typeface="+mn-lt"/>
                <a:ea typeface="+mn-ea"/>
                <a:cs typeface="+mn-cs"/>
              </a:rPr>
              <a:t>Pakpahan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Saragih</a:t>
            </a:r>
            <a:r>
              <a:rPr lang="en-GB" sz="1200" kern="1200" dirty="0">
                <a:solidFill>
                  <a:schemeClr val="tx1"/>
                </a:solidFill>
                <a:effectLst/>
                <a:latin typeface="+mn-lt"/>
                <a:ea typeface="+mn-ea"/>
                <a:cs typeface="+mn-cs"/>
              </a:rPr>
              <a:t>, 2022).</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Stages of Cognitive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four stages in Piaget’s Cognitive Development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theory, which are sensorimotor (0-2 years), preoperational (2-7 years), concrete operational (7-11 years) and formal operational (11+ years) (</a:t>
            </a:r>
            <a:r>
              <a:rPr lang="en-GB" sz="1200" kern="1200" dirty="0" err="1">
                <a:solidFill>
                  <a:schemeClr val="tx1"/>
                </a:solidFill>
                <a:effectLst/>
                <a:latin typeface="+mn-lt"/>
                <a:ea typeface="+mn-ea"/>
                <a:cs typeface="+mn-cs"/>
              </a:rPr>
              <a:t>Babakr</a:t>
            </a:r>
            <a:r>
              <a:rPr lang="en-GB" sz="1200" kern="1200" dirty="0">
                <a:solidFill>
                  <a:schemeClr val="tx1"/>
                </a:solidFill>
                <a:effectLst/>
                <a:latin typeface="+mn-lt"/>
                <a:ea typeface="+mn-ea"/>
                <a:cs typeface="+mn-cs"/>
              </a:rPr>
              <a:t> et al., 2019). The preoperational stage is the stage for language development, symbolic thinking and imagination and where Isaac is currently in. At this stage children start to use symbols, like pictures and words, but their thinking is still intuitive, and doesn't fully follow logic.</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Features of the Preoperational Stage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preoperational stage is a period of rapid language development, symbolic play, and an inability to understand other people's views (</a:t>
            </a:r>
            <a:r>
              <a:rPr lang="en-GB" sz="1200" kern="1200" dirty="0" err="1">
                <a:solidFill>
                  <a:schemeClr val="tx1"/>
                </a:solidFill>
                <a:effectLst/>
                <a:latin typeface="+mn-lt"/>
                <a:ea typeface="+mn-ea"/>
                <a:cs typeface="+mn-cs"/>
              </a:rPr>
              <a:t>Babakr</a:t>
            </a:r>
            <a:r>
              <a:rPr lang="en-GB" sz="1200" kern="1200" dirty="0">
                <a:solidFill>
                  <a:schemeClr val="tx1"/>
                </a:solidFill>
                <a:effectLst/>
                <a:latin typeface="+mn-lt"/>
                <a:ea typeface="+mn-ea"/>
                <a:cs typeface="+mn-cs"/>
              </a:rPr>
              <a:t> et al., 2019). It is also challenging for children at this stage to use logical thinking and they usually turn to imagination instead of proof. Children are more creative, but require some structure to strengthen communication and social skills.</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Application to Isaac: Cognitive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emergence may be delayed, suggesting a slower development in symbolic thinking, a key aspect of the preoperational stage. The lack of ability to play in groups may indicate poor social symbol and communication skills. Exposure to more limited stimulating environments may limit cognitive development, particularly in language and symbolic play (Lucas et al., 2018). This may also be the result of a decline in confidence of exploring new cognitive experiences with Isaac's withdrawal during free play.</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Application to Isaac: Social and Emotional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Isaac's separation anxiety and clinginess could be related to his cognitive difficulty with understanding object permanence emotionally, or not able to adjust easily to changes. He has recently moved and disrupted childcare experiences may have further impacted his sense of stability. Learning and exploration are closely tied to the environment of a child and therefore emotional insecurity has an indirect impact upon learning and exploration (Edwards and Denham, 2018). </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Influences (Biological Factors)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Isaac may be influenced by biological factors. These include his individual temperament, which can be sensitive and influence his interactions with others. He also have trouble sleeping, which can affect his thinking, focus and emotions. The early brain development processes are important to language learning and development, and the differences in early brain development may contribute to delays in early milestones (Bick and Nelson, 2017). </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Nurture Influences (Environmental Factors)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signs of environmental influences are present in the case study of Isaac. His mother suffers from post Natal Depression and not as responsive as normal or communicating with language at home. Limited opportunities for social engagement and peer interaction may limit cognitive or linguistic development (Lucas et al., 2018). The family recently moved to a different location, which may have caused a lack of stability and routine for Isaac. Developmental psychology on the idea that learning is best stimulated through social interaction, and a lack of stimulation may delay cognitive development. </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Impact on Learning and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Isaac’s present development challenges may impact his ability to progress with the help of preoperational stage effectively. Less symbolic play mitigates language development and imagination. Social development and social communication can delay due to problems with group activities. Failure to address these delays can lead to the development of subsequent cognitive skills, and affect students' preparedness and confidence in the classroom.</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Support Strategies (Child-Focused Interventions)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Active exploration is supported by Piaget's theory. Play is an integral part of Isaac's development. Playing with peers, story and drawing can improve symbolic thinking and language development (Lai et al., 2018). Language support, such as repetition, simple instructions, and visual support, can help comprehension. Small group activities may help Isaac gradually to properly build confidence in social interaction at the time of mitigating anxiety. </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Support Strategies (Family and Multi-Agency Support)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Parental support is crucial to improve Isaac’s home environment. Reading and play activities with children can build language skills when mother engage in these activities (</a:t>
            </a:r>
            <a:r>
              <a:rPr lang="en-US" dirty="0" err="1"/>
              <a:t>Felfe</a:t>
            </a:r>
            <a:r>
              <a:rPr lang="en-US" dirty="0"/>
              <a:t> and </a:t>
            </a:r>
            <a:r>
              <a:rPr lang="en-US" dirty="0" err="1"/>
              <a:t>Lalive</a:t>
            </a:r>
            <a:r>
              <a:rPr lang="en-US" dirty="0"/>
              <a:t>, 2018)</a:t>
            </a:r>
            <a:r>
              <a:rPr lang="en-GB" sz="1200" kern="1200" dirty="0">
                <a:solidFill>
                  <a:schemeClr val="tx1"/>
                </a:solidFill>
                <a:effectLst/>
                <a:latin typeface="+mn-lt"/>
                <a:ea typeface="+mn-ea"/>
                <a:cs typeface="+mn-cs"/>
              </a:rPr>
              <a:t>. Targeted interventions are possible through multi-agency working. Routines will enhance emotional security and cognitive stability if he is consistent at home and at school.</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 and Evaluation of Piaget’s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Piaget's Cognitive Development Theory offers insight into the developmental level and learning needs of Isaac. It is very effective in explaining children's development through cognitive levels and emphasises the need for learning to be active. There are however some limitations of the theory as it does not consider the role of emotional, social and cultural influences in development. It also fails to fully explain how environmental stressors can cause developmental delays and differences in children. Nevertheless, Piaget's theory is very useful in early years practice and should be used in conjunction with other theories of development.</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GB" sz="1200" kern="1200" dirty="0">
              <a:solidFill>
                <a:schemeClr val="tx1"/>
              </a:solidFill>
              <a:effectLst/>
              <a:latin typeface="+mn-lt"/>
              <a:ea typeface="+mn-ea"/>
              <a:cs typeface="+mn-cs"/>
            </a:endParaRPr>
          </a:p>
          <a:p>
            <a:r>
              <a:rPr lang="en-GB" dirty="0" err="1"/>
              <a:t>Babakr</a:t>
            </a:r>
            <a:r>
              <a:rPr lang="en-GB" dirty="0"/>
              <a:t>, Z.H., </a:t>
            </a:r>
            <a:r>
              <a:rPr lang="en-GB" dirty="0" err="1"/>
              <a:t>Mohamedamin</a:t>
            </a:r>
            <a:r>
              <a:rPr lang="en-GB" dirty="0"/>
              <a:t>, P. and </a:t>
            </a:r>
            <a:r>
              <a:rPr lang="en-GB" dirty="0" err="1"/>
              <a:t>Kakamad</a:t>
            </a:r>
            <a:r>
              <a:rPr lang="en-GB" dirty="0"/>
              <a:t>, K., (2019). Piaget's Cognitive Developmental Theory: Critical Review. </a:t>
            </a:r>
            <a:r>
              <a:rPr lang="en-GB" i="1" dirty="0"/>
              <a:t>Education Quarterly Reviews</a:t>
            </a:r>
            <a:r>
              <a:rPr lang="en-GB" dirty="0"/>
              <a:t>, </a:t>
            </a:r>
            <a:r>
              <a:rPr lang="en-GB" i="1" dirty="0"/>
              <a:t>2</a:t>
            </a:r>
            <a:r>
              <a:rPr lang="en-GB" dirty="0"/>
              <a:t>(3), pp.517-524.</a:t>
            </a:r>
          </a:p>
          <a:p>
            <a:r>
              <a:rPr lang="en-GB" dirty="0"/>
              <a:t>Bick, J. and Nelson, C.A., (2017). Early experience and brain development. </a:t>
            </a:r>
            <a:r>
              <a:rPr lang="en-GB" i="1" dirty="0"/>
              <a:t>Wiley Interdisciplinary Reviews: Cognitive Science</a:t>
            </a:r>
            <a:r>
              <a:rPr lang="en-GB" dirty="0"/>
              <a:t>, </a:t>
            </a:r>
            <a:r>
              <a:rPr lang="en-GB" i="1" dirty="0"/>
              <a:t>8</a:t>
            </a:r>
            <a:r>
              <a:rPr lang="en-GB" dirty="0"/>
              <a:t>(1-2), p.e1387.</a:t>
            </a:r>
          </a:p>
          <a:p>
            <a:r>
              <a:rPr lang="en-US" dirty="0"/>
              <a:t>Casey, A.E. (2022). </a:t>
            </a:r>
            <a:r>
              <a:rPr lang="en-US" i="1" dirty="0"/>
              <a:t>The Role of Parental Involvement in Your Child’s Education</a:t>
            </a:r>
            <a:r>
              <a:rPr lang="en-US" dirty="0"/>
              <a:t>. [online] The Annie E. Casey Foundation. Available at: https://www.aecf.org/blog/parental-involvement-is-key-to-student-success-research-shows [Accessed 18 June 2026].</a:t>
            </a:r>
            <a:endParaRPr lang="en-GB" dirty="0"/>
          </a:p>
          <a:p>
            <a:r>
              <a:rPr lang="en-US" dirty="0" err="1"/>
              <a:t>Classful</a:t>
            </a:r>
            <a:r>
              <a:rPr lang="en-US" dirty="0"/>
              <a:t>. (2026). </a:t>
            </a:r>
            <a:r>
              <a:rPr lang="en-US" i="1" dirty="0"/>
              <a:t>Preoperational stage - </a:t>
            </a:r>
            <a:r>
              <a:rPr lang="en-US" i="1" dirty="0" err="1"/>
              <a:t>Classful</a:t>
            </a:r>
            <a:r>
              <a:rPr lang="en-US" dirty="0"/>
              <a:t>. [online] Available at: https://classful.com/preoperational-stage/ [Accessed 18 June 2026].</a:t>
            </a:r>
            <a:endParaRPr lang="en-GB" dirty="0"/>
          </a:p>
          <a:p>
            <a:r>
              <a:rPr lang="en-GB" dirty="0"/>
              <a:t>Edwards, N.M. and Denham, S., (2018). </a:t>
            </a:r>
            <a:r>
              <a:rPr lang="en-GB" i="1" dirty="0"/>
              <a:t>Early social-emotional development</a:t>
            </a:r>
            <a:r>
              <a:rPr lang="en-GB" dirty="0"/>
              <a:t>. Baltimore, MA: Brookes Publishing.</a:t>
            </a:r>
          </a:p>
          <a:p>
            <a:r>
              <a:rPr lang="en-GB" dirty="0"/>
              <a:t>Educationalneuroscience.org.uk. (2021). </a:t>
            </a:r>
            <a:r>
              <a:rPr lang="en-GB" i="1" dirty="0"/>
              <a:t>Research | Centre for Educational Neuroscience | Page 2</a:t>
            </a:r>
            <a:r>
              <a:rPr lang="en-GB" dirty="0"/>
              <a:t>. [online] Available at: https://educationalneuroscience.org.uk/category/research/page/2/ [Accessed 18 June 2026].</a:t>
            </a:r>
          </a:p>
          <a:p>
            <a:r>
              <a:rPr lang="en-US" dirty="0" err="1"/>
              <a:t>Felfe</a:t>
            </a:r>
            <a:r>
              <a:rPr lang="en-US" dirty="0"/>
              <a:t>, C. and </a:t>
            </a:r>
            <a:r>
              <a:rPr lang="en-US" dirty="0" err="1"/>
              <a:t>Lalive</a:t>
            </a:r>
            <a:r>
              <a:rPr lang="en-US" dirty="0"/>
              <a:t>, R., (2018). Does early child care affect children's development?. </a:t>
            </a:r>
            <a:r>
              <a:rPr lang="en-US" i="1" dirty="0"/>
              <a:t>Journal of Public Economics</a:t>
            </a:r>
            <a:r>
              <a:rPr lang="en-US" dirty="0"/>
              <a:t>, </a:t>
            </a:r>
            <a:r>
              <a:rPr lang="en-US" i="1" dirty="0"/>
              <a:t>159</a:t>
            </a:r>
            <a:r>
              <a:rPr lang="en-US" dirty="0"/>
              <a:t>, pp.33-53.</a:t>
            </a:r>
          </a:p>
          <a:p>
            <a:r>
              <a:rPr lang="en-US" dirty="0" err="1"/>
              <a:t>Felman</a:t>
            </a:r>
            <a:r>
              <a:rPr lang="en-US" dirty="0"/>
              <a:t>, G., Coley, R., Webb, A., </a:t>
            </a:r>
            <a:r>
              <a:rPr lang="en-US" dirty="0" err="1"/>
              <a:t>Stuckleman</a:t>
            </a:r>
            <a:r>
              <a:rPr lang="en-US" dirty="0"/>
              <a:t>, Z., Newton, E., </a:t>
            </a:r>
            <a:r>
              <a:rPr lang="en-US" dirty="0" err="1"/>
              <a:t>Piel</a:t>
            </a:r>
            <a:r>
              <a:rPr lang="en-US" dirty="0"/>
              <a:t>, S. and Weeks, J. (2024). </a:t>
            </a:r>
            <a:r>
              <a:rPr lang="en-US" i="1" dirty="0"/>
              <a:t>Pretend play: What it is and why it’s important</a:t>
            </a:r>
            <a:r>
              <a:rPr lang="en-US" dirty="0"/>
              <a:t>. [online] </a:t>
            </a:r>
            <a:r>
              <a:rPr lang="en-US" dirty="0" err="1"/>
              <a:t>Lovevery</a:t>
            </a:r>
            <a:r>
              <a:rPr lang="en-US" dirty="0"/>
              <a:t>. Available at: https://blog.lovevery.com/skills-stages/pretend-play/ [Accessed 18 June 2026].</a:t>
            </a:r>
          </a:p>
          <a:p>
            <a:r>
              <a:rPr lang="en-GB" dirty="0"/>
              <a:t>Lai, N.K., </a:t>
            </a:r>
            <a:r>
              <a:rPr lang="en-GB" dirty="0" err="1"/>
              <a:t>Ang</a:t>
            </a:r>
            <a:r>
              <a:rPr lang="en-GB" dirty="0"/>
              <a:t>, T.F., </a:t>
            </a:r>
            <a:r>
              <a:rPr lang="en-GB" dirty="0" err="1"/>
              <a:t>Por</a:t>
            </a:r>
            <a:r>
              <a:rPr lang="en-GB" dirty="0"/>
              <a:t>, L.Y. and </a:t>
            </a:r>
            <a:r>
              <a:rPr lang="en-GB" dirty="0" err="1"/>
              <a:t>Liew</a:t>
            </a:r>
            <a:r>
              <a:rPr lang="en-GB" dirty="0"/>
              <a:t>, C.S., (2018). The impact of play on child development-a literature review. </a:t>
            </a:r>
            <a:r>
              <a:rPr lang="en-GB" i="1" dirty="0"/>
              <a:t>European Early Childhood Education Research Journal</a:t>
            </a:r>
            <a:r>
              <a:rPr lang="en-GB" dirty="0"/>
              <a:t>, </a:t>
            </a:r>
            <a:r>
              <a:rPr lang="en-GB" i="1" dirty="0"/>
              <a:t>26</a:t>
            </a:r>
            <a:r>
              <a:rPr lang="en-GB" dirty="0"/>
              <a:t>(5), pp.625-643.</a:t>
            </a:r>
          </a:p>
          <a:p>
            <a:r>
              <a:rPr lang="en-GB" dirty="0"/>
              <a:t>Lucas, J.E., Richter, L.M. and </a:t>
            </a:r>
            <a:r>
              <a:rPr lang="en-GB" dirty="0" err="1"/>
              <a:t>Daelmans</a:t>
            </a:r>
            <a:r>
              <a:rPr lang="en-GB" dirty="0"/>
              <a:t>, B., (2018). Care for Child Development: an intervention in support of responsive caregiving and early child development. </a:t>
            </a:r>
            <a:r>
              <a:rPr lang="en-GB" i="1" dirty="0"/>
              <a:t>Child: Care, health and development</a:t>
            </a:r>
            <a:r>
              <a:rPr lang="en-GB" dirty="0"/>
              <a:t>, </a:t>
            </a:r>
            <a:r>
              <a:rPr lang="en-GB" i="1" dirty="0"/>
              <a:t>44</a:t>
            </a:r>
            <a:r>
              <a:rPr lang="en-GB" dirty="0"/>
              <a:t>(1), pp.41-49.</a:t>
            </a:r>
          </a:p>
          <a:p>
            <a:r>
              <a:rPr lang="en-US" dirty="0" err="1"/>
              <a:t>Nutri</a:t>
            </a:r>
            <a:r>
              <a:rPr lang="en-US" dirty="0"/>
              <a:t> Health Solutions (2021). </a:t>
            </a:r>
            <a:r>
              <a:rPr lang="en-US" i="1" dirty="0"/>
              <a:t>How to boost your </a:t>
            </a:r>
            <a:r>
              <a:rPr lang="en-US" i="1" dirty="0" err="1"/>
              <a:t>Iq</a:t>
            </a:r>
            <a:r>
              <a:rPr lang="en-US" dirty="0"/>
              <a:t>. [online] </a:t>
            </a:r>
            <a:r>
              <a:rPr lang="en-US" dirty="0" err="1"/>
              <a:t>Nutri</a:t>
            </a:r>
            <a:r>
              <a:rPr lang="en-US" dirty="0"/>
              <a:t> Health Solutions. Available at: https://gonutrihealth.org/how-to-boost-your-iq/?v=a2e1f137298d [Accessed 18 June 2026].</a:t>
            </a:r>
            <a:endParaRPr lang="en-GB" dirty="0"/>
          </a:p>
          <a:p>
            <a:r>
              <a:rPr lang="en-GB" dirty="0" err="1"/>
              <a:t>Pakpahan</a:t>
            </a:r>
            <a:r>
              <a:rPr lang="en-GB" dirty="0"/>
              <a:t>, F.H. and </a:t>
            </a:r>
            <a:r>
              <a:rPr lang="en-GB" dirty="0" err="1"/>
              <a:t>Saragih</a:t>
            </a:r>
            <a:r>
              <a:rPr lang="en-GB" dirty="0"/>
              <a:t>, M., (2022). Theory of cognitive development by Jean Piaget. </a:t>
            </a:r>
            <a:r>
              <a:rPr lang="en-GB" i="1" dirty="0"/>
              <a:t>Journal of Applied Linguistics</a:t>
            </a:r>
            <a:r>
              <a:rPr lang="en-GB" dirty="0"/>
              <a:t>, </a:t>
            </a:r>
            <a:r>
              <a:rPr lang="en-GB" i="1" dirty="0"/>
              <a:t>2</a:t>
            </a:r>
            <a:r>
              <a:rPr lang="en-GB" dirty="0"/>
              <a:t>(1), pp.55-60.</a:t>
            </a:r>
          </a:p>
          <a:p>
            <a:r>
              <a:rPr lang="en-US" dirty="0" err="1"/>
              <a:t>Parenta</a:t>
            </a:r>
            <a:r>
              <a:rPr lang="en-US" dirty="0"/>
              <a:t> (2024). </a:t>
            </a:r>
            <a:r>
              <a:rPr lang="en-US" i="1" dirty="0"/>
              <a:t>The Impact Of Play-Based Learning | Parenta.com</a:t>
            </a:r>
            <a:r>
              <a:rPr lang="en-US" dirty="0"/>
              <a:t>. [online] Parenta.com. Available at: https://www.parenta.com/2024/12/17/impact-play-based-learning/ [Accessed 18 June 2026].</a:t>
            </a:r>
          </a:p>
          <a:p>
            <a:r>
              <a:rPr lang="en-US" dirty="0" err="1"/>
              <a:t>Siegler</a:t>
            </a:r>
            <a:r>
              <a:rPr lang="en-US" dirty="0"/>
              <a:t>, R.S. ed., (1978). </a:t>
            </a:r>
            <a:r>
              <a:rPr lang="en-US" i="1" dirty="0"/>
              <a:t>Children's thinking: What develops?</a:t>
            </a:r>
            <a:r>
              <a:rPr lang="en-US" dirty="0"/>
              <a:t> (Vol. 13). Hillsdale, NJ: Lawrence Erlbaum Associates.</a:t>
            </a:r>
            <a:endParaRPr lang="en-GB" dirty="0"/>
          </a:p>
          <a:p>
            <a:r>
              <a:rPr lang="en-US" dirty="0"/>
              <a:t>The Irish Times. (2018). </a:t>
            </a:r>
            <a:r>
              <a:rPr lang="en-US" i="1" dirty="0"/>
              <a:t>My 5-year-old son struggles when </a:t>
            </a:r>
            <a:r>
              <a:rPr lang="en-US" i="1" dirty="0" err="1"/>
              <a:t>socialising</a:t>
            </a:r>
            <a:r>
              <a:rPr lang="en-US" i="1" dirty="0"/>
              <a:t> with other kids in groups</a:t>
            </a:r>
            <a:r>
              <a:rPr lang="en-US" dirty="0"/>
              <a:t>. [online] Available at: https://www.irishtimes.com/life-and-style/health-family/parenting/my-5-year-old-son-struggles-when-socialising-with-other-kids-in-groups-1.3471091 [Accessed 18 June 2026]. </a:t>
            </a:r>
          </a:p>
          <a:p>
            <a:endParaRPr lang="en-GB" dirty="0"/>
          </a:p>
        </p:txBody>
      </p:sp>
      <p:sp>
        <p:nvSpPr>
          <p:cNvPr id="4" name="Slide Number Placeholder 3"/>
          <p:cNvSpPr>
            <a:spLocks noGrp="1"/>
          </p:cNvSpPr>
          <p:nvPr>
            <p:ph type="sldNum" sz="quarter" idx="10"/>
          </p:nvPr>
        </p:nvSpPr>
        <p:spPr/>
        <p:txBody>
          <a:bodyPr/>
          <a:lstStyle/>
          <a:p>
            <a:fld id="{8BCE13C6-330D-4CC2-B06E-DBFF5EB8C1C7}" type="slidenum">
              <a:rPr lang="en-GB" smtClean="0"/>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43CB20-DBCC-491C-8C6E-713A92E858C1}" type="datetimeFigureOut">
              <a:rPr lang="en-GB" smtClean="0"/>
              <a:t>21/06/2026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D90F842-A99C-4CFA-9351-64F742AD44A1}"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43CB20-DBCC-491C-8C6E-713A92E858C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90F842-A99C-4CFA-9351-64F742AD44A1}"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43CB20-DBCC-491C-8C6E-713A92E858C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90F842-A99C-4CFA-9351-64F742AD44A1}"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43CB20-DBCC-491C-8C6E-713A92E858C1}"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90F842-A99C-4CFA-9351-64F742AD44A1}"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43CB20-DBCC-491C-8C6E-713A92E858C1}"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90F842-A99C-4CFA-9351-64F742AD44A1}"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43CB20-DBCC-491C-8C6E-713A92E858C1}"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90F842-A99C-4CFA-9351-64F742AD44A1}"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43CB20-DBCC-491C-8C6E-713A92E858C1}"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90F842-A99C-4CFA-9351-64F742AD44A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F43CB20-DBCC-491C-8C6E-713A92E858C1}"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90F842-A99C-4CFA-9351-64F742AD44A1}"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F43CB20-DBCC-491C-8C6E-713A92E858C1}" type="datetimeFigureOut">
              <a:rPr lang="en-GB" smtClean="0"/>
              <a:t>21/06/2026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D90F842-A99C-4CFA-9351-64F742AD44A1}"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43CB20-DBCC-491C-8C6E-713A92E858C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90F842-A99C-4CFA-9351-64F742AD44A1}"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43CB20-DBCC-491C-8C6E-713A92E858C1}"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90F842-A99C-4CFA-9351-64F742AD44A1}"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a:fillRect/>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F43CB20-DBCC-491C-8C6E-713A92E858C1}" type="datetimeFigureOut">
              <a:rPr lang="en-GB" smtClean="0"/>
              <a:t>21/06/2026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D90F842-A99C-4CFA-9351-64F742AD44A1}"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NULL"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4340" y="1182757"/>
            <a:ext cx="9774555" cy="2160518"/>
          </a:xfrm>
        </p:spPr>
        <p:txBody>
          <a:bodyPr>
            <a:normAutofit/>
          </a:bodyPr>
          <a:lstStyle/>
          <a:p>
            <a:pPr algn="ctr">
              <a:lnSpc>
                <a:spcPct val="180000"/>
              </a:lnSpc>
            </a:pPr>
            <a:r>
              <a:rPr lang="en-US" sz="3600" dirty="0">
                <a:solidFill>
                  <a:schemeClr val="accent4">
                    <a:lumMod val="50000"/>
                  </a:schemeClr>
                </a:solidFill>
              </a:rPr>
              <a:t>Psychology in health and social care</a:t>
            </a:r>
            <a:br>
              <a:rPr lang="en-US" sz="3600" dirty="0"/>
            </a:br>
            <a:r>
              <a:rPr lang="en-US" altLang="en-US" sz="2000" dirty="0"/>
              <a:t>Child Development in Focus:  Analysis of Isaac using </a:t>
            </a:r>
            <a:br>
              <a:rPr lang="en-US" altLang="en-US" sz="2000" dirty="0"/>
            </a:br>
            <a:r>
              <a:rPr lang="en-US" altLang="en-US" sz="2000" dirty="0" err="1"/>
              <a:t>piaget’s</a:t>
            </a:r>
            <a:r>
              <a:rPr lang="en-US" altLang="en-US" sz="2000" dirty="0"/>
              <a:t> cognitive development theory</a:t>
            </a:r>
          </a:p>
        </p:txBody>
      </p:sp>
      <p:sp>
        <p:nvSpPr>
          <p:cNvPr id="3" name="Subtitle 2"/>
          <p:cNvSpPr>
            <a:spLocks noGrp="1"/>
          </p:cNvSpPr>
          <p:nvPr>
            <p:ph type="subTitle" idx="1"/>
          </p:nvPr>
        </p:nvSpPr>
        <p:spPr>
          <a:xfrm>
            <a:off x="2418080" y="3531235"/>
            <a:ext cx="8637270" cy="2390775"/>
          </a:xfrm>
        </p:spPr>
        <p:txBody>
          <a:bodyPr>
            <a:normAutofit fontScale="92500" lnSpcReduction="20000"/>
          </a:bodyPr>
          <a:lstStyle/>
          <a:p>
            <a:r>
              <a:rPr lang="en-US" dirty="0"/>
              <a:t>Student name: </a:t>
            </a:r>
            <a:r>
              <a:rPr lang="en-US" dirty="0" err="1"/>
              <a:t>natasha</a:t>
            </a:r>
            <a:r>
              <a:rPr lang="en-US" dirty="0"/>
              <a:t> rose </a:t>
            </a:r>
            <a:r>
              <a:rPr lang="en-US" dirty="0" err="1"/>
              <a:t>ilsley</a:t>
            </a:r>
            <a:endParaRPr lang="en-US" dirty="0"/>
          </a:p>
          <a:p>
            <a:r>
              <a:rPr lang="en-US" dirty="0"/>
              <a:t>Student ID: 2506011</a:t>
            </a:r>
          </a:p>
          <a:p>
            <a:r>
              <a:rPr lang="en-US" dirty="0"/>
              <a:t>Lecturer: dr. </a:t>
            </a:r>
            <a:r>
              <a:rPr lang="en-US" dirty="0" err="1"/>
              <a:t>helen</a:t>
            </a:r>
            <a:r>
              <a:rPr lang="en-US" dirty="0"/>
              <a:t> parson</a:t>
            </a:r>
          </a:p>
          <a:p>
            <a:r>
              <a:rPr lang="en-US" dirty="0"/>
              <a:t>Module leader: </a:t>
            </a:r>
            <a:r>
              <a:rPr lang="en-US" dirty="0" err="1"/>
              <a:t>neale</a:t>
            </a:r>
            <a:r>
              <a:rPr lang="en-US" dirty="0"/>
              <a:t> </a:t>
            </a:r>
            <a:r>
              <a:rPr lang="en-US" dirty="0" err="1"/>
              <a:t>haddon</a:t>
            </a:r>
            <a:endParaRPr lang="en-US" dirty="0"/>
          </a:p>
          <a:p>
            <a:endParaRPr lang="en-US" dirty="0"/>
          </a:p>
          <a:p>
            <a:r>
              <a:rPr lang="en-US" dirty="0"/>
              <a:t>Module: </a:t>
            </a:r>
            <a:r>
              <a:rPr lang="en-US" altLang="en-US" dirty="0"/>
              <a:t>Psychology in Health and Social Care (LCHS4010)</a:t>
            </a:r>
          </a:p>
          <a:p>
            <a:endParaRPr lang="en-GB" dirty="0"/>
          </a:p>
        </p:txBody>
      </p:sp>
      <p:pic>
        <p:nvPicPr>
          <p:cNvPr id="4" name="Picture 1"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a:xfrm>
            <a:off x="4878705" y="-20320"/>
            <a:ext cx="2465705" cy="108712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Introduction</a:t>
            </a:r>
          </a:p>
        </p:txBody>
      </p:sp>
      <p:graphicFrame>
        <p:nvGraphicFramePr>
          <p:cNvPr id="4" name="Content Placeholder 3"/>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of Piaget’s Cognitive Development Theory </a:t>
            </a:r>
            <a:endParaRPr lang="en-GB" dirty="0"/>
          </a:p>
        </p:txBody>
      </p:sp>
      <p:graphicFrame>
        <p:nvGraphicFramePr>
          <p:cNvPr id="4" name="Content Placeholder 3"/>
          <p:cNvGraphicFramePr>
            <a:graphicFrameLocks noGrp="1"/>
          </p:cNvGraphicFramePr>
          <p:nvPr>
            <p:ph idx="1"/>
          </p:nvPr>
        </p:nvGraphicFramePr>
        <p:xfrm>
          <a:off x="1451579" y="215797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Box 2"/>
          <p:cNvSpPr txBox="1"/>
          <p:nvPr/>
        </p:nvSpPr>
        <p:spPr>
          <a:xfrm>
            <a:off x="1451610" y="6306820"/>
            <a:ext cx="9551035" cy="369332"/>
          </a:xfrm>
          <a:prstGeom prst="rect">
            <a:avLst/>
          </a:prstGeom>
          <a:solidFill>
            <a:schemeClr val="accent6">
              <a:lumMod val="20000"/>
              <a:lumOff val="80000"/>
            </a:schemeClr>
          </a:solidFill>
        </p:spPr>
        <p:txBody>
          <a:bodyPr wrap="square">
            <a:spAutoFit/>
          </a:bodyPr>
          <a:lstStyle/>
          <a:p>
            <a:r>
              <a:rPr b="0" dirty="0">
                <a:solidFill>
                  <a:srgbClr val="0F1115"/>
                </a:solidFill>
                <a:latin typeface="quote-cjk-patch"/>
                <a:ea typeface="quote-cjk-patch"/>
              </a:rPr>
              <a:t>"Children have to be taught to think…To think is to search for oneself."</a:t>
            </a:r>
            <a:r>
              <a:rPr b="0" i="0" dirty="0">
                <a:solidFill>
                  <a:srgbClr val="0F1115"/>
                </a:solidFill>
                <a:latin typeface="quote-cjk-patch"/>
                <a:ea typeface="quote-cjk-patch"/>
              </a:rPr>
              <a:t> (</a:t>
            </a:r>
            <a:r>
              <a:rPr lang="en-US" dirty="0" err="1"/>
              <a:t>Siegler</a:t>
            </a:r>
            <a:r>
              <a:rPr lang="en-US" dirty="0"/>
              <a:t>, 1978</a:t>
            </a:r>
            <a:r>
              <a:rPr b="0" i="0" dirty="0">
                <a:solidFill>
                  <a:srgbClr val="0F1115"/>
                </a:solidFill>
                <a:latin typeface="quote-cjk-patch"/>
                <a:ea typeface="quote-cjk-patch"/>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Stages of Cognitive Development </a:t>
            </a:r>
            <a:endParaRPr lang="en-GB" dirty="0"/>
          </a:p>
        </p:txBody>
      </p:sp>
      <p:sp>
        <p:nvSpPr>
          <p:cNvPr id="3" name="Content Placeholder 2"/>
          <p:cNvSpPr>
            <a:spLocks noGrp="1"/>
          </p:cNvSpPr>
          <p:nvPr>
            <p:ph idx="1"/>
          </p:nvPr>
        </p:nvSpPr>
        <p:spPr>
          <a:xfrm>
            <a:off x="5265420" y="2015490"/>
            <a:ext cx="6097270" cy="3450590"/>
          </a:xfrm>
        </p:spPr>
        <p:txBody>
          <a:bodyPr>
            <a:noAutofit/>
          </a:bodyPr>
          <a:lstStyle/>
          <a:p>
            <a:pPr algn="just">
              <a:lnSpc>
                <a:spcPct val="100000"/>
              </a:lnSpc>
            </a:pPr>
            <a:r>
              <a:rPr lang="en-GB" sz="2800" dirty="0"/>
              <a:t>There are four stages including sensorimotor, preoperational, concrete, and formal operational (</a:t>
            </a:r>
            <a:r>
              <a:rPr lang="en-GB" sz="2800" dirty="0" err="1"/>
              <a:t>Babakr</a:t>
            </a:r>
            <a:r>
              <a:rPr lang="en-GB" sz="2800" dirty="0"/>
              <a:t> et al., 2019).</a:t>
            </a:r>
          </a:p>
          <a:p>
            <a:pPr algn="just"/>
            <a:r>
              <a:rPr lang="en-GB" sz="2800" dirty="0"/>
              <a:t>Isaac is at preoperational age (2-7 years).</a:t>
            </a:r>
          </a:p>
          <a:p>
            <a:pPr algn="just"/>
            <a:r>
              <a:rPr lang="en-GB" sz="2800" dirty="0"/>
              <a:t>This stage is in symbolic thinking without logical reasoning.</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1610" y="2212340"/>
            <a:ext cx="3813810" cy="3056255"/>
          </a:xfrm>
          <a:prstGeom prst="rect">
            <a:avLst/>
          </a:prstGeom>
          <a:ln>
            <a:noFill/>
          </a:ln>
          <a:effectLst>
            <a:softEdge rad="112500"/>
          </a:effectLst>
        </p:spPr>
      </p:pic>
      <p:sp>
        <p:nvSpPr>
          <p:cNvPr id="5" name="TextBox 4"/>
          <p:cNvSpPr txBox="1"/>
          <p:nvPr/>
        </p:nvSpPr>
        <p:spPr>
          <a:xfrm>
            <a:off x="1606731" y="5466080"/>
            <a:ext cx="3526972" cy="369332"/>
          </a:xfrm>
          <a:prstGeom prst="rect">
            <a:avLst/>
          </a:prstGeom>
          <a:noFill/>
        </p:spPr>
        <p:txBody>
          <a:bodyPr wrap="square" rtlCol="0">
            <a:spAutoFit/>
          </a:bodyPr>
          <a:lstStyle/>
          <a:p>
            <a:r>
              <a:rPr lang="en-US" b="1" dirty="0"/>
              <a:t>Source: </a:t>
            </a:r>
            <a:r>
              <a:rPr lang="en-GB" dirty="0"/>
              <a:t>(</a:t>
            </a:r>
            <a:r>
              <a:rPr lang="en-GB" dirty="0" err="1"/>
              <a:t>Classful</a:t>
            </a:r>
            <a:r>
              <a:rPr lang="en-GB" dirty="0"/>
              <a:t>,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Features of Preoperational Stage </a:t>
            </a:r>
            <a:endParaRPr lang="en-GB" dirty="0"/>
          </a:p>
        </p:txBody>
      </p:sp>
      <p:sp>
        <p:nvSpPr>
          <p:cNvPr id="3" name="Content Placeholder 2"/>
          <p:cNvSpPr>
            <a:spLocks noGrp="1"/>
          </p:cNvSpPr>
          <p:nvPr>
            <p:ph idx="1"/>
          </p:nvPr>
        </p:nvSpPr>
        <p:spPr>
          <a:xfrm>
            <a:off x="5053330" y="2015490"/>
            <a:ext cx="6380480" cy="4017645"/>
          </a:xfrm>
        </p:spPr>
        <p:txBody>
          <a:bodyPr>
            <a:noAutofit/>
          </a:bodyPr>
          <a:lstStyle/>
          <a:p>
            <a:pPr algn="just"/>
            <a:r>
              <a:rPr lang="en-GB" sz="2800" dirty="0"/>
              <a:t>Preoperational Stage is a time for</a:t>
            </a:r>
            <a:r>
              <a:rPr lang="en-GB" sz="2800" b="1" dirty="0"/>
              <a:t> </a:t>
            </a:r>
            <a:r>
              <a:rPr lang="en-GB" sz="2800" dirty="0"/>
              <a:t>rapid development of language, imagination and symbolic play (</a:t>
            </a:r>
            <a:r>
              <a:rPr lang="en-GB" sz="2800" dirty="0" err="1"/>
              <a:t>Babakr</a:t>
            </a:r>
            <a:r>
              <a:rPr lang="en-GB" sz="2800" dirty="0"/>
              <a:t> et al., 2019).</a:t>
            </a:r>
          </a:p>
          <a:p>
            <a:pPr algn="just"/>
            <a:r>
              <a:rPr lang="en-GB" sz="2800" dirty="0"/>
              <a:t>Children do not make logical thinking and understand others' perspectives.</a:t>
            </a:r>
          </a:p>
          <a:p>
            <a:pPr algn="just"/>
            <a:r>
              <a:rPr lang="en-GB" sz="2800" dirty="0"/>
              <a:t>Learning is mainly based on the imagining rather than reasoning. </a:t>
            </a:r>
          </a:p>
        </p:txBody>
      </p:sp>
      <p:sp>
        <p:nvSpPr>
          <p:cNvPr id="5" name="Text Box 4"/>
          <p:cNvSpPr txBox="1"/>
          <p:nvPr/>
        </p:nvSpPr>
        <p:spPr>
          <a:xfrm>
            <a:off x="1792242" y="5276850"/>
            <a:ext cx="2920456" cy="368300"/>
          </a:xfrm>
          <a:prstGeom prst="rect">
            <a:avLst/>
          </a:prstGeom>
          <a:noFill/>
        </p:spPr>
        <p:txBody>
          <a:bodyPr wrap="square" rtlCol="0">
            <a:spAutoFit/>
          </a:bodyPr>
          <a:lstStyle/>
          <a:p>
            <a:r>
              <a:rPr lang="en-US" b="1" dirty="0"/>
              <a:t>Source: </a:t>
            </a:r>
            <a:r>
              <a:rPr lang="en-GB" dirty="0"/>
              <a:t>(</a:t>
            </a:r>
            <a:r>
              <a:rPr lang="en-GB" dirty="0" err="1"/>
              <a:t>Felman</a:t>
            </a:r>
            <a:r>
              <a:rPr lang="en-GB" dirty="0"/>
              <a:t> et al., 2024)</a:t>
            </a:r>
            <a:endParaRPr lang="en-US"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1579" y="2015490"/>
            <a:ext cx="3601751" cy="3261360"/>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Application to Isaac: Cognitive Development </a:t>
            </a:r>
            <a:endParaRPr lang="en-GB" dirty="0"/>
          </a:p>
        </p:txBody>
      </p:sp>
      <p:sp>
        <p:nvSpPr>
          <p:cNvPr id="3" name="Content Placeholder 2"/>
          <p:cNvSpPr>
            <a:spLocks noGrp="1"/>
          </p:cNvSpPr>
          <p:nvPr>
            <p:ph idx="1"/>
          </p:nvPr>
        </p:nvSpPr>
        <p:spPr>
          <a:xfrm>
            <a:off x="5028565" y="2015490"/>
            <a:ext cx="6688455" cy="3709035"/>
          </a:xfrm>
        </p:spPr>
        <p:txBody>
          <a:bodyPr>
            <a:noAutofit/>
          </a:bodyPr>
          <a:lstStyle/>
          <a:p>
            <a:pPr algn="just"/>
            <a:r>
              <a:rPr lang="en-GB" sz="2500" dirty="0"/>
              <a:t>Children's cognitive development may be slower, with delayed language and limited symbolic play.</a:t>
            </a:r>
          </a:p>
          <a:p>
            <a:pPr algn="just"/>
            <a:r>
              <a:rPr lang="en-GB" sz="2500" dirty="0"/>
              <a:t>Weaker communication and social thinking skills may indicate the reduced group play</a:t>
            </a:r>
          </a:p>
          <a:p>
            <a:pPr algn="just"/>
            <a:r>
              <a:rPr lang="en-GB" sz="2500" dirty="0"/>
              <a:t>Limited stimulation can limit exploration and development along with cognitive growth (Lucas et al., 2018).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1610" y="2324735"/>
            <a:ext cx="3576955" cy="3147060"/>
          </a:xfrm>
          <a:prstGeom prst="rect">
            <a:avLst/>
          </a:prstGeom>
          <a:ln>
            <a:noFill/>
          </a:ln>
          <a:effectLst>
            <a:softEdge rad="112500"/>
          </a:effectLst>
        </p:spPr>
      </p:pic>
      <p:sp>
        <p:nvSpPr>
          <p:cNvPr id="6" name="Text Box 5"/>
          <p:cNvSpPr txBox="1"/>
          <p:nvPr/>
        </p:nvSpPr>
        <p:spPr>
          <a:xfrm>
            <a:off x="2900680" y="5887085"/>
            <a:ext cx="4064000" cy="368300"/>
          </a:xfrm>
          <a:prstGeom prst="rect">
            <a:avLst/>
          </a:prstGeom>
          <a:noFill/>
        </p:spPr>
        <p:txBody>
          <a:bodyPr wrap="square" rtlCol="0">
            <a:spAutoFit/>
          </a:bodyPr>
          <a:lstStyle/>
          <a:p>
            <a:endParaRPr lang="en-US"/>
          </a:p>
        </p:txBody>
      </p:sp>
      <p:sp>
        <p:nvSpPr>
          <p:cNvPr id="5" name="TextBox 4"/>
          <p:cNvSpPr txBox="1"/>
          <p:nvPr/>
        </p:nvSpPr>
        <p:spPr>
          <a:xfrm>
            <a:off x="1451579" y="5471795"/>
            <a:ext cx="3576986" cy="646331"/>
          </a:xfrm>
          <a:prstGeom prst="rect">
            <a:avLst/>
          </a:prstGeom>
          <a:noFill/>
        </p:spPr>
        <p:txBody>
          <a:bodyPr wrap="square" rtlCol="0">
            <a:spAutoFit/>
          </a:bodyPr>
          <a:lstStyle/>
          <a:p>
            <a:r>
              <a:rPr lang="en-US" b="1" dirty="0"/>
              <a:t>Source: </a:t>
            </a:r>
            <a:r>
              <a:rPr lang="en-GB" dirty="0"/>
              <a:t>(</a:t>
            </a:r>
            <a:r>
              <a:rPr lang="en-GB" dirty="0" err="1"/>
              <a:t>Nutri</a:t>
            </a:r>
            <a:r>
              <a:rPr lang="en-GB" dirty="0"/>
              <a:t> Health Solutions,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Application to Isaac: Social and Emotional Development </a:t>
            </a:r>
            <a:endParaRPr lang="en-GB" dirty="0"/>
          </a:p>
        </p:txBody>
      </p:sp>
      <p:sp>
        <p:nvSpPr>
          <p:cNvPr id="3" name="Content Placeholder 2"/>
          <p:cNvSpPr>
            <a:spLocks noGrp="1"/>
          </p:cNvSpPr>
          <p:nvPr>
            <p:ph idx="1"/>
          </p:nvPr>
        </p:nvSpPr>
        <p:spPr>
          <a:xfrm>
            <a:off x="5165090" y="2015490"/>
            <a:ext cx="6197600" cy="3721100"/>
          </a:xfrm>
        </p:spPr>
        <p:txBody>
          <a:bodyPr>
            <a:noAutofit/>
          </a:bodyPr>
          <a:lstStyle/>
          <a:p>
            <a:pPr algn="just"/>
            <a:r>
              <a:rPr lang="en-GB" sz="2600" dirty="0"/>
              <a:t>Separation anxiety may reflect the insecurity and adjustment problems.</a:t>
            </a:r>
          </a:p>
          <a:p>
            <a:pPr algn="just"/>
            <a:r>
              <a:rPr lang="en-GB" sz="2600" dirty="0"/>
              <a:t>He may have felt disruptions to his sense of stability in recent environmental changes.</a:t>
            </a:r>
          </a:p>
          <a:p>
            <a:pPr algn="just"/>
            <a:r>
              <a:rPr lang="en-GB" sz="2600" dirty="0"/>
              <a:t>Both learning and exploration closely linked to the environment of a child (Edwards and Denham, 2018).</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1610" y="2311400"/>
            <a:ext cx="3714115" cy="3072130"/>
          </a:xfrm>
          <a:prstGeom prst="rect">
            <a:avLst/>
          </a:prstGeom>
          <a:ln>
            <a:noFill/>
          </a:ln>
          <a:effectLst>
            <a:softEdge rad="112500"/>
          </a:effectLst>
        </p:spPr>
      </p:pic>
      <p:sp>
        <p:nvSpPr>
          <p:cNvPr id="6" name="TextBox 5"/>
          <p:cNvSpPr txBox="1"/>
          <p:nvPr/>
        </p:nvSpPr>
        <p:spPr>
          <a:xfrm>
            <a:off x="1672046" y="5383530"/>
            <a:ext cx="3265714" cy="369332"/>
          </a:xfrm>
          <a:prstGeom prst="rect">
            <a:avLst/>
          </a:prstGeom>
          <a:noFill/>
        </p:spPr>
        <p:txBody>
          <a:bodyPr wrap="square" rtlCol="0">
            <a:spAutoFit/>
          </a:bodyPr>
          <a:lstStyle/>
          <a:p>
            <a:r>
              <a:rPr lang="en-US" b="1" dirty="0"/>
              <a:t>Source: </a:t>
            </a:r>
            <a:r>
              <a:rPr lang="en-GB" dirty="0"/>
              <a:t>(The Irish Times,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Nature Influences (Biological Factors) </a:t>
            </a:r>
            <a:endParaRPr lang="en-GB" dirty="0"/>
          </a:p>
        </p:txBody>
      </p:sp>
      <p:sp>
        <p:nvSpPr>
          <p:cNvPr id="3" name="Content Placeholder 2"/>
          <p:cNvSpPr>
            <a:spLocks noGrp="1"/>
          </p:cNvSpPr>
          <p:nvPr>
            <p:ph idx="1"/>
          </p:nvPr>
        </p:nvSpPr>
        <p:spPr>
          <a:xfrm>
            <a:off x="5535930" y="2015490"/>
            <a:ext cx="6097270" cy="3697605"/>
          </a:xfrm>
        </p:spPr>
        <p:txBody>
          <a:bodyPr>
            <a:noAutofit/>
          </a:bodyPr>
          <a:lstStyle/>
          <a:p>
            <a:pPr algn="just"/>
            <a:r>
              <a:rPr lang="en-GB" sz="2700" dirty="0"/>
              <a:t>Isaac's social interactions may be affected by temperament and sensitivity.</a:t>
            </a:r>
          </a:p>
          <a:p>
            <a:pPr algn="just"/>
            <a:r>
              <a:rPr lang="en-GB" sz="2700" dirty="0"/>
              <a:t>Lack of sleep can reduce concentration, memory and emotional control.</a:t>
            </a:r>
          </a:p>
          <a:p>
            <a:pPr algn="just"/>
            <a:r>
              <a:rPr lang="en-GB" sz="2700" dirty="0"/>
              <a:t>Differences in early brain development can contribute in developmental delays (Bick and Nelson 2017).</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1610" y="2386965"/>
            <a:ext cx="3985895" cy="2970530"/>
          </a:xfrm>
          <a:prstGeom prst="rect">
            <a:avLst/>
          </a:prstGeom>
          <a:ln>
            <a:noFill/>
          </a:ln>
          <a:effectLst>
            <a:softEdge rad="112500"/>
          </a:effectLst>
        </p:spPr>
      </p:pic>
      <p:sp>
        <p:nvSpPr>
          <p:cNvPr id="5" name="TextBox 4"/>
          <p:cNvSpPr txBox="1"/>
          <p:nvPr/>
        </p:nvSpPr>
        <p:spPr>
          <a:xfrm>
            <a:off x="1451579" y="5460274"/>
            <a:ext cx="4178512" cy="646331"/>
          </a:xfrm>
          <a:prstGeom prst="rect">
            <a:avLst/>
          </a:prstGeom>
          <a:noFill/>
        </p:spPr>
        <p:txBody>
          <a:bodyPr wrap="square" rtlCol="0">
            <a:spAutoFit/>
          </a:bodyPr>
          <a:lstStyle/>
          <a:p>
            <a:r>
              <a:rPr lang="en-US" b="1" dirty="0"/>
              <a:t>Source:</a:t>
            </a:r>
            <a:r>
              <a:rPr lang="en-US" dirty="0"/>
              <a:t> </a:t>
            </a:r>
            <a:r>
              <a:rPr lang="en-GB" dirty="0"/>
              <a:t>(Educationalneuroscience.org.uk, 2021)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Nurture Influences (Environmental Factors)</a:t>
            </a:r>
            <a:endParaRPr lang="en-GB" dirty="0"/>
          </a:p>
        </p:txBody>
      </p:sp>
      <p:graphicFrame>
        <p:nvGraphicFramePr>
          <p:cNvPr id="4" name="Content Placeholder 3"/>
          <p:cNvGraphicFramePr>
            <a:graphicFrameLocks noGrp="1"/>
          </p:cNvGraphicFramePr>
          <p:nvPr>
            <p:ph idx="1"/>
          </p:nvPr>
        </p:nvGraphicFramePr>
        <p:xfrm>
          <a:off x="575945" y="1853565"/>
          <a:ext cx="11616055" cy="46081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Impact on Learning and Development</a:t>
            </a:r>
            <a:endParaRPr lang="en-GB" dirty="0"/>
          </a:p>
        </p:txBody>
      </p:sp>
      <p:graphicFrame>
        <p:nvGraphicFramePr>
          <p:cNvPr id="4" name="Content Placeholder 3"/>
          <p:cNvGraphicFramePr>
            <a:graphicFrameLocks noGrp="1"/>
          </p:cNvGraphicFramePr>
          <p:nvPr>
            <p:ph idx="1"/>
          </p:nvPr>
        </p:nvGraphicFramePr>
        <p:xfrm>
          <a:off x="1451610" y="2015490"/>
          <a:ext cx="9603105" cy="3549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Support Strategies (Child Focused Interventions)</a:t>
            </a:r>
            <a:endParaRPr lang="en-GB" dirty="0"/>
          </a:p>
        </p:txBody>
      </p:sp>
      <p:sp>
        <p:nvSpPr>
          <p:cNvPr id="3" name="Content Placeholder 2"/>
          <p:cNvSpPr>
            <a:spLocks noGrp="1"/>
          </p:cNvSpPr>
          <p:nvPr>
            <p:ph idx="1"/>
          </p:nvPr>
        </p:nvSpPr>
        <p:spPr>
          <a:xfrm>
            <a:off x="5072380" y="2015490"/>
            <a:ext cx="6526530" cy="3450590"/>
          </a:xfrm>
        </p:spPr>
        <p:txBody>
          <a:bodyPr>
            <a:noAutofit/>
          </a:bodyPr>
          <a:lstStyle/>
          <a:p>
            <a:pPr algn="just"/>
            <a:r>
              <a:rPr lang="en-GB" sz="2600" dirty="0"/>
              <a:t>The play-based learning process is necessary to promote language and symbolic thinking development (Lai et al., 2018).</a:t>
            </a:r>
          </a:p>
          <a:p>
            <a:pPr algn="just"/>
            <a:r>
              <a:rPr lang="en-GB" sz="2600" dirty="0"/>
              <a:t>Easy instructions and pictures can enhance understanding and communication.</a:t>
            </a:r>
          </a:p>
          <a:p>
            <a:pPr algn="just"/>
            <a:r>
              <a:rPr lang="en-GB" sz="2600" dirty="0"/>
              <a:t>Confidence in social interaction is developed through small group activities.</a:t>
            </a:r>
          </a:p>
        </p:txBody>
      </p:sp>
      <p:sp>
        <p:nvSpPr>
          <p:cNvPr id="5" name="TextBox 4"/>
          <p:cNvSpPr txBox="1"/>
          <p:nvPr/>
        </p:nvSpPr>
        <p:spPr>
          <a:xfrm>
            <a:off x="1685109" y="5368834"/>
            <a:ext cx="3174274" cy="369332"/>
          </a:xfrm>
          <a:prstGeom prst="rect">
            <a:avLst/>
          </a:prstGeom>
          <a:noFill/>
        </p:spPr>
        <p:txBody>
          <a:bodyPr wrap="square" rtlCol="0">
            <a:spAutoFit/>
          </a:bodyPr>
          <a:lstStyle/>
          <a:p>
            <a:r>
              <a:rPr lang="en-US" b="1" dirty="0"/>
              <a:t>Source: </a:t>
            </a:r>
            <a:r>
              <a:rPr lang="en-GB" dirty="0"/>
              <a:t>(</a:t>
            </a:r>
            <a:r>
              <a:rPr lang="en-GB" dirty="0" err="1"/>
              <a:t>Parenta</a:t>
            </a:r>
            <a:r>
              <a:rPr lang="en-GB" dirty="0"/>
              <a:t>, 2024)</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8750" y="2015490"/>
            <a:ext cx="3643630" cy="3353344"/>
          </a:xfrm>
          <a:prstGeom prst="rect">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Support Strategies (Family and Multi-Agency Support)</a:t>
            </a:r>
            <a:endParaRPr lang="en-GB" dirty="0"/>
          </a:p>
        </p:txBody>
      </p:sp>
      <p:sp>
        <p:nvSpPr>
          <p:cNvPr id="3" name="Content Placeholder 2"/>
          <p:cNvSpPr>
            <a:spLocks noGrp="1"/>
          </p:cNvSpPr>
          <p:nvPr>
            <p:ph idx="1"/>
          </p:nvPr>
        </p:nvSpPr>
        <p:spPr>
          <a:xfrm>
            <a:off x="5314950" y="2015490"/>
            <a:ext cx="6133465" cy="3450590"/>
          </a:xfrm>
        </p:spPr>
        <p:txBody>
          <a:bodyPr>
            <a:noAutofit/>
          </a:bodyPr>
          <a:lstStyle/>
          <a:p>
            <a:r>
              <a:rPr lang="en-GB" sz="2800" dirty="0"/>
              <a:t>Parental involvement through reading and play facilitates language development (</a:t>
            </a:r>
            <a:r>
              <a:rPr lang="en-US" sz="2800" dirty="0" err="1"/>
              <a:t>Felfe</a:t>
            </a:r>
            <a:r>
              <a:rPr lang="en-US" sz="2800" dirty="0"/>
              <a:t> and </a:t>
            </a:r>
            <a:r>
              <a:rPr lang="en-US" sz="2800" dirty="0" err="1"/>
              <a:t>Lalive</a:t>
            </a:r>
            <a:r>
              <a:rPr lang="en-US" sz="2800" dirty="0"/>
              <a:t>, 2018)</a:t>
            </a:r>
            <a:r>
              <a:rPr lang="en-GB" sz="2800" dirty="0"/>
              <a:t>.</a:t>
            </a:r>
          </a:p>
          <a:p>
            <a:r>
              <a:rPr lang="en-GB" sz="2800" dirty="0"/>
              <a:t>Consistent routines provide emotional security and stability of learning.</a:t>
            </a:r>
          </a:p>
          <a:p>
            <a:r>
              <a:rPr lang="en-GB" sz="2800" dirty="0"/>
              <a:t>Developmental and emotional needs can meet by multi-agency support.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1610" y="2346960"/>
            <a:ext cx="3691255" cy="2999105"/>
          </a:xfrm>
          <a:prstGeom prst="rect">
            <a:avLst/>
          </a:prstGeom>
          <a:ln>
            <a:noFill/>
          </a:ln>
          <a:effectLst>
            <a:softEdge rad="112500"/>
          </a:effectLst>
        </p:spPr>
      </p:pic>
      <p:sp>
        <p:nvSpPr>
          <p:cNvPr id="5" name="TextBox 4"/>
          <p:cNvSpPr txBox="1"/>
          <p:nvPr/>
        </p:nvSpPr>
        <p:spPr>
          <a:xfrm>
            <a:off x="2065533" y="5466080"/>
            <a:ext cx="3695187" cy="369332"/>
          </a:xfrm>
          <a:prstGeom prst="rect">
            <a:avLst/>
          </a:prstGeom>
          <a:noFill/>
        </p:spPr>
        <p:txBody>
          <a:bodyPr wrap="square" rtlCol="0">
            <a:spAutoFit/>
          </a:bodyPr>
          <a:lstStyle/>
          <a:p>
            <a:r>
              <a:rPr lang="en-US" b="1" dirty="0"/>
              <a:t>Source: </a:t>
            </a:r>
            <a:r>
              <a:rPr lang="en-GB" dirty="0"/>
              <a:t>(Casey, 2022)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Piaget’s Theory</a:t>
            </a:r>
            <a:r>
              <a:rPr lang="en-GB" dirty="0"/>
              <a:t> </a:t>
            </a:r>
          </a:p>
        </p:txBody>
      </p:sp>
      <p:graphicFrame>
        <p:nvGraphicFramePr>
          <p:cNvPr id="4" name="Content Placeholder 3"/>
          <p:cNvGraphicFramePr>
            <a:graphicFrameLocks noGrp="1"/>
          </p:cNvGraphicFramePr>
          <p:nvPr>
            <p:ph idx="1"/>
          </p:nvPr>
        </p:nvGraphicFramePr>
        <p:xfrm>
          <a:off x="1451610" y="1323975"/>
          <a:ext cx="9603105" cy="4647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endParaRPr lang="en-GB" dirty="0"/>
          </a:p>
        </p:txBody>
      </p:sp>
      <p:sp>
        <p:nvSpPr>
          <p:cNvPr id="3" name="Content Placeholder 2"/>
          <p:cNvSpPr>
            <a:spLocks noGrp="1"/>
          </p:cNvSpPr>
          <p:nvPr>
            <p:ph idx="1"/>
          </p:nvPr>
        </p:nvSpPr>
        <p:spPr/>
        <p:txBody>
          <a:bodyPr>
            <a:normAutofit fontScale="25000" lnSpcReduction="20000"/>
          </a:bodyPr>
          <a:lstStyle/>
          <a:p>
            <a:r>
              <a:rPr lang="en-GB" dirty="0" err="1"/>
              <a:t>Babakr</a:t>
            </a:r>
            <a:r>
              <a:rPr lang="en-GB" dirty="0"/>
              <a:t>, Z.H., </a:t>
            </a:r>
            <a:r>
              <a:rPr lang="en-GB" dirty="0" err="1"/>
              <a:t>Mohamedamin</a:t>
            </a:r>
            <a:r>
              <a:rPr lang="en-GB" dirty="0"/>
              <a:t>, P. and </a:t>
            </a:r>
            <a:r>
              <a:rPr lang="en-GB" dirty="0" err="1"/>
              <a:t>Kakamad</a:t>
            </a:r>
            <a:r>
              <a:rPr lang="en-GB" dirty="0"/>
              <a:t>, K., (2019). Piaget's Cognitive Developmental Theory: Critical Review. </a:t>
            </a:r>
            <a:r>
              <a:rPr lang="en-GB" i="1" dirty="0"/>
              <a:t>Education Quarterly Reviews</a:t>
            </a:r>
            <a:r>
              <a:rPr lang="en-GB" dirty="0"/>
              <a:t>, </a:t>
            </a:r>
            <a:r>
              <a:rPr lang="en-GB" i="1" dirty="0"/>
              <a:t>2</a:t>
            </a:r>
            <a:r>
              <a:rPr lang="en-GB" dirty="0"/>
              <a:t>(3), pp.517-524.</a:t>
            </a:r>
          </a:p>
          <a:p>
            <a:r>
              <a:rPr lang="en-GB" dirty="0"/>
              <a:t>Bick, J. and Nelson, C.A., (2017). Early experience and brain development. </a:t>
            </a:r>
            <a:r>
              <a:rPr lang="en-GB" i="1" dirty="0"/>
              <a:t>Wiley Interdisciplinary Reviews: Cognitive Science</a:t>
            </a:r>
            <a:r>
              <a:rPr lang="en-GB" dirty="0"/>
              <a:t>, </a:t>
            </a:r>
            <a:r>
              <a:rPr lang="en-GB" i="1" dirty="0"/>
              <a:t>8</a:t>
            </a:r>
            <a:r>
              <a:rPr lang="en-GB" dirty="0"/>
              <a:t>(1-2), p.e1387.</a:t>
            </a:r>
          </a:p>
          <a:p>
            <a:r>
              <a:rPr lang="en-US" dirty="0"/>
              <a:t>Casey, A.E. (2022). </a:t>
            </a:r>
            <a:r>
              <a:rPr lang="en-US" i="1" dirty="0"/>
              <a:t>The Role of Parental Involvement in Your Child’s Education</a:t>
            </a:r>
            <a:r>
              <a:rPr lang="en-US" dirty="0"/>
              <a:t>. [online] The Annie E. Casey Foundation. Available at: https://www.aecf.org/blog/parental-involvement-is-key-to-student-success-research-shows [Accessed 18 June 2026].</a:t>
            </a:r>
            <a:endParaRPr lang="en-GB" dirty="0"/>
          </a:p>
          <a:p>
            <a:r>
              <a:rPr lang="en-US" dirty="0" err="1"/>
              <a:t>Classful</a:t>
            </a:r>
            <a:r>
              <a:rPr lang="en-US" dirty="0"/>
              <a:t>. (2026). </a:t>
            </a:r>
            <a:r>
              <a:rPr lang="en-US" i="1" dirty="0"/>
              <a:t>Preoperational stage - </a:t>
            </a:r>
            <a:r>
              <a:rPr lang="en-US" i="1" dirty="0" err="1"/>
              <a:t>Classful</a:t>
            </a:r>
            <a:r>
              <a:rPr lang="en-US" dirty="0"/>
              <a:t>. [online] Available at: https://classful.com/preoperational-stage/ [Accessed 18 June 2026].</a:t>
            </a:r>
            <a:endParaRPr lang="en-GB" dirty="0"/>
          </a:p>
          <a:p>
            <a:r>
              <a:rPr lang="en-GB" dirty="0"/>
              <a:t>Edwards, N.M. and Denham, S., (2018). </a:t>
            </a:r>
            <a:r>
              <a:rPr lang="en-GB" i="1" dirty="0"/>
              <a:t>Early social-emotional development</a:t>
            </a:r>
            <a:r>
              <a:rPr lang="en-GB" dirty="0"/>
              <a:t>. Baltimore, MA: Brookes Publishing.</a:t>
            </a:r>
          </a:p>
          <a:p>
            <a:r>
              <a:rPr lang="en-GB" dirty="0"/>
              <a:t>Educationalneuroscience.org.uk. (2021). </a:t>
            </a:r>
            <a:r>
              <a:rPr lang="en-GB" i="1" dirty="0"/>
              <a:t>Research | Centre for Educational Neuroscience | Page 2</a:t>
            </a:r>
            <a:r>
              <a:rPr lang="en-GB" dirty="0"/>
              <a:t>. [online] Available at: https://educationalneuroscience.org.uk/category/research/page/2/ [Accessed 18 June 2026].</a:t>
            </a:r>
          </a:p>
          <a:p>
            <a:r>
              <a:rPr lang="en-US" dirty="0" err="1"/>
              <a:t>Felfe</a:t>
            </a:r>
            <a:r>
              <a:rPr lang="en-US" dirty="0"/>
              <a:t>, C. and </a:t>
            </a:r>
            <a:r>
              <a:rPr lang="en-US" dirty="0" err="1"/>
              <a:t>Lalive</a:t>
            </a:r>
            <a:r>
              <a:rPr lang="en-US" dirty="0"/>
              <a:t>, R., (2018). Does early child care affect children's development?. </a:t>
            </a:r>
            <a:r>
              <a:rPr lang="en-US" i="1" dirty="0"/>
              <a:t>Journal of Public Economics</a:t>
            </a:r>
            <a:r>
              <a:rPr lang="en-US" dirty="0"/>
              <a:t>, </a:t>
            </a:r>
            <a:r>
              <a:rPr lang="en-US" i="1" dirty="0"/>
              <a:t>159</a:t>
            </a:r>
            <a:r>
              <a:rPr lang="en-US" dirty="0"/>
              <a:t>, pp.33-53.</a:t>
            </a:r>
          </a:p>
          <a:p>
            <a:r>
              <a:rPr lang="en-US" dirty="0" err="1"/>
              <a:t>Felman</a:t>
            </a:r>
            <a:r>
              <a:rPr lang="en-US" dirty="0"/>
              <a:t>, G., Coley, R., Webb, A., </a:t>
            </a:r>
            <a:r>
              <a:rPr lang="en-US" dirty="0" err="1"/>
              <a:t>Stuckleman</a:t>
            </a:r>
            <a:r>
              <a:rPr lang="en-US" dirty="0"/>
              <a:t>, Z., Newton, E., </a:t>
            </a:r>
            <a:r>
              <a:rPr lang="en-US" dirty="0" err="1"/>
              <a:t>Piel</a:t>
            </a:r>
            <a:r>
              <a:rPr lang="en-US" dirty="0"/>
              <a:t>, S. and Weeks, J. (2024). </a:t>
            </a:r>
            <a:r>
              <a:rPr lang="en-US" i="1" dirty="0"/>
              <a:t>Pretend play: What it is and why it’s important</a:t>
            </a:r>
            <a:r>
              <a:rPr lang="en-US" dirty="0"/>
              <a:t>. [online] </a:t>
            </a:r>
            <a:r>
              <a:rPr lang="en-US" dirty="0" err="1"/>
              <a:t>Lovevery</a:t>
            </a:r>
            <a:r>
              <a:rPr lang="en-US" dirty="0"/>
              <a:t>. Available at: https://blog.lovevery.com/skills-stages/pretend-play/ [Accessed 18 June 2026].</a:t>
            </a:r>
          </a:p>
          <a:p>
            <a:r>
              <a:rPr lang="en-GB" dirty="0"/>
              <a:t>Lai, N.K., </a:t>
            </a:r>
            <a:r>
              <a:rPr lang="en-GB" dirty="0" err="1"/>
              <a:t>Ang</a:t>
            </a:r>
            <a:r>
              <a:rPr lang="en-GB" dirty="0"/>
              <a:t>, T.F., </a:t>
            </a:r>
            <a:r>
              <a:rPr lang="en-GB" dirty="0" err="1"/>
              <a:t>Por</a:t>
            </a:r>
            <a:r>
              <a:rPr lang="en-GB" dirty="0"/>
              <a:t>, L.Y. and </a:t>
            </a:r>
            <a:r>
              <a:rPr lang="en-GB" dirty="0" err="1"/>
              <a:t>Liew</a:t>
            </a:r>
            <a:r>
              <a:rPr lang="en-GB" dirty="0"/>
              <a:t>, C.S., (2018). The impact of play on child development-a literature review. </a:t>
            </a:r>
            <a:r>
              <a:rPr lang="en-GB" i="1" dirty="0"/>
              <a:t>European Early Childhood Education Research Journal</a:t>
            </a:r>
            <a:r>
              <a:rPr lang="en-GB" dirty="0"/>
              <a:t>, </a:t>
            </a:r>
            <a:r>
              <a:rPr lang="en-GB" i="1" dirty="0"/>
              <a:t>26</a:t>
            </a:r>
            <a:r>
              <a:rPr lang="en-GB" dirty="0"/>
              <a:t>(5), pp.625-643.</a:t>
            </a:r>
          </a:p>
          <a:p>
            <a:r>
              <a:rPr lang="en-GB" dirty="0"/>
              <a:t>Lucas, J.E., Richter, L.M. and </a:t>
            </a:r>
            <a:r>
              <a:rPr lang="en-GB" dirty="0" err="1"/>
              <a:t>Daelmans</a:t>
            </a:r>
            <a:r>
              <a:rPr lang="en-GB" dirty="0"/>
              <a:t>, B., (2018). Care for Child Development: an intervention in support of responsive caregiving and early child development. </a:t>
            </a:r>
            <a:r>
              <a:rPr lang="en-GB" i="1" dirty="0"/>
              <a:t>Child: Care, health and development</a:t>
            </a:r>
            <a:r>
              <a:rPr lang="en-GB" dirty="0"/>
              <a:t>, </a:t>
            </a:r>
            <a:r>
              <a:rPr lang="en-GB" i="1" dirty="0"/>
              <a:t>44</a:t>
            </a:r>
            <a:r>
              <a:rPr lang="en-GB" dirty="0"/>
              <a:t>(1), pp.41-49.</a:t>
            </a:r>
          </a:p>
          <a:p>
            <a:r>
              <a:rPr lang="en-US" dirty="0" err="1"/>
              <a:t>Nutri</a:t>
            </a:r>
            <a:r>
              <a:rPr lang="en-US" dirty="0"/>
              <a:t> Health Solutions (2021). </a:t>
            </a:r>
            <a:r>
              <a:rPr lang="en-US" i="1" dirty="0"/>
              <a:t>How to boost your </a:t>
            </a:r>
            <a:r>
              <a:rPr lang="en-US" i="1" dirty="0" err="1"/>
              <a:t>Iq</a:t>
            </a:r>
            <a:r>
              <a:rPr lang="en-US" dirty="0"/>
              <a:t>. [online] </a:t>
            </a:r>
            <a:r>
              <a:rPr lang="en-US" dirty="0" err="1"/>
              <a:t>Nutri</a:t>
            </a:r>
            <a:r>
              <a:rPr lang="en-US" dirty="0"/>
              <a:t> Health Solutions. Available at: https://gonutrihealth.org/how-to-boost-your-iq/?v=a2e1f137298d [Accessed 18 June 2026].</a:t>
            </a:r>
            <a:endParaRPr lang="en-GB" dirty="0"/>
          </a:p>
          <a:p>
            <a:r>
              <a:rPr lang="en-GB" dirty="0" err="1"/>
              <a:t>Pakpahan</a:t>
            </a:r>
            <a:r>
              <a:rPr lang="en-GB" dirty="0"/>
              <a:t>, F.H. and </a:t>
            </a:r>
            <a:r>
              <a:rPr lang="en-GB" dirty="0" err="1"/>
              <a:t>Saragih</a:t>
            </a:r>
            <a:r>
              <a:rPr lang="en-GB" dirty="0"/>
              <a:t>, M., (2022). Theory of cognitive development by Jean Piaget. </a:t>
            </a:r>
            <a:r>
              <a:rPr lang="en-GB" i="1" dirty="0"/>
              <a:t>Journal of Applied Linguistics</a:t>
            </a:r>
            <a:r>
              <a:rPr lang="en-GB" dirty="0"/>
              <a:t>, </a:t>
            </a:r>
            <a:r>
              <a:rPr lang="en-GB" i="1" dirty="0"/>
              <a:t>2</a:t>
            </a:r>
            <a:r>
              <a:rPr lang="en-GB" dirty="0"/>
              <a:t>(1), pp.55-60.</a:t>
            </a:r>
          </a:p>
          <a:p>
            <a:r>
              <a:rPr lang="en-US" dirty="0" err="1"/>
              <a:t>Parenta</a:t>
            </a:r>
            <a:r>
              <a:rPr lang="en-US" dirty="0"/>
              <a:t> (2024). </a:t>
            </a:r>
            <a:r>
              <a:rPr lang="en-US" i="1" dirty="0"/>
              <a:t>The Impact Of Play-Based Learning | Parenta.com</a:t>
            </a:r>
            <a:r>
              <a:rPr lang="en-US" dirty="0"/>
              <a:t>. [online] Parenta.com. Available at: https://www.parenta.com/2024/12/17/impact-play-based-learning/ [Accessed 18 June 2026].</a:t>
            </a:r>
          </a:p>
          <a:p>
            <a:r>
              <a:rPr lang="en-US" dirty="0" err="1"/>
              <a:t>Siegler</a:t>
            </a:r>
            <a:r>
              <a:rPr lang="en-US" dirty="0"/>
              <a:t>, R.S. ed., (1978). </a:t>
            </a:r>
            <a:r>
              <a:rPr lang="en-US" i="1" dirty="0"/>
              <a:t>Children's thinking: What develops?</a:t>
            </a:r>
            <a:r>
              <a:rPr lang="en-US" dirty="0"/>
              <a:t> (Vol. 13). Hillsdale, NJ: Lawrence Erlbaum Associates.</a:t>
            </a:r>
            <a:endParaRPr lang="en-GB" dirty="0"/>
          </a:p>
          <a:p>
            <a:r>
              <a:rPr lang="en-US" dirty="0"/>
              <a:t>The Irish Times. (2018). </a:t>
            </a:r>
            <a:r>
              <a:rPr lang="en-US" i="1" dirty="0"/>
              <a:t>My 5-year-old son struggles when </a:t>
            </a:r>
            <a:r>
              <a:rPr lang="en-US" i="1" dirty="0" err="1"/>
              <a:t>socialising</a:t>
            </a:r>
            <a:r>
              <a:rPr lang="en-US" i="1" dirty="0"/>
              <a:t> with other kids in groups</a:t>
            </a:r>
            <a:r>
              <a:rPr lang="en-US" dirty="0"/>
              <a:t>. [online] Available at: https://www.irishtimes.com/life-and-style/health-family/parenting/my-5-year-old-son-struggles-when-socialising-with-other-kids-in-groups-1.3471091 [Accessed 18 June 2026]. </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101</TotalTime>
  <Words>3012</Words>
  <Application>Microsoft Macintosh PowerPoint</Application>
  <PresentationFormat>Widescreen</PresentationFormat>
  <Paragraphs>132</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quote-cjk-patch</vt:lpstr>
      <vt:lpstr>Gallery</vt:lpstr>
      <vt:lpstr>Psychology in health and social care Child Development in Focus:  Analysis of Isaac using  piaget’s cognitive development theory</vt:lpstr>
      <vt:lpstr>Introduction</vt:lpstr>
      <vt:lpstr>Overview of Piaget’s Cognitive Development Theory </vt:lpstr>
      <vt:lpstr>Stages of Cognitive Development </vt:lpstr>
      <vt:lpstr>Features of Preoperational Stage </vt:lpstr>
      <vt:lpstr>Application to Isaac: Cognitive Development </vt:lpstr>
      <vt:lpstr>Application to Isaac: Social and Emotional Development </vt:lpstr>
      <vt:lpstr>Nature Influences (Biological Factors) </vt:lpstr>
      <vt:lpstr>Nurture Influences (Environmental Factors)</vt:lpstr>
      <vt:lpstr>Impact on Learning and Development</vt:lpstr>
      <vt:lpstr>Support Strategies (Child Focused Interventions)</vt:lpstr>
      <vt:lpstr>Support Strategies (Family and Multi-Agency Support)</vt:lpstr>
      <vt:lpstr>Evaluation of Piaget’s Theory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Child Development in Focus: Piagetian Analysis of Isaac</dc:title>
  <cp:lastModifiedBy>Natasha Rose Ilsley (2506011)</cp:lastModifiedBy>
  <cp:revision>1</cp:revision>
  <dcterms:created xsi:type="dcterms:W3CDTF">2026-06-17T10:33:00Z</dcterms:created>
  <dcterms:modified xsi:type="dcterms:W3CDTF">2026-06-21T13:48:20Z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C50CBCE386614BC6B9DC056D23515ED5_12</vt:lpwstr>
  </property>
</Properties>
</file>