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354" r:id="rId3"/>
    <p:sldId id="355" r:id="rId4"/>
    <p:sldId id="356" r:id="rId5"/>
    <p:sldId id="358" r:id="rId6"/>
    <p:sldId id="359" r:id="rId7"/>
    <p:sldId id="360" r:id="rId8"/>
    <p:sldId id="361" r:id="rId9"/>
    <p:sldId id="362" r:id="rId10"/>
    <p:sldId id="363" r:id="rId11"/>
    <p:sldId id="364" r:id="rId12"/>
    <p:sldId id="374" r:id="rId13"/>
    <p:sldId id="365" r:id="rId14"/>
    <p:sldId id="366" r:id="rId15"/>
    <p:sldId id="367" r:id="rId16"/>
    <p:sldId id="368" r:id="rId17"/>
    <p:sldId id="369" r:id="rId18"/>
    <p:sldId id="370" r:id="rId19"/>
    <p:sldId id="371" r:id="rId20"/>
    <p:sldId id="372" r:id="rId21"/>
    <p:sldId id="373" r:id="rId22"/>
    <p:sldId id="352"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spect="1" noChangeArrowheads="1" noTextEdit="1"/>
          </p:cNvSpPr>
          <p:nvPr>
            <p:ph type="sldImg"/>
          </p:nvPr>
        </p:nvSpPr>
        <p:spPr>
          <a:xfrm>
            <a:off x="1150938" y="692150"/>
            <a:ext cx="4556125" cy="3416300"/>
          </a:xfrm>
          <a:ln cap="flat"/>
        </p:spPr>
      </p:sp>
      <p:sp>
        <p:nvSpPr>
          <p:cNvPr id="1126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554384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xfrm>
            <a:off x="1150938" y="692150"/>
            <a:ext cx="4556125" cy="3416300"/>
          </a:xfrm>
          <a:ln cap="flat"/>
        </p:spPr>
      </p:sp>
      <p:sp>
        <p:nvSpPr>
          <p:cNvPr id="10137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482834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xfrm>
            <a:off x="1150938" y="692150"/>
            <a:ext cx="4556125" cy="3416300"/>
          </a:xfrm>
          <a:ln cap="flat"/>
        </p:spPr>
      </p:sp>
      <p:sp>
        <p:nvSpPr>
          <p:cNvPr id="10547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276021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spect="1" noChangeArrowheads="1" noTextEdit="1"/>
          </p:cNvSpPr>
          <p:nvPr>
            <p:ph type="sldImg"/>
          </p:nvPr>
        </p:nvSpPr>
        <p:spPr>
          <a:xfrm>
            <a:off x="1150938" y="692150"/>
            <a:ext cx="4556125" cy="3416300"/>
          </a:xfrm>
          <a:ln cap="flat"/>
        </p:spPr>
      </p:sp>
      <p:sp>
        <p:nvSpPr>
          <p:cNvPr id="12185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058170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Companies are not always able to borrow funds locally. Often they are forced to seek international sources of capital. This is sometimes the case when a subsidiary is new to the market and has not yet built a reputation with local lenders. In such cases, a parent firm can help a subsidiary acquire financing through a so-called </a:t>
            </a:r>
            <a:r>
              <a:rPr lang="en-US" b="1" dirty="0"/>
              <a:t>back-to-back loan</a:t>
            </a:r>
            <a:r>
              <a:rPr lang="en-US" dirty="0"/>
              <a:t>—a loan in which a parent company deposits money with a host-country bank, which then lends the money to a subsidiary located in the host country.</a:t>
            </a:r>
          </a:p>
          <a:p>
            <a:pPr marL="171450" indent="-171450">
              <a:buFont typeface="Arial" panose="020B0604020202020204" pitchFamily="34" charset="0"/>
              <a:buChar char="•"/>
            </a:pPr>
            <a:r>
              <a:rPr lang="en-US" dirty="0"/>
              <a:t>For example, suppose that a Mexican company forms a new subsidiary in the United States but that this subsidiary cannot obtain a U.S. bank loan. The Mexican parent company can deposit Mexican pesos in the branch of a U.S. bank in Mexico (see Figure 15.1). The U.S. bank’s home office then lends dollars to the subsidiary in the United States. The amount of money lent in dollars will be equivalent to the amount of pesos on deposit with the U.S. bank’s Mexican branch. When the U.S. subsidiary repays the loan in full, the parent company withdraws its deposit (plus any interest earned) from the U.S. bank’s Mexican branch.</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73D6722-9B4D-4E29-B226-C325925A8118}" type="slidenum">
              <a:rPr kumimoji="0" lang="en-US" sz="1400" b="0" i="0" u="none" strike="noStrike" kern="0" cap="none" spc="0" normalizeH="0" baseline="0" noProof="0" smtClean="0">
                <a:ln>
                  <a:noFill/>
                </a:ln>
                <a:solidFill>
                  <a:srgbClr val="000000"/>
                </a:solidFill>
                <a:effectLst/>
                <a:uLnTx/>
                <a:uFillTx/>
                <a:latin typeface="Arial"/>
                <a:cs typeface="Arial"/>
                <a:sym typeface="Arial"/>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564233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Rot="1" noChangeAspect="1" noChangeArrowheads="1" noTextEdit="1"/>
          </p:cNvSpPr>
          <p:nvPr>
            <p:ph type="sldImg"/>
          </p:nvPr>
        </p:nvSpPr>
        <p:spPr>
          <a:xfrm>
            <a:off x="1150938" y="692150"/>
            <a:ext cx="4556125" cy="3416300"/>
          </a:xfrm>
          <a:ln cap="flat"/>
        </p:spPr>
      </p:sp>
      <p:sp>
        <p:nvSpPr>
          <p:cNvPr id="12390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1842191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spect="1" noChangeArrowheads="1" noTextEdit="1"/>
          </p:cNvSpPr>
          <p:nvPr>
            <p:ph type="sldImg"/>
          </p:nvPr>
        </p:nvSpPr>
        <p:spPr>
          <a:xfrm>
            <a:off x="1150938" y="692150"/>
            <a:ext cx="4556125" cy="3416300"/>
          </a:xfrm>
          <a:ln cap="flat"/>
        </p:spPr>
      </p:sp>
      <p:sp>
        <p:nvSpPr>
          <p:cNvPr id="107523"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429322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xfrm>
            <a:off x="1150938" y="692150"/>
            <a:ext cx="4556125" cy="3416300"/>
          </a:xfrm>
          <a:ln cap="flat"/>
        </p:spPr>
      </p:sp>
      <p:sp>
        <p:nvSpPr>
          <p:cNvPr id="11366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584262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1026"/>
          <p:cNvSpPr>
            <a:spLocks noGrp="1" noRot="1" noChangeAspect="1" noChangeArrowheads="1" noTextEdit="1"/>
          </p:cNvSpPr>
          <p:nvPr>
            <p:ph type="sldImg"/>
          </p:nvPr>
        </p:nvSpPr>
        <p:spPr>
          <a:xfrm>
            <a:off x="1150938" y="692150"/>
            <a:ext cx="4556125" cy="3416300"/>
          </a:xfrm>
          <a:ln cap="flat"/>
        </p:spPr>
      </p:sp>
      <p:sp>
        <p:nvSpPr>
          <p:cNvPr id="117763"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1654199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1026"/>
          <p:cNvSpPr>
            <a:spLocks noGrp="1" noRot="1" noChangeAspect="1" noChangeArrowheads="1" noTextEdit="1"/>
          </p:cNvSpPr>
          <p:nvPr>
            <p:ph type="sldImg"/>
          </p:nvPr>
        </p:nvSpPr>
        <p:spPr>
          <a:xfrm>
            <a:off x="1150938" y="692150"/>
            <a:ext cx="4556125" cy="3416300"/>
          </a:xfrm>
          <a:ln cap="flat"/>
        </p:spPr>
      </p:sp>
      <p:sp>
        <p:nvSpPr>
          <p:cNvPr id="125955"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3911039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609600"/>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362201"/>
            <a:ext cx="8229600" cy="533400"/>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2"/>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11/6/2022</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
        <p:nvSpPr>
          <p:cNvPr id="9" name="Content Placeholder 2"/>
          <p:cNvSpPr>
            <a:spLocks noGrp="1"/>
          </p:cNvSpPr>
          <p:nvPr>
            <p:ph idx="14"/>
          </p:nvPr>
        </p:nvSpPr>
        <p:spPr>
          <a:xfrm>
            <a:off x="457200" y="3048000"/>
            <a:ext cx="8229600" cy="533400"/>
          </a:xfrm>
        </p:spPr>
        <p:txBody>
          <a:bodyPr/>
          <a:lstStyle>
            <a:lvl1pPr>
              <a:defRPr sz="1200"/>
            </a:lvl1pPr>
            <a:lvl2pPr>
              <a:defRPr sz="1200"/>
            </a:lvl2pPr>
            <a:lvl3pPr>
              <a:defRPr sz="1200"/>
            </a:lvl3pPr>
            <a:lvl4pPr>
              <a:defRPr sz="1200"/>
            </a:lvl4pPr>
            <a:lvl5pPr>
              <a:defRPr sz="1200"/>
            </a:lvl5pPr>
            <a:lvl6pPr>
              <a:defRPr sz="1050"/>
            </a:lvl6pPr>
            <a:lvl7pPr>
              <a:defRPr sz="1050"/>
            </a:lvl7pPr>
            <a:lvl8pPr>
              <a:defRPr sz="1050"/>
            </a:lvl8pPr>
            <a:lvl9pPr>
              <a:defRPr sz="10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73672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e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4.e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6.emf"/></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LCBB6002</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Financial Management</a:t>
            </a:r>
          </a:p>
          <a:p>
            <a:pPr eaLnBrk="1" hangingPunct="1"/>
            <a:r>
              <a:rPr lang="en-GB" altLang="en-US" dirty="0">
                <a:solidFill>
                  <a:schemeClr val="accent2"/>
                </a:solidFill>
              </a:rPr>
              <a:t>Week 5</a:t>
            </a:r>
          </a:p>
          <a:p>
            <a:pPr eaLnBrk="1" hangingPunct="1"/>
            <a:endParaRPr lang="en-GB" altLang="en-US" dirty="0">
              <a:solidFill>
                <a:schemeClr val="accent2"/>
              </a:solidFill>
            </a:endParaRPr>
          </a:p>
          <a:p>
            <a:pPr eaLnBrk="1" hangingPunct="1"/>
            <a:r>
              <a:rPr lang="en-GB" altLang="en-US" b="1" dirty="0" smtClean="0">
                <a:solidFill>
                  <a:schemeClr val="accent2"/>
                </a:solidFill>
              </a:rPr>
              <a:t>Lecture 5.2 – MNCs Long–Term Financing Strategies</a:t>
            </a:r>
            <a:endParaRPr lang="en-GB" altLang="en-US"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6" name="Rectangle 6"/>
          <p:cNvSpPr>
            <a:spLocks noGrp="1" noChangeArrowheads="1"/>
          </p:cNvSpPr>
          <p:nvPr>
            <p:ph type="title"/>
          </p:nvPr>
        </p:nvSpPr>
        <p:spPr>
          <a:xfrm>
            <a:off x="755576" y="188640"/>
            <a:ext cx="6629400" cy="648072"/>
          </a:xfrm>
        </p:spPr>
        <p:txBody>
          <a:bodyPr/>
          <a:lstStyle/>
          <a:p>
            <a:r>
              <a:rPr lang="en-US" altLang="en-US" sz="3200" dirty="0"/>
              <a:t>Chapter Objectives</a:t>
            </a:r>
          </a:p>
        </p:txBody>
      </p:sp>
      <p:sp>
        <p:nvSpPr>
          <p:cNvPr id="10247" name="Rectangle 7"/>
          <p:cNvSpPr>
            <a:spLocks noGrp="1" noChangeArrowheads="1"/>
          </p:cNvSpPr>
          <p:nvPr>
            <p:ph type="body" idx="1"/>
          </p:nvPr>
        </p:nvSpPr>
        <p:spPr>
          <a:xfrm>
            <a:off x="467544" y="1091887"/>
            <a:ext cx="8229600" cy="3917032"/>
          </a:xfrm>
        </p:spPr>
        <p:txBody>
          <a:bodyPr/>
          <a:lstStyle/>
          <a:p>
            <a:pPr>
              <a:buFont typeface="Wingdings" panose="05000000000000000000" pitchFamily="2" charset="2"/>
              <a:buChar char="§"/>
            </a:pPr>
            <a:r>
              <a:rPr lang="en-US" altLang="en-US" dirty="0"/>
              <a:t>To explain why MNCs consider 		long-term financing in foreign currencies;</a:t>
            </a:r>
          </a:p>
          <a:p>
            <a:pPr>
              <a:buFont typeface="Wingdings" panose="05000000000000000000" pitchFamily="2" charset="2"/>
              <a:buChar char="§"/>
            </a:pPr>
            <a:r>
              <a:rPr lang="en-US" altLang="en-US" dirty="0"/>
              <a:t>To explain how the feasibility of long-term financing in foreign currencies can be assessed; and</a:t>
            </a:r>
          </a:p>
          <a:p>
            <a:pPr>
              <a:buFont typeface="Wingdings" panose="05000000000000000000" pitchFamily="2" charset="2"/>
              <a:buChar char="§"/>
            </a:pPr>
            <a:r>
              <a:rPr lang="en-US" altLang="en-US" dirty="0"/>
              <a:t>To explain how the assessment of long-term financing in foreign currencies can be adjusted for bonds with floating interest rates.</a:t>
            </a:r>
          </a:p>
        </p:txBody>
      </p:sp>
    </p:spTree>
    <p:extLst>
      <p:ext uri="{BB962C8B-B14F-4D97-AF65-F5344CB8AC3E}">
        <p14:creationId xmlns:p14="http://schemas.microsoft.com/office/powerpoint/2010/main" val="3344048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7">
                                            <p:txEl>
                                              <p:pRg st="0" end="0"/>
                                            </p:txEl>
                                          </p:spTgt>
                                        </p:tgtEl>
                                        <p:attrNameLst>
                                          <p:attrName>style.visibility</p:attrName>
                                        </p:attrNameLst>
                                      </p:cBhvr>
                                      <p:to>
                                        <p:strVal val="visible"/>
                                      </p:to>
                                    </p:set>
                                    <p:animEffect transition="in" filter="wipe(left)">
                                      <p:cBhvr>
                                        <p:cTn id="7" dur="500"/>
                                        <p:tgtEl>
                                          <p:spTgt spid="102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7">
                                            <p:txEl>
                                              <p:pRg st="1" end="1"/>
                                            </p:txEl>
                                          </p:spTgt>
                                        </p:tgtEl>
                                        <p:attrNameLst>
                                          <p:attrName>style.visibility</p:attrName>
                                        </p:attrNameLst>
                                      </p:cBhvr>
                                      <p:to>
                                        <p:strVal val="visible"/>
                                      </p:to>
                                    </p:set>
                                    <p:animEffect transition="in" filter="wipe(left)">
                                      <p:cBhvr>
                                        <p:cTn id="12" dur="500"/>
                                        <p:tgtEl>
                                          <p:spTgt spid="102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7">
                                            <p:txEl>
                                              <p:pRg st="2" end="2"/>
                                            </p:txEl>
                                          </p:spTgt>
                                        </p:tgtEl>
                                        <p:attrNameLst>
                                          <p:attrName>style.visibility</p:attrName>
                                        </p:attrNameLst>
                                      </p:cBhvr>
                                      <p:to>
                                        <p:strVal val="visible"/>
                                      </p:to>
                                    </p:set>
                                    <p:animEffect transition="in" filter="wipe(left)">
                                      <p:cBhvr>
                                        <p:cTn id="17" dur="500"/>
                                        <p:tgtEl>
                                          <p:spTgt spid="102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0" y="260648"/>
            <a:ext cx="9144000" cy="792088"/>
          </a:xfrm>
        </p:spPr>
        <p:txBody>
          <a:bodyPr/>
          <a:lstStyle/>
          <a:p>
            <a:r>
              <a:rPr lang="en-US" altLang="en-US" sz="3200" dirty="0"/>
              <a:t>The Long-Term Financing Decision</a:t>
            </a:r>
          </a:p>
        </p:txBody>
      </p:sp>
      <p:sp>
        <p:nvSpPr>
          <p:cNvPr id="137219" name="Rectangle 3"/>
          <p:cNvSpPr>
            <a:spLocks noGrp="1" noChangeArrowheads="1"/>
          </p:cNvSpPr>
          <p:nvPr>
            <p:ph type="body" idx="1"/>
          </p:nvPr>
        </p:nvSpPr>
        <p:spPr>
          <a:xfrm>
            <a:off x="457200" y="1052736"/>
            <a:ext cx="8229600" cy="3917032"/>
          </a:xfrm>
        </p:spPr>
        <p:txBody>
          <a:bodyPr/>
          <a:lstStyle/>
          <a:p>
            <a:pPr>
              <a:buFont typeface="Wingdings" panose="05000000000000000000" pitchFamily="2" charset="2"/>
              <a:buChar char="§"/>
            </a:pPr>
            <a:r>
              <a:rPr lang="en-US" altLang="en-US" dirty="0"/>
              <a:t>Because bonds denominated in foreign currencies sometimes require lower yields, MNCs often consider long-term financing in foreign currencies.</a:t>
            </a:r>
          </a:p>
          <a:p>
            <a:pPr>
              <a:buFont typeface="Wingdings" panose="05000000000000000000" pitchFamily="2" charset="2"/>
              <a:buChar char="§"/>
            </a:pPr>
            <a:r>
              <a:rPr lang="en-US" altLang="en-US" dirty="0"/>
              <a:t>The actual cost of such financing depends on the quoted interest rate, as well as the changes in the value of the borrowed currency over the life of the loan.</a:t>
            </a:r>
          </a:p>
        </p:txBody>
      </p:sp>
    </p:spTree>
    <p:extLst>
      <p:ext uri="{BB962C8B-B14F-4D97-AF65-F5344CB8AC3E}">
        <p14:creationId xmlns:p14="http://schemas.microsoft.com/office/powerpoint/2010/main" val="825952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1026"/>
          <p:cNvSpPr>
            <a:spLocks noGrp="1" noChangeArrowheads="1"/>
          </p:cNvSpPr>
          <p:nvPr>
            <p:ph type="title"/>
          </p:nvPr>
        </p:nvSpPr>
        <p:spPr>
          <a:xfrm>
            <a:off x="0" y="304800"/>
            <a:ext cx="9144000" cy="1143000"/>
          </a:xfrm>
        </p:spPr>
        <p:txBody>
          <a:bodyPr/>
          <a:lstStyle/>
          <a:p>
            <a:r>
              <a:rPr lang="en-US" altLang="en-US" sz="3200" dirty="0"/>
              <a:t>Annualized Bond Yields Across Countries</a:t>
            </a:r>
          </a:p>
        </p:txBody>
      </p:sp>
      <p:sp>
        <p:nvSpPr>
          <p:cNvPr id="138245" name="Text Box 1029"/>
          <p:cNvSpPr txBox="1">
            <a:spLocks noChangeArrowheads="1"/>
          </p:cNvSpPr>
          <p:nvPr/>
        </p:nvSpPr>
        <p:spPr bwMode="auto">
          <a:xfrm>
            <a:off x="0" y="11430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t>Ten-year maturity, as of June 1998</a:t>
            </a:r>
          </a:p>
        </p:txBody>
      </p:sp>
      <p:grpSp>
        <p:nvGrpSpPr>
          <p:cNvPr id="138259" name="Group 1043"/>
          <p:cNvGrpSpPr>
            <a:grpSpLocks/>
          </p:cNvGrpSpPr>
          <p:nvPr/>
        </p:nvGrpSpPr>
        <p:grpSpPr bwMode="auto">
          <a:xfrm>
            <a:off x="762000" y="1828800"/>
            <a:ext cx="7620000" cy="4619625"/>
            <a:chOff x="480" y="1056"/>
            <a:chExt cx="4800" cy="2910"/>
          </a:xfrm>
        </p:grpSpPr>
        <p:graphicFrame>
          <p:nvGraphicFramePr>
            <p:cNvPr id="138244" name="Object 1028"/>
            <p:cNvGraphicFramePr>
              <a:graphicFrameLocks noChangeAspect="1"/>
            </p:cNvGraphicFramePr>
            <p:nvPr/>
          </p:nvGraphicFramePr>
          <p:xfrm>
            <a:off x="672" y="1056"/>
            <a:ext cx="4512" cy="2820"/>
          </p:xfrm>
          <a:graphic>
            <a:graphicData uri="http://schemas.openxmlformats.org/presentationml/2006/ole">
              <mc:AlternateContent xmlns:mc="http://schemas.openxmlformats.org/markup-compatibility/2006">
                <mc:Choice xmlns:v="urn:schemas-microsoft-com:vml" Requires="v">
                  <p:oleObj spid="_x0000_s10251" name="Worksheet" r:id="rId3" imgW="3657961" imgH="2286362" progId="Excel.Sheet.8">
                    <p:embed/>
                  </p:oleObj>
                </mc:Choice>
                <mc:Fallback>
                  <p:oleObj name="Worksheet" r:id="rId3" imgW="3657961" imgH="2286362" progId="Excel.Sheet.8">
                    <p:embed/>
                    <p:pic>
                      <p:nvPicPr>
                        <p:cNvPr id="138244" name="Object 102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2" y="1056"/>
                          <a:ext cx="4512" cy="28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38246" name="Text Box 1030"/>
            <p:cNvSpPr txBox="1">
              <a:spLocks noChangeArrowheads="1"/>
            </p:cNvSpPr>
            <p:nvPr/>
          </p:nvSpPr>
          <p:spPr bwMode="auto">
            <a:xfrm rot="-5400000">
              <a:off x="-457" y="2324"/>
              <a:ext cx="2161"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b="0"/>
                <a:t>Annualized Bond Yield</a:t>
              </a:r>
            </a:p>
          </p:txBody>
        </p:sp>
        <p:sp>
          <p:nvSpPr>
            <p:cNvPr id="138249" name="Line 1033"/>
            <p:cNvSpPr>
              <a:spLocks noChangeShapeType="1"/>
            </p:cNvSpPr>
            <p:nvPr/>
          </p:nvSpPr>
          <p:spPr bwMode="auto">
            <a:xfrm>
              <a:off x="1107" y="3574"/>
              <a:ext cx="3888"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8250" name="Text Box 1034"/>
            <p:cNvSpPr txBox="1">
              <a:spLocks noChangeArrowheads="1"/>
            </p:cNvSpPr>
            <p:nvPr/>
          </p:nvSpPr>
          <p:spPr bwMode="auto">
            <a:xfrm>
              <a:off x="1248" y="3600"/>
              <a:ext cx="240"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t>¥</a:t>
              </a:r>
            </a:p>
          </p:txBody>
        </p:sp>
        <p:sp>
          <p:nvSpPr>
            <p:cNvPr id="138251" name="Text Box 1035"/>
            <p:cNvSpPr txBox="1">
              <a:spLocks noChangeArrowheads="1"/>
            </p:cNvSpPr>
            <p:nvPr/>
          </p:nvSpPr>
          <p:spPr bwMode="auto">
            <a:xfrm>
              <a:off x="3408" y="3600"/>
              <a:ext cx="223"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t>£</a:t>
              </a:r>
            </a:p>
          </p:txBody>
        </p:sp>
        <p:sp>
          <p:nvSpPr>
            <p:cNvPr id="138252" name="Text Box 1036"/>
            <p:cNvSpPr txBox="1">
              <a:spLocks noChangeArrowheads="1"/>
            </p:cNvSpPr>
            <p:nvPr/>
          </p:nvSpPr>
          <p:spPr bwMode="auto">
            <a:xfrm>
              <a:off x="2400" y="3600"/>
              <a:ext cx="490"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t>US$</a:t>
              </a:r>
            </a:p>
          </p:txBody>
        </p:sp>
        <p:sp>
          <p:nvSpPr>
            <p:cNvPr id="138253" name="Text Box 1037"/>
            <p:cNvSpPr txBox="1">
              <a:spLocks noChangeArrowheads="1"/>
            </p:cNvSpPr>
            <p:nvPr/>
          </p:nvSpPr>
          <p:spPr bwMode="auto">
            <a:xfrm>
              <a:off x="1488" y="3600"/>
              <a:ext cx="641" cy="3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80000"/>
                </a:lnSpc>
              </a:pPr>
              <a:r>
                <a:rPr lang="en-US" altLang="en-US" sz="2000"/>
                <a:t>Swiss</a:t>
              </a:r>
            </a:p>
            <a:p>
              <a:pPr>
                <a:lnSpc>
                  <a:spcPct val="80000"/>
                </a:lnSpc>
              </a:pPr>
              <a:r>
                <a:rPr lang="en-US" altLang="en-US" sz="2000"/>
                <a:t>franc</a:t>
              </a:r>
            </a:p>
          </p:txBody>
        </p:sp>
        <p:sp>
          <p:nvSpPr>
            <p:cNvPr id="138254" name="Text Box 1038"/>
            <p:cNvSpPr txBox="1">
              <a:spLocks noChangeArrowheads="1"/>
            </p:cNvSpPr>
            <p:nvPr/>
          </p:nvSpPr>
          <p:spPr bwMode="auto">
            <a:xfrm>
              <a:off x="4032" y="3600"/>
              <a:ext cx="641" cy="3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80000"/>
                </a:lnSpc>
              </a:pPr>
              <a:r>
                <a:rPr lang="en-US" altLang="en-US" sz="2000"/>
                <a:t>Thai</a:t>
              </a:r>
            </a:p>
            <a:p>
              <a:pPr>
                <a:lnSpc>
                  <a:spcPct val="80000"/>
                </a:lnSpc>
              </a:pPr>
              <a:r>
                <a:rPr lang="en-US" altLang="en-US" sz="2000"/>
                <a:t>baht</a:t>
              </a:r>
            </a:p>
          </p:txBody>
        </p:sp>
        <p:sp>
          <p:nvSpPr>
            <p:cNvPr id="138255" name="Text Box 1039"/>
            <p:cNvSpPr txBox="1">
              <a:spLocks noChangeArrowheads="1"/>
            </p:cNvSpPr>
            <p:nvPr/>
          </p:nvSpPr>
          <p:spPr bwMode="auto">
            <a:xfrm>
              <a:off x="1776" y="2880"/>
              <a:ext cx="864" cy="3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80000"/>
                </a:lnSpc>
              </a:pPr>
              <a:r>
                <a:rPr lang="en-US" altLang="en-US" sz="2000"/>
                <a:t>Canadian dollar</a:t>
              </a:r>
            </a:p>
          </p:txBody>
        </p:sp>
        <p:sp>
          <p:nvSpPr>
            <p:cNvPr id="138256" name="Text Box 1040"/>
            <p:cNvSpPr txBox="1">
              <a:spLocks noChangeArrowheads="1"/>
            </p:cNvSpPr>
            <p:nvPr/>
          </p:nvSpPr>
          <p:spPr bwMode="auto">
            <a:xfrm>
              <a:off x="2640" y="2832"/>
              <a:ext cx="912" cy="3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80000"/>
                </a:lnSpc>
              </a:pPr>
              <a:r>
                <a:rPr lang="en-US" altLang="en-US" sz="2000"/>
                <a:t>Australian</a:t>
              </a:r>
            </a:p>
            <a:p>
              <a:pPr>
                <a:lnSpc>
                  <a:spcPct val="80000"/>
                </a:lnSpc>
              </a:pPr>
              <a:r>
                <a:rPr lang="en-US" altLang="en-US" sz="2000"/>
                <a:t>dollar</a:t>
              </a:r>
            </a:p>
          </p:txBody>
        </p:sp>
        <p:sp>
          <p:nvSpPr>
            <p:cNvPr id="138257" name="Text Box 1041"/>
            <p:cNvSpPr txBox="1">
              <a:spLocks noChangeArrowheads="1"/>
            </p:cNvSpPr>
            <p:nvPr/>
          </p:nvSpPr>
          <p:spPr bwMode="auto">
            <a:xfrm>
              <a:off x="3456" y="2304"/>
              <a:ext cx="960" cy="3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80000"/>
                </a:lnSpc>
              </a:pPr>
              <a:r>
                <a:rPr lang="en-US" altLang="en-US" sz="2000"/>
                <a:t>Malaysian</a:t>
              </a:r>
            </a:p>
            <a:p>
              <a:pPr>
                <a:lnSpc>
                  <a:spcPct val="80000"/>
                </a:lnSpc>
              </a:pPr>
              <a:r>
                <a:rPr lang="en-US" altLang="en-US" sz="2000"/>
                <a:t>ringgit</a:t>
              </a:r>
            </a:p>
          </p:txBody>
        </p:sp>
        <p:sp>
          <p:nvSpPr>
            <p:cNvPr id="138258" name="Text Box 1042"/>
            <p:cNvSpPr txBox="1">
              <a:spLocks noChangeArrowheads="1"/>
            </p:cNvSpPr>
            <p:nvPr/>
          </p:nvSpPr>
          <p:spPr bwMode="auto">
            <a:xfrm>
              <a:off x="4272" y="1056"/>
              <a:ext cx="1008" cy="3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80000"/>
                </a:lnSpc>
              </a:pPr>
              <a:r>
                <a:rPr lang="en-US" altLang="en-US" sz="2000"/>
                <a:t>Indonesian</a:t>
              </a:r>
            </a:p>
            <a:p>
              <a:pPr>
                <a:lnSpc>
                  <a:spcPct val="80000"/>
                </a:lnSpc>
              </a:pPr>
              <a:r>
                <a:rPr lang="en-US" altLang="en-US" sz="2000"/>
                <a:t>rupiah</a:t>
              </a:r>
            </a:p>
          </p:txBody>
        </p:sp>
      </p:grpSp>
    </p:spTree>
    <p:extLst>
      <p:ext uri="{BB962C8B-B14F-4D97-AF65-F5344CB8AC3E}">
        <p14:creationId xmlns:p14="http://schemas.microsoft.com/office/powerpoint/2010/main" val="21494996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38259"/>
                                        </p:tgtEl>
                                        <p:attrNameLst>
                                          <p:attrName>style.visibility</p:attrName>
                                        </p:attrNameLst>
                                      </p:cBhvr>
                                      <p:to>
                                        <p:strVal val="visible"/>
                                      </p:to>
                                    </p:set>
                                    <p:animEffect transition="in" filter="wipe(up)">
                                      <p:cBhvr>
                                        <p:cTn id="7" dur="500"/>
                                        <p:tgtEl>
                                          <p:spTgt spid="1382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657" name="Rectangle 305"/>
          <p:cNvSpPr>
            <a:spLocks noGrp="1" noChangeArrowheads="1"/>
          </p:cNvSpPr>
          <p:nvPr>
            <p:ph type="body" idx="1"/>
          </p:nvPr>
        </p:nvSpPr>
        <p:spPr>
          <a:xfrm>
            <a:off x="447183" y="1204324"/>
            <a:ext cx="8229600" cy="4456924"/>
          </a:xfrm>
        </p:spPr>
        <p:txBody>
          <a:bodyPr/>
          <a:lstStyle/>
          <a:p>
            <a:pPr marL="0" indent="0">
              <a:buNone/>
            </a:pPr>
            <a:r>
              <a:rPr lang="en-US" altLang="en-US" dirty="0"/>
              <a:t>To make the long-term financing decision, the MNC must</a:t>
            </a:r>
          </a:p>
          <a:p>
            <a:pPr marL="800100" lvl="1" indent="-342900">
              <a:buSzPct val="90000"/>
              <a:buFont typeface="Wingdings" panose="05000000000000000000" pitchFamily="2" charset="2"/>
              <a:buChar char=""/>
            </a:pPr>
            <a:r>
              <a:rPr lang="en-US" altLang="en-US" dirty="0"/>
              <a:t>determine the amount of funds needed,</a:t>
            </a:r>
          </a:p>
          <a:p>
            <a:pPr marL="800100" lvl="1" indent="-342900">
              <a:buSzPct val="90000"/>
              <a:buFont typeface="Wingdings" panose="05000000000000000000" pitchFamily="2" charset="2"/>
              <a:buChar char=""/>
            </a:pPr>
            <a:r>
              <a:rPr lang="en-US" altLang="en-US" dirty="0"/>
              <a:t>forecast the price (interest rate) at which the bond may be issued, and</a:t>
            </a:r>
          </a:p>
          <a:p>
            <a:pPr marL="800100" lvl="1" indent="-342900">
              <a:buSzPct val="90000"/>
              <a:buFont typeface="Wingdings" panose="05000000000000000000" pitchFamily="2" charset="2"/>
              <a:buChar char=""/>
            </a:pPr>
            <a:r>
              <a:rPr lang="en-US" altLang="en-US" dirty="0"/>
              <a:t>forecast the exchange rates of the borrowed currency for the times when it has to make payments (coupons and principal) to the bondholders.</a:t>
            </a:r>
          </a:p>
        </p:txBody>
      </p:sp>
      <p:sp>
        <p:nvSpPr>
          <p:cNvPr id="100659" name="Rectangle 307"/>
          <p:cNvSpPr>
            <a:spLocks noGrp="1" noChangeArrowheads="1"/>
          </p:cNvSpPr>
          <p:nvPr>
            <p:ph type="title"/>
          </p:nvPr>
        </p:nvSpPr>
        <p:spPr>
          <a:xfrm>
            <a:off x="-10017" y="188640"/>
            <a:ext cx="9144000" cy="990601"/>
          </a:xfrm>
          <a:noFill/>
          <a:ln/>
        </p:spPr>
        <p:txBody>
          <a:bodyPr/>
          <a:lstStyle/>
          <a:p>
            <a:r>
              <a:rPr lang="en-US" altLang="en-US" dirty="0"/>
              <a:t>The Long-Term Financing Decision</a:t>
            </a:r>
          </a:p>
        </p:txBody>
      </p:sp>
    </p:spTree>
    <p:extLst>
      <p:ext uri="{BB962C8B-B14F-4D97-AF65-F5344CB8AC3E}">
        <p14:creationId xmlns:p14="http://schemas.microsoft.com/office/powerpoint/2010/main" val="41375535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0657">
                                            <p:txEl>
                                              <p:pRg st="0" end="0"/>
                                            </p:txEl>
                                          </p:spTgt>
                                        </p:tgtEl>
                                        <p:attrNameLst>
                                          <p:attrName>style.visibility</p:attrName>
                                        </p:attrNameLst>
                                      </p:cBhvr>
                                      <p:to>
                                        <p:strVal val="visible"/>
                                      </p:to>
                                    </p:set>
                                    <p:animEffect transition="in" filter="wipe(left)">
                                      <p:cBhvr>
                                        <p:cTn id="7" dur="500"/>
                                        <p:tgtEl>
                                          <p:spTgt spid="10065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0657">
                                            <p:txEl>
                                              <p:pRg st="1" end="1"/>
                                            </p:txEl>
                                          </p:spTgt>
                                        </p:tgtEl>
                                        <p:attrNameLst>
                                          <p:attrName>style.visibility</p:attrName>
                                        </p:attrNameLst>
                                      </p:cBhvr>
                                      <p:to>
                                        <p:strVal val="visible"/>
                                      </p:to>
                                    </p:set>
                                    <p:animEffect transition="in" filter="wipe(left)">
                                      <p:cBhvr>
                                        <p:cTn id="12" dur="500"/>
                                        <p:tgtEl>
                                          <p:spTgt spid="10065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0657">
                                            <p:txEl>
                                              <p:pRg st="2" end="2"/>
                                            </p:txEl>
                                          </p:spTgt>
                                        </p:tgtEl>
                                        <p:attrNameLst>
                                          <p:attrName>style.visibility</p:attrName>
                                        </p:attrNameLst>
                                      </p:cBhvr>
                                      <p:to>
                                        <p:strVal val="visible"/>
                                      </p:to>
                                    </p:set>
                                    <p:animEffect transition="in" filter="wipe(left)">
                                      <p:cBhvr>
                                        <p:cTn id="17" dur="500"/>
                                        <p:tgtEl>
                                          <p:spTgt spid="10065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0657">
                                            <p:txEl>
                                              <p:pRg st="3" end="3"/>
                                            </p:txEl>
                                          </p:spTgt>
                                        </p:tgtEl>
                                        <p:attrNameLst>
                                          <p:attrName>style.visibility</p:attrName>
                                        </p:attrNameLst>
                                      </p:cBhvr>
                                      <p:to>
                                        <p:strVal val="visible"/>
                                      </p:to>
                                    </p:set>
                                    <p:animEffect transition="in" filter="wipe(left)">
                                      <p:cBhvr>
                                        <p:cTn id="22" dur="500"/>
                                        <p:tgtEl>
                                          <p:spTgt spid="10065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657" grpId="0" build="p" bldLvl="2"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5" name="Rectangle 3"/>
          <p:cNvSpPr>
            <a:spLocks noGrp="1" noChangeArrowheads="1"/>
          </p:cNvSpPr>
          <p:nvPr>
            <p:ph type="body" idx="1"/>
          </p:nvPr>
        </p:nvSpPr>
        <p:spPr>
          <a:xfrm>
            <a:off x="457200" y="1143287"/>
            <a:ext cx="8229600" cy="3917032"/>
          </a:xfrm>
        </p:spPr>
        <p:txBody>
          <a:bodyPr/>
          <a:lstStyle/>
          <a:p>
            <a:pPr>
              <a:buFont typeface="Wingdings" panose="05000000000000000000" pitchFamily="2" charset="2"/>
              <a:buChar char="§"/>
            </a:pPr>
            <a:r>
              <a:rPr lang="en-US" altLang="en-US" dirty="0"/>
              <a:t>Then the probability distribution of the bond’s financing costs may be determined.</a:t>
            </a:r>
          </a:p>
          <a:p>
            <a:pPr>
              <a:buFont typeface="Wingdings" panose="05000000000000000000" pitchFamily="2" charset="2"/>
              <a:buChar char="§"/>
            </a:pPr>
            <a:r>
              <a:rPr lang="en-US" altLang="en-US" dirty="0"/>
              <a:t>An MNC that denominates bonds in a foreign currency may achieve major cost reductions, but is subject to the possibility of incurring high costs if the borrowed currency appreciates over time.</a:t>
            </a:r>
          </a:p>
        </p:txBody>
      </p:sp>
      <p:sp>
        <p:nvSpPr>
          <p:cNvPr id="141316" name="Rectangle 4"/>
          <p:cNvSpPr>
            <a:spLocks noGrp="1" noChangeArrowheads="1"/>
          </p:cNvSpPr>
          <p:nvPr>
            <p:ph type="title"/>
          </p:nvPr>
        </p:nvSpPr>
        <p:spPr>
          <a:xfrm>
            <a:off x="0" y="287"/>
            <a:ext cx="9144000" cy="1143000"/>
          </a:xfrm>
          <a:noFill/>
          <a:ln/>
        </p:spPr>
        <p:txBody>
          <a:bodyPr/>
          <a:lstStyle/>
          <a:p>
            <a:r>
              <a:rPr lang="en-US" altLang="en-US" sz="3200" dirty="0"/>
              <a:t>The Long-Term Financing Decision</a:t>
            </a:r>
          </a:p>
        </p:txBody>
      </p:sp>
    </p:spTree>
    <p:extLst>
      <p:ext uri="{BB962C8B-B14F-4D97-AF65-F5344CB8AC3E}">
        <p14:creationId xmlns:p14="http://schemas.microsoft.com/office/powerpoint/2010/main" val="3517659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9" name="Rectangle 5"/>
          <p:cNvSpPr>
            <a:spLocks noGrp="1" noChangeArrowheads="1"/>
          </p:cNvSpPr>
          <p:nvPr>
            <p:ph type="title"/>
          </p:nvPr>
        </p:nvSpPr>
        <p:spPr>
          <a:xfrm>
            <a:off x="0" y="228600"/>
            <a:ext cx="9144000" cy="1143000"/>
          </a:xfrm>
          <a:noFill/>
          <a:ln/>
        </p:spPr>
        <p:txBody>
          <a:bodyPr/>
          <a:lstStyle/>
          <a:p>
            <a:r>
              <a:rPr lang="en-US" altLang="en-US" sz="3200" dirty="0"/>
              <a:t>Actual Costs of Financing</a:t>
            </a:r>
          </a:p>
        </p:txBody>
      </p:sp>
      <p:sp>
        <p:nvSpPr>
          <p:cNvPr id="139270" name="Text Box 6"/>
          <p:cNvSpPr txBox="1">
            <a:spLocks noChangeArrowheads="1"/>
          </p:cNvSpPr>
          <p:nvPr/>
        </p:nvSpPr>
        <p:spPr bwMode="auto">
          <a:xfrm>
            <a:off x="0" y="1066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t>With Pound-Denominated Bonds from a U.S. Perspective</a:t>
            </a:r>
          </a:p>
        </p:txBody>
      </p:sp>
      <p:grpSp>
        <p:nvGrpSpPr>
          <p:cNvPr id="139273" name="Group 9"/>
          <p:cNvGrpSpPr>
            <a:grpSpLocks/>
          </p:cNvGrpSpPr>
          <p:nvPr/>
        </p:nvGrpSpPr>
        <p:grpSpPr bwMode="auto">
          <a:xfrm>
            <a:off x="990600" y="1752600"/>
            <a:ext cx="7696200" cy="4911725"/>
            <a:chOff x="624" y="1056"/>
            <a:chExt cx="4848" cy="3094"/>
          </a:xfrm>
        </p:grpSpPr>
        <p:graphicFrame>
          <p:nvGraphicFramePr>
            <p:cNvPr id="139268" name="Object 4"/>
            <p:cNvGraphicFramePr>
              <a:graphicFrameLocks noChangeAspect="1"/>
            </p:cNvGraphicFramePr>
            <p:nvPr/>
          </p:nvGraphicFramePr>
          <p:xfrm>
            <a:off x="768" y="1344"/>
            <a:ext cx="4320" cy="2806"/>
          </p:xfrm>
          <a:graphic>
            <a:graphicData uri="http://schemas.openxmlformats.org/presentationml/2006/ole">
              <mc:AlternateContent xmlns:mc="http://schemas.openxmlformats.org/markup-compatibility/2006">
                <mc:Choice xmlns:v="urn:schemas-microsoft-com:vml" Requires="v">
                  <p:oleObj spid="_x0000_s11275" name="Worksheet" r:id="rId3" imgW="4267561" imgH="2772137" progId="Excel.Sheet.8">
                    <p:embed/>
                  </p:oleObj>
                </mc:Choice>
                <mc:Fallback>
                  <p:oleObj name="Worksheet" r:id="rId3" imgW="4267561" imgH="2772137" progId="Excel.Sheet.8">
                    <p:embed/>
                    <p:pic>
                      <p:nvPicPr>
                        <p:cNvPr id="13926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8" y="1344"/>
                          <a:ext cx="4320" cy="28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39271" name="Text Box 7"/>
            <p:cNvSpPr txBox="1">
              <a:spLocks noChangeArrowheads="1"/>
            </p:cNvSpPr>
            <p:nvPr/>
          </p:nvSpPr>
          <p:spPr bwMode="auto">
            <a:xfrm>
              <a:off x="624" y="1056"/>
              <a:ext cx="873" cy="4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000"/>
                <a:t>Exchange</a:t>
              </a:r>
            </a:p>
            <a:p>
              <a:r>
                <a:rPr lang="en-US" altLang="en-US" sz="2000"/>
                <a:t>Rate of £</a:t>
              </a:r>
            </a:p>
          </p:txBody>
        </p:sp>
        <p:sp>
          <p:nvSpPr>
            <p:cNvPr id="139272" name="Text Box 8"/>
            <p:cNvSpPr txBox="1">
              <a:spLocks noChangeArrowheads="1"/>
            </p:cNvSpPr>
            <p:nvPr/>
          </p:nvSpPr>
          <p:spPr bwMode="auto">
            <a:xfrm>
              <a:off x="2976" y="1056"/>
              <a:ext cx="2496" cy="4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2000"/>
                <a:t>US$ Needed to Cover Annual Coupon Payment of £1 million</a:t>
              </a:r>
            </a:p>
          </p:txBody>
        </p:sp>
      </p:grpSp>
    </p:spTree>
    <p:extLst>
      <p:ext uri="{BB962C8B-B14F-4D97-AF65-F5344CB8AC3E}">
        <p14:creationId xmlns:p14="http://schemas.microsoft.com/office/powerpoint/2010/main" val="6649399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39273"/>
                                        </p:tgtEl>
                                        <p:attrNameLst>
                                          <p:attrName>style.visibility</p:attrName>
                                        </p:attrNameLst>
                                      </p:cBhvr>
                                      <p:to>
                                        <p:strVal val="visible"/>
                                      </p:to>
                                    </p:set>
                                    <p:animEffect transition="in" filter="wipe(up)">
                                      <p:cBhvr>
                                        <p:cTn id="7" dur="500"/>
                                        <p:tgtEl>
                                          <p:spTgt spid="1392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759" name="Rectangle 1335"/>
          <p:cNvSpPr>
            <a:spLocks noGrp="1" noChangeArrowheads="1"/>
          </p:cNvSpPr>
          <p:nvPr>
            <p:ph type="body" idx="1"/>
          </p:nvPr>
        </p:nvSpPr>
        <p:spPr>
          <a:xfrm>
            <a:off x="457200" y="908720"/>
            <a:ext cx="8229600" cy="3917032"/>
          </a:xfrm>
        </p:spPr>
        <p:txBody>
          <a:bodyPr/>
          <a:lstStyle/>
          <a:p>
            <a:pPr>
              <a:buFont typeface="Wingdings" panose="05000000000000000000" pitchFamily="2" charset="2"/>
              <a:buChar char="§"/>
            </a:pPr>
            <a:r>
              <a:rPr lang="en-US" altLang="en-US" dirty="0"/>
              <a:t>Point-estimate exchange rate forecasts cannot adequately account for the potential impact of exchange rate fluctuations.</a:t>
            </a:r>
          </a:p>
          <a:p>
            <a:pPr>
              <a:buFont typeface="Wingdings" panose="05000000000000000000" pitchFamily="2" charset="2"/>
              <a:buChar char="§"/>
            </a:pPr>
            <a:r>
              <a:rPr lang="en-US" altLang="en-US" dirty="0"/>
              <a:t>Instead, the probability distribution of the exchange rate should be developed, so as to determine the expected financing cost and its probability distribution.</a:t>
            </a:r>
          </a:p>
          <a:p>
            <a:pPr>
              <a:buFont typeface="Wingdings" panose="05000000000000000000" pitchFamily="2" charset="2"/>
              <a:buChar char="§"/>
            </a:pPr>
            <a:r>
              <a:rPr lang="en-US" altLang="en-US" dirty="0"/>
              <a:t>Computer simulation may aid the process.</a:t>
            </a:r>
          </a:p>
        </p:txBody>
      </p:sp>
      <p:sp>
        <p:nvSpPr>
          <p:cNvPr id="104760" name="Rectangle 1336"/>
          <p:cNvSpPr>
            <a:spLocks noGrp="1" noChangeArrowheads="1"/>
          </p:cNvSpPr>
          <p:nvPr>
            <p:ph type="title"/>
          </p:nvPr>
        </p:nvSpPr>
        <p:spPr>
          <a:xfrm>
            <a:off x="457200" y="274638"/>
            <a:ext cx="8229600" cy="634082"/>
          </a:xfrm>
        </p:spPr>
        <p:txBody>
          <a:bodyPr/>
          <a:lstStyle/>
          <a:p>
            <a:r>
              <a:rPr lang="en-US" altLang="en-US" sz="3200" dirty="0"/>
              <a:t>Managing Exchange Rate Risk</a:t>
            </a:r>
          </a:p>
        </p:txBody>
      </p:sp>
    </p:spTree>
    <p:extLst>
      <p:ext uri="{BB962C8B-B14F-4D97-AF65-F5344CB8AC3E}">
        <p14:creationId xmlns:p14="http://schemas.microsoft.com/office/powerpoint/2010/main" val="29646568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4759">
                                            <p:txEl>
                                              <p:pRg st="0" end="0"/>
                                            </p:txEl>
                                          </p:spTgt>
                                        </p:tgtEl>
                                        <p:attrNameLst>
                                          <p:attrName>style.visibility</p:attrName>
                                        </p:attrNameLst>
                                      </p:cBhvr>
                                      <p:to>
                                        <p:strVal val="visible"/>
                                      </p:to>
                                    </p:set>
                                    <p:animEffect transition="in" filter="wipe(left)">
                                      <p:cBhvr>
                                        <p:cTn id="7" dur="500"/>
                                        <p:tgtEl>
                                          <p:spTgt spid="1047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4759">
                                            <p:txEl>
                                              <p:pRg st="1" end="1"/>
                                            </p:txEl>
                                          </p:spTgt>
                                        </p:tgtEl>
                                        <p:attrNameLst>
                                          <p:attrName>style.visibility</p:attrName>
                                        </p:attrNameLst>
                                      </p:cBhvr>
                                      <p:to>
                                        <p:strVal val="visible"/>
                                      </p:to>
                                    </p:set>
                                    <p:animEffect transition="in" filter="wipe(left)">
                                      <p:cBhvr>
                                        <p:cTn id="12" dur="500"/>
                                        <p:tgtEl>
                                          <p:spTgt spid="1047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4759">
                                            <p:txEl>
                                              <p:pRg st="2" end="2"/>
                                            </p:txEl>
                                          </p:spTgt>
                                        </p:tgtEl>
                                        <p:attrNameLst>
                                          <p:attrName>style.visibility</p:attrName>
                                        </p:attrNameLst>
                                      </p:cBhvr>
                                      <p:to>
                                        <p:strVal val="visible"/>
                                      </p:to>
                                    </p:set>
                                    <p:animEffect transition="in" filter="wipe(left)">
                                      <p:cBhvr>
                                        <p:cTn id="17" dur="500"/>
                                        <p:tgtEl>
                                          <p:spTgt spid="1047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75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457200" y="274638"/>
            <a:ext cx="8229600" cy="562074"/>
          </a:xfrm>
        </p:spPr>
        <p:txBody>
          <a:bodyPr/>
          <a:lstStyle/>
          <a:p>
            <a:r>
              <a:rPr lang="en-US" altLang="en-US" sz="3200" dirty="0"/>
              <a:t>Managing Exchange Rate Risk</a:t>
            </a:r>
          </a:p>
        </p:txBody>
      </p:sp>
      <p:sp>
        <p:nvSpPr>
          <p:cNvPr id="142339" name="Rectangle 3"/>
          <p:cNvSpPr>
            <a:spLocks noGrp="1" noChangeArrowheads="1"/>
          </p:cNvSpPr>
          <p:nvPr>
            <p:ph type="body" idx="1"/>
          </p:nvPr>
        </p:nvSpPr>
        <p:spPr>
          <a:xfrm>
            <a:off x="457200" y="1196752"/>
            <a:ext cx="8229600" cy="3917032"/>
          </a:xfrm>
        </p:spPr>
        <p:txBody>
          <a:bodyPr/>
          <a:lstStyle/>
          <a:p>
            <a:pPr marL="0" indent="0">
              <a:buNone/>
            </a:pPr>
            <a:r>
              <a:rPr lang="en-US" altLang="en-US" dirty="0"/>
              <a:t>The exchange rate risk from financing with bonds in foreign currencies can be reduced by using:</a:t>
            </a:r>
          </a:p>
          <a:p>
            <a:pPr>
              <a:buSzPct val="90000"/>
              <a:buFont typeface="Wingdings" panose="05000000000000000000" pitchFamily="2" charset="2"/>
              <a:buChar char=""/>
            </a:pPr>
            <a:r>
              <a:rPr lang="en-US" altLang="en-US" dirty="0"/>
              <a:t>offsetting cash inflows in the borrowed currency</a:t>
            </a:r>
          </a:p>
          <a:p>
            <a:pPr>
              <a:buSzPct val="90000"/>
              <a:buFont typeface="Wingdings" panose="05000000000000000000" pitchFamily="2" charset="2"/>
              <a:buChar char=""/>
            </a:pPr>
            <a:r>
              <a:rPr lang="en-US" altLang="en-US" dirty="0"/>
              <a:t>forward contracts</a:t>
            </a:r>
          </a:p>
          <a:p>
            <a:pPr>
              <a:buSzPct val="90000"/>
              <a:buFont typeface="Wingdings" panose="05000000000000000000" pitchFamily="2" charset="2"/>
              <a:buChar char=""/>
            </a:pPr>
            <a:r>
              <a:rPr lang="en-US" altLang="en-US" dirty="0"/>
              <a:t>currency swaps</a:t>
            </a:r>
          </a:p>
        </p:txBody>
      </p:sp>
    </p:spTree>
    <p:extLst>
      <p:ext uri="{BB962C8B-B14F-4D97-AF65-F5344CB8AC3E}">
        <p14:creationId xmlns:p14="http://schemas.microsoft.com/office/powerpoint/2010/main" val="2365691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0904" name="Group 72"/>
          <p:cNvGrpSpPr>
            <a:grpSpLocks/>
          </p:cNvGrpSpPr>
          <p:nvPr/>
        </p:nvGrpSpPr>
        <p:grpSpPr bwMode="auto">
          <a:xfrm>
            <a:off x="3733800" y="2971800"/>
            <a:ext cx="1687513" cy="762000"/>
            <a:chOff x="2352" y="1872"/>
            <a:chExt cx="1063" cy="480"/>
          </a:xfrm>
        </p:grpSpPr>
        <p:sp>
          <p:nvSpPr>
            <p:cNvPr id="120857" name="Rectangle 25"/>
            <p:cNvSpPr>
              <a:spLocks noChangeArrowheads="1"/>
            </p:cNvSpPr>
            <p:nvPr/>
          </p:nvSpPr>
          <p:spPr bwMode="auto">
            <a:xfrm>
              <a:off x="2393" y="1872"/>
              <a:ext cx="1022" cy="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0000"/>
                </a:lnSpc>
              </a:pPr>
              <a:r>
                <a:rPr lang="en-US" altLang="en-US"/>
                <a:t>Euro</a:t>
              </a:r>
            </a:p>
            <a:p>
              <a:pPr>
                <a:lnSpc>
                  <a:spcPct val="80000"/>
                </a:lnSpc>
              </a:pPr>
              <a:r>
                <a:rPr lang="en-US" altLang="en-US"/>
                <a:t>Payments</a:t>
              </a:r>
            </a:p>
          </p:txBody>
        </p:sp>
        <p:sp>
          <p:nvSpPr>
            <p:cNvPr id="120893" name="Line 61"/>
            <p:cNvSpPr>
              <a:spLocks noChangeShapeType="1"/>
            </p:cNvSpPr>
            <p:nvPr/>
          </p:nvSpPr>
          <p:spPr bwMode="auto">
            <a:xfrm>
              <a:off x="2352" y="2352"/>
              <a:ext cx="1056" cy="0"/>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20905" name="Group 73"/>
          <p:cNvGrpSpPr>
            <a:grpSpLocks/>
          </p:cNvGrpSpPr>
          <p:nvPr/>
        </p:nvGrpSpPr>
        <p:grpSpPr bwMode="auto">
          <a:xfrm>
            <a:off x="3733800" y="3962400"/>
            <a:ext cx="1700213" cy="749300"/>
            <a:chOff x="2352" y="2496"/>
            <a:chExt cx="1071" cy="472"/>
          </a:xfrm>
        </p:grpSpPr>
        <p:sp>
          <p:nvSpPr>
            <p:cNvPr id="120866" name="Rectangle 34"/>
            <p:cNvSpPr>
              <a:spLocks noChangeArrowheads="1"/>
            </p:cNvSpPr>
            <p:nvPr/>
          </p:nvSpPr>
          <p:spPr bwMode="auto">
            <a:xfrm>
              <a:off x="2401" y="2544"/>
              <a:ext cx="1022" cy="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0000"/>
                </a:lnSpc>
              </a:pPr>
              <a:r>
                <a:rPr lang="en-US" altLang="en-US"/>
                <a:t>Dollar</a:t>
              </a:r>
            </a:p>
            <a:p>
              <a:pPr>
                <a:lnSpc>
                  <a:spcPct val="80000"/>
                </a:lnSpc>
              </a:pPr>
              <a:r>
                <a:rPr lang="en-US" altLang="en-US"/>
                <a:t>Payments</a:t>
              </a:r>
            </a:p>
          </p:txBody>
        </p:sp>
        <p:sp>
          <p:nvSpPr>
            <p:cNvPr id="120894" name="Line 62"/>
            <p:cNvSpPr>
              <a:spLocks noChangeShapeType="1"/>
            </p:cNvSpPr>
            <p:nvPr/>
          </p:nvSpPr>
          <p:spPr bwMode="auto">
            <a:xfrm flipH="1">
              <a:off x="2352" y="2496"/>
              <a:ext cx="1056" cy="0"/>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20906" name="Group 74"/>
          <p:cNvGrpSpPr>
            <a:grpSpLocks/>
          </p:cNvGrpSpPr>
          <p:nvPr/>
        </p:nvGrpSpPr>
        <p:grpSpPr bwMode="auto">
          <a:xfrm>
            <a:off x="381000" y="4419600"/>
            <a:ext cx="3352800" cy="1981200"/>
            <a:chOff x="240" y="2784"/>
            <a:chExt cx="2112" cy="1248"/>
          </a:xfrm>
        </p:grpSpPr>
        <p:sp>
          <p:nvSpPr>
            <p:cNvPr id="120845" name="Rectangle 13"/>
            <p:cNvSpPr>
              <a:spLocks noChangeArrowheads="1"/>
            </p:cNvSpPr>
            <p:nvPr/>
          </p:nvSpPr>
          <p:spPr bwMode="auto">
            <a:xfrm>
              <a:off x="240" y="3312"/>
              <a:ext cx="2064" cy="67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46" name="Rectangle 14"/>
            <p:cNvSpPr>
              <a:spLocks noChangeArrowheads="1"/>
            </p:cNvSpPr>
            <p:nvPr/>
          </p:nvSpPr>
          <p:spPr bwMode="auto">
            <a:xfrm>
              <a:off x="288" y="3360"/>
              <a:ext cx="2064" cy="67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47" name="Rectangle 15"/>
            <p:cNvSpPr>
              <a:spLocks noChangeArrowheads="1"/>
            </p:cNvSpPr>
            <p:nvPr/>
          </p:nvSpPr>
          <p:spPr bwMode="auto">
            <a:xfrm>
              <a:off x="288" y="3408"/>
              <a:ext cx="2064" cy="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sz="2200"/>
                <a:t>Investors in Dollar-</a:t>
              </a:r>
            </a:p>
            <a:p>
              <a:pPr>
                <a:lnSpc>
                  <a:spcPct val="85000"/>
                </a:lnSpc>
              </a:pPr>
              <a:r>
                <a:rPr lang="en-US" altLang="en-US" sz="2200"/>
                <a:t>denominated Bonds</a:t>
              </a:r>
            </a:p>
            <a:p>
              <a:pPr>
                <a:lnSpc>
                  <a:spcPct val="85000"/>
                </a:lnSpc>
              </a:pPr>
              <a:r>
                <a:rPr lang="en-US" altLang="en-US" sz="2200"/>
                <a:t>Issued by Miller</a:t>
              </a:r>
            </a:p>
          </p:txBody>
        </p:sp>
        <p:sp>
          <p:nvSpPr>
            <p:cNvPr id="120882" name="Rectangle 50"/>
            <p:cNvSpPr>
              <a:spLocks noChangeArrowheads="1"/>
            </p:cNvSpPr>
            <p:nvPr/>
          </p:nvSpPr>
          <p:spPr bwMode="auto">
            <a:xfrm>
              <a:off x="1172" y="2832"/>
              <a:ext cx="1022" cy="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l">
                <a:lnSpc>
                  <a:spcPct val="80000"/>
                </a:lnSpc>
              </a:pPr>
              <a:r>
                <a:rPr lang="en-US" altLang="en-US"/>
                <a:t>Dollar</a:t>
              </a:r>
            </a:p>
            <a:p>
              <a:pPr algn="l">
                <a:lnSpc>
                  <a:spcPct val="80000"/>
                </a:lnSpc>
              </a:pPr>
              <a:r>
                <a:rPr lang="en-US" altLang="en-US"/>
                <a:t>Payments</a:t>
              </a:r>
            </a:p>
          </p:txBody>
        </p:sp>
        <p:sp>
          <p:nvSpPr>
            <p:cNvPr id="120896" name="Line 64"/>
            <p:cNvSpPr>
              <a:spLocks noChangeShapeType="1"/>
            </p:cNvSpPr>
            <p:nvPr/>
          </p:nvSpPr>
          <p:spPr bwMode="auto">
            <a:xfrm>
              <a:off x="1104" y="2784"/>
              <a:ext cx="0" cy="528"/>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20908" name="Group 76"/>
          <p:cNvGrpSpPr>
            <a:grpSpLocks/>
          </p:cNvGrpSpPr>
          <p:nvPr/>
        </p:nvGrpSpPr>
        <p:grpSpPr bwMode="auto">
          <a:xfrm>
            <a:off x="381000" y="1447800"/>
            <a:ext cx="8382000" cy="2971800"/>
            <a:chOff x="240" y="912"/>
            <a:chExt cx="5280" cy="1872"/>
          </a:xfrm>
        </p:grpSpPr>
        <p:grpSp>
          <p:nvGrpSpPr>
            <p:cNvPr id="120902" name="Group 70"/>
            <p:cNvGrpSpPr>
              <a:grpSpLocks/>
            </p:cNvGrpSpPr>
            <p:nvPr/>
          </p:nvGrpSpPr>
          <p:grpSpPr bwMode="auto">
            <a:xfrm>
              <a:off x="240" y="912"/>
              <a:ext cx="2112" cy="1872"/>
              <a:chOff x="240" y="912"/>
              <a:chExt cx="2112" cy="1872"/>
            </a:xfrm>
          </p:grpSpPr>
          <p:sp>
            <p:nvSpPr>
              <p:cNvPr id="120837" name="Rectangle 5"/>
              <p:cNvSpPr>
                <a:spLocks noChangeArrowheads="1"/>
              </p:cNvSpPr>
              <p:nvPr/>
            </p:nvSpPr>
            <p:spPr bwMode="auto">
              <a:xfrm>
                <a:off x="240" y="912"/>
                <a:ext cx="2064" cy="576"/>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38" name="Rectangle 6"/>
              <p:cNvSpPr>
                <a:spLocks noChangeArrowheads="1"/>
              </p:cNvSpPr>
              <p:nvPr/>
            </p:nvSpPr>
            <p:spPr bwMode="auto">
              <a:xfrm>
                <a:off x="288" y="960"/>
                <a:ext cx="2064" cy="576"/>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39" name="Rectangle 7"/>
              <p:cNvSpPr>
                <a:spLocks noChangeArrowheads="1"/>
              </p:cNvSpPr>
              <p:nvPr/>
            </p:nvSpPr>
            <p:spPr bwMode="auto">
              <a:xfrm>
                <a:off x="288" y="1056"/>
                <a:ext cx="2064" cy="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sz="2200"/>
                  <a:t>Euros Received From</a:t>
                </a:r>
              </a:p>
              <a:p>
                <a:pPr>
                  <a:lnSpc>
                    <a:spcPct val="85000"/>
                  </a:lnSpc>
                </a:pPr>
                <a:r>
                  <a:rPr lang="en-US" altLang="en-US" sz="2200"/>
                  <a:t>Ongoing Operations</a:t>
                </a:r>
              </a:p>
            </p:txBody>
          </p:sp>
          <p:sp>
            <p:nvSpPr>
              <p:cNvPr id="120849" name="Rectangle 17"/>
              <p:cNvSpPr>
                <a:spLocks noChangeArrowheads="1"/>
              </p:cNvSpPr>
              <p:nvPr/>
            </p:nvSpPr>
            <p:spPr bwMode="auto">
              <a:xfrm>
                <a:off x="240" y="2064"/>
                <a:ext cx="2084" cy="67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50" name="Rectangle 18"/>
              <p:cNvSpPr>
                <a:spLocks noChangeArrowheads="1"/>
              </p:cNvSpPr>
              <p:nvPr/>
            </p:nvSpPr>
            <p:spPr bwMode="auto">
              <a:xfrm>
                <a:off x="288" y="2112"/>
                <a:ext cx="2064" cy="67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51" name="Rectangle 19"/>
              <p:cNvSpPr>
                <a:spLocks noChangeArrowheads="1"/>
              </p:cNvSpPr>
              <p:nvPr/>
            </p:nvSpPr>
            <p:spPr bwMode="auto">
              <a:xfrm>
                <a:off x="288" y="2160"/>
                <a:ext cx="2064" cy="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a:t>Miller Company</a:t>
                </a:r>
              </a:p>
              <a:p>
                <a:pPr>
                  <a:lnSpc>
                    <a:spcPct val="90000"/>
                  </a:lnSpc>
                </a:pPr>
                <a:r>
                  <a:rPr lang="en-US" altLang="en-US" sz="2000"/>
                  <a:t>[known within the dollar-</a:t>
                </a:r>
              </a:p>
              <a:p>
                <a:pPr>
                  <a:lnSpc>
                    <a:spcPct val="90000"/>
                  </a:lnSpc>
                </a:pPr>
                <a:r>
                  <a:rPr lang="en-US" altLang="en-US" sz="2000"/>
                  <a:t>denominated market]</a:t>
                </a:r>
              </a:p>
            </p:txBody>
          </p:sp>
          <p:sp>
            <p:nvSpPr>
              <p:cNvPr id="120881" name="Rectangle 49"/>
              <p:cNvSpPr>
                <a:spLocks noChangeArrowheads="1"/>
              </p:cNvSpPr>
              <p:nvPr/>
            </p:nvSpPr>
            <p:spPr bwMode="auto">
              <a:xfrm>
                <a:off x="1159" y="1584"/>
                <a:ext cx="1022" cy="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l">
                  <a:lnSpc>
                    <a:spcPct val="80000"/>
                  </a:lnSpc>
                </a:pPr>
                <a:r>
                  <a:rPr lang="en-US" altLang="en-US"/>
                  <a:t>Euro</a:t>
                </a:r>
              </a:p>
              <a:p>
                <a:pPr algn="l">
                  <a:lnSpc>
                    <a:spcPct val="80000"/>
                  </a:lnSpc>
                </a:pPr>
                <a:r>
                  <a:rPr lang="en-US" altLang="en-US"/>
                  <a:t>Payments</a:t>
                </a:r>
              </a:p>
            </p:txBody>
          </p:sp>
          <p:sp>
            <p:nvSpPr>
              <p:cNvPr id="120895" name="Line 63"/>
              <p:cNvSpPr>
                <a:spLocks noChangeShapeType="1"/>
              </p:cNvSpPr>
              <p:nvPr/>
            </p:nvSpPr>
            <p:spPr bwMode="auto">
              <a:xfrm>
                <a:off x="1104" y="1536"/>
                <a:ext cx="0" cy="528"/>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20903" name="Group 71"/>
            <p:cNvGrpSpPr>
              <a:grpSpLocks/>
            </p:cNvGrpSpPr>
            <p:nvPr/>
          </p:nvGrpSpPr>
          <p:grpSpPr bwMode="auto">
            <a:xfrm>
              <a:off x="3408" y="912"/>
              <a:ext cx="2112" cy="1872"/>
              <a:chOff x="3408" y="912"/>
              <a:chExt cx="2112" cy="1872"/>
            </a:xfrm>
          </p:grpSpPr>
          <p:sp>
            <p:nvSpPr>
              <p:cNvPr id="120885" name="Rectangle 53"/>
              <p:cNvSpPr>
                <a:spLocks noChangeArrowheads="1"/>
              </p:cNvSpPr>
              <p:nvPr/>
            </p:nvSpPr>
            <p:spPr bwMode="auto">
              <a:xfrm>
                <a:off x="3408" y="912"/>
                <a:ext cx="2064" cy="576"/>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86" name="Rectangle 54"/>
              <p:cNvSpPr>
                <a:spLocks noChangeArrowheads="1"/>
              </p:cNvSpPr>
              <p:nvPr/>
            </p:nvSpPr>
            <p:spPr bwMode="auto">
              <a:xfrm>
                <a:off x="3456" y="960"/>
                <a:ext cx="2064" cy="576"/>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89" name="Rectangle 57"/>
              <p:cNvSpPr>
                <a:spLocks noChangeArrowheads="1"/>
              </p:cNvSpPr>
              <p:nvPr/>
            </p:nvSpPr>
            <p:spPr bwMode="auto">
              <a:xfrm>
                <a:off x="3408" y="2064"/>
                <a:ext cx="2084" cy="67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90" name="Rectangle 58"/>
              <p:cNvSpPr>
                <a:spLocks noChangeArrowheads="1"/>
              </p:cNvSpPr>
              <p:nvPr/>
            </p:nvSpPr>
            <p:spPr bwMode="auto">
              <a:xfrm>
                <a:off x="3456" y="2112"/>
                <a:ext cx="2064" cy="67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61" name="Rectangle 29"/>
              <p:cNvSpPr>
                <a:spLocks noChangeArrowheads="1"/>
              </p:cNvSpPr>
              <p:nvPr/>
            </p:nvSpPr>
            <p:spPr bwMode="auto">
              <a:xfrm>
                <a:off x="3456" y="2160"/>
                <a:ext cx="2064" cy="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a:t>Beck Company</a:t>
                </a:r>
              </a:p>
              <a:p>
                <a:pPr>
                  <a:lnSpc>
                    <a:spcPct val="90000"/>
                  </a:lnSpc>
                </a:pPr>
                <a:r>
                  <a:rPr lang="en-US" altLang="en-US" sz="2000"/>
                  <a:t>[known within the euro-</a:t>
                </a:r>
              </a:p>
              <a:p>
                <a:pPr>
                  <a:lnSpc>
                    <a:spcPct val="90000"/>
                  </a:lnSpc>
                </a:pPr>
                <a:r>
                  <a:rPr lang="en-US" altLang="en-US" sz="2000"/>
                  <a:t>denominated market]</a:t>
                </a:r>
              </a:p>
            </p:txBody>
          </p:sp>
          <p:sp>
            <p:nvSpPr>
              <p:cNvPr id="120865" name="Rectangle 33"/>
              <p:cNvSpPr>
                <a:spLocks noChangeArrowheads="1"/>
              </p:cNvSpPr>
              <p:nvPr/>
            </p:nvSpPr>
            <p:spPr bwMode="auto">
              <a:xfrm>
                <a:off x="3456" y="1056"/>
                <a:ext cx="2064" cy="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sz="2200"/>
                  <a:t>Dollars Received From</a:t>
                </a:r>
              </a:p>
              <a:p>
                <a:pPr>
                  <a:lnSpc>
                    <a:spcPct val="85000"/>
                  </a:lnSpc>
                </a:pPr>
                <a:r>
                  <a:rPr lang="en-US" altLang="en-US" sz="2200"/>
                  <a:t>Ongoing Operations</a:t>
                </a:r>
              </a:p>
            </p:txBody>
          </p:sp>
          <p:sp>
            <p:nvSpPr>
              <p:cNvPr id="120873" name="Rectangle 41"/>
              <p:cNvSpPr>
                <a:spLocks noChangeArrowheads="1"/>
              </p:cNvSpPr>
              <p:nvPr/>
            </p:nvSpPr>
            <p:spPr bwMode="auto">
              <a:xfrm>
                <a:off x="3653" y="1584"/>
                <a:ext cx="1022" cy="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r">
                  <a:lnSpc>
                    <a:spcPct val="80000"/>
                  </a:lnSpc>
                </a:pPr>
                <a:r>
                  <a:rPr lang="en-US" altLang="en-US"/>
                  <a:t>Dollar</a:t>
                </a:r>
              </a:p>
              <a:p>
                <a:pPr algn="r">
                  <a:lnSpc>
                    <a:spcPct val="80000"/>
                  </a:lnSpc>
                </a:pPr>
                <a:r>
                  <a:rPr lang="en-US" altLang="en-US"/>
                  <a:t>Payments</a:t>
                </a:r>
              </a:p>
            </p:txBody>
          </p:sp>
          <p:sp>
            <p:nvSpPr>
              <p:cNvPr id="120897" name="Line 65"/>
              <p:cNvSpPr>
                <a:spLocks noChangeShapeType="1"/>
              </p:cNvSpPr>
              <p:nvPr/>
            </p:nvSpPr>
            <p:spPr bwMode="auto">
              <a:xfrm>
                <a:off x="4704" y="1536"/>
                <a:ext cx="0" cy="528"/>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120907" name="Group 75"/>
          <p:cNvGrpSpPr>
            <a:grpSpLocks/>
          </p:cNvGrpSpPr>
          <p:nvPr/>
        </p:nvGrpSpPr>
        <p:grpSpPr bwMode="auto">
          <a:xfrm>
            <a:off x="5410200" y="4419600"/>
            <a:ext cx="3352800" cy="1981200"/>
            <a:chOff x="3408" y="2784"/>
            <a:chExt cx="2112" cy="1248"/>
          </a:xfrm>
        </p:grpSpPr>
        <p:sp>
          <p:nvSpPr>
            <p:cNvPr id="120887" name="Rectangle 55"/>
            <p:cNvSpPr>
              <a:spLocks noChangeArrowheads="1"/>
            </p:cNvSpPr>
            <p:nvPr/>
          </p:nvSpPr>
          <p:spPr bwMode="auto">
            <a:xfrm>
              <a:off x="3408" y="3312"/>
              <a:ext cx="2064" cy="67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88" name="Rectangle 56"/>
            <p:cNvSpPr>
              <a:spLocks noChangeArrowheads="1"/>
            </p:cNvSpPr>
            <p:nvPr/>
          </p:nvSpPr>
          <p:spPr bwMode="auto">
            <a:xfrm>
              <a:off x="3456" y="3360"/>
              <a:ext cx="2064" cy="67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0843" name="Rectangle 11"/>
            <p:cNvSpPr>
              <a:spLocks noChangeArrowheads="1"/>
            </p:cNvSpPr>
            <p:nvPr/>
          </p:nvSpPr>
          <p:spPr bwMode="auto">
            <a:xfrm>
              <a:off x="3456" y="3408"/>
              <a:ext cx="2064" cy="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sz="2200"/>
                <a:t>Investors in Euro-</a:t>
              </a:r>
            </a:p>
            <a:p>
              <a:pPr>
                <a:lnSpc>
                  <a:spcPct val="85000"/>
                </a:lnSpc>
              </a:pPr>
              <a:r>
                <a:rPr lang="en-US" altLang="en-US" sz="2200"/>
                <a:t>denominated Bonds</a:t>
              </a:r>
            </a:p>
            <a:p>
              <a:pPr>
                <a:lnSpc>
                  <a:spcPct val="85000"/>
                </a:lnSpc>
              </a:pPr>
              <a:r>
                <a:rPr lang="en-US" altLang="en-US" sz="2200"/>
                <a:t>Issued by Beck</a:t>
              </a:r>
            </a:p>
          </p:txBody>
        </p:sp>
        <p:sp>
          <p:nvSpPr>
            <p:cNvPr id="120874" name="Rectangle 42"/>
            <p:cNvSpPr>
              <a:spLocks noChangeArrowheads="1"/>
            </p:cNvSpPr>
            <p:nvPr/>
          </p:nvSpPr>
          <p:spPr bwMode="auto">
            <a:xfrm>
              <a:off x="3640" y="2832"/>
              <a:ext cx="1022" cy="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r">
                <a:lnSpc>
                  <a:spcPct val="80000"/>
                </a:lnSpc>
              </a:pPr>
              <a:r>
                <a:rPr lang="en-US" altLang="en-US"/>
                <a:t>Euro</a:t>
              </a:r>
            </a:p>
            <a:p>
              <a:pPr algn="r">
                <a:lnSpc>
                  <a:spcPct val="80000"/>
                </a:lnSpc>
              </a:pPr>
              <a:r>
                <a:rPr lang="en-US" altLang="en-US"/>
                <a:t>Payments</a:t>
              </a:r>
            </a:p>
          </p:txBody>
        </p:sp>
        <p:sp>
          <p:nvSpPr>
            <p:cNvPr id="120898" name="Line 66"/>
            <p:cNvSpPr>
              <a:spLocks noChangeShapeType="1"/>
            </p:cNvSpPr>
            <p:nvPr/>
          </p:nvSpPr>
          <p:spPr bwMode="auto">
            <a:xfrm>
              <a:off x="4704" y="2784"/>
              <a:ext cx="0" cy="528"/>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20900" name="Rectangle 68"/>
          <p:cNvSpPr>
            <a:spLocks noGrp="1" noChangeArrowheads="1"/>
          </p:cNvSpPr>
          <p:nvPr>
            <p:ph type="title"/>
          </p:nvPr>
        </p:nvSpPr>
        <p:spPr>
          <a:xfrm>
            <a:off x="685800" y="304800"/>
            <a:ext cx="7772400" cy="709613"/>
          </a:xfrm>
        </p:spPr>
        <p:txBody>
          <a:bodyPr/>
          <a:lstStyle/>
          <a:p>
            <a:r>
              <a:rPr lang="en-US" altLang="en-US" sz="3200" dirty="0"/>
              <a:t>Illustration of A Currency Swap</a:t>
            </a:r>
          </a:p>
        </p:txBody>
      </p:sp>
    </p:spTree>
    <p:extLst>
      <p:ext uri="{BB962C8B-B14F-4D97-AF65-F5344CB8AC3E}">
        <p14:creationId xmlns:p14="http://schemas.microsoft.com/office/powerpoint/2010/main" val="254960744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20908"/>
                                        </p:tgtEl>
                                        <p:attrNameLst>
                                          <p:attrName>style.visibility</p:attrName>
                                        </p:attrNameLst>
                                      </p:cBhvr>
                                      <p:to>
                                        <p:strVal val="visible"/>
                                      </p:to>
                                    </p:set>
                                    <p:animEffect transition="in" filter="wipe(up)">
                                      <p:cBhvr>
                                        <p:cTn id="7" dur="500"/>
                                        <p:tgtEl>
                                          <p:spTgt spid="12090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20904"/>
                                        </p:tgtEl>
                                        <p:attrNameLst>
                                          <p:attrName>style.visibility</p:attrName>
                                        </p:attrNameLst>
                                      </p:cBhvr>
                                      <p:to>
                                        <p:strVal val="visible"/>
                                      </p:to>
                                    </p:set>
                                    <p:animEffect transition="in" filter="wipe(left)">
                                      <p:cBhvr>
                                        <p:cTn id="12" dur="500"/>
                                        <p:tgtEl>
                                          <p:spTgt spid="120904"/>
                                        </p:tgtEl>
                                      </p:cBhvr>
                                    </p:animEffect>
                                  </p:childTnLst>
                                </p:cTn>
                              </p:par>
                            </p:childTnLst>
                          </p:cTn>
                        </p:par>
                        <p:par>
                          <p:cTn id="13" fill="hold" nodeType="afterGroup">
                            <p:stCondLst>
                              <p:cond delay="500"/>
                            </p:stCondLst>
                            <p:childTnLst>
                              <p:par>
                                <p:cTn id="14" presetID="22" presetClass="entr" presetSubtype="1" fill="hold" nodeType="afterEffect">
                                  <p:stCondLst>
                                    <p:cond delay="0"/>
                                  </p:stCondLst>
                                  <p:childTnLst>
                                    <p:set>
                                      <p:cBhvr>
                                        <p:cTn id="15" dur="1" fill="hold">
                                          <p:stCondLst>
                                            <p:cond delay="0"/>
                                          </p:stCondLst>
                                        </p:cTn>
                                        <p:tgtEl>
                                          <p:spTgt spid="120907"/>
                                        </p:tgtEl>
                                        <p:attrNameLst>
                                          <p:attrName>style.visibility</p:attrName>
                                        </p:attrNameLst>
                                      </p:cBhvr>
                                      <p:to>
                                        <p:strVal val="visible"/>
                                      </p:to>
                                    </p:set>
                                    <p:animEffect transition="in" filter="wipe(up)">
                                      <p:cBhvr>
                                        <p:cTn id="16" dur="500"/>
                                        <p:tgtEl>
                                          <p:spTgt spid="120907"/>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2" fill="hold" nodeType="clickEffect">
                                  <p:stCondLst>
                                    <p:cond delay="0"/>
                                  </p:stCondLst>
                                  <p:childTnLst>
                                    <p:set>
                                      <p:cBhvr>
                                        <p:cTn id="20" dur="1" fill="hold">
                                          <p:stCondLst>
                                            <p:cond delay="0"/>
                                          </p:stCondLst>
                                        </p:cTn>
                                        <p:tgtEl>
                                          <p:spTgt spid="120905"/>
                                        </p:tgtEl>
                                        <p:attrNameLst>
                                          <p:attrName>style.visibility</p:attrName>
                                        </p:attrNameLst>
                                      </p:cBhvr>
                                      <p:to>
                                        <p:strVal val="visible"/>
                                      </p:to>
                                    </p:set>
                                    <p:animEffect transition="in" filter="wipe(right)">
                                      <p:cBhvr>
                                        <p:cTn id="21" dur="500"/>
                                        <p:tgtEl>
                                          <p:spTgt spid="120905"/>
                                        </p:tgtEl>
                                      </p:cBhvr>
                                    </p:animEffect>
                                  </p:childTnLst>
                                </p:cTn>
                              </p:par>
                            </p:childTnLst>
                          </p:cTn>
                        </p:par>
                        <p:par>
                          <p:cTn id="22" fill="hold" nodeType="afterGroup">
                            <p:stCondLst>
                              <p:cond delay="500"/>
                            </p:stCondLst>
                            <p:childTnLst>
                              <p:par>
                                <p:cTn id="23" presetID="22" presetClass="entr" presetSubtype="1" fill="hold" nodeType="afterEffect">
                                  <p:stCondLst>
                                    <p:cond delay="0"/>
                                  </p:stCondLst>
                                  <p:childTnLst>
                                    <p:set>
                                      <p:cBhvr>
                                        <p:cTn id="24" dur="1" fill="hold">
                                          <p:stCondLst>
                                            <p:cond delay="0"/>
                                          </p:stCondLst>
                                        </p:cTn>
                                        <p:tgtEl>
                                          <p:spTgt spid="120906"/>
                                        </p:tgtEl>
                                        <p:attrNameLst>
                                          <p:attrName>style.visibility</p:attrName>
                                        </p:attrNameLst>
                                      </p:cBhvr>
                                      <p:to>
                                        <p:strVal val="visible"/>
                                      </p:to>
                                    </p:set>
                                    <p:animEffect transition="in" filter="wipe(up)">
                                      <p:cBhvr>
                                        <p:cTn id="25" dur="500"/>
                                        <p:tgtEl>
                                          <p:spTgt spid="1209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66" name="Rectangle 6"/>
          <p:cNvSpPr>
            <a:spLocks noChangeArrowheads="1"/>
          </p:cNvSpPr>
          <p:nvPr/>
        </p:nvSpPr>
        <p:spPr bwMode="auto">
          <a:xfrm>
            <a:off x="685800" y="1981200"/>
            <a:ext cx="7772400" cy="144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742950" indent="-285750" algn="l">
              <a:lnSpc>
                <a:spcPct val="105000"/>
              </a:lnSpc>
              <a:spcBef>
                <a:spcPct val="5000"/>
              </a:spcBef>
              <a:buSzPct val="79000"/>
              <a:buChar char="¤"/>
              <a:defRPr sz="2800">
                <a:solidFill>
                  <a:schemeClr val="tx1"/>
                </a:solidFill>
                <a:latin typeface="Arial" panose="020B0604020202020204" pitchFamily="34" charset="0"/>
              </a:defRPr>
            </a:lvl2pPr>
            <a:lvl3pPr marL="114300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marL="0" indent="0">
              <a:buNone/>
            </a:pPr>
            <a:r>
              <a:rPr lang="en-US" altLang="en-US" dirty="0"/>
              <a:t>The exchange rate risk from financing with bonds in foreign currencies can be reduced by using:</a:t>
            </a:r>
          </a:p>
        </p:txBody>
      </p:sp>
      <p:sp>
        <p:nvSpPr>
          <p:cNvPr id="143364" name="Rectangle 4"/>
          <p:cNvSpPr>
            <a:spLocks noGrp="1" noChangeArrowheads="1"/>
          </p:cNvSpPr>
          <p:nvPr>
            <p:ph type="title"/>
          </p:nvPr>
        </p:nvSpPr>
        <p:spPr>
          <a:noFill/>
          <a:ln/>
        </p:spPr>
        <p:txBody>
          <a:bodyPr/>
          <a:lstStyle/>
          <a:p>
            <a:r>
              <a:rPr lang="en-US" altLang="en-US" sz="3200" dirty="0"/>
              <a:t>Managing Exchange Rate Risk</a:t>
            </a:r>
          </a:p>
        </p:txBody>
      </p:sp>
      <p:sp>
        <p:nvSpPr>
          <p:cNvPr id="143365" name="Rectangle 5"/>
          <p:cNvSpPr>
            <a:spLocks noGrp="1" noChangeArrowheads="1"/>
          </p:cNvSpPr>
          <p:nvPr>
            <p:ph type="body" idx="1"/>
          </p:nvPr>
        </p:nvSpPr>
        <p:spPr>
          <a:xfrm>
            <a:off x="685800" y="3505200"/>
            <a:ext cx="7772400" cy="2590800"/>
          </a:xfrm>
          <a:noFill/>
          <a:ln/>
        </p:spPr>
        <p:txBody>
          <a:bodyPr/>
          <a:lstStyle/>
          <a:p>
            <a:pPr>
              <a:buSzPct val="90000"/>
              <a:buFont typeface="Wingdings" panose="05000000000000000000" pitchFamily="2" charset="2"/>
              <a:buChar char=""/>
            </a:pPr>
            <a:r>
              <a:rPr lang="en-US" altLang="en-US"/>
              <a:t>parallel (or back-to-back) loans</a:t>
            </a:r>
          </a:p>
        </p:txBody>
      </p:sp>
    </p:spTree>
    <p:extLst>
      <p:ext uri="{BB962C8B-B14F-4D97-AF65-F5344CB8AC3E}">
        <p14:creationId xmlns:p14="http://schemas.microsoft.com/office/powerpoint/2010/main" val="16825966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3365">
                                            <p:txEl>
                                              <p:pRg st="0" end="0"/>
                                            </p:txEl>
                                          </p:spTgt>
                                        </p:tgtEl>
                                        <p:attrNameLst>
                                          <p:attrName>style.visibility</p:attrName>
                                        </p:attrNameLst>
                                      </p:cBhvr>
                                      <p:to>
                                        <p:strVal val="visible"/>
                                      </p:to>
                                    </p:set>
                                    <p:animEffect transition="in" filter="wipe(left)">
                                      <p:cBhvr>
                                        <p:cTn id="7" dur="500"/>
                                        <p:tgtEl>
                                          <p:spTgt spid="14336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65"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700" dirty="0"/>
              <a:t>Financing Business Operations </a:t>
            </a:r>
            <a:endParaRPr lang="en-US" sz="1500" dirty="0"/>
          </a:p>
        </p:txBody>
      </p:sp>
      <p:sp>
        <p:nvSpPr>
          <p:cNvPr id="3" name="Content Placeholder 2"/>
          <p:cNvSpPr>
            <a:spLocks noGrp="1"/>
          </p:cNvSpPr>
          <p:nvPr>
            <p:ph idx="1"/>
          </p:nvPr>
        </p:nvSpPr>
        <p:spPr/>
        <p:txBody>
          <a:bodyPr/>
          <a:lstStyle/>
          <a:p>
            <a:pPr marL="0" indent="0">
              <a:buNone/>
            </a:pPr>
            <a:r>
              <a:rPr lang="en-US" sz="1950" b="1" dirty="0">
                <a:solidFill>
                  <a:schemeClr val="tx2"/>
                </a:solidFill>
              </a:rPr>
              <a:t>Borrowing: Back-to-Back Loan</a:t>
            </a:r>
            <a:endParaRPr lang="en-US" sz="1950" b="1" dirty="0"/>
          </a:p>
        </p:txBody>
      </p:sp>
      <p:sp>
        <p:nvSpPr>
          <p:cNvPr id="6" name="Content Placeholder 3"/>
          <p:cNvSpPr>
            <a:spLocks noGrp="1"/>
          </p:cNvSpPr>
          <p:nvPr>
            <p:ph idx="13"/>
          </p:nvPr>
        </p:nvSpPr>
        <p:spPr>
          <a:xfrm>
            <a:off x="1485900" y="2514601"/>
            <a:ext cx="2457450" cy="1943099"/>
          </a:xfrm>
        </p:spPr>
        <p:txBody>
          <a:bodyPr/>
          <a:lstStyle/>
          <a:p>
            <a:pPr marL="0" indent="0">
              <a:buNone/>
            </a:pPr>
            <a:r>
              <a:rPr lang="en-US" sz="1650" b="1" dirty="0">
                <a:cs typeface="Gill Sans MT"/>
              </a:rPr>
              <a:t>Back-to-Back Loan: </a:t>
            </a:r>
            <a:r>
              <a:rPr lang="en-US" sz="1650" dirty="0">
                <a:cs typeface="Gill Sans MT"/>
              </a:rPr>
              <a:t>Loan in which a parent company deposits money with a host-country bank, which then lends the money to a subsidiary located in the host country</a:t>
            </a:r>
            <a:endParaRPr lang="en-US" sz="1650" dirty="0"/>
          </a:p>
        </p:txBody>
      </p:sp>
      <p:sp>
        <p:nvSpPr>
          <p:cNvPr id="8" name="Content Placeholder 4"/>
          <p:cNvSpPr>
            <a:spLocks noGrp="1"/>
          </p:cNvSpPr>
          <p:nvPr>
            <p:ph idx="14"/>
          </p:nvPr>
        </p:nvSpPr>
        <p:spPr>
          <a:xfrm>
            <a:off x="4343400" y="2571750"/>
            <a:ext cx="3314700" cy="228600"/>
          </a:xfrm>
        </p:spPr>
        <p:txBody>
          <a:bodyPr/>
          <a:lstStyle/>
          <a:p>
            <a:pPr marL="0" indent="0">
              <a:buNone/>
            </a:pPr>
            <a:r>
              <a:rPr lang="en-US" sz="1050" b="1" dirty="0"/>
              <a:t>Figure 15.1 </a:t>
            </a:r>
            <a:r>
              <a:rPr lang="en-US" sz="1050" dirty="0"/>
              <a:t>Mexico—United States, Back-to-Back Loan</a:t>
            </a:r>
          </a:p>
        </p:txBody>
      </p:sp>
      <p:pic>
        <p:nvPicPr>
          <p:cNvPr id="4" name="Picture 5" descr="Figure 15.1, The Mexico United States back to back loan is a 4 step process. Four entities are involved in the back to back loan process. They are the Mexican company’s U S subsidiary, the U S bank’s home office, the Mexican parent company, and the U S bank’s Mexican branch. The steps in the loan process are as follows. Step 1. Mexican parent company deposits pesos in U S bank’s branch in Mexico. Step 2. U S bank’s home office lends dollars to Mexican company’s subsidiary in the United States. Step 3. Mexican subsidiary repays the dollar loan. Step 4. Mexican parent company withdraws deposit plus interes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86836" y="2788920"/>
            <a:ext cx="3209405" cy="2811780"/>
          </a:xfrm>
          <a:prstGeom prst="rect">
            <a:avLst/>
          </a:prstGeom>
        </p:spPr>
      </p:pic>
    </p:spTree>
    <p:extLst>
      <p:ext uri="{BB962C8B-B14F-4D97-AF65-F5344CB8AC3E}">
        <p14:creationId xmlns:p14="http://schemas.microsoft.com/office/powerpoint/2010/main" val="1468834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2934" name="Group 54"/>
          <p:cNvGrpSpPr>
            <a:grpSpLocks/>
          </p:cNvGrpSpPr>
          <p:nvPr/>
        </p:nvGrpSpPr>
        <p:grpSpPr bwMode="auto">
          <a:xfrm>
            <a:off x="762000" y="1447800"/>
            <a:ext cx="7620000" cy="4179888"/>
            <a:chOff x="480" y="912"/>
            <a:chExt cx="4800" cy="2633"/>
          </a:xfrm>
        </p:grpSpPr>
        <p:sp>
          <p:nvSpPr>
            <p:cNvPr id="122919" name="Rectangle 39"/>
            <p:cNvSpPr>
              <a:spLocks noChangeArrowheads="1"/>
            </p:cNvSpPr>
            <p:nvPr/>
          </p:nvSpPr>
          <p:spPr bwMode="auto">
            <a:xfrm>
              <a:off x="3648" y="2633"/>
              <a:ext cx="1584" cy="864"/>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920" name="Rectangle 40"/>
            <p:cNvSpPr>
              <a:spLocks noChangeArrowheads="1"/>
            </p:cNvSpPr>
            <p:nvPr/>
          </p:nvSpPr>
          <p:spPr bwMode="auto">
            <a:xfrm>
              <a:off x="3696" y="2681"/>
              <a:ext cx="1584" cy="864"/>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921" name="Rectangle 41"/>
            <p:cNvSpPr>
              <a:spLocks noChangeArrowheads="1"/>
            </p:cNvSpPr>
            <p:nvPr/>
          </p:nvSpPr>
          <p:spPr bwMode="auto">
            <a:xfrm>
              <a:off x="3648" y="1248"/>
              <a:ext cx="1584" cy="43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922" name="Rectangle 42"/>
            <p:cNvSpPr>
              <a:spLocks noChangeArrowheads="1"/>
            </p:cNvSpPr>
            <p:nvPr/>
          </p:nvSpPr>
          <p:spPr bwMode="auto">
            <a:xfrm>
              <a:off x="3696" y="1296"/>
              <a:ext cx="1584" cy="43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85" name="Rectangle 5"/>
            <p:cNvSpPr>
              <a:spLocks noChangeArrowheads="1"/>
            </p:cNvSpPr>
            <p:nvPr/>
          </p:nvSpPr>
          <p:spPr bwMode="auto">
            <a:xfrm>
              <a:off x="3696" y="2736"/>
              <a:ext cx="1584" cy="7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sz="2200"/>
                <a:t>Subsidiary of</a:t>
              </a:r>
            </a:p>
            <a:p>
              <a:pPr>
                <a:lnSpc>
                  <a:spcPct val="85000"/>
                </a:lnSpc>
              </a:pPr>
              <a:r>
                <a:rPr lang="en-US" altLang="en-US" sz="2200"/>
                <a:t>U.K.-</a:t>
              </a:r>
              <a:r>
                <a:rPr lang="en-US" altLang="en-US" sz="1800"/>
                <a:t> </a:t>
              </a:r>
              <a:r>
                <a:rPr lang="en-US" altLang="en-US" sz="2200"/>
                <a:t>based MNC</a:t>
              </a:r>
            </a:p>
            <a:p>
              <a:pPr>
                <a:lnSpc>
                  <a:spcPct val="85000"/>
                </a:lnSpc>
              </a:pPr>
              <a:r>
                <a:rPr lang="en-US" altLang="en-US" sz="2200"/>
                <a:t>that is located</a:t>
              </a:r>
            </a:p>
            <a:p>
              <a:pPr>
                <a:lnSpc>
                  <a:spcPct val="85000"/>
                </a:lnSpc>
              </a:pPr>
              <a:r>
                <a:rPr lang="en-US" altLang="en-US" sz="2200"/>
                <a:t>in the U.S.</a:t>
              </a:r>
            </a:p>
          </p:txBody>
        </p:sp>
        <p:sp>
          <p:nvSpPr>
            <p:cNvPr id="122887" name="Rectangle 7"/>
            <p:cNvSpPr>
              <a:spLocks noChangeArrowheads="1"/>
            </p:cNvSpPr>
            <p:nvPr/>
          </p:nvSpPr>
          <p:spPr bwMode="auto">
            <a:xfrm>
              <a:off x="2112" y="1248"/>
              <a:ext cx="1536" cy="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0000"/>
                </a:lnSpc>
              </a:pPr>
              <a:r>
                <a:rPr lang="en-US" altLang="en-US"/>
                <a:t>Provision</a:t>
              </a:r>
            </a:p>
            <a:p>
              <a:pPr>
                <a:lnSpc>
                  <a:spcPct val="80000"/>
                </a:lnSpc>
              </a:pPr>
              <a:r>
                <a:rPr lang="en-US" altLang="en-US"/>
                <a:t>of loans</a:t>
              </a:r>
            </a:p>
          </p:txBody>
        </p:sp>
        <p:sp>
          <p:nvSpPr>
            <p:cNvPr id="122889" name="Rectangle 9"/>
            <p:cNvSpPr>
              <a:spLocks noChangeArrowheads="1"/>
            </p:cNvSpPr>
            <p:nvPr/>
          </p:nvSpPr>
          <p:spPr bwMode="auto">
            <a:xfrm>
              <a:off x="480" y="2633"/>
              <a:ext cx="1584" cy="864"/>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90" name="Rectangle 10"/>
            <p:cNvSpPr>
              <a:spLocks noChangeArrowheads="1"/>
            </p:cNvSpPr>
            <p:nvPr/>
          </p:nvSpPr>
          <p:spPr bwMode="auto">
            <a:xfrm>
              <a:off x="528" y="2681"/>
              <a:ext cx="1584" cy="864"/>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91" name="Rectangle 11"/>
            <p:cNvSpPr>
              <a:spLocks noChangeArrowheads="1"/>
            </p:cNvSpPr>
            <p:nvPr/>
          </p:nvSpPr>
          <p:spPr bwMode="auto">
            <a:xfrm>
              <a:off x="528" y="2736"/>
              <a:ext cx="1584" cy="7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sz="2200"/>
                <a:t>Subsidiary of</a:t>
              </a:r>
            </a:p>
            <a:p>
              <a:pPr>
                <a:lnSpc>
                  <a:spcPct val="85000"/>
                </a:lnSpc>
              </a:pPr>
              <a:r>
                <a:rPr lang="en-US" altLang="en-US" sz="2200"/>
                <a:t>U.S.-</a:t>
              </a:r>
              <a:r>
                <a:rPr lang="en-US" altLang="en-US" sz="1800"/>
                <a:t> </a:t>
              </a:r>
              <a:r>
                <a:rPr lang="en-US" altLang="en-US" sz="2200"/>
                <a:t>based MNC</a:t>
              </a:r>
            </a:p>
            <a:p>
              <a:pPr>
                <a:lnSpc>
                  <a:spcPct val="85000"/>
                </a:lnSpc>
              </a:pPr>
              <a:r>
                <a:rPr lang="en-US" altLang="en-US" sz="2200"/>
                <a:t>that is located</a:t>
              </a:r>
            </a:p>
            <a:p>
              <a:pPr>
                <a:lnSpc>
                  <a:spcPct val="85000"/>
                </a:lnSpc>
              </a:pPr>
              <a:r>
                <a:rPr lang="en-US" altLang="en-US" sz="2200"/>
                <a:t>in the U.K.</a:t>
              </a:r>
            </a:p>
          </p:txBody>
        </p:sp>
        <p:sp>
          <p:nvSpPr>
            <p:cNvPr id="122895" name="Rectangle 15"/>
            <p:cNvSpPr>
              <a:spLocks noChangeArrowheads="1"/>
            </p:cNvSpPr>
            <p:nvPr/>
          </p:nvSpPr>
          <p:spPr bwMode="auto">
            <a:xfrm>
              <a:off x="3696" y="1417"/>
              <a:ext cx="1584" cy="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sz="2200"/>
                <a:t>British Parent</a:t>
              </a:r>
            </a:p>
          </p:txBody>
        </p:sp>
        <p:sp>
          <p:nvSpPr>
            <p:cNvPr id="122897" name="Rectangle 17"/>
            <p:cNvSpPr>
              <a:spLocks noChangeArrowheads="1"/>
            </p:cNvSpPr>
            <p:nvPr/>
          </p:nvSpPr>
          <p:spPr bwMode="auto">
            <a:xfrm>
              <a:off x="480" y="1248"/>
              <a:ext cx="1584" cy="43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98" name="Rectangle 18"/>
            <p:cNvSpPr>
              <a:spLocks noChangeArrowheads="1"/>
            </p:cNvSpPr>
            <p:nvPr/>
          </p:nvSpPr>
          <p:spPr bwMode="auto">
            <a:xfrm>
              <a:off x="528" y="1296"/>
              <a:ext cx="1584" cy="43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2899" name="Rectangle 19"/>
            <p:cNvSpPr>
              <a:spLocks noChangeArrowheads="1"/>
            </p:cNvSpPr>
            <p:nvPr/>
          </p:nvSpPr>
          <p:spPr bwMode="auto">
            <a:xfrm>
              <a:off x="528" y="1417"/>
              <a:ext cx="1584" cy="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sz="2200"/>
                <a:t>U.S. Parent</a:t>
              </a:r>
            </a:p>
          </p:txBody>
        </p:sp>
        <p:sp>
          <p:nvSpPr>
            <p:cNvPr id="122924" name="Line 44"/>
            <p:cNvSpPr>
              <a:spLocks noChangeShapeType="1"/>
            </p:cNvSpPr>
            <p:nvPr/>
          </p:nvSpPr>
          <p:spPr bwMode="auto">
            <a:xfrm>
              <a:off x="2256" y="1632"/>
              <a:ext cx="1440" cy="864"/>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2926" name="Line 46"/>
            <p:cNvSpPr>
              <a:spLocks noChangeShapeType="1"/>
            </p:cNvSpPr>
            <p:nvPr/>
          </p:nvSpPr>
          <p:spPr bwMode="auto">
            <a:xfrm flipH="1">
              <a:off x="2112" y="1632"/>
              <a:ext cx="1440" cy="864"/>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2929" name="Text Box 49"/>
            <p:cNvSpPr txBox="1">
              <a:spLocks noChangeArrowheads="1"/>
            </p:cNvSpPr>
            <p:nvPr/>
          </p:nvSpPr>
          <p:spPr bwMode="auto">
            <a:xfrm>
              <a:off x="2112" y="912"/>
              <a:ext cx="1536"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3600" b="0">
                  <a:sym typeface="Wingdings" panose="05000000000000000000" pitchFamily="2" charset="2"/>
                </a:rPr>
                <a:t></a:t>
              </a:r>
              <a:endParaRPr lang="en-US" altLang="en-US"/>
            </a:p>
          </p:txBody>
        </p:sp>
      </p:grpSp>
      <p:grpSp>
        <p:nvGrpSpPr>
          <p:cNvPr id="122935" name="Group 55"/>
          <p:cNvGrpSpPr>
            <a:grpSpLocks/>
          </p:cNvGrpSpPr>
          <p:nvPr/>
        </p:nvGrpSpPr>
        <p:grpSpPr bwMode="auto">
          <a:xfrm>
            <a:off x="3352800" y="3048000"/>
            <a:ext cx="2514600" cy="3149600"/>
            <a:chOff x="2112" y="1920"/>
            <a:chExt cx="1584" cy="1984"/>
          </a:xfrm>
        </p:grpSpPr>
        <p:sp>
          <p:nvSpPr>
            <p:cNvPr id="122908" name="Rectangle 28"/>
            <p:cNvSpPr>
              <a:spLocks noChangeArrowheads="1"/>
            </p:cNvSpPr>
            <p:nvPr/>
          </p:nvSpPr>
          <p:spPr bwMode="auto">
            <a:xfrm>
              <a:off x="2112" y="2928"/>
              <a:ext cx="1536" cy="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0000"/>
                </a:lnSpc>
              </a:pPr>
              <a:r>
                <a:rPr lang="en-US" altLang="en-US"/>
                <a:t>Repayment</a:t>
              </a:r>
            </a:p>
            <a:p>
              <a:pPr>
                <a:lnSpc>
                  <a:spcPct val="80000"/>
                </a:lnSpc>
              </a:pPr>
              <a:r>
                <a:rPr lang="en-US" altLang="en-US"/>
                <a:t>of loans in</a:t>
              </a:r>
            </a:p>
            <a:p>
              <a:pPr>
                <a:lnSpc>
                  <a:spcPct val="80000"/>
                </a:lnSpc>
              </a:pPr>
              <a:r>
                <a:rPr lang="en-US" altLang="en-US"/>
                <a:t>the currency</a:t>
              </a:r>
            </a:p>
            <a:p>
              <a:pPr>
                <a:lnSpc>
                  <a:spcPct val="80000"/>
                </a:lnSpc>
              </a:pPr>
              <a:r>
                <a:rPr lang="en-US" altLang="en-US"/>
                <a:t>that was</a:t>
              </a:r>
            </a:p>
            <a:p>
              <a:pPr>
                <a:lnSpc>
                  <a:spcPct val="80000"/>
                </a:lnSpc>
              </a:pPr>
              <a:r>
                <a:rPr lang="en-US" altLang="en-US"/>
                <a:t>borrowed</a:t>
              </a:r>
            </a:p>
          </p:txBody>
        </p:sp>
        <p:sp>
          <p:nvSpPr>
            <p:cNvPr id="122927" name="Line 47"/>
            <p:cNvSpPr>
              <a:spLocks noChangeShapeType="1"/>
            </p:cNvSpPr>
            <p:nvPr/>
          </p:nvSpPr>
          <p:spPr bwMode="auto">
            <a:xfrm>
              <a:off x="2112" y="1920"/>
              <a:ext cx="1440" cy="864"/>
            </a:xfrm>
            <a:prstGeom prst="line">
              <a:avLst/>
            </a:prstGeom>
            <a:noFill/>
            <a:ln w="57150">
              <a:solidFill>
                <a:srgbClr val="006B6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2928" name="Line 48"/>
            <p:cNvSpPr>
              <a:spLocks noChangeShapeType="1"/>
            </p:cNvSpPr>
            <p:nvPr/>
          </p:nvSpPr>
          <p:spPr bwMode="auto">
            <a:xfrm flipH="1">
              <a:off x="2256" y="1920"/>
              <a:ext cx="1440" cy="864"/>
            </a:xfrm>
            <a:prstGeom prst="line">
              <a:avLst/>
            </a:prstGeom>
            <a:noFill/>
            <a:ln w="57150">
              <a:solidFill>
                <a:srgbClr val="006B6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2931" name="Text Box 51"/>
            <p:cNvSpPr txBox="1">
              <a:spLocks noChangeArrowheads="1"/>
            </p:cNvSpPr>
            <p:nvPr/>
          </p:nvSpPr>
          <p:spPr bwMode="auto">
            <a:xfrm>
              <a:off x="2112" y="2592"/>
              <a:ext cx="1536"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3600" b="0">
                  <a:sym typeface="Wingdings" panose="05000000000000000000" pitchFamily="2" charset="2"/>
                </a:rPr>
                <a:t></a:t>
              </a:r>
              <a:endParaRPr lang="en-US" altLang="en-US"/>
            </a:p>
          </p:txBody>
        </p:sp>
      </p:grpSp>
      <p:sp>
        <p:nvSpPr>
          <p:cNvPr id="122932" name="Rectangle 52"/>
          <p:cNvSpPr>
            <a:spLocks noGrp="1" noChangeArrowheads="1"/>
          </p:cNvSpPr>
          <p:nvPr>
            <p:ph type="title"/>
          </p:nvPr>
        </p:nvSpPr>
        <p:spPr>
          <a:xfrm>
            <a:off x="685800" y="381000"/>
            <a:ext cx="7772400" cy="1143000"/>
          </a:xfrm>
        </p:spPr>
        <p:txBody>
          <a:bodyPr/>
          <a:lstStyle/>
          <a:p>
            <a:r>
              <a:rPr lang="en-US" altLang="en-US" sz="3200" dirty="0"/>
              <a:t>Illustration of A Parallel Loan</a:t>
            </a:r>
          </a:p>
        </p:txBody>
      </p:sp>
    </p:spTree>
    <p:extLst>
      <p:ext uri="{BB962C8B-B14F-4D97-AF65-F5344CB8AC3E}">
        <p14:creationId xmlns:p14="http://schemas.microsoft.com/office/powerpoint/2010/main" val="108603890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22934"/>
                                        </p:tgtEl>
                                        <p:attrNameLst>
                                          <p:attrName>style.visibility</p:attrName>
                                        </p:attrNameLst>
                                      </p:cBhvr>
                                      <p:to>
                                        <p:strVal val="visible"/>
                                      </p:to>
                                    </p:set>
                                    <p:animEffect transition="in" filter="wipe(up)">
                                      <p:cBhvr>
                                        <p:cTn id="7" dur="500"/>
                                        <p:tgtEl>
                                          <p:spTgt spid="1229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122935"/>
                                        </p:tgtEl>
                                        <p:attrNameLst>
                                          <p:attrName>style.visibility</p:attrName>
                                        </p:attrNameLst>
                                      </p:cBhvr>
                                      <p:to>
                                        <p:strVal val="visible"/>
                                      </p:to>
                                    </p:set>
                                    <p:animEffect transition="in" filter="wipe(down)">
                                      <p:cBhvr>
                                        <p:cTn id="12" dur="500"/>
                                        <p:tgtEl>
                                          <p:spTgt spid="1229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8" name="Rectangle 4"/>
          <p:cNvSpPr>
            <a:spLocks noChangeArrowheads="1"/>
          </p:cNvSpPr>
          <p:nvPr/>
        </p:nvSpPr>
        <p:spPr bwMode="auto">
          <a:xfrm>
            <a:off x="700332" y="1157217"/>
            <a:ext cx="7772400" cy="144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742950" indent="-285750" algn="l">
              <a:lnSpc>
                <a:spcPct val="105000"/>
              </a:lnSpc>
              <a:spcBef>
                <a:spcPct val="5000"/>
              </a:spcBef>
              <a:buSzPct val="79000"/>
              <a:buChar char="¤"/>
              <a:defRPr sz="2800">
                <a:solidFill>
                  <a:schemeClr val="tx1"/>
                </a:solidFill>
                <a:latin typeface="Arial" panose="020B0604020202020204" pitchFamily="34" charset="0"/>
              </a:defRPr>
            </a:lvl2pPr>
            <a:lvl3pPr marL="114300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marL="0" indent="0">
              <a:buNone/>
            </a:pPr>
            <a:r>
              <a:rPr lang="en-US" altLang="en-US" dirty="0"/>
              <a:t>The exchange rate risk from financing with bonds in foreign currencies can be reduced by using:</a:t>
            </a:r>
          </a:p>
          <a:p>
            <a:pPr>
              <a:buSzPct val="90000"/>
              <a:buFont typeface="Wingdings" panose="05000000000000000000" pitchFamily="2" charset="2"/>
              <a:buChar char=""/>
            </a:pPr>
            <a:r>
              <a:rPr lang="en-US" altLang="en-US" dirty="0"/>
              <a:t>parallel (or back-to-back) loans</a:t>
            </a:r>
          </a:p>
        </p:txBody>
      </p:sp>
      <p:sp>
        <p:nvSpPr>
          <p:cNvPr id="144389" name="Rectangle 5"/>
          <p:cNvSpPr>
            <a:spLocks noGrp="1" noChangeArrowheads="1"/>
          </p:cNvSpPr>
          <p:nvPr>
            <p:ph type="title"/>
          </p:nvPr>
        </p:nvSpPr>
        <p:spPr>
          <a:xfrm>
            <a:off x="457200" y="274638"/>
            <a:ext cx="8229600" cy="850106"/>
          </a:xfrm>
          <a:noFill/>
          <a:ln/>
        </p:spPr>
        <p:txBody>
          <a:bodyPr/>
          <a:lstStyle/>
          <a:p>
            <a:r>
              <a:rPr lang="en-US" altLang="en-US" sz="3200" dirty="0"/>
              <a:t>Managing Exchange Rate Risk</a:t>
            </a:r>
          </a:p>
        </p:txBody>
      </p:sp>
      <p:sp>
        <p:nvSpPr>
          <p:cNvPr id="144390" name="Rectangle 6"/>
          <p:cNvSpPr>
            <a:spLocks noGrp="1" noChangeArrowheads="1"/>
          </p:cNvSpPr>
          <p:nvPr>
            <p:ph type="body" idx="1"/>
          </p:nvPr>
        </p:nvSpPr>
        <p:spPr>
          <a:xfrm>
            <a:off x="685800" y="3212976"/>
            <a:ext cx="7772400" cy="2520280"/>
          </a:xfrm>
          <a:noFill/>
          <a:ln/>
        </p:spPr>
        <p:txBody>
          <a:bodyPr/>
          <a:lstStyle/>
          <a:p>
            <a:pPr>
              <a:buSzPct val="90000"/>
              <a:buFont typeface="Wingdings" panose="05000000000000000000" pitchFamily="2" charset="2"/>
              <a:buChar char=""/>
            </a:pPr>
            <a:r>
              <a:rPr lang="en-US" altLang="en-US" dirty="0"/>
              <a:t>diversified portfolios of bonds that are denominated in several foreign currencies or currency cocktail bonds (which are bonds denominated in a multicurrency unit e.g. SDR)</a:t>
            </a:r>
          </a:p>
        </p:txBody>
      </p:sp>
    </p:spTree>
    <p:extLst>
      <p:ext uri="{BB962C8B-B14F-4D97-AF65-F5344CB8AC3E}">
        <p14:creationId xmlns:p14="http://schemas.microsoft.com/office/powerpoint/2010/main" val="367802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4390">
                                            <p:txEl>
                                              <p:pRg st="0" end="0"/>
                                            </p:txEl>
                                          </p:spTgt>
                                        </p:tgtEl>
                                        <p:attrNameLst>
                                          <p:attrName>style.visibility</p:attrName>
                                        </p:attrNameLst>
                                      </p:cBhvr>
                                      <p:to>
                                        <p:strVal val="visible"/>
                                      </p:to>
                                    </p:set>
                                    <p:animEffect transition="in" filter="wipe(left)">
                                      <p:cBhvr>
                                        <p:cTn id="7" dur="500"/>
                                        <p:tgtEl>
                                          <p:spTgt spid="14439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90" grpId="0" build="p" autoUpdateAnimBg="0" advAuto="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6500" name="Rectangle 4"/>
          <p:cNvSpPr>
            <a:spLocks noGrp="1" noChangeArrowheads="1"/>
          </p:cNvSpPr>
          <p:nvPr>
            <p:ph type="title"/>
          </p:nvPr>
        </p:nvSpPr>
        <p:spPr>
          <a:xfrm>
            <a:off x="755576" y="260648"/>
            <a:ext cx="6629400" cy="803176"/>
          </a:xfrm>
        </p:spPr>
        <p:txBody>
          <a:bodyPr/>
          <a:lstStyle/>
          <a:p>
            <a:r>
              <a:rPr lang="en-US" altLang="en-US" dirty="0"/>
              <a:t>Floating-Rate Bonds</a:t>
            </a:r>
          </a:p>
        </p:txBody>
      </p:sp>
      <p:sp>
        <p:nvSpPr>
          <p:cNvPr id="106501" name="Rectangle 5"/>
          <p:cNvSpPr>
            <a:spLocks noGrp="1" noChangeArrowheads="1"/>
          </p:cNvSpPr>
          <p:nvPr>
            <p:ph type="body" idx="1"/>
          </p:nvPr>
        </p:nvSpPr>
        <p:spPr/>
        <p:txBody>
          <a:bodyPr/>
          <a:lstStyle/>
          <a:p>
            <a:pPr>
              <a:buFont typeface="Wingdings" panose="05000000000000000000" pitchFamily="2" charset="2"/>
              <a:buChar char="§"/>
            </a:pPr>
            <a:r>
              <a:rPr lang="en-US" altLang="en-US" dirty="0"/>
              <a:t>Eurobonds are often issued with a floating coupon rate. For example, the rate may be tied to the London Interbank Offer Rate (LIBOR).</a:t>
            </a:r>
          </a:p>
          <a:p>
            <a:pPr>
              <a:buFont typeface="Wingdings" panose="05000000000000000000" pitchFamily="2" charset="2"/>
              <a:buChar char="§"/>
            </a:pPr>
            <a:r>
              <a:rPr lang="en-US" altLang="en-US" dirty="0"/>
              <a:t>If the coupon rate is floating, forecasts are required for both exchange rates and interest rates.</a:t>
            </a:r>
          </a:p>
        </p:txBody>
      </p:sp>
    </p:spTree>
    <p:extLst>
      <p:ext uri="{BB962C8B-B14F-4D97-AF65-F5344CB8AC3E}">
        <p14:creationId xmlns:p14="http://schemas.microsoft.com/office/powerpoint/2010/main" val="300300230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6501">
                                            <p:txEl>
                                              <p:pRg st="0" end="0"/>
                                            </p:txEl>
                                          </p:spTgt>
                                        </p:tgtEl>
                                        <p:attrNameLst>
                                          <p:attrName>style.visibility</p:attrName>
                                        </p:attrNameLst>
                                      </p:cBhvr>
                                      <p:to>
                                        <p:strVal val="visible"/>
                                      </p:to>
                                    </p:set>
                                    <p:animEffect transition="in" filter="wipe(left)">
                                      <p:cBhvr>
                                        <p:cTn id="7" dur="500"/>
                                        <p:tgtEl>
                                          <p:spTgt spid="10650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6501">
                                            <p:txEl>
                                              <p:pRg st="1" end="1"/>
                                            </p:txEl>
                                          </p:spTgt>
                                        </p:tgtEl>
                                        <p:attrNameLst>
                                          <p:attrName>style.visibility</p:attrName>
                                        </p:attrNameLst>
                                      </p:cBhvr>
                                      <p:to>
                                        <p:strVal val="visible"/>
                                      </p:to>
                                    </p:set>
                                    <p:animEffect transition="in" filter="wipe(left)">
                                      <p:cBhvr>
                                        <p:cTn id="12" dur="500"/>
                                        <p:tgtEl>
                                          <p:spTgt spid="10650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45" name="Rectangle 5"/>
          <p:cNvSpPr>
            <a:spLocks noGrp="1" noChangeArrowheads="1"/>
          </p:cNvSpPr>
          <p:nvPr>
            <p:ph type="body" idx="1"/>
          </p:nvPr>
        </p:nvSpPr>
        <p:spPr>
          <a:xfrm>
            <a:off x="467544" y="991816"/>
            <a:ext cx="8229600" cy="3917032"/>
          </a:xfrm>
        </p:spPr>
        <p:txBody>
          <a:bodyPr/>
          <a:lstStyle/>
          <a:p>
            <a:pPr>
              <a:buFont typeface="Wingdings" panose="05000000000000000000" pitchFamily="2" charset="2"/>
              <a:buChar char="§"/>
            </a:pPr>
            <a:r>
              <a:rPr lang="en-US" altLang="en-US" dirty="0"/>
              <a:t>When MNCs issue floating-rate bonds that expose them to interest rate risk, they may use interest rate swaps to hedge the risk.</a:t>
            </a:r>
          </a:p>
          <a:p>
            <a:pPr>
              <a:buFont typeface="Wingdings" panose="05000000000000000000" pitchFamily="2" charset="2"/>
              <a:buChar char="§"/>
            </a:pPr>
            <a:r>
              <a:rPr lang="en-US" altLang="en-US" dirty="0"/>
              <a:t>Interest rate swaps enable a firm to exchange fixed rate payments for variable rate payments, and vice versa. They are used by bond issuers to reconfigure future bond payments to a more preferable structure.</a:t>
            </a:r>
          </a:p>
        </p:txBody>
      </p:sp>
      <p:sp>
        <p:nvSpPr>
          <p:cNvPr id="112647" name="Rectangle 7"/>
          <p:cNvSpPr>
            <a:spLocks noGrp="1" noChangeArrowheads="1"/>
          </p:cNvSpPr>
          <p:nvPr>
            <p:ph type="title"/>
          </p:nvPr>
        </p:nvSpPr>
        <p:spPr>
          <a:xfrm>
            <a:off x="827584" y="188640"/>
            <a:ext cx="6629400" cy="803176"/>
          </a:xfrm>
          <a:noFill/>
          <a:ln/>
        </p:spPr>
        <p:txBody>
          <a:bodyPr/>
          <a:lstStyle/>
          <a:p>
            <a:r>
              <a:rPr lang="en-US" altLang="en-US" sz="3200" dirty="0"/>
              <a:t>Floating-Rate Bonds</a:t>
            </a:r>
          </a:p>
        </p:txBody>
      </p:sp>
    </p:spTree>
    <p:extLst>
      <p:ext uri="{BB962C8B-B14F-4D97-AF65-F5344CB8AC3E}">
        <p14:creationId xmlns:p14="http://schemas.microsoft.com/office/powerpoint/2010/main" val="15289296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2645">
                                            <p:txEl>
                                              <p:pRg st="0" end="0"/>
                                            </p:txEl>
                                          </p:spTgt>
                                        </p:tgtEl>
                                        <p:attrNameLst>
                                          <p:attrName>style.visibility</p:attrName>
                                        </p:attrNameLst>
                                      </p:cBhvr>
                                      <p:to>
                                        <p:strVal val="visible"/>
                                      </p:to>
                                    </p:set>
                                    <p:animEffect transition="in" filter="wipe(left)">
                                      <p:cBhvr>
                                        <p:cTn id="7" dur="500"/>
                                        <p:tgtEl>
                                          <p:spTgt spid="11264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2645">
                                            <p:txEl>
                                              <p:pRg st="1" end="1"/>
                                            </p:txEl>
                                          </p:spTgt>
                                        </p:tgtEl>
                                        <p:attrNameLst>
                                          <p:attrName>style.visibility</p:attrName>
                                        </p:attrNameLst>
                                      </p:cBhvr>
                                      <p:to>
                                        <p:strVal val="visible"/>
                                      </p:to>
                                    </p:set>
                                    <p:animEffect transition="in" filter="wipe(left)">
                                      <p:cBhvr>
                                        <p:cTn id="12" dur="500"/>
                                        <p:tgtEl>
                                          <p:spTgt spid="11264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6789" name="Group 53"/>
          <p:cNvGrpSpPr>
            <a:grpSpLocks/>
          </p:cNvGrpSpPr>
          <p:nvPr/>
        </p:nvGrpSpPr>
        <p:grpSpPr bwMode="auto">
          <a:xfrm>
            <a:off x="304800" y="1752600"/>
            <a:ext cx="8534400" cy="1600200"/>
            <a:chOff x="192" y="1104"/>
            <a:chExt cx="5376" cy="1008"/>
          </a:xfrm>
        </p:grpSpPr>
        <p:sp>
          <p:nvSpPr>
            <p:cNvPr id="116770" name="Rectangle 34"/>
            <p:cNvSpPr>
              <a:spLocks noChangeArrowheads="1"/>
            </p:cNvSpPr>
            <p:nvPr/>
          </p:nvSpPr>
          <p:spPr bwMode="auto">
            <a:xfrm>
              <a:off x="192" y="1104"/>
              <a:ext cx="1968" cy="960"/>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6771" name="Rectangle 35"/>
            <p:cNvSpPr>
              <a:spLocks noChangeArrowheads="1"/>
            </p:cNvSpPr>
            <p:nvPr/>
          </p:nvSpPr>
          <p:spPr bwMode="auto">
            <a:xfrm>
              <a:off x="240" y="1152"/>
              <a:ext cx="1968" cy="960"/>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6751" name="Rectangle 15"/>
            <p:cNvSpPr>
              <a:spLocks noChangeArrowheads="1"/>
            </p:cNvSpPr>
            <p:nvPr/>
          </p:nvSpPr>
          <p:spPr bwMode="auto">
            <a:xfrm>
              <a:off x="240" y="1200"/>
              <a:ext cx="1968" cy="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a:t>Quality Company</a:t>
              </a:r>
            </a:p>
            <a:p>
              <a:pPr>
                <a:lnSpc>
                  <a:spcPct val="90000"/>
                </a:lnSpc>
              </a:pPr>
              <a:r>
                <a:rPr lang="en-US" altLang="en-US" sz="2000"/>
                <a:t>Choice of </a:t>
              </a:r>
              <a:r>
                <a:rPr lang="en-US" altLang="en-US"/>
                <a:t>9%</a:t>
              </a:r>
              <a:r>
                <a:rPr lang="en-US" altLang="en-US" sz="1400"/>
                <a:t> </a:t>
              </a:r>
              <a:r>
                <a:rPr lang="en-US" altLang="en-US"/>
                <a:t>fixed</a:t>
              </a:r>
            </a:p>
            <a:p>
              <a:pPr>
                <a:lnSpc>
                  <a:spcPct val="90000"/>
                </a:lnSpc>
              </a:pPr>
              <a:r>
                <a:rPr lang="en-US" altLang="en-US" sz="2000"/>
                <a:t>or</a:t>
              </a:r>
              <a:r>
                <a:rPr lang="en-US" altLang="en-US"/>
                <a:t> LIBOR +</a:t>
              </a:r>
              <a:r>
                <a:rPr lang="en-US" altLang="en-US" sz="1400"/>
                <a:t> </a:t>
              </a:r>
              <a:r>
                <a:rPr lang="en-US" altLang="en-US"/>
                <a:t>.5%</a:t>
              </a:r>
            </a:p>
            <a:p>
              <a:pPr>
                <a:lnSpc>
                  <a:spcPct val="90000"/>
                </a:lnSpc>
              </a:pPr>
              <a:r>
                <a:rPr lang="en-US" altLang="en-US"/>
                <a:t>Prefers variable</a:t>
              </a:r>
            </a:p>
          </p:txBody>
        </p:sp>
        <p:sp>
          <p:nvSpPr>
            <p:cNvPr id="116753" name="Rectangle 17"/>
            <p:cNvSpPr>
              <a:spLocks noChangeArrowheads="1"/>
            </p:cNvSpPr>
            <p:nvPr/>
          </p:nvSpPr>
          <p:spPr bwMode="auto">
            <a:xfrm>
              <a:off x="3552" y="1104"/>
              <a:ext cx="1968" cy="960"/>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6754" name="Rectangle 18"/>
            <p:cNvSpPr>
              <a:spLocks noChangeArrowheads="1"/>
            </p:cNvSpPr>
            <p:nvPr/>
          </p:nvSpPr>
          <p:spPr bwMode="auto">
            <a:xfrm>
              <a:off x="3600" y="1152"/>
              <a:ext cx="1968" cy="960"/>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6755" name="Rectangle 19"/>
            <p:cNvSpPr>
              <a:spLocks noChangeArrowheads="1"/>
            </p:cNvSpPr>
            <p:nvPr/>
          </p:nvSpPr>
          <p:spPr bwMode="auto">
            <a:xfrm>
              <a:off x="3600" y="1200"/>
              <a:ext cx="1968" cy="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a:t>Risky Company</a:t>
              </a:r>
            </a:p>
            <a:p>
              <a:pPr>
                <a:lnSpc>
                  <a:spcPct val="90000"/>
                </a:lnSpc>
              </a:pPr>
              <a:r>
                <a:rPr lang="en-US" altLang="en-US" sz="2000"/>
                <a:t>Choice of</a:t>
              </a:r>
              <a:r>
                <a:rPr lang="en-US" altLang="en-US"/>
                <a:t> 10.5%</a:t>
              </a:r>
              <a:r>
                <a:rPr lang="en-US" altLang="en-US" sz="1400"/>
                <a:t> </a:t>
              </a:r>
              <a:r>
                <a:rPr lang="en-US" altLang="en-US"/>
                <a:t>fixed</a:t>
              </a:r>
            </a:p>
            <a:p>
              <a:pPr>
                <a:lnSpc>
                  <a:spcPct val="90000"/>
                </a:lnSpc>
              </a:pPr>
              <a:r>
                <a:rPr lang="en-US" altLang="en-US" sz="2000"/>
                <a:t>or</a:t>
              </a:r>
              <a:r>
                <a:rPr lang="en-US" altLang="en-US"/>
                <a:t> LIBOR +</a:t>
              </a:r>
              <a:r>
                <a:rPr lang="en-US" altLang="en-US" sz="1400"/>
                <a:t> </a:t>
              </a:r>
              <a:r>
                <a:rPr lang="en-US" altLang="en-US"/>
                <a:t>1%</a:t>
              </a:r>
            </a:p>
            <a:p>
              <a:pPr>
                <a:lnSpc>
                  <a:spcPct val="90000"/>
                </a:lnSpc>
              </a:pPr>
              <a:r>
                <a:rPr lang="en-US" altLang="en-US"/>
                <a:t>Prefers fixed</a:t>
              </a:r>
            </a:p>
          </p:txBody>
        </p:sp>
      </p:grpSp>
      <p:grpSp>
        <p:nvGrpSpPr>
          <p:cNvPr id="116791" name="Group 55"/>
          <p:cNvGrpSpPr>
            <a:grpSpLocks/>
          </p:cNvGrpSpPr>
          <p:nvPr/>
        </p:nvGrpSpPr>
        <p:grpSpPr bwMode="auto">
          <a:xfrm>
            <a:off x="5638800" y="3352800"/>
            <a:ext cx="3276600" cy="2743200"/>
            <a:chOff x="3552" y="2112"/>
            <a:chExt cx="2064" cy="1728"/>
          </a:xfrm>
        </p:grpSpPr>
        <p:sp>
          <p:nvSpPr>
            <p:cNvPr id="116773" name="Rectangle 37"/>
            <p:cNvSpPr>
              <a:spLocks noChangeArrowheads="1"/>
            </p:cNvSpPr>
            <p:nvPr/>
          </p:nvSpPr>
          <p:spPr bwMode="auto">
            <a:xfrm>
              <a:off x="3552" y="2832"/>
              <a:ext cx="1968" cy="960"/>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6774" name="Rectangle 38"/>
            <p:cNvSpPr>
              <a:spLocks noChangeArrowheads="1"/>
            </p:cNvSpPr>
            <p:nvPr/>
          </p:nvSpPr>
          <p:spPr bwMode="auto">
            <a:xfrm>
              <a:off x="3600" y="2880"/>
              <a:ext cx="1968" cy="960"/>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6747" name="Rectangle 11"/>
            <p:cNvSpPr>
              <a:spLocks noChangeArrowheads="1"/>
            </p:cNvSpPr>
            <p:nvPr/>
          </p:nvSpPr>
          <p:spPr bwMode="auto">
            <a:xfrm>
              <a:off x="3600" y="2928"/>
              <a:ext cx="1968" cy="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a:t>Investors in Variable Rate Bonds Issued by Risky Company</a:t>
              </a:r>
            </a:p>
          </p:txBody>
        </p:sp>
        <p:sp>
          <p:nvSpPr>
            <p:cNvPr id="116769" name="Rectangle 33"/>
            <p:cNvSpPr>
              <a:spLocks noChangeArrowheads="1"/>
            </p:cNvSpPr>
            <p:nvPr/>
          </p:nvSpPr>
          <p:spPr bwMode="auto">
            <a:xfrm>
              <a:off x="4272" y="2112"/>
              <a:ext cx="1344" cy="6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l">
                <a:lnSpc>
                  <a:spcPct val="90000"/>
                </a:lnSpc>
              </a:pPr>
              <a:r>
                <a:rPr lang="en-US" altLang="en-US"/>
                <a:t>Variable Rate</a:t>
              </a:r>
            </a:p>
            <a:p>
              <a:pPr algn="l">
                <a:lnSpc>
                  <a:spcPct val="90000"/>
                </a:lnSpc>
              </a:pPr>
              <a:r>
                <a:rPr lang="en-US" altLang="en-US"/>
                <a:t>Payments at</a:t>
              </a:r>
            </a:p>
            <a:p>
              <a:pPr algn="l">
                <a:lnSpc>
                  <a:spcPct val="90000"/>
                </a:lnSpc>
              </a:pPr>
              <a:r>
                <a:rPr lang="en-US" altLang="en-US"/>
                <a:t>LIBOR+1%</a:t>
              </a:r>
            </a:p>
          </p:txBody>
        </p:sp>
        <p:sp>
          <p:nvSpPr>
            <p:cNvPr id="116780" name="Line 44"/>
            <p:cNvSpPr>
              <a:spLocks noChangeShapeType="1"/>
            </p:cNvSpPr>
            <p:nvPr/>
          </p:nvSpPr>
          <p:spPr bwMode="auto">
            <a:xfrm>
              <a:off x="4224" y="2112"/>
              <a:ext cx="0" cy="720"/>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16793" name="Group 57"/>
          <p:cNvGrpSpPr>
            <a:grpSpLocks/>
          </p:cNvGrpSpPr>
          <p:nvPr/>
        </p:nvGrpSpPr>
        <p:grpSpPr bwMode="auto">
          <a:xfrm>
            <a:off x="304800" y="3352800"/>
            <a:ext cx="3200400" cy="2743200"/>
            <a:chOff x="192" y="2112"/>
            <a:chExt cx="2016" cy="1728"/>
          </a:xfrm>
        </p:grpSpPr>
        <p:sp>
          <p:nvSpPr>
            <p:cNvPr id="116776" name="Rectangle 40"/>
            <p:cNvSpPr>
              <a:spLocks noChangeArrowheads="1"/>
            </p:cNvSpPr>
            <p:nvPr/>
          </p:nvSpPr>
          <p:spPr bwMode="auto">
            <a:xfrm>
              <a:off x="192" y="2832"/>
              <a:ext cx="1968" cy="960"/>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6777" name="Rectangle 41"/>
            <p:cNvSpPr>
              <a:spLocks noChangeArrowheads="1"/>
            </p:cNvSpPr>
            <p:nvPr/>
          </p:nvSpPr>
          <p:spPr bwMode="auto">
            <a:xfrm>
              <a:off x="240" y="2880"/>
              <a:ext cx="1968" cy="960"/>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6743" name="Rectangle 7"/>
            <p:cNvSpPr>
              <a:spLocks noChangeArrowheads="1"/>
            </p:cNvSpPr>
            <p:nvPr/>
          </p:nvSpPr>
          <p:spPr bwMode="auto">
            <a:xfrm>
              <a:off x="240" y="2928"/>
              <a:ext cx="1968" cy="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a:t>Investors in</a:t>
              </a:r>
            </a:p>
            <a:p>
              <a:pPr>
                <a:lnSpc>
                  <a:spcPct val="90000"/>
                </a:lnSpc>
              </a:pPr>
              <a:r>
                <a:rPr lang="en-US" altLang="en-US"/>
                <a:t>Fixed Rate Bonds Issued by</a:t>
              </a:r>
            </a:p>
            <a:p>
              <a:pPr>
                <a:lnSpc>
                  <a:spcPct val="90000"/>
                </a:lnSpc>
              </a:pPr>
              <a:r>
                <a:rPr lang="en-US" altLang="en-US"/>
                <a:t>Quality Company</a:t>
              </a:r>
            </a:p>
          </p:txBody>
        </p:sp>
        <p:sp>
          <p:nvSpPr>
            <p:cNvPr id="116768" name="Rectangle 32"/>
            <p:cNvSpPr>
              <a:spLocks noChangeArrowheads="1"/>
            </p:cNvSpPr>
            <p:nvPr/>
          </p:nvSpPr>
          <p:spPr bwMode="auto">
            <a:xfrm>
              <a:off x="304" y="2112"/>
              <a:ext cx="1232" cy="6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r">
                <a:lnSpc>
                  <a:spcPct val="90000"/>
                </a:lnSpc>
              </a:pPr>
              <a:r>
                <a:rPr lang="en-US" altLang="en-US"/>
                <a:t>Fixed Rate</a:t>
              </a:r>
            </a:p>
            <a:p>
              <a:pPr algn="r">
                <a:lnSpc>
                  <a:spcPct val="90000"/>
                </a:lnSpc>
              </a:pPr>
              <a:r>
                <a:rPr lang="en-US" altLang="en-US"/>
                <a:t>Payments</a:t>
              </a:r>
            </a:p>
            <a:p>
              <a:pPr algn="r">
                <a:lnSpc>
                  <a:spcPct val="90000"/>
                </a:lnSpc>
              </a:pPr>
              <a:r>
                <a:rPr lang="en-US" altLang="en-US"/>
                <a:t>at 9%</a:t>
              </a:r>
            </a:p>
          </p:txBody>
        </p:sp>
        <p:sp>
          <p:nvSpPr>
            <p:cNvPr id="116781" name="Line 45"/>
            <p:cNvSpPr>
              <a:spLocks noChangeShapeType="1"/>
            </p:cNvSpPr>
            <p:nvPr/>
          </p:nvSpPr>
          <p:spPr bwMode="auto">
            <a:xfrm>
              <a:off x="1584" y="2112"/>
              <a:ext cx="0" cy="720"/>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16790" name="Group 54"/>
          <p:cNvGrpSpPr>
            <a:grpSpLocks/>
          </p:cNvGrpSpPr>
          <p:nvPr/>
        </p:nvGrpSpPr>
        <p:grpSpPr bwMode="auto">
          <a:xfrm>
            <a:off x="3505200" y="1447800"/>
            <a:ext cx="2133600" cy="1143000"/>
            <a:chOff x="2208" y="912"/>
            <a:chExt cx="1344" cy="720"/>
          </a:xfrm>
        </p:grpSpPr>
        <p:sp>
          <p:nvSpPr>
            <p:cNvPr id="116760" name="Rectangle 24"/>
            <p:cNvSpPr>
              <a:spLocks noChangeArrowheads="1"/>
            </p:cNvSpPr>
            <p:nvPr/>
          </p:nvSpPr>
          <p:spPr bwMode="auto">
            <a:xfrm>
              <a:off x="2208" y="912"/>
              <a:ext cx="1344" cy="6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a:t>Variable Rate</a:t>
              </a:r>
            </a:p>
            <a:p>
              <a:pPr>
                <a:lnSpc>
                  <a:spcPct val="90000"/>
                </a:lnSpc>
              </a:pPr>
              <a:r>
                <a:rPr lang="en-US" altLang="en-US"/>
                <a:t>Payments at</a:t>
              </a:r>
            </a:p>
            <a:p>
              <a:pPr>
                <a:lnSpc>
                  <a:spcPct val="90000"/>
                </a:lnSpc>
              </a:pPr>
              <a:r>
                <a:rPr lang="en-US" altLang="en-US"/>
                <a:t>LIBOR+.5%</a:t>
              </a:r>
            </a:p>
          </p:txBody>
        </p:sp>
        <p:sp>
          <p:nvSpPr>
            <p:cNvPr id="116782" name="Line 46"/>
            <p:cNvSpPr>
              <a:spLocks noChangeShapeType="1"/>
            </p:cNvSpPr>
            <p:nvPr/>
          </p:nvSpPr>
          <p:spPr bwMode="auto">
            <a:xfrm>
              <a:off x="2208" y="1632"/>
              <a:ext cx="1344" cy="0"/>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16792" name="Group 56"/>
          <p:cNvGrpSpPr>
            <a:grpSpLocks/>
          </p:cNvGrpSpPr>
          <p:nvPr/>
        </p:nvGrpSpPr>
        <p:grpSpPr bwMode="auto">
          <a:xfrm>
            <a:off x="3505200" y="2895600"/>
            <a:ext cx="2133600" cy="1150938"/>
            <a:chOff x="2208" y="1824"/>
            <a:chExt cx="1344" cy="725"/>
          </a:xfrm>
        </p:grpSpPr>
        <p:sp>
          <p:nvSpPr>
            <p:cNvPr id="116761" name="Rectangle 25"/>
            <p:cNvSpPr>
              <a:spLocks noChangeArrowheads="1"/>
            </p:cNvSpPr>
            <p:nvPr/>
          </p:nvSpPr>
          <p:spPr bwMode="auto">
            <a:xfrm>
              <a:off x="2208" y="1872"/>
              <a:ext cx="1344" cy="6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a:t>Fixed Rate</a:t>
              </a:r>
            </a:p>
            <a:p>
              <a:pPr>
                <a:lnSpc>
                  <a:spcPct val="90000"/>
                </a:lnSpc>
              </a:pPr>
              <a:r>
                <a:rPr lang="en-US" altLang="en-US"/>
                <a:t>Payments at</a:t>
              </a:r>
            </a:p>
            <a:p>
              <a:pPr>
                <a:lnSpc>
                  <a:spcPct val="90000"/>
                </a:lnSpc>
              </a:pPr>
              <a:r>
                <a:rPr lang="en-US" altLang="en-US"/>
                <a:t>9.5%</a:t>
              </a:r>
            </a:p>
          </p:txBody>
        </p:sp>
        <p:sp>
          <p:nvSpPr>
            <p:cNvPr id="116783" name="Line 47"/>
            <p:cNvSpPr>
              <a:spLocks noChangeShapeType="1"/>
            </p:cNvSpPr>
            <p:nvPr/>
          </p:nvSpPr>
          <p:spPr bwMode="auto">
            <a:xfrm flipH="1">
              <a:off x="2208" y="1824"/>
              <a:ext cx="1344" cy="0"/>
            </a:xfrm>
            <a:prstGeom prst="line">
              <a:avLst/>
            </a:prstGeom>
            <a:noFill/>
            <a:ln w="5715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16785" name="Rectangle 49"/>
          <p:cNvSpPr>
            <a:spLocks noGrp="1" noChangeArrowheads="1"/>
          </p:cNvSpPr>
          <p:nvPr>
            <p:ph type="title"/>
          </p:nvPr>
        </p:nvSpPr>
        <p:spPr>
          <a:xfrm>
            <a:off x="0" y="304800"/>
            <a:ext cx="9144000" cy="693738"/>
          </a:xfrm>
        </p:spPr>
        <p:txBody>
          <a:bodyPr/>
          <a:lstStyle/>
          <a:p>
            <a:r>
              <a:rPr lang="en-US" altLang="en-US" sz="3200" dirty="0"/>
              <a:t>Illustration of An Interest Rate Swap</a:t>
            </a:r>
          </a:p>
        </p:txBody>
      </p:sp>
      <p:grpSp>
        <p:nvGrpSpPr>
          <p:cNvPr id="116794" name="Group 58"/>
          <p:cNvGrpSpPr>
            <a:grpSpLocks/>
          </p:cNvGrpSpPr>
          <p:nvPr/>
        </p:nvGrpSpPr>
        <p:grpSpPr bwMode="auto">
          <a:xfrm>
            <a:off x="381000" y="6172200"/>
            <a:ext cx="8458200" cy="457200"/>
            <a:chOff x="240" y="3888"/>
            <a:chExt cx="5328" cy="288"/>
          </a:xfrm>
        </p:grpSpPr>
        <p:sp>
          <p:nvSpPr>
            <p:cNvPr id="116787" name="Text Box 51"/>
            <p:cNvSpPr txBox="1">
              <a:spLocks noChangeArrowheads="1"/>
            </p:cNvSpPr>
            <p:nvPr/>
          </p:nvSpPr>
          <p:spPr bwMode="auto">
            <a:xfrm>
              <a:off x="240" y="3888"/>
              <a:ext cx="1968"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t>Gains ½</a:t>
              </a:r>
              <a:r>
                <a:rPr lang="en-US" altLang="en-US" sz="1400"/>
                <a:t> </a:t>
              </a:r>
              <a:r>
                <a:rPr lang="en-US" altLang="en-US"/>
                <a:t>%</a:t>
              </a:r>
            </a:p>
          </p:txBody>
        </p:sp>
        <p:sp>
          <p:nvSpPr>
            <p:cNvPr id="116788" name="Text Box 52"/>
            <p:cNvSpPr txBox="1">
              <a:spLocks noChangeArrowheads="1"/>
            </p:cNvSpPr>
            <p:nvPr/>
          </p:nvSpPr>
          <p:spPr bwMode="auto">
            <a:xfrm>
              <a:off x="3600" y="3888"/>
              <a:ext cx="1968"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t>Saves ½</a:t>
              </a:r>
              <a:r>
                <a:rPr lang="en-US" altLang="en-US" sz="1400"/>
                <a:t> </a:t>
              </a:r>
              <a:r>
                <a:rPr lang="en-US" altLang="en-US"/>
                <a:t>%</a:t>
              </a:r>
            </a:p>
          </p:txBody>
        </p:sp>
      </p:grpSp>
    </p:spTree>
    <p:extLst>
      <p:ext uri="{BB962C8B-B14F-4D97-AF65-F5344CB8AC3E}">
        <p14:creationId xmlns:p14="http://schemas.microsoft.com/office/powerpoint/2010/main" val="23333686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16789"/>
                                        </p:tgtEl>
                                        <p:attrNameLst>
                                          <p:attrName>style.visibility</p:attrName>
                                        </p:attrNameLst>
                                      </p:cBhvr>
                                      <p:to>
                                        <p:strVal val="visible"/>
                                      </p:to>
                                    </p:set>
                                    <p:animEffect transition="in" filter="wipe(up)">
                                      <p:cBhvr>
                                        <p:cTn id="7" dur="500"/>
                                        <p:tgtEl>
                                          <p:spTgt spid="11678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16790"/>
                                        </p:tgtEl>
                                        <p:attrNameLst>
                                          <p:attrName>style.visibility</p:attrName>
                                        </p:attrNameLst>
                                      </p:cBhvr>
                                      <p:to>
                                        <p:strVal val="visible"/>
                                      </p:to>
                                    </p:set>
                                    <p:animEffect transition="in" filter="wipe(left)">
                                      <p:cBhvr>
                                        <p:cTn id="12" dur="500"/>
                                        <p:tgtEl>
                                          <p:spTgt spid="116790"/>
                                        </p:tgtEl>
                                      </p:cBhvr>
                                    </p:animEffect>
                                  </p:childTnLst>
                                </p:cTn>
                              </p:par>
                            </p:childTnLst>
                          </p:cTn>
                        </p:par>
                        <p:par>
                          <p:cTn id="13" fill="hold" nodeType="afterGroup">
                            <p:stCondLst>
                              <p:cond delay="500"/>
                            </p:stCondLst>
                            <p:childTnLst>
                              <p:par>
                                <p:cTn id="14" presetID="22" presetClass="entr" presetSubtype="1" fill="hold" nodeType="afterEffect">
                                  <p:stCondLst>
                                    <p:cond delay="0"/>
                                  </p:stCondLst>
                                  <p:childTnLst>
                                    <p:set>
                                      <p:cBhvr>
                                        <p:cTn id="15" dur="1" fill="hold">
                                          <p:stCondLst>
                                            <p:cond delay="0"/>
                                          </p:stCondLst>
                                        </p:cTn>
                                        <p:tgtEl>
                                          <p:spTgt spid="116791"/>
                                        </p:tgtEl>
                                        <p:attrNameLst>
                                          <p:attrName>style.visibility</p:attrName>
                                        </p:attrNameLst>
                                      </p:cBhvr>
                                      <p:to>
                                        <p:strVal val="visible"/>
                                      </p:to>
                                    </p:set>
                                    <p:animEffect transition="in" filter="wipe(up)">
                                      <p:cBhvr>
                                        <p:cTn id="16" dur="500"/>
                                        <p:tgtEl>
                                          <p:spTgt spid="116791"/>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2" fill="hold" nodeType="clickEffect">
                                  <p:stCondLst>
                                    <p:cond delay="0"/>
                                  </p:stCondLst>
                                  <p:childTnLst>
                                    <p:set>
                                      <p:cBhvr>
                                        <p:cTn id="20" dur="1" fill="hold">
                                          <p:stCondLst>
                                            <p:cond delay="0"/>
                                          </p:stCondLst>
                                        </p:cTn>
                                        <p:tgtEl>
                                          <p:spTgt spid="116792"/>
                                        </p:tgtEl>
                                        <p:attrNameLst>
                                          <p:attrName>style.visibility</p:attrName>
                                        </p:attrNameLst>
                                      </p:cBhvr>
                                      <p:to>
                                        <p:strVal val="visible"/>
                                      </p:to>
                                    </p:set>
                                    <p:animEffect transition="in" filter="wipe(right)">
                                      <p:cBhvr>
                                        <p:cTn id="21" dur="500"/>
                                        <p:tgtEl>
                                          <p:spTgt spid="116792"/>
                                        </p:tgtEl>
                                      </p:cBhvr>
                                    </p:animEffect>
                                  </p:childTnLst>
                                </p:cTn>
                              </p:par>
                            </p:childTnLst>
                          </p:cTn>
                        </p:par>
                        <p:par>
                          <p:cTn id="22" fill="hold" nodeType="afterGroup">
                            <p:stCondLst>
                              <p:cond delay="500"/>
                            </p:stCondLst>
                            <p:childTnLst>
                              <p:par>
                                <p:cTn id="23" presetID="22" presetClass="entr" presetSubtype="1" fill="hold" nodeType="afterEffect">
                                  <p:stCondLst>
                                    <p:cond delay="0"/>
                                  </p:stCondLst>
                                  <p:childTnLst>
                                    <p:set>
                                      <p:cBhvr>
                                        <p:cTn id="24" dur="1" fill="hold">
                                          <p:stCondLst>
                                            <p:cond delay="0"/>
                                          </p:stCondLst>
                                        </p:cTn>
                                        <p:tgtEl>
                                          <p:spTgt spid="116793"/>
                                        </p:tgtEl>
                                        <p:attrNameLst>
                                          <p:attrName>style.visibility</p:attrName>
                                        </p:attrNameLst>
                                      </p:cBhvr>
                                      <p:to>
                                        <p:strVal val="visible"/>
                                      </p:to>
                                    </p:set>
                                    <p:animEffect transition="in" filter="wipe(up)">
                                      <p:cBhvr>
                                        <p:cTn id="25" dur="500"/>
                                        <p:tgtEl>
                                          <p:spTgt spid="116793"/>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116794"/>
                                        </p:tgtEl>
                                        <p:attrNameLst>
                                          <p:attrName>style.visibility</p:attrName>
                                        </p:attrNameLst>
                                      </p:cBhvr>
                                      <p:to>
                                        <p:strVal val="visible"/>
                                      </p:to>
                                    </p:set>
                                    <p:animEffect transition="in" filter="wipe(up)">
                                      <p:cBhvr>
                                        <p:cTn id="30" dur="500"/>
                                        <p:tgtEl>
                                          <p:spTgt spid="116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3" name="Rectangle 5"/>
          <p:cNvSpPr>
            <a:spLocks noGrp="1" noChangeArrowheads="1"/>
          </p:cNvSpPr>
          <p:nvPr>
            <p:ph type="body" idx="1"/>
          </p:nvPr>
        </p:nvSpPr>
        <p:spPr/>
        <p:txBody>
          <a:bodyPr/>
          <a:lstStyle/>
          <a:p>
            <a:pPr marL="0" indent="0">
              <a:buNone/>
            </a:pPr>
            <a:r>
              <a:rPr lang="en-US" altLang="en-US" dirty="0"/>
              <a:t>Note that financial intermediaries are usually involved in swap agreements. They match up participants and also assume the default risk involved for a fee.</a:t>
            </a:r>
          </a:p>
        </p:txBody>
      </p:sp>
      <p:sp>
        <p:nvSpPr>
          <p:cNvPr id="145414" name="Rectangle 6"/>
          <p:cNvSpPr>
            <a:spLocks noGrp="1" noChangeArrowheads="1"/>
          </p:cNvSpPr>
          <p:nvPr>
            <p:ph type="title"/>
          </p:nvPr>
        </p:nvSpPr>
        <p:spPr>
          <a:xfrm>
            <a:off x="755576" y="404664"/>
            <a:ext cx="6629400" cy="803176"/>
          </a:xfrm>
          <a:noFill/>
          <a:ln/>
        </p:spPr>
        <p:txBody>
          <a:bodyPr/>
          <a:lstStyle/>
          <a:p>
            <a:r>
              <a:rPr lang="en-US" altLang="en-US" sz="3200" dirty="0"/>
              <a:t>Floating-Rate Bonds</a:t>
            </a:r>
          </a:p>
        </p:txBody>
      </p:sp>
    </p:spTree>
    <p:extLst>
      <p:ext uri="{BB962C8B-B14F-4D97-AF65-F5344CB8AC3E}">
        <p14:creationId xmlns:p14="http://schemas.microsoft.com/office/powerpoint/2010/main" val="1690777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2" name="Rectangle 4"/>
          <p:cNvSpPr>
            <a:spLocks noGrp="1" noChangeArrowheads="1"/>
          </p:cNvSpPr>
          <p:nvPr>
            <p:ph type="title"/>
          </p:nvPr>
        </p:nvSpPr>
        <p:spPr>
          <a:xfrm>
            <a:off x="457200" y="274638"/>
            <a:ext cx="8229600" cy="922114"/>
          </a:xfrm>
        </p:spPr>
        <p:txBody>
          <a:bodyPr/>
          <a:lstStyle/>
          <a:p>
            <a:pPr>
              <a:lnSpc>
                <a:spcPct val="90000"/>
              </a:lnSpc>
            </a:pPr>
            <a:r>
              <a:rPr lang="en-US" altLang="en-US" sz="3200" dirty="0"/>
              <a:t>Use of Yield Curves</a:t>
            </a:r>
            <a:br>
              <a:rPr lang="en-US" altLang="en-US" sz="3200" dirty="0"/>
            </a:br>
            <a:r>
              <a:rPr lang="en-US" altLang="en-US" sz="3200" dirty="0"/>
              <a:t>to Make Debt Maturity Decisions</a:t>
            </a:r>
          </a:p>
        </p:txBody>
      </p:sp>
      <p:sp>
        <p:nvSpPr>
          <p:cNvPr id="124933" name="Rectangle 5"/>
          <p:cNvSpPr>
            <a:spLocks noGrp="1" noChangeArrowheads="1"/>
          </p:cNvSpPr>
          <p:nvPr>
            <p:ph type="body" idx="1"/>
          </p:nvPr>
        </p:nvSpPr>
        <p:spPr>
          <a:xfrm>
            <a:off x="457200" y="1340768"/>
            <a:ext cx="8229600" cy="3917032"/>
          </a:xfrm>
        </p:spPr>
        <p:txBody>
          <a:bodyPr/>
          <a:lstStyle/>
          <a:p>
            <a:pPr>
              <a:buFont typeface="Wingdings" panose="05000000000000000000" pitchFamily="2" charset="2"/>
              <a:buChar char="§"/>
            </a:pPr>
            <a:r>
              <a:rPr lang="en-US" altLang="en-US" dirty="0"/>
              <a:t>An MNC must decide on the maturity for any potential debt. To do this, the MNC may want to assess the yield curve in the country of the currency to be borrowed.</a:t>
            </a:r>
          </a:p>
          <a:p>
            <a:pPr>
              <a:buFont typeface="Wingdings" panose="05000000000000000000" pitchFamily="2" charset="2"/>
              <a:buChar char="§"/>
            </a:pPr>
            <a:r>
              <a:rPr lang="en-US" altLang="en-US" dirty="0"/>
              <a:t>Since the slopes of the yield curves may vary across countries, the choice of short-term, medium-term, or long-term debt financing may vary across countries too.</a:t>
            </a:r>
          </a:p>
        </p:txBody>
      </p:sp>
    </p:spTree>
    <p:extLst>
      <p:ext uri="{BB962C8B-B14F-4D97-AF65-F5344CB8AC3E}">
        <p14:creationId xmlns:p14="http://schemas.microsoft.com/office/powerpoint/2010/main" val="33389381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4933">
                                            <p:txEl>
                                              <p:pRg st="0" end="0"/>
                                            </p:txEl>
                                          </p:spTgt>
                                        </p:tgtEl>
                                        <p:attrNameLst>
                                          <p:attrName>style.visibility</p:attrName>
                                        </p:attrNameLst>
                                      </p:cBhvr>
                                      <p:to>
                                        <p:strVal val="visible"/>
                                      </p:to>
                                    </p:set>
                                    <p:animEffect transition="in" filter="wipe(left)">
                                      <p:cBhvr>
                                        <p:cTn id="7" dur="500"/>
                                        <p:tgtEl>
                                          <p:spTgt spid="12493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4933">
                                            <p:txEl>
                                              <p:pRg st="1" end="1"/>
                                            </p:txEl>
                                          </p:spTgt>
                                        </p:tgtEl>
                                        <p:attrNameLst>
                                          <p:attrName>style.visibility</p:attrName>
                                        </p:attrNameLst>
                                      </p:cBhvr>
                                      <p:to>
                                        <p:strVal val="visible"/>
                                      </p:to>
                                    </p:set>
                                    <p:animEffect transition="in" filter="wipe(left)">
                                      <p:cBhvr>
                                        <p:cTn id="12" dur="500"/>
                                        <p:tgtEl>
                                          <p:spTgt spid="12493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3"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1026"/>
          <p:cNvSpPr>
            <a:spLocks noGrp="1" noChangeArrowheads="1"/>
          </p:cNvSpPr>
          <p:nvPr>
            <p:ph type="title"/>
          </p:nvPr>
        </p:nvSpPr>
        <p:spPr>
          <a:xfrm>
            <a:off x="685800" y="228600"/>
            <a:ext cx="7772400" cy="866775"/>
          </a:xfrm>
        </p:spPr>
        <p:txBody>
          <a:bodyPr/>
          <a:lstStyle/>
          <a:p>
            <a:r>
              <a:rPr lang="en-US" altLang="en-US" sz="3200" dirty="0"/>
              <a:t>Yield Curves Across Countries</a:t>
            </a:r>
          </a:p>
        </p:txBody>
      </p:sp>
      <p:sp>
        <p:nvSpPr>
          <p:cNvPr id="140301" name="Text Box 1037"/>
          <p:cNvSpPr txBox="1">
            <a:spLocks noChangeArrowheads="1"/>
          </p:cNvSpPr>
          <p:nvPr/>
        </p:nvSpPr>
        <p:spPr bwMode="auto">
          <a:xfrm>
            <a:off x="0" y="1066800"/>
            <a:ext cx="91440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t>As of February 2001</a:t>
            </a:r>
          </a:p>
        </p:txBody>
      </p:sp>
      <p:grpSp>
        <p:nvGrpSpPr>
          <p:cNvPr id="140308" name="Group 1044"/>
          <p:cNvGrpSpPr>
            <a:grpSpLocks/>
          </p:cNvGrpSpPr>
          <p:nvPr/>
        </p:nvGrpSpPr>
        <p:grpSpPr bwMode="auto">
          <a:xfrm>
            <a:off x="914400" y="1676400"/>
            <a:ext cx="7331075" cy="4892675"/>
            <a:chOff x="576" y="1104"/>
            <a:chExt cx="4618" cy="3082"/>
          </a:xfrm>
        </p:grpSpPr>
        <p:graphicFrame>
          <p:nvGraphicFramePr>
            <p:cNvPr id="140294" name="Object 1030"/>
            <p:cNvGraphicFramePr>
              <a:graphicFrameLocks noChangeAspect="1"/>
            </p:cNvGraphicFramePr>
            <p:nvPr/>
          </p:nvGraphicFramePr>
          <p:xfrm>
            <a:off x="720" y="1104"/>
            <a:ext cx="4320" cy="2892"/>
          </p:xfrm>
          <a:graphic>
            <a:graphicData uri="http://schemas.openxmlformats.org/presentationml/2006/ole">
              <mc:AlternateContent xmlns:mc="http://schemas.openxmlformats.org/markup-compatibility/2006">
                <mc:Choice xmlns:v="urn:schemas-microsoft-com:vml" Requires="v">
                  <p:oleObj spid="_x0000_s12299" name="Worksheet" r:id="rId3" imgW="3657961" imgH="2448407" progId="Excel.Sheet.8">
                    <p:embed/>
                  </p:oleObj>
                </mc:Choice>
                <mc:Fallback>
                  <p:oleObj name="Worksheet" r:id="rId3" imgW="3657961" imgH="2448407" progId="Excel.Sheet.8">
                    <p:embed/>
                    <p:pic>
                      <p:nvPicPr>
                        <p:cNvPr id="140294" name="Object 10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 y="1104"/>
                          <a:ext cx="4320" cy="28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40295" name="Text Box 1031"/>
            <p:cNvSpPr txBox="1">
              <a:spLocks noChangeArrowheads="1"/>
            </p:cNvSpPr>
            <p:nvPr/>
          </p:nvSpPr>
          <p:spPr bwMode="auto">
            <a:xfrm>
              <a:off x="1776" y="1680"/>
              <a:ext cx="810"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solidFill>
                    <a:srgbClr val="3333FF"/>
                  </a:solidFill>
                </a:rPr>
                <a:t>Canada</a:t>
              </a:r>
            </a:p>
          </p:txBody>
        </p:sp>
        <p:sp>
          <p:nvSpPr>
            <p:cNvPr id="140296" name="Text Box 1032"/>
            <p:cNvSpPr txBox="1">
              <a:spLocks noChangeArrowheads="1"/>
            </p:cNvSpPr>
            <p:nvPr/>
          </p:nvSpPr>
          <p:spPr bwMode="auto">
            <a:xfrm>
              <a:off x="3648" y="1344"/>
              <a:ext cx="671"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solidFill>
                    <a:srgbClr val="FF0000"/>
                  </a:solidFill>
                </a:rPr>
                <a:t>Japan</a:t>
              </a:r>
            </a:p>
          </p:txBody>
        </p:sp>
        <p:sp>
          <p:nvSpPr>
            <p:cNvPr id="140297" name="Text Box 1033"/>
            <p:cNvSpPr txBox="1">
              <a:spLocks noChangeArrowheads="1"/>
            </p:cNvSpPr>
            <p:nvPr/>
          </p:nvSpPr>
          <p:spPr bwMode="auto">
            <a:xfrm>
              <a:off x="3264" y="2400"/>
              <a:ext cx="576"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solidFill>
                    <a:schemeClr val="bg2"/>
                  </a:solidFill>
                </a:rPr>
                <a:t>Italy</a:t>
              </a:r>
            </a:p>
          </p:txBody>
        </p:sp>
        <p:sp>
          <p:nvSpPr>
            <p:cNvPr id="140298" name="Text Box 1034"/>
            <p:cNvSpPr txBox="1">
              <a:spLocks noChangeArrowheads="1"/>
            </p:cNvSpPr>
            <p:nvPr/>
          </p:nvSpPr>
          <p:spPr bwMode="auto">
            <a:xfrm>
              <a:off x="3072" y="2592"/>
              <a:ext cx="960"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solidFill>
                    <a:srgbClr val="FF9900"/>
                  </a:solidFill>
                </a:rPr>
                <a:t>Germany</a:t>
              </a:r>
            </a:p>
          </p:txBody>
        </p:sp>
        <p:sp>
          <p:nvSpPr>
            <p:cNvPr id="140299" name="Text Box 1035"/>
            <p:cNvSpPr txBox="1">
              <a:spLocks noChangeArrowheads="1"/>
            </p:cNvSpPr>
            <p:nvPr/>
          </p:nvSpPr>
          <p:spPr bwMode="auto">
            <a:xfrm>
              <a:off x="2112" y="2832"/>
              <a:ext cx="489"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solidFill>
                    <a:srgbClr val="009900"/>
                  </a:solidFill>
                </a:rPr>
                <a:t>U.S.</a:t>
              </a:r>
            </a:p>
          </p:txBody>
        </p:sp>
        <p:sp>
          <p:nvSpPr>
            <p:cNvPr id="140300" name="Text Box 1036"/>
            <p:cNvSpPr txBox="1">
              <a:spLocks noChangeArrowheads="1"/>
            </p:cNvSpPr>
            <p:nvPr/>
          </p:nvSpPr>
          <p:spPr bwMode="auto">
            <a:xfrm>
              <a:off x="3552" y="3120"/>
              <a:ext cx="500"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solidFill>
                    <a:srgbClr val="990033"/>
                  </a:solidFill>
                </a:rPr>
                <a:t>U.K.</a:t>
              </a:r>
            </a:p>
          </p:txBody>
        </p:sp>
        <p:sp>
          <p:nvSpPr>
            <p:cNvPr id="140303" name="Line 1039"/>
            <p:cNvSpPr>
              <a:spLocks noChangeShapeType="1"/>
            </p:cNvSpPr>
            <p:nvPr/>
          </p:nvSpPr>
          <p:spPr bwMode="auto">
            <a:xfrm flipH="1" flipV="1">
              <a:off x="2832" y="2448"/>
              <a:ext cx="288" cy="240"/>
            </a:xfrm>
            <a:prstGeom prst="line">
              <a:avLst/>
            </a:prstGeom>
            <a:noFill/>
            <a:ln w="127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304" name="Line 1040"/>
            <p:cNvSpPr>
              <a:spLocks noChangeShapeType="1"/>
            </p:cNvSpPr>
            <p:nvPr/>
          </p:nvSpPr>
          <p:spPr bwMode="auto">
            <a:xfrm flipH="1" flipV="1">
              <a:off x="2928" y="2160"/>
              <a:ext cx="384" cy="336"/>
            </a:xfrm>
            <a:prstGeom prst="line">
              <a:avLst/>
            </a:prstGeom>
            <a:noFill/>
            <a:ln w="127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305" name="Text Box 1041"/>
            <p:cNvSpPr txBox="1">
              <a:spLocks noChangeArrowheads="1"/>
            </p:cNvSpPr>
            <p:nvPr/>
          </p:nvSpPr>
          <p:spPr bwMode="auto">
            <a:xfrm>
              <a:off x="1248" y="3936"/>
              <a:ext cx="3264" cy="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2000"/>
                <a:t>Years to Maturity</a:t>
              </a:r>
            </a:p>
          </p:txBody>
        </p:sp>
        <p:sp>
          <p:nvSpPr>
            <p:cNvPr id="140306" name="Text Box 1042"/>
            <p:cNvSpPr txBox="1">
              <a:spLocks noChangeArrowheads="1"/>
            </p:cNvSpPr>
            <p:nvPr/>
          </p:nvSpPr>
          <p:spPr bwMode="auto">
            <a:xfrm rot="-5400000">
              <a:off x="-579" y="2305"/>
              <a:ext cx="2560" cy="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000"/>
                <a:t>Annualized Yield (except Japan)</a:t>
              </a:r>
            </a:p>
          </p:txBody>
        </p:sp>
        <p:sp>
          <p:nvSpPr>
            <p:cNvPr id="140307" name="Text Box 1043"/>
            <p:cNvSpPr txBox="1">
              <a:spLocks noChangeArrowheads="1"/>
            </p:cNvSpPr>
            <p:nvPr/>
          </p:nvSpPr>
          <p:spPr bwMode="auto">
            <a:xfrm rot="5400000">
              <a:off x="3878" y="2314"/>
              <a:ext cx="2382" cy="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000"/>
                <a:t>Annualized Yield (Japan only)</a:t>
              </a:r>
            </a:p>
          </p:txBody>
        </p:sp>
      </p:grpSp>
    </p:spTree>
    <p:extLst>
      <p:ext uri="{BB962C8B-B14F-4D97-AF65-F5344CB8AC3E}">
        <p14:creationId xmlns:p14="http://schemas.microsoft.com/office/powerpoint/2010/main" val="22904012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40308"/>
                                        </p:tgtEl>
                                        <p:attrNameLst>
                                          <p:attrName>style.visibility</p:attrName>
                                        </p:attrNameLst>
                                      </p:cBhvr>
                                      <p:to>
                                        <p:strVal val="visible"/>
                                      </p:to>
                                    </p:set>
                                    <p:animEffect transition="in" filter="wipe(up)">
                                      <p:cBhvr>
                                        <p:cTn id="7" dur="500"/>
                                        <p:tgtEl>
                                          <p:spTgt spid="140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6" name="Rectangle 4"/>
          <p:cNvSpPr>
            <a:spLocks noGrp="1" noChangeArrowheads="1"/>
          </p:cNvSpPr>
          <p:nvPr>
            <p:ph type="title"/>
          </p:nvPr>
        </p:nvSpPr>
        <p:spPr>
          <a:xfrm>
            <a:off x="0" y="381000"/>
            <a:ext cx="9144000" cy="990600"/>
          </a:xfrm>
          <a:noFill/>
          <a:ln/>
        </p:spPr>
        <p:txBody>
          <a:bodyPr/>
          <a:lstStyle/>
          <a:p>
            <a:pPr>
              <a:lnSpc>
                <a:spcPct val="90000"/>
              </a:lnSpc>
            </a:pPr>
            <a:r>
              <a:rPr lang="en-US" altLang="en-US" sz="3200" dirty="0"/>
              <a:t>Impact of Long-Term Financing Decisions</a:t>
            </a:r>
            <a:br>
              <a:rPr lang="en-US" altLang="en-US" sz="3200" dirty="0"/>
            </a:br>
            <a:r>
              <a:rPr lang="en-US" altLang="en-US" sz="3200" dirty="0"/>
              <a:t>on an MNC’s Value</a:t>
            </a:r>
            <a:endParaRPr lang="en-US" altLang="en-US" sz="3200" b="0" dirty="0"/>
          </a:p>
        </p:txBody>
      </p:sp>
      <p:grpSp>
        <p:nvGrpSpPr>
          <p:cNvPr id="146452" name="Group 20"/>
          <p:cNvGrpSpPr>
            <a:grpSpLocks/>
          </p:cNvGrpSpPr>
          <p:nvPr/>
        </p:nvGrpSpPr>
        <p:grpSpPr bwMode="auto">
          <a:xfrm>
            <a:off x="990600" y="1600200"/>
            <a:ext cx="7467600" cy="4965700"/>
            <a:chOff x="624" y="1008"/>
            <a:chExt cx="4704" cy="3128"/>
          </a:xfrm>
        </p:grpSpPr>
        <p:grpSp>
          <p:nvGrpSpPr>
            <p:cNvPr id="146438" name="Group 6"/>
            <p:cNvGrpSpPr>
              <a:grpSpLocks/>
            </p:cNvGrpSpPr>
            <p:nvPr/>
          </p:nvGrpSpPr>
          <p:grpSpPr bwMode="auto">
            <a:xfrm>
              <a:off x="816" y="1008"/>
              <a:ext cx="4128" cy="1416"/>
              <a:chOff x="816" y="1680"/>
              <a:chExt cx="4128" cy="1416"/>
            </a:xfrm>
          </p:grpSpPr>
          <p:sp>
            <p:nvSpPr>
              <p:cNvPr id="146439" name="Rectangle 7"/>
              <p:cNvSpPr>
                <a:spLocks noChangeArrowheads="1"/>
              </p:cNvSpPr>
              <p:nvPr/>
            </p:nvSpPr>
            <p:spPr bwMode="auto">
              <a:xfrm>
                <a:off x="816" y="1680"/>
                <a:ext cx="4080" cy="1344"/>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6440" name="Rectangle 8"/>
              <p:cNvSpPr>
                <a:spLocks noChangeArrowheads="1"/>
              </p:cNvSpPr>
              <p:nvPr/>
            </p:nvSpPr>
            <p:spPr bwMode="auto">
              <a:xfrm>
                <a:off x="864" y="1728"/>
                <a:ext cx="4080" cy="1344"/>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aphicFrame>
            <p:nvGraphicFramePr>
              <p:cNvPr id="146441" name="Object 9">
                <a:hlinkClick r:id="" action="ppaction://ole?verb=0"/>
              </p:cNvPr>
              <p:cNvGraphicFramePr>
                <a:graphicFrameLocks/>
              </p:cNvGraphicFramePr>
              <p:nvPr/>
            </p:nvGraphicFramePr>
            <p:xfrm>
              <a:off x="1056" y="1728"/>
              <a:ext cx="3648" cy="1368"/>
            </p:xfrm>
            <a:graphic>
              <a:graphicData uri="http://schemas.openxmlformats.org/presentationml/2006/ole">
                <mc:AlternateContent xmlns:mc="http://schemas.openxmlformats.org/markup-compatibility/2006">
                  <mc:Choice xmlns:v="urn:schemas-microsoft-com:vml" Requires="v">
                    <p:oleObj spid="_x0000_s13323" name="Equation" r:id="rId3" imgW="2438280" imgH="914400" progId="Equation.3">
                      <p:embed/>
                    </p:oleObj>
                  </mc:Choice>
                  <mc:Fallback>
                    <p:oleObj name="Equation" r:id="rId3" imgW="2438280" imgH="914400" progId="Equation.3">
                      <p:embed/>
                      <p:pic>
                        <p:nvPicPr>
                          <p:cNvPr id="146441" name="Object 9">
                            <a:hlinkClick r:id="" action="ppaction://ole?verb=0"/>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6" y="1728"/>
                            <a:ext cx="3648" cy="1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146442" name="Rectangle 10"/>
            <p:cNvSpPr>
              <a:spLocks noChangeArrowheads="1"/>
            </p:cNvSpPr>
            <p:nvPr/>
          </p:nvSpPr>
          <p:spPr bwMode="auto">
            <a:xfrm>
              <a:off x="624" y="3120"/>
              <a:ext cx="4704" cy="1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1314450" indent="-1314450" algn="l">
                <a:tabLst>
                  <a:tab pos="514350" algn="ctr"/>
                  <a:tab pos="1085850" algn="l"/>
                  <a:tab pos="1314450" algn="l"/>
                </a:tabLst>
                <a:defRPr sz="2400">
                  <a:solidFill>
                    <a:schemeClr val="tx1"/>
                  </a:solidFill>
                  <a:latin typeface="Times New Roman" panose="02020603050405020304" pitchFamily="18" charset="0"/>
                </a:defRPr>
              </a:lvl1pPr>
              <a:lvl2pPr marL="1485900" algn="l">
                <a:tabLst>
                  <a:tab pos="514350" algn="ctr"/>
                  <a:tab pos="1085850" algn="l"/>
                  <a:tab pos="1314450" algn="l"/>
                </a:tabLst>
                <a:defRPr sz="2400">
                  <a:solidFill>
                    <a:schemeClr val="tx1"/>
                  </a:solidFill>
                  <a:latin typeface="Times New Roman" panose="02020603050405020304" pitchFamily="18" charset="0"/>
                </a:defRPr>
              </a:lvl2pPr>
              <a:lvl3pPr marL="1600200" algn="l">
                <a:tabLst>
                  <a:tab pos="514350" algn="ctr"/>
                  <a:tab pos="1085850" algn="l"/>
                  <a:tab pos="1314450" algn="l"/>
                </a:tabLst>
                <a:defRPr sz="2400">
                  <a:solidFill>
                    <a:schemeClr val="tx1"/>
                  </a:solidFill>
                  <a:latin typeface="Times New Roman" panose="02020603050405020304" pitchFamily="18" charset="0"/>
                </a:defRPr>
              </a:lvl3pPr>
              <a:lvl4pPr marL="1714500" algn="l">
                <a:tabLst>
                  <a:tab pos="514350" algn="ctr"/>
                  <a:tab pos="1085850" algn="l"/>
                  <a:tab pos="1314450" algn="l"/>
                </a:tabLst>
                <a:defRPr sz="2400">
                  <a:solidFill>
                    <a:schemeClr val="tx1"/>
                  </a:solidFill>
                  <a:latin typeface="Times New Roman" panose="02020603050405020304" pitchFamily="18" charset="0"/>
                </a:defRPr>
              </a:lvl4pPr>
              <a:lvl5pPr algn="l">
                <a:tabLst>
                  <a:tab pos="514350" algn="ctr"/>
                  <a:tab pos="1085850" algn="l"/>
                  <a:tab pos="1314450" algn="l"/>
                </a:tabLst>
                <a:defRPr sz="2400">
                  <a:solidFill>
                    <a:schemeClr val="tx1"/>
                  </a:solidFill>
                  <a:latin typeface="Times New Roman" panose="02020603050405020304" pitchFamily="18" charset="0"/>
                </a:defRPr>
              </a:lvl5pPr>
              <a:lvl6pPr eaLnBrk="0" fontAlgn="base" hangingPunct="0">
                <a:spcBef>
                  <a:spcPct val="0"/>
                </a:spcBef>
                <a:spcAft>
                  <a:spcPct val="0"/>
                </a:spcAft>
                <a:tabLst>
                  <a:tab pos="514350" algn="ctr"/>
                  <a:tab pos="1085850" algn="l"/>
                  <a:tab pos="1314450" algn="l"/>
                </a:tabLst>
                <a:defRPr sz="2400">
                  <a:solidFill>
                    <a:schemeClr val="tx1"/>
                  </a:solidFill>
                  <a:latin typeface="Times New Roman" panose="02020603050405020304" pitchFamily="18" charset="0"/>
                </a:defRPr>
              </a:lvl6pPr>
              <a:lvl7pPr eaLnBrk="0" fontAlgn="base" hangingPunct="0">
                <a:spcBef>
                  <a:spcPct val="0"/>
                </a:spcBef>
                <a:spcAft>
                  <a:spcPct val="0"/>
                </a:spcAft>
                <a:tabLst>
                  <a:tab pos="514350" algn="ctr"/>
                  <a:tab pos="1085850" algn="l"/>
                  <a:tab pos="1314450" algn="l"/>
                </a:tabLst>
                <a:defRPr sz="2400">
                  <a:solidFill>
                    <a:schemeClr val="tx1"/>
                  </a:solidFill>
                  <a:latin typeface="Times New Roman" panose="02020603050405020304" pitchFamily="18" charset="0"/>
                </a:defRPr>
              </a:lvl7pPr>
              <a:lvl8pPr eaLnBrk="0" fontAlgn="base" hangingPunct="0">
                <a:spcBef>
                  <a:spcPct val="0"/>
                </a:spcBef>
                <a:spcAft>
                  <a:spcPct val="0"/>
                </a:spcAft>
                <a:tabLst>
                  <a:tab pos="514350" algn="ctr"/>
                  <a:tab pos="1085850" algn="l"/>
                  <a:tab pos="1314450" algn="l"/>
                </a:tabLst>
                <a:defRPr sz="2400">
                  <a:solidFill>
                    <a:schemeClr val="tx1"/>
                  </a:solidFill>
                  <a:latin typeface="Times New Roman" panose="02020603050405020304" pitchFamily="18" charset="0"/>
                </a:defRPr>
              </a:lvl8pPr>
              <a:lvl9pPr eaLnBrk="0" fontAlgn="base" hangingPunct="0">
                <a:spcBef>
                  <a:spcPct val="0"/>
                </a:spcBef>
                <a:spcAft>
                  <a:spcPct val="0"/>
                </a:spcAft>
                <a:tabLst>
                  <a:tab pos="514350" algn="ctr"/>
                  <a:tab pos="1085850" algn="l"/>
                  <a:tab pos="1314450" algn="l"/>
                </a:tabLst>
                <a:defRPr sz="2400">
                  <a:solidFill>
                    <a:schemeClr val="tx1"/>
                  </a:solidFill>
                  <a:latin typeface="Times New Roman" panose="02020603050405020304" pitchFamily="18" charset="0"/>
                </a:defRPr>
              </a:lvl9pPr>
            </a:lstStyle>
            <a:p>
              <a:r>
                <a:rPr lang="en-US" altLang="en-US" sz="2000">
                  <a:latin typeface="Arial" panose="020B0604020202020204" pitchFamily="34" charset="0"/>
                </a:rPr>
                <a:t>	E (CF</a:t>
              </a:r>
              <a:r>
                <a:rPr lang="en-US" altLang="en-US" sz="2000" i="1" baseline="-25000">
                  <a:latin typeface="Arial" panose="020B0604020202020204" pitchFamily="34" charset="0"/>
                </a:rPr>
                <a:t>j,t </a:t>
              </a:r>
              <a:r>
                <a:rPr lang="en-US" altLang="en-US" sz="2000">
                  <a:latin typeface="Arial" panose="020B0604020202020204" pitchFamily="34" charset="0"/>
                </a:rPr>
                <a:t>)	=	expected cash flows in currency </a:t>
              </a:r>
              <a:r>
                <a:rPr lang="en-US" altLang="en-US" sz="2000" i="1">
                  <a:latin typeface="Arial" panose="020B0604020202020204" pitchFamily="34" charset="0"/>
                </a:rPr>
                <a:t>j</a:t>
              </a:r>
              <a:r>
                <a:rPr lang="en-US" altLang="en-US" sz="2000">
                  <a:latin typeface="Arial" panose="020B0604020202020204" pitchFamily="34" charset="0"/>
                </a:rPr>
                <a:t> to be received by the U.S. parent at the end of period </a:t>
              </a:r>
              <a:r>
                <a:rPr lang="en-US" altLang="en-US" sz="2000" i="1">
                  <a:latin typeface="Arial" panose="020B0604020202020204" pitchFamily="34" charset="0"/>
                </a:rPr>
                <a:t>t</a:t>
              </a:r>
              <a:endParaRPr lang="en-US" altLang="en-US" sz="2000">
                <a:latin typeface="Arial" panose="020B0604020202020204" pitchFamily="34" charset="0"/>
              </a:endParaRPr>
            </a:p>
            <a:p>
              <a:r>
                <a:rPr lang="en-US" altLang="en-US" sz="2000">
                  <a:latin typeface="Arial" panose="020B0604020202020204" pitchFamily="34" charset="0"/>
                </a:rPr>
                <a:t>	E (ER</a:t>
              </a:r>
              <a:r>
                <a:rPr lang="en-US" altLang="en-US" sz="2000" i="1" baseline="-25000">
                  <a:latin typeface="Arial" panose="020B0604020202020204" pitchFamily="34" charset="0"/>
                </a:rPr>
                <a:t>j,t </a:t>
              </a:r>
              <a:r>
                <a:rPr lang="en-US" altLang="en-US" sz="2000">
                  <a:latin typeface="Arial" panose="020B0604020202020204" pitchFamily="34" charset="0"/>
                </a:rPr>
                <a:t>)	=	expected exchange rate at which currency </a:t>
              </a:r>
              <a:r>
                <a:rPr lang="en-US" altLang="en-US" sz="2000" i="1">
                  <a:latin typeface="Arial" panose="020B0604020202020204" pitchFamily="34" charset="0"/>
                </a:rPr>
                <a:t>j</a:t>
              </a:r>
              <a:r>
                <a:rPr lang="en-US" altLang="en-US" sz="2000">
                  <a:latin typeface="Arial" panose="020B0604020202020204" pitchFamily="34" charset="0"/>
                </a:rPr>
                <a:t> can be converted to dollars at the end of period </a:t>
              </a:r>
              <a:r>
                <a:rPr lang="en-US" altLang="en-US" sz="2000" i="1">
                  <a:latin typeface="Arial" panose="020B0604020202020204" pitchFamily="34" charset="0"/>
                </a:rPr>
                <a:t>t</a:t>
              </a:r>
              <a:endParaRPr lang="en-US" altLang="en-US" sz="2000">
                <a:latin typeface="Arial" panose="020B0604020202020204" pitchFamily="34" charset="0"/>
              </a:endParaRPr>
            </a:p>
            <a:p>
              <a:r>
                <a:rPr lang="en-US" altLang="en-US" sz="2000" i="1">
                  <a:latin typeface="Arial" panose="020B0604020202020204" pitchFamily="34" charset="0"/>
                </a:rPr>
                <a:t>	k	</a:t>
              </a:r>
              <a:r>
                <a:rPr lang="en-US" altLang="en-US" sz="2000">
                  <a:latin typeface="Arial" panose="020B0604020202020204" pitchFamily="34" charset="0"/>
                </a:rPr>
                <a:t>=	weighted average cost of capital of the parent</a:t>
              </a:r>
            </a:p>
          </p:txBody>
        </p:sp>
        <p:grpSp>
          <p:nvGrpSpPr>
            <p:cNvPr id="146443" name="Group 11"/>
            <p:cNvGrpSpPr>
              <a:grpSpLocks/>
            </p:cNvGrpSpPr>
            <p:nvPr/>
          </p:nvGrpSpPr>
          <p:grpSpPr bwMode="auto">
            <a:xfrm>
              <a:off x="2208" y="2496"/>
              <a:ext cx="2592" cy="528"/>
              <a:chOff x="144" y="720"/>
              <a:chExt cx="2592" cy="528"/>
            </a:xfrm>
          </p:grpSpPr>
          <p:sp>
            <p:nvSpPr>
              <p:cNvPr id="146444" name="Rectangle 12"/>
              <p:cNvSpPr>
                <a:spLocks noChangeArrowheads="1"/>
              </p:cNvSpPr>
              <p:nvPr/>
            </p:nvSpPr>
            <p:spPr bwMode="auto">
              <a:xfrm>
                <a:off x="144" y="720"/>
                <a:ext cx="2544" cy="480"/>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6445" name="Rectangle 13"/>
              <p:cNvSpPr>
                <a:spLocks noChangeArrowheads="1"/>
              </p:cNvSpPr>
              <p:nvPr/>
            </p:nvSpPr>
            <p:spPr bwMode="auto">
              <a:xfrm>
                <a:off x="192" y="768"/>
                <a:ext cx="2544" cy="480"/>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6446" name="Rectangle 14"/>
              <p:cNvSpPr>
                <a:spLocks noChangeArrowheads="1"/>
              </p:cNvSpPr>
              <p:nvPr/>
            </p:nvSpPr>
            <p:spPr bwMode="auto">
              <a:xfrm>
                <a:off x="192" y="816"/>
                <a:ext cx="2544" cy="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sz="2000"/>
                  <a:t>Parent’s Long-Term Financing Decisions</a:t>
                </a:r>
              </a:p>
            </p:txBody>
          </p:sp>
        </p:grpSp>
        <p:sp>
          <p:nvSpPr>
            <p:cNvPr id="146448" name="Line 16"/>
            <p:cNvSpPr>
              <a:spLocks noChangeShapeType="1"/>
            </p:cNvSpPr>
            <p:nvPr/>
          </p:nvSpPr>
          <p:spPr bwMode="auto">
            <a:xfrm flipV="1">
              <a:off x="3504" y="2064"/>
              <a:ext cx="0" cy="432"/>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41912722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46452"/>
                                        </p:tgtEl>
                                        <p:attrNameLst>
                                          <p:attrName>style.visibility</p:attrName>
                                        </p:attrNameLst>
                                      </p:cBhvr>
                                      <p:to>
                                        <p:strVal val="visible"/>
                                      </p:to>
                                    </p:set>
                                    <p:animEffect transition="in" filter="wipe(up)">
                                      <p:cBhvr>
                                        <p:cTn id="7" dur="500"/>
                                        <p:tgtEl>
                                          <p:spTgt spid="1464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1485900" y="1063228"/>
            <a:ext cx="6172200" cy="47556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1485899" y="4471127"/>
            <a:ext cx="6172200" cy="561510"/>
          </a:xfrm>
        </p:spPr>
        <p:txBody>
          <a:bodyPr/>
          <a:lstStyle/>
          <a:p>
            <a:pPr marL="0" indent="0" algn="ctr">
              <a:buNone/>
            </a:pPr>
            <a:r>
              <a:rPr lang="en-GB" sz="3300" dirty="0">
                <a:solidFill>
                  <a:srgbClr val="FFC000"/>
                </a:solidFill>
                <a:ea typeface="+mn-lt"/>
                <a:cs typeface="+mn-lt"/>
              </a:rPr>
              <a:t>Thank you!</a:t>
            </a:r>
            <a:endParaRPr lang="en-US" sz="33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06/11/2022</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22</a:t>
            </a:fld>
            <a:endParaRPr lang="en-GB" altLang="en-US">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 y="857250"/>
            <a:ext cx="9143999" cy="3407899"/>
          </a:xfrm>
          <a:prstGeom prst="rect">
            <a:avLst/>
          </a:prstGeom>
        </p:spPr>
      </p:pic>
    </p:spTree>
    <p:extLst>
      <p:ext uri="{BB962C8B-B14F-4D97-AF65-F5344CB8AC3E}">
        <p14:creationId xmlns:p14="http://schemas.microsoft.com/office/powerpoint/2010/main" val="38520025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2374</TotalTime>
  <Words>1126</Words>
  <Application>Microsoft Office PowerPoint</Application>
  <PresentationFormat>On-screen Show (4:3)</PresentationFormat>
  <Paragraphs>173</Paragraphs>
  <Slides>22</Slides>
  <Notes>10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22</vt:i4>
      </vt:variant>
    </vt:vector>
  </HeadingPairs>
  <TitlesOfParts>
    <vt:vector size="30" baseType="lpstr">
      <vt:lpstr>Arial</vt:lpstr>
      <vt:lpstr>Gill Sans MT</vt:lpstr>
      <vt:lpstr>Myriad Pro</vt:lpstr>
      <vt:lpstr>Verdana</vt:lpstr>
      <vt:lpstr>Wingdings</vt:lpstr>
      <vt:lpstr>20140311PresentationUWTSDTemplate</vt:lpstr>
      <vt:lpstr>Worksheet</vt:lpstr>
      <vt:lpstr>Equation</vt:lpstr>
      <vt:lpstr>LCBB6002</vt:lpstr>
      <vt:lpstr>Chapter Objectives</vt:lpstr>
      <vt:lpstr>The Long-Term Financing Decision</vt:lpstr>
      <vt:lpstr>Annualized Bond Yields Across Countries</vt:lpstr>
      <vt:lpstr>The Long-Term Financing Decision</vt:lpstr>
      <vt:lpstr>The Long-Term Financing Decision</vt:lpstr>
      <vt:lpstr>Actual Costs of Financing</vt:lpstr>
      <vt:lpstr>Managing Exchange Rate Risk</vt:lpstr>
      <vt:lpstr>Managing Exchange Rate Risk</vt:lpstr>
      <vt:lpstr>Illustration of A Currency Swap</vt:lpstr>
      <vt:lpstr>Managing Exchange Rate Risk</vt:lpstr>
      <vt:lpstr>Financing Business Operations </vt:lpstr>
      <vt:lpstr>Illustration of A Parallel Loan</vt:lpstr>
      <vt:lpstr>Managing Exchange Rate Risk</vt:lpstr>
      <vt:lpstr>Floating-Rate Bonds</vt:lpstr>
      <vt:lpstr>Floating-Rate Bonds</vt:lpstr>
      <vt:lpstr>Illustration of An Interest Rate Swap</vt:lpstr>
      <vt:lpstr>Floating-Rate Bonds</vt:lpstr>
      <vt:lpstr>Use of Yield Curves to Make Debt Maturity Decisions</vt:lpstr>
      <vt:lpstr>Yield Curves Across Countries</vt:lpstr>
      <vt:lpstr>Impact of Long-Term Financing Decisions on an MNC’s Value</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Timothy Osadiya</cp:lastModifiedBy>
  <cp:revision>170</cp:revision>
  <cp:lastPrinted>2018-07-09T15:27:01Z</cp:lastPrinted>
  <dcterms:created xsi:type="dcterms:W3CDTF">2002-10-07T19:43:58Z</dcterms:created>
  <dcterms:modified xsi:type="dcterms:W3CDTF">2022-11-06T08:05:10Z</dcterms:modified>
</cp:coreProperties>
</file>