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8" d="100"/>
          <a:sy n="78" d="100"/>
        </p:scale>
        <p:origin x="51" y="63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D8497F0D-7E50-4D3B-BE5F-9055293AD83E}" type="datetimeFigureOut">
              <a:rPr lang="en-GB" smtClean="0"/>
              <a:t>03/11/2019</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7220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497F0D-7E50-4D3B-BE5F-9055293AD83E}" type="datetimeFigureOut">
              <a:rPr lang="en-GB" smtClean="0"/>
              <a:t>03/11/2019</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139371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497F0D-7E50-4D3B-BE5F-9055293AD83E}" type="datetimeFigureOut">
              <a:rPr lang="en-GB" smtClean="0"/>
              <a:t>03/11/2019</a:t>
            </a:fld>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24598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497F0D-7E50-4D3B-BE5F-9055293AD83E}" type="datetimeFigureOut">
              <a:rPr lang="en-GB" smtClean="0"/>
              <a:t>03/11/2019</a:t>
            </a:fld>
            <a:endParaRPr lang="en-GB"/>
          </a:p>
        </p:txBody>
      </p:sp>
      <p:sp>
        <p:nvSpPr>
          <p:cNvPr id="7" name="Slide Number Placeholder 6"/>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9100857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497F0D-7E50-4D3B-BE5F-9055293AD83E}" type="datetimeFigureOut">
              <a:rPr lang="en-GB" smtClean="0"/>
              <a:t>03/11/2019</a:t>
            </a:fld>
            <a:endParaRPr lang="en-GB"/>
          </a:p>
        </p:txBody>
      </p:sp>
      <p:sp>
        <p:nvSpPr>
          <p:cNvPr id="9" name="Slide Number Placeholder 8"/>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201194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8497F0D-7E50-4D3B-BE5F-9055293AD83E}" type="datetimeFigureOut">
              <a:rPr lang="en-GB" smtClean="0"/>
              <a:t>03/11/2019</a:t>
            </a:fld>
            <a:endParaRPr lang="en-GB"/>
          </a:p>
        </p:txBody>
      </p:sp>
      <p:sp>
        <p:nvSpPr>
          <p:cNvPr id="5" name="Slide Number Placeholder 4"/>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048819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497F0D-7E50-4D3B-BE5F-9055293AD83E}" type="datetimeFigureOut">
              <a:rPr lang="en-GB" smtClean="0"/>
              <a:t>03/11/2019</a:t>
            </a:fld>
            <a:endParaRPr lang="en-GB"/>
          </a:p>
        </p:txBody>
      </p:sp>
      <p:sp>
        <p:nvSpPr>
          <p:cNvPr id="4" name="Slide Number Placeholder 3"/>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836853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497F0D-7E50-4D3B-BE5F-9055293AD83E}" type="datetimeFigureOut">
              <a:rPr lang="en-GB" smtClean="0"/>
              <a:t>03/11/2019</a:t>
            </a:fld>
            <a:endParaRPr lang="en-GB"/>
          </a:p>
        </p:txBody>
      </p:sp>
      <p:sp>
        <p:nvSpPr>
          <p:cNvPr id="7" name="Slide Number Placeholder 6"/>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331188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497F0D-7E50-4D3B-BE5F-9055293AD83E}" type="datetimeFigureOut">
              <a:rPr lang="en-GB" smtClean="0"/>
              <a:t>03/11/2019</a:t>
            </a:fld>
            <a:endParaRPr lang="en-GB"/>
          </a:p>
        </p:txBody>
      </p:sp>
      <p:sp>
        <p:nvSpPr>
          <p:cNvPr id="7" name="Slide Number Placeholder 6"/>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12741674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497F0D-7E50-4D3B-BE5F-9055293AD83E}" type="datetimeFigureOut">
              <a:rPr lang="en-GB" smtClean="0"/>
              <a:t>03/11/2019</a:t>
            </a:fld>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35902459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497F0D-7E50-4D3B-BE5F-9055293AD83E}" type="datetimeFigureOut">
              <a:rPr lang="en-GB" smtClean="0"/>
              <a:t>03/11/2019</a:t>
            </a:fld>
            <a:endParaRPr lang="en-GB"/>
          </a:p>
        </p:txBody>
      </p:sp>
      <p:sp>
        <p:nvSpPr>
          <p:cNvPr id="6" name="Slide Number Placeholder 5"/>
          <p:cNvSpPr>
            <a:spLocks noGrp="1"/>
          </p:cNvSpPr>
          <p:nvPr>
            <p:ph type="sldNum" sz="quarter" idx="12"/>
          </p:nvPr>
        </p:nvSpPr>
        <p:spPr/>
        <p:txBody>
          <a:bodyPr/>
          <a:lstStyle/>
          <a:p>
            <a:fld id="{F1C769A2-9CD2-41A1-80D9-40545089240C}" type="slidenum">
              <a:rPr lang="en-GB" smtClean="0"/>
              <a:t>‹#›</a:t>
            </a:fld>
            <a:endParaRPr lang="en-GB"/>
          </a:p>
        </p:txBody>
      </p:sp>
    </p:spTree>
    <p:extLst>
      <p:ext uri="{BB962C8B-B14F-4D97-AF65-F5344CB8AC3E}">
        <p14:creationId xmlns:p14="http://schemas.microsoft.com/office/powerpoint/2010/main" val="27520886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497F0D-7E50-4D3B-BE5F-9055293AD83E}" type="datetimeFigureOut">
              <a:rPr lang="en-GB" smtClean="0"/>
              <a:t>03/11/2019</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F1C769A2-9CD2-41A1-80D9-40545089240C}" type="slidenum">
              <a:rPr lang="en-GB" smtClean="0"/>
              <a:t>‹#›</a:t>
            </a:fld>
            <a:endParaRPr lang="en-GB"/>
          </a:p>
        </p:txBody>
      </p:sp>
    </p:spTree>
    <p:extLst>
      <p:ext uri="{BB962C8B-B14F-4D97-AF65-F5344CB8AC3E}">
        <p14:creationId xmlns:p14="http://schemas.microsoft.com/office/powerpoint/2010/main" val="179985742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99FE08-9C32-4EEC-823E-A89CB83E57AF}"/>
              </a:ext>
            </a:extLst>
          </p:cNvPr>
          <p:cNvSpPr>
            <a:spLocks noGrp="1"/>
          </p:cNvSpPr>
          <p:nvPr>
            <p:ph type="ctrTitle"/>
          </p:nvPr>
        </p:nvSpPr>
        <p:spPr/>
        <p:txBody>
          <a:bodyPr/>
          <a:lstStyle/>
          <a:p>
            <a:r>
              <a:rPr lang="en-GB" dirty="0"/>
              <a:t>Assignment Guidance</a:t>
            </a:r>
          </a:p>
        </p:txBody>
      </p:sp>
      <p:sp>
        <p:nvSpPr>
          <p:cNvPr id="3" name="Subtitle 2">
            <a:extLst>
              <a:ext uri="{FF2B5EF4-FFF2-40B4-BE49-F238E27FC236}">
                <a16:creationId xmlns:a16="http://schemas.microsoft.com/office/drawing/2014/main" id="{90240DB7-5D0A-4705-8D2F-09DD26A1E010}"/>
              </a:ext>
            </a:extLst>
          </p:cNvPr>
          <p:cNvSpPr>
            <a:spLocks noGrp="1"/>
          </p:cNvSpPr>
          <p:nvPr>
            <p:ph type="subTitle" idx="1"/>
          </p:nvPr>
        </p:nvSpPr>
        <p:spPr/>
        <p:txBody>
          <a:bodyPr/>
          <a:lstStyle/>
          <a:p>
            <a:r>
              <a:rPr lang="en-GB" dirty="0" smtClean="0"/>
              <a:t>Task 1 &amp; 2 </a:t>
            </a:r>
            <a:r>
              <a:rPr lang="en-GB" dirty="0" smtClean="0"/>
              <a:t>– </a:t>
            </a:r>
            <a:r>
              <a:rPr lang="en-GB" dirty="0"/>
              <a:t>Poster </a:t>
            </a:r>
            <a:r>
              <a:rPr lang="en-GB" dirty="0" smtClean="0"/>
              <a:t>&amp; </a:t>
            </a:r>
            <a:r>
              <a:rPr lang="en-GB" smtClean="0"/>
              <a:t>Reflection guidance </a:t>
            </a:r>
            <a:r>
              <a:rPr lang="en-GB" dirty="0" smtClean="0"/>
              <a:t>BMSW5101</a:t>
            </a:r>
            <a:endParaRPr lang="en-GB" dirty="0"/>
          </a:p>
        </p:txBody>
      </p:sp>
    </p:spTree>
    <p:extLst>
      <p:ext uri="{BB962C8B-B14F-4D97-AF65-F5344CB8AC3E}">
        <p14:creationId xmlns:p14="http://schemas.microsoft.com/office/powerpoint/2010/main" val="31110712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A11F2-2BFE-4EB0-98B4-1EC72DDE4F89}"/>
              </a:ext>
            </a:extLst>
          </p:cNvPr>
          <p:cNvSpPr>
            <a:spLocks noGrp="1"/>
          </p:cNvSpPr>
          <p:nvPr>
            <p:ph type="title"/>
          </p:nvPr>
        </p:nvSpPr>
        <p:spPr>
          <a:xfrm>
            <a:off x="609600" y="122266"/>
            <a:ext cx="10972800" cy="1052193"/>
          </a:xfrm>
        </p:spPr>
        <p:txBody>
          <a:bodyPr/>
          <a:lstStyle/>
          <a:p>
            <a:r>
              <a:rPr lang="en-GB" dirty="0"/>
              <a:t>Task Description</a:t>
            </a:r>
          </a:p>
        </p:txBody>
      </p:sp>
      <p:sp>
        <p:nvSpPr>
          <p:cNvPr id="3" name="Content Placeholder 2">
            <a:extLst>
              <a:ext uri="{FF2B5EF4-FFF2-40B4-BE49-F238E27FC236}">
                <a16:creationId xmlns:a16="http://schemas.microsoft.com/office/drawing/2014/main" id="{2A62C525-2606-4148-A874-63CA134BE6F6}"/>
              </a:ext>
            </a:extLst>
          </p:cNvPr>
          <p:cNvSpPr>
            <a:spLocks noGrp="1"/>
          </p:cNvSpPr>
          <p:nvPr>
            <p:ph idx="1"/>
          </p:nvPr>
        </p:nvSpPr>
        <p:spPr>
          <a:xfrm>
            <a:off x="609600" y="1057013"/>
            <a:ext cx="10972800" cy="4404220"/>
          </a:xfrm>
        </p:spPr>
        <p:txBody>
          <a:bodyPr>
            <a:normAutofit fontScale="77500" lnSpcReduction="20000"/>
          </a:bodyPr>
          <a:lstStyle/>
          <a:p>
            <a:pPr marL="0" indent="0">
              <a:buNone/>
            </a:pPr>
            <a:r>
              <a:rPr lang="en-GB" dirty="0"/>
              <a:t>Create a poster in a group (4/5) demonstrating the beliefs, attitudes and values that contribute to an organisational success by applying the critical thinking models to organisational examples and showing how individuals select work places based on aligning their values with organisational values.</a:t>
            </a:r>
          </a:p>
          <a:p>
            <a:pPr marL="0" indent="0">
              <a:buNone/>
            </a:pPr>
            <a:r>
              <a:rPr lang="en-GB" dirty="0"/>
              <a:t> </a:t>
            </a:r>
            <a:endParaRPr lang="en-GB" dirty="0"/>
          </a:p>
          <a:p>
            <a:pPr marL="0" indent="0">
              <a:buNone/>
            </a:pPr>
            <a:r>
              <a:rPr lang="en-GB" dirty="0"/>
              <a:t>Your work should contain organisational examples and be correctly </a:t>
            </a:r>
            <a:r>
              <a:rPr lang="en-GB" dirty="0" smtClean="0"/>
              <a:t>referenced</a:t>
            </a:r>
          </a:p>
          <a:p>
            <a:pPr marL="0" indent="0">
              <a:buNone/>
            </a:pPr>
            <a:endParaRPr lang="en-GB" dirty="0"/>
          </a:p>
          <a:p>
            <a:pPr marL="0" indent="0">
              <a:buNone/>
            </a:pPr>
            <a:r>
              <a:rPr lang="en-GB" dirty="0"/>
              <a:t>The Poster to be presented with each group member contributing 5 minutes to the presentation (15/20minutes per group) with submission of speakers notes (500 words) via </a:t>
            </a:r>
            <a:r>
              <a:rPr lang="en-GB" dirty="0" err="1"/>
              <a:t>Turnitin</a:t>
            </a:r>
            <a:r>
              <a:rPr lang="en-GB" dirty="0"/>
              <a:t> by </a:t>
            </a:r>
            <a:r>
              <a:rPr lang="en-GB" b="1" dirty="0" smtClean="0"/>
              <a:t>18/11/19</a:t>
            </a:r>
            <a:r>
              <a:rPr lang="en-GB" dirty="0" smtClean="0"/>
              <a:t>.</a:t>
            </a:r>
          </a:p>
          <a:p>
            <a:pPr marL="0" indent="0">
              <a:buNone/>
            </a:pPr>
            <a:r>
              <a:rPr lang="en-GB" dirty="0" smtClean="0"/>
              <a:t>Poster </a:t>
            </a:r>
            <a:r>
              <a:rPr lang="en-GB" dirty="0"/>
              <a:t>competition to be presented on </a:t>
            </a:r>
            <a:r>
              <a:rPr lang="en-GB" b="1" dirty="0"/>
              <a:t>21/11/19.</a:t>
            </a:r>
            <a:endParaRPr lang="en-GB" dirty="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441296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EF1F3-7449-4E0C-BD8F-FBFA52DB1EDF}"/>
              </a:ext>
            </a:extLst>
          </p:cNvPr>
          <p:cNvSpPr>
            <a:spLocks noGrp="1"/>
          </p:cNvSpPr>
          <p:nvPr>
            <p:ph type="title"/>
          </p:nvPr>
        </p:nvSpPr>
        <p:spPr>
          <a:xfrm>
            <a:off x="609600" y="106858"/>
            <a:ext cx="10972800" cy="681707"/>
          </a:xfrm>
        </p:spPr>
        <p:txBody>
          <a:bodyPr>
            <a:normAutofit fontScale="90000"/>
          </a:bodyPr>
          <a:lstStyle/>
          <a:p>
            <a:r>
              <a:rPr lang="en-GB" dirty="0"/>
              <a:t>Task One</a:t>
            </a:r>
          </a:p>
        </p:txBody>
      </p:sp>
      <p:sp>
        <p:nvSpPr>
          <p:cNvPr id="3" name="Content Placeholder 2">
            <a:extLst>
              <a:ext uri="{FF2B5EF4-FFF2-40B4-BE49-F238E27FC236}">
                <a16:creationId xmlns:a16="http://schemas.microsoft.com/office/drawing/2014/main" id="{39998583-8EF9-416D-888B-B7558DD76907}"/>
              </a:ext>
            </a:extLst>
          </p:cNvPr>
          <p:cNvSpPr>
            <a:spLocks noGrp="1"/>
          </p:cNvSpPr>
          <p:nvPr>
            <p:ph idx="1"/>
          </p:nvPr>
        </p:nvSpPr>
        <p:spPr>
          <a:xfrm>
            <a:off x="609600" y="918493"/>
            <a:ext cx="10972800" cy="4643407"/>
          </a:xfrm>
        </p:spPr>
        <p:txBody>
          <a:bodyPr>
            <a:normAutofit fontScale="70000" lnSpcReduction="20000"/>
          </a:bodyPr>
          <a:lstStyle/>
          <a:p>
            <a:pPr marL="0" indent="0">
              <a:buNone/>
            </a:pPr>
            <a:r>
              <a:rPr lang="en-GB" dirty="0"/>
              <a:t>Form groups of up </a:t>
            </a:r>
            <a:r>
              <a:rPr lang="en-GB" dirty="0" smtClean="0"/>
              <a:t>4/5</a:t>
            </a:r>
            <a:r>
              <a:rPr lang="en-GB" dirty="0" smtClean="0"/>
              <a:t> </a:t>
            </a:r>
            <a:r>
              <a:rPr lang="en-GB" dirty="0"/>
              <a:t>people</a:t>
            </a:r>
          </a:p>
          <a:p>
            <a:pPr marL="0" indent="0">
              <a:buNone/>
            </a:pPr>
            <a:endParaRPr lang="en-GB" dirty="0"/>
          </a:p>
          <a:p>
            <a:pPr marL="0" indent="0">
              <a:buNone/>
            </a:pPr>
            <a:r>
              <a:rPr lang="en-GB" dirty="0"/>
              <a:t>Create a poster that covers the following:</a:t>
            </a:r>
          </a:p>
          <a:p>
            <a:r>
              <a:rPr lang="en-GB" dirty="0"/>
              <a:t>Definitions and differences between beliefs, attitudes and values in a workplace context</a:t>
            </a:r>
          </a:p>
          <a:p>
            <a:r>
              <a:rPr lang="en-GB" dirty="0"/>
              <a:t>Put forward an argument for those beliefs, attitudes and values that contribute to organisational success</a:t>
            </a:r>
          </a:p>
          <a:p>
            <a:r>
              <a:rPr lang="en-GB" dirty="0"/>
              <a:t>Use organisational examples and academic sources to support your argument. Compare and contrast views.</a:t>
            </a:r>
          </a:p>
          <a:p>
            <a:r>
              <a:rPr lang="en-GB" dirty="0"/>
              <a:t>Show your use of critical thinking models (</a:t>
            </a:r>
            <a:r>
              <a:rPr lang="en-GB" dirty="0" err="1"/>
              <a:t>eg</a:t>
            </a:r>
            <a:r>
              <a:rPr lang="en-GB" dirty="0"/>
              <a:t> </a:t>
            </a:r>
            <a:r>
              <a:rPr lang="en-GB" dirty="0" smtClean="0"/>
              <a:t>RED/ </a:t>
            </a:r>
            <a:r>
              <a:rPr lang="en-GB" dirty="0" err="1" smtClean="0"/>
              <a:t>Toulmin</a:t>
            </a:r>
            <a:r>
              <a:rPr lang="en-GB" dirty="0" smtClean="0"/>
              <a:t>) </a:t>
            </a:r>
            <a:r>
              <a:rPr lang="en-GB" dirty="0"/>
              <a:t>and strategies to create your arguments</a:t>
            </a:r>
          </a:p>
          <a:p>
            <a:r>
              <a:rPr lang="en-GB" dirty="0"/>
              <a:t>Discuss the importance of aligning personal values with organisational values</a:t>
            </a:r>
          </a:p>
          <a:p>
            <a:r>
              <a:rPr lang="en-GB" dirty="0"/>
              <a:t>Discuss how employees may choose organisations by aligning their values with that of an organisation</a:t>
            </a:r>
          </a:p>
          <a:p>
            <a:pPr marL="0" indent="0">
              <a:buNone/>
            </a:pPr>
            <a:endParaRPr lang="en-GB" dirty="0"/>
          </a:p>
          <a:p>
            <a:endParaRPr lang="en-GB" dirty="0"/>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16852952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D990A-508C-4C18-B5D3-5169105367F8}"/>
              </a:ext>
            </a:extLst>
          </p:cNvPr>
          <p:cNvSpPr>
            <a:spLocks noGrp="1"/>
          </p:cNvSpPr>
          <p:nvPr>
            <p:ph type="title"/>
          </p:nvPr>
        </p:nvSpPr>
        <p:spPr/>
        <p:txBody>
          <a:bodyPr/>
          <a:lstStyle/>
          <a:p>
            <a:r>
              <a:rPr lang="en-GB" dirty="0"/>
              <a:t>Tips</a:t>
            </a:r>
          </a:p>
        </p:txBody>
      </p:sp>
      <p:sp>
        <p:nvSpPr>
          <p:cNvPr id="3" name="Content Placeholder 2">
            <a:extLst>
              <a:ext uri="{FF2B5EF4-FFF2-40B4-BE49-F238E27FC236}">
                <a16:creationId xmlns:a16="http://schemas.microsoft.com/office/drawing/2014/main" id="{F8ACF88A-03DA-4A3F-9078-B46A1654D49E}"/>
              </a:ext>
            </a:extLst>
          </p:cNvPr>
          <p:cNvSpPr>
            <a:spLocks noGrp="1"/>
          </p:cNvSpPr>
          <p:nvPr>
            <p:ph idx="1"/>
          </p:nvPr>
        </p:nvSpPr>
        <p:spPr>
          <a:xfrm>
            <a:off x="609600" y="1470484"/>
            <a:ext cx="10972800" cy="3917032"/>
          </a:xfrm>
        </p:spPr>
        <p:txBody>
          <a:bodyPr/>
          <a:lstStyle/>
          <a:p>
            <a:r>
              <a:rPr lang="en-GB" dirty="0"/>
              <a:t>This module is about critical thinking – demonstrate your use of the models and strategies we have covered</a:t>
            </a:r>
          </a:p>
          <a:p>
            <a:r>
              <a:rPr lang="en-GB" dirty="0"/>
              <a:t>Compare and contrast views, present a logical argument, supported by credible sources (evidence)</a:t>
            </a:r>
          </a:p>
          <a:p>
            <a:r>
              <a:rPr lang="en-GB" dirty="0"/>
              <a:t>Use at least 5 references to inform your part of the poster (probably a lot more)</a:t>
            </a:r>
          </a:p>
        </p:txBody>
      </p:sp>
    </p:spTree>
    <p:extLst>
      <p:ext uri="{BB962C8B-B14F-4D97-AF65-F5344CB8AC3E}">
        <p14:creationId xmlns:p14="http://schemas.microsoft.com/office/powerpoint/2010/main" val="14658714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079C8-FB47-4E23-87D7-45A47546766D}"/>
              </a:ext>
            </a:extLst>
          </p:cNvPr>
          <p:cNvSpPr>
            <a:spLocks noGrp="1"/>
          </p:cNvSpPr>
          <p:nvPr>
            <p:ph type="title"/>
          </p:nvPr>
        </p:nvSpPr>
        <p:spPr/>
        <p:txBody>
          <a:bodyPr/>
          <a:lstStyle/>
          <a:p>
            <a:r>
              <a:rPr lang="en-GB" dirty="0"/>
              <a:t>Poster</a:t>
            </a:r>
          </a:p>
        </p:txBody>
      </p:sp>
      <p:sp>
        <p:nvSpPr>
          <p:cNvPr id="3" name="Content Placeholder 2">
            <a:extLst>
              <a:ext uri="{FF2B5EF4-FFF2-40B4-BE49-F238E27FC236}">
                <a16:creationId xmlns:a16="http://schemas.microsoft.com/office/drawing/2014/main" id="{15390BB3-9D0F-4C97-B13F-7CB1DAE45F38}"/>
              </a:ext>
            </a:extLst>
          </p:cNvPr>
          <p:cNvSpPr>
            <a:spLocks noGrp="1"/>
          </p:cNvSpPr>
          <p:nvPr>
            <p:ph idx="1"/>
          </p:nvPr>
        </p:nvSpPr>
        <p:spPr/>
        <p:txBody>
          <a:bodyPr/>
          <a:lstStyle/>
          <a:p>
            <a:r>
              <a:rPr lang="en-GB" dirty="0"/>
              <a:t>Your poster should be visually appealing, clear and coherent</a:t>
            </a:r>
          </a:p>
          <a:p>
            <a:r>
              <a:rPr lang="en-GB" dirty="0"/>
              <a:t>Use in-text citations on the poster</a:t>
            </a:r>
          </a:p>
          <a:p>
            <a:r>
              <a:rPr lang="en-GB" dirty="0"/>
              <a:t>Provide a reference </a:t>
            </a:r>
            <a:r>
              <a:rPr lang="en-GB" dirty="0" smtClean="0"/>
              <a:t>list in your speakers notes</a:t>
            </a:r>
            <a:endParaRPr lang="en-GB" dirty="0"/>
          </a:p>
          <a:p>
            <a:r>
              <a:rPr lang="en-GB" dirty="0"/>
              <a:t>You will be asked to talk us through your poster and will be asked questions to assess your knowledge and understanding</a:t>
            </a:r>
          </a:p>
        </p:txBody>
      </p:sp>
    </p:spTree>
    <p:extLst>
      <p:ext uri="{BB962C8B-B14F-4D97-AF65-F5344CB8AC3E}">
        <p14:creationId xmlns:p14="http://schemas.microsoft.com/office/powerpoint/2010/main" val="14259394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9855E-D2C5-4431-B4B9-CA8378F3FAB9}"/>
              </a:ext>
            </a:extLst>
          </p:cNvPr>
          <p:cNvSpPr>
            <a:spLocks noGrp="1"/>
          </p:cNvSpPr>
          <p:nvPr>
            <p:ph type="title"/>
          </p:nvPr>
        </p:nvSpPr>
        <p:spPr/>
        <p:txBody>
          <a:bodyPr/>
          <a:lstStyle/>
          <a:p>
            <a:r>
              <a:rPr lang="en-GB" dirty="0"/>
              <a:t>Task Two - Reflection</a:t>
            </a:r>
          </a:p>
        </p:txBody>
      </p:sp>
      <p:sp>
        <p:nvSpPr>
          <p:cNvPr id="3" name="Content Placeholder 2">
            <a:extLst>
              <a:ext uri="{FF2B5EF4-FFF2-40B4-BE49-F238E27FC236}">
                <a16:creationId xmlns:a16="http://schemas.microsoft.com/office/drawing/2014/main" id="{7B1633A5-8DD2-43E1-8B1E-9F3B47E788CA}"/>
              </a:ext>
            </a:extLst>
          </p:cNvPr>
          <p:cNvSpPr>
            <a:spLocks noGrp="1"/>
          </p:cNvSpPr>
          <p:nvPr>
            <p:ph idx="1"/>
          </p:nvPr>
        </p:nvSpPr>
        <p:spPr/>
        <p:txBody>
          <a:bodyPr>
            <a:normAutofit fontScale="77500" lnSpcReduction="20000"/>
          </a:bodyPr>
          <a:lstStyle/>
          <a:p>
            <a:r>
              <a:rPr lang="en-GB" dirty="0"/>
              <a:t>Use at least 5 references</a:t>
            </a:r>
          </a:p>
          <a:p>
            <a:r>
              <a:rPr lang="en-GB" dirty="0" smtClean="0"/>
              <a:t>1000 </a:t>
            </a:r>
            <a:r>
              <a:rPr lang="en-GB" dirty="0"/>
              <a:t>words +/- 10%</a:t>
            </a:r>
          </a:p>
          <a:p>
            <a:r>
              <a:rPr lang="en-GB" dirty="0" smtClean="0"/>
              <a:t>Produce </a:t>
            </a:r>
            <a:r>
              <a:rPr lang="en-GB" dirty="0"/>
              <a:t>a 1000 word reflection on the above activity. Start with theory regarding the importance of </a:t>
            </a:r>
            <a:r>
              <a:rPr lang="en-GB" dirty="0" smtClean="0"/>
              <a:t>reflection (</a:t>
            </a:r>
            <a:r>
              <a:rPr lang="en-GB" dirty="0"/>
              <a:t>Start with a model – </a:t>
            </a:r>
            <a:r>
              <a:rPr lang="en-GB" dirty="0" smtClean="0"/>
              <a:t>e.g. </a:t>
            </a:r>
            <a:r>
              <a:rPr lang="en-GB" dirty="0"/>
              <a:t>Gibb’s reflective </a:t>
            </a:r>
            <a:r>
              <a:rPr lang="en-GB" dirty="0" smtClean="0"/>
              <a:t>cycle). </a:t>
            </a:r>
            <a:r>
              <a:rPr lang="en-GB" dirty="0"/>
              <a:t>Consider the following questions - How would you align your personnel Values, attitudes and Beliefs with the organisational example used in your poster </a:t>
            </a:r>
            <a:r>
              <a:rPr lang="en-GB" dirty="0" smtClean="0"/>
              <a:t>presentation (use Barrett's model).</a:t>
            </a:r>
          </a:p>
          <a:p>
            <a:pPr marL="0" indent="0">
              <a:buNone/>
            </a:pPr>
            <a:endParaRPr lang="en-GB" dirty="0" smtClean="0"/>
          </a:p>
          <a:p>
            <a:r>
              <a:rPr lang="en-GB" dirty="0"/>
              <a:t>Your reflection should be structured well and written in the first person</a:t>
            </a:r>
            <a:endParaRPr lang="en-GB" dirty="0"/>
          </a:p>
          <a:p>
            <a:endParaRPr lang="en-GB" dirty="0"/>
          </a:p>
          <a:p>
            <a:r>
              <a:rPr lang="en-GB" dirty="0"/>
              <a:t>Your reflection should be submitted to </a:t>
            </a:r>
            <a:r>
              <a:rPr lang="en-GB" dirty="0" err="1"/>
              <a:t>Turnitin</a:t>
            </a:r>
            <a:r>
              <a:rPr lang="en-GB" dirty="0"/>
              <a:t> by </a:t>
            </a:r>
            <a:r>
              <a:rPr lang="en-GB" b="1" dirty="0"/>
              <a:t>29/11/19</a:t>
            </a:r>
            <a:r>
              <a:rPr lang="en-GB" dirty="0"/>
              <a:t>.</a:t>
            </a:r>
          </a:p>
          <a:p>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070012250"/>
      </p:ext>
    </p:extLst>
  </p:cSld>
  <p:clrMapOvr>
    <a:masterClrMapping/>
  </p:clrMapOvr>
</p:sld>
</file>

<file path=ppt/theme/theme1.xml><?xml version="1.0" encoding="utf-8"?>
<a:theme xmlns:a="http://schemas.openxmlformats.org/drawingml/2006/main" name="ThemeUWTSD">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UWTSD" id="{F21EE35A-C65B-4304-A6CB-CDA628125EC2}" vid="{AD4FE309-27E3-4943-B06C-08E55F433F37}"/>
    </a:ext>
  </a:extLst>
</a:theme>
</file>

<file path=docProps/app.xml><?xml version="1.0" encoding="utf-8"?>
<Properties xmlns="http://schemas.openxmlformats.org/officeDocument/2006/extended-properties" xmlns:vt="http://schemas.openxmlformats.org/officeDocument/2006/docPropsVTypes">
  <Template>ThemeUWTSD</Template>
  <TotalTime>53</TotalTime>
  <Words>362</Words>
  <Application>Microsoft Office PowerPoint</Application>
  <PresentationFormat>Widescreen</PresentationFormat>
  <Paragraphs>42</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Myriad Pro</vt:lpstr>
      <vt:lpstr>ThemeUWTSD</vt:lpstr>
      <vt:lpstr>Assignment Guidance</vt:lpstr>
      <vt:lpstr>Task Description</vt:lpstr>
      <vt:lpstr>Task One</vt:lpstr>
      <vt:lpstr>Tips</vt:lpstr>
      <vt:lpstr>Poster</vt:lpstr>
      <vt:lpstr>Task Two - Reflection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Assignment Guidance</dc:title>
  <dc:creator>Julie Thomas</dc:creator>
  <cp:lastModifiedBy>Shehla Khan</cp:lastModifiedBy>
  <cp:revision>7</cp:revision>
  <dcterms:created xsi:type="dcterms:W3CDTF">2019-02-21T16:21:23Z</dcterms:created>
  <dcterms:modified xsi:type="dcterms:W3CDTF">2019-11-03T18:18:39Z</dcterms:modified>
</cp:coreProperties>
</file>