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41"/>
  </p:notesMasterIdLst>
  <p:sldIdLst>
    <p:sldId id="256" r:id="rId3"/>
    <p:sldId id="257" r:id="rId4"/>
    <p:sldId id="308" r:id="rId5"/>
    <p:sldId id="309" r:id="rId6"/>
    <p:sldId id="310" r:id="rId7"/>
    <p:sldId id="259" r:id="rId8"/>
    <p:sldId id="272" r:id="rId9"/>
    <p:sldId id="273" r:id="rId10"/>
    <p:sldId id="274" r:id="rId11"/>
    <p:sldId id="275" r:id="rId12"/>
    <p:sldId id="276" r:id="rId13"/>
    <p:sldId id="260" r:id="rId14"/>
    <p:sldId id="311" r:id="rId15"/>
    <p:sldId id="278" r:id="rId16"/>
    <p:sldId id="277" r:id="rId17"/>
    <p:sldId id="290" r:id="rId18"/>
    <p:sldId id="304" r:id="rId19"/>
    <p:sldId id="279" r:id="rId20"/>
    <p:sldId id="283" r:id="rId21"/>
    <p:sldId id="281" r:id="rId22"/>
    <p:sldId id="293" r:id="rId23"/>
    <p:sldId id="294" r:id="rId24"/>
    <p:sldId id="295" r:id="rId25"/>
    <p:sldId id="296" r:id="rId26"/>
    <p:sldId id="297" r:id="rId27"/>
    <p:sldId id="298" r:id="rId28"/>
    <p:sldId id="299" r:id="rId29"/>
    <p:sldId id="300" r:id="rId30"/>
    <p:sldId id="301" r:id="rId31"/>
    <p:sldId id="302" r:id="rId32"/>
    <p:sldId id="303" r:id="rId33"/>
    <p:sldId id="267" r:id="rId34"/>
    <p:sldId id="268" r:id="rId35"/>
    <p:sldId id="306" r:id="rId36"/>
    <p:sldId id="287" r:id="rId37"/>
    <p:sldId id="305" r:id="rId38"/>
    <p:sldId id="292" r:id="rId39"/>
    <p:sldId id="258"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2DFAB7-6222-41F0-86D9-73CAA3E2BE07}" v="11" dt="2023-07-31T09:15:44.9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6258"/>
  </p:normalViewPr>
  <p:slideViewPr>
    <p:cSldViewPr snapToGrid="0">
      <p:cViewPr varScale="1">
        <p:scale>
          <a:sx n="89" d="100"/>
          <a:sy n="89" d="100"/>
        </p:scale>
        <p:origin x="42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microsoft.com/office/2016/11/relationships/changesInfo" Target="changesInfos/changesInfo1.xml"/><Relationship Id="rId20" Type="http://schemas.openxmlformats.org/officeDocument/2006/relationships/slide" Target="slides/slide18.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A42DFAB7-6222-41F0-86D9-73CAA3E2BE07}"/>
    <pc:docChg chg="custSel delSld modSld sldOrd">
      <pc:chgData name="Jonathan Wyatt" userId="c3e1212f-7374-4739-8e9f-f13855138211" providerId="ADAL" clId="{A42DFAB7-6222-41F0-86D9-73CAA3E2BE07}" dt="2023-07-31T09:16:18.164" v="345" actId="20577"/>
      <pc:docMkLst>
        <pc:docMk/>
      </pc:docMkLst>
      <pc:sldChg chg="modSp">
        <pc:chgData name="Jonathan Wyatt" userId="c3e1212f-7374-4739-8e9f-f13855138211" providerId="ADAL" clId="{A42DFAB7-6222-41F0-86D9-73CAA3E2BE07}" dt="2023-07-28T10:10:59.099" v="0" actId="20577"/>
        <pc:sldMkLst>
          <pc:docMk/>
          <pc:sldMk cId="2804288944" sldId="256"/>
        </pc:sldMkLst>
        <pc:spChg chg="mod">
          <ac:chgData name="Jonathan Wyatt" userId="c3e1212f-7374-4739-8e9f-f13855138211" providerId="ADAL" clId="{A42DFAB7-6222-41F0-86D9-73CAA3E2BE07}" dt="2023-07-28T10:10:59.099" v="0" actId="20577"/>
          <ac:spMkLst>
            <pc:docMk/>
            <pc:sldMk cId="2804288944" sldId="256"/>
            <ac:spMk id="2" creationId="{B910DE4A-57F6-75AB-AA37-9F363B40D73D}"/>
          </ac:spMkLst>
        </pc:spChg>
      </pc:sldChg>
      <pc:sldChg chg="modSp mod">
        <pc:chgData name="Jonathan Wyatt" userId="c3e1212f-7374-4739-8e9f-f13855138211" providerId="ADAL" clId="{A42DFAB7-6222-41F0-86D9-73CAA3E2BE07}" dt="2023-07-31T09:14:34.555" v="335" actId="27636"/>
        <pc:sldMkLst>
          <pc:docMk/>
          <pc:sldMk cId="3614231287" sldId="258"/>
        </pc:sldMkLst>
        <pc:spChg chg="mod">
          <ac:chgData name="Jonathan Wyatt" userId="c3e1212f-7374-4739-8e9f-f13855138211" providerId="ADAL" clId="{A42DFAB7-6222-41F0-86D9-73CAA3E2BE07}" dt="2023-07-31T09:14:34.555" v="335" actId="27636"/>
          <ac:spMkLst>
            <pc:docMk/>
            <pc:sldMk cId="3614231287" sldId="258"/>
            <ac:spMk id="3" creationId="{CA2D2D68-B53E-4942-0037-182090C00C0F}"/>
          </ac:spMkLst>
        </pc:spChg>
      </pc:sldChg>
      <pc:sldChg chg="ord">
        <pc:chgData name="Jonathan Wyatt" userId="c3e1212f-7374-4739-8e9f-f13855138211" providerId="ADAL" clId="{A42DFAB7-6222-41F0-86D9-73CAA3E2BE07}" dt="2023-07-31T09:11:47.758" v="14"/>
        <pc:sldMkLst>
          <pc:docMk/>
          <pc:sldMk cId="151157003" sldId="277"/>
        </pc:sldMkLst>
      </pc:sldChg>
      <pc:sldChg chg="addSp modSp mod ord setBg">
        <pc:chgData name="Jonathan Wyatt" userId="c3e1212f-7374-4739-8e9f-f13855138211" providerId="ADAL" clId="{A42DFAB7-6222-41F0-86D9-73CAA3E2BE07}" dt="2023-07-31T09:14:42.900" v="339"/>
        <pc:sldMkLst>
          <pc:docMk/>
          <pc:sldMk cId="3121993633" sldId="292"/>
        </pc:sldMkLst>
        <pc:spChg chg="mod">
          <ac:chgData name="Jonathan Wyatt" userId="c3e1212f-7374-4739-8e9f-f13855138211" providerId="ADAL" clId="{A42DFAB7-6222-41F0-86D9-73CAA3E2BE07}" dt="2023-07-31T09:14:24.930" v="333" actId="122"/>
          <ac:spMkLst>
            <pc:docMk/>
            <pc:sldMk cId="3121993633" sldId="292"/>
            <ac:spMk id="2" creationId="{075FFF53-8D1A-57B6-8BBC-03AA7D161AA6}"/>
          </ac:spMkLst>
        </pc:spChg>
        <pc:spChg chg="mod">
          <ac:chgData name="Jonathan Wyatt" userId="c3e1212f-7374-4739-8e9f-f13855138211" providerId="ADAL" clId="{A42DFAB7-6222-41F0-86D9-73CAA3E2BE07}" dt="2023-07-31T09:14:21.595" v="332" actId="26606"/>
          <ac:spMkLst>
            <pc:docMk/>
            <pc:sldMk cId="3121993633" sldId="292"/>
            <ac:spMk id="3" creationId="{8522114F-59E4-F4D3-B347-027D00E07C04}"/>
          </ac:spMkLst>
        </pc:spChg>
        <pc:picChg chg="add">
          <ac:chgData name="Jonathan Wyatt" userId="c3e1212f-7374-4739-8e9f-f13855138211" providerId="ADAL" clId="{A42DFAB7-6222-41F0-86D9-73CAA3E2BE07}" dt="2023-07-31T09:14:21.595" v="332" actId="26606"/>
          <ac:picMkLst>
            <pc:docMk/>
            <pc:sldMk cId="3121993633" sldId="292"/>
            <ac:picMk id="5" creationId="{773D307B-BFA1-8092-CF57-60364414C62C}"/>
          </ac:picMkLst>
        </pc:picChg>
        <pc:cxnChg chg="add">
          <ac:chgData name="Jonathan Wyatt" userId="c3e1212f-7374-4739-8e9f-f13855138211" providerId="ADAL" clId="{A42DFAB7-6222-41F0-86D9-73CAA3E2BE07}" dt="2023-07-31T09:14:21.595" v="332" actId="26606"/>
          <ac:cxnSpMkLst>
            <pc:docMk/>
            <pc:sldMk cId="3121993633" sldId="292"/>
            <ac:cxnSpMk id="9" creationId="{1503BFE4-729B-D9D0-C17B-501E6AF1127A}"/>
          </ac:cxnSpMkLst>
        </pc:cxnChg>
      </pc:sldChg>
      <pc:sldChg chg="ord">
        <pc:chgData name="Jonathan Wyatt" userId="c3e1212f-7374-4739-8e9f-f13855138211" providerId="ADAL" clId="{A42DFAB7-6222-41F0-86D9-73CAA3E2BE07}" dt="2023-07-31T09:14:39.296" v="337"/>
        <pc:sldMkLst>
          <pc:docMk/>
          <pc:sldMk cId="488421659" sldId="305"/>
        </pc:sldMkLst>
      </pc:sldChg>
      <pc:sldChg chg="del">
        <pc:chgData name="Jonathan Wyatt" userId="c3e1212f-7374-4739-8e9f-f13855138211" providerId="ADAL" clId="{A42DFAB7-6222-41F0-86D9-73CAA3E2BE07}" dt="2023-07-31T09:14:12.439" v="331" actId="47"/>
        <pc:sldMkLst>
          <pc:docMk/>
          <pc:sldMk cId="2935558562" sldId="307"/>
        </pc:sldMkLst>
      </pc:sldChg>
      <pc:sldChg chg="addSp modSp mod setBg">
        <pc:chgData name="Jonathan Wyatt" userId="c3e1212f-7374-4739-8e9f-f13855138211" providerId="ADAL" clId="{A42DFAB7-6222-41F0-86D9-73CAA3E2BE07}" dt="2023-07-31T09:15:44.935" v="340" actId="20577"/>
        <pc:sldMkLst>
          <pc:docMk/>
          <pc:sldMk cId="680152311" sldId="308"/>
        </pc:sldMkLst>
        <pc:spChg chg="mod">
          <ac:chgData name="Jonathan Wyatt" userId="c3e1212f-7374-4739-8e9f-f13855138211" providerId="ADAL" clId="{A42DFAB7-6222-41F0-86D9-73CAA3E2BE07}" dt="2023-07-31T09:08:35.769" v="1" actId="26606"/>
          <ac:spMkLst>
            <pc:docMk/>
            <pc:sldMk cId="680152311" sldId="308"/>
            <ac:spMk id="2" creationId="{00000000-0000-0000-0000-000000000000}"/>
          </ac:spMkLst>
        </pc:spChg>
        <pc:spChg chg="mod">
          <ac:chgData name="Jonathan Wyatt" userId="c3e1212f-7374-4739-8e9f-f13855138211" providerId="ADAL" clId="{A42DFAB7-6222-41F0-86D9-73CAA3E2BE07}" dt="2023-07-31T09:15:44.935" v="340" actId="20577"/>
          <ac:spMkLst>
            <pc:docMk/>
            <pc:sldMk cId="680152311" sldId="308"/>
            <ac:spMk id="3" creationId="{00000000-0000-0000-0000-000000000000}"/>
          </ac:spMkLst>
        </pc:spChg>
        <pc:spChg chg="mod">
          <ac:chgData name="Jonathan Wyatt" userId="c3e1212f-7374-4739-8e9f-f13855138211" providerId="ADAL" clId="{A42DFAB7-6222-41F0-86D9-73CAA3E2BE07}" dt="2023-07-31T09:08:35.769" v="1" actId="26606"/>
          <ac:spMkLst>
            <pc:docMk/>
            <pc:sldMk cId="680152311" sldId="308"/>
            <ac:spMk id="4" creationId="{00000000-0000-0000-0000-000000000000}"/>
          </ac:spMkLst>
        </pc:spChg>
        <pc:picChg chg="add">
          <ac:chgData name="Jonathan Wyatt" userId="c3e1212f-7374-4739-8e9f-f13855138211" providerId="ADAL" clId="{A42DFAB7-6222-41F0-86D9-73CAA3E2BE07}" dt="2023-07-31T09:08:35.769" v="1" actId="26606"/>
          <ac:picMkLst>
            <pc:docMk/>
            <pc:sldMk cId="680152311" sldId="308"/>
            <ac:picMk id="8" creationId="{F92C4715-9207-F227-688F-103BAA79919E}"/>
          </ac:picMkLst>
        </pc:picChg>
      </pc:sldChg>
      <pc:sldChg chg="delSp modSp mod setBg">
        <pc:chgData name="Jonathan Wyatt" userId="c3e1212f-7374-4739-8e9f-f13855138211" providerId="ADAL" clId="{A42DFAB7-6222-41F0-86D9-73CAA3E2BE07}" dt="2023-07-31T09:10:07.294" v="10"/>
        <pc:sldMkLst>
          <pc:docMk/>
          <pc:sldMk cId="2216840613" sldId="309"/>
        </pc:sldMkLst>
        <pc:spChg chg="mod">
          <ac:chgData name="Jonathan Wyatt" userId="c3e1212f-7374-4739-8e9f-f13855138211" providerId="ADAL" clId="{A42DFAB7-6222-41F0-86D9-73CAA3E2BE07}" dt="2023-07-31T09:09:19.987" v="8" actId="26606"/>
          <ac:spMkLst>
            <pc:docMk/>
            <pc:sldMk cId="2216840613" sldId="309"/>
            <ac:spMk id="2" creationId="{00000000-0000-0000-0000-000000000000}"/>
          </ac:spMkLst>
        </pc:spChg>
        <pc:spChg chg="mod">
          <ac:chgData name="Jonathan Wyatt" userId="c3e1212f-7374-4739-8e9f-f13855138211" providerId="ADAL" clId="{A42DFAB7-6222-41F0-86D9-73CAA3E2BE07}" dt="2023-07-31T09:09:19.987" v="8" actId="26606"/>
          <ac:spMkLst>
            <pc:docMk/>
            <pc:sldMk cId="2216840613" sldId="309"/>
            <ac:spMk id="3" creationId="{00000000-0000-0000-0000-000000000000}"/>
          </ac:spMkLst>
        </pc:spChg>
        <pc:spChg chg="mod">
          <ac:chgData name="Jonathan Wyatt" userId="c3e1212f-7374-4739-8e9f-f13855138211" providerId="ADAL" clId="{A42DFAB7-6222-41F0-86D9-73CAA3E2BE07}" dt="2023-07-31T09:09:19.987" v="8" actId="26606"/>
          <ac:spMkLst>
            <pc:docMk/>
            <pc:sldMk cId="2216840613" sldId="309"/>
            <ac:spMk id="4" creationId="{00000000-0000-0000-0000-000000000000}"/>
          </ac:spMkLst>
        </pc:spChg>
        <pc:spChg chg="mod">
          <ac:chgData name="Jonathan Wyatt" userId="c3e1212f-7374-4739-8e9f-f13855138211" providerId="ADAL" clId="{A42DFAB7-6222-41F0-86D9-73CAA3E2BE07}" dt="2023-07-31T09:09:19.987" v="8" actId="26606"/>
          <ac:spMkLst>
            <pc:docMk/>
            <pc:sldMk cId="2216840613" sldId="309"/>
            <ac:spMk id="6" creationId="{00000000-0000-0000-0000-000000000000}"/>
          </ac:spMkLst>
        </pc:spChg>
        <pc:spChg chg="mod">
          <ac:chgData name="Jonathan Wyatt" userId="c3e1212f-7374-4739-8e9f-f13855138211" providerId="ADAL" clId="{A42DFAB7-6222-41F0-86D9-73CAA3E2BE07}" dt="2023-07-31T09:09:19.987" v="8" actId="26606"/>
          <ac:spMkLst>
            <pc:docMk/>
            <pc:sldMk cId="2216840613" sldId="309"/>
            <ac:spMk id="7" creationId="{00000000-0000-0000-0000-000000000000}"/>
          </ac:spMkLst>
        </pc:spChg>
        <pc:picChg chg="mod">
          <ac:chgData name="Jonathan Wyatt" userId="c3e1212f-7374-4739-8e9f-f13855138211" providerId="ADAL" clId="{A42DFAB7-6222-41F0-86D9-73CAA3E2BE07}" dt="2023-07-31T09:09:23.290" v="9" actId="1076"/>
          <ac:picMkLst>
            <pc:docMk/>
            <pc:sldMk cId="2216840613" sldId="309"/>
            <ac:picMk id="5" creationId="{00000000-0000-0000-0000-000000000000}"/>
          </ac:picMkLst>
        </pc:picChg>
        <pc:picChg chg="del">
          <ac:chgData name="Jonathan Wyatt" userId="c3e1212f-7374-4739-8e9f-f13855138211" providerId="ADAL" clId="{A42DFAB7-6222-41F0-86D9-73CAA3E2BE07}" dt="2023-07-31T09:10:07.294" v="10"/>
          <ac:picMkLst>
            <pc:docMk/>
            <pc:sldMk cId="2216840613" sldId="309"/>
            <ac:picMk id="8" creationId="{53F68461-C6AC-6063-5AEA-E67AED66F20E}"/>
          </ac:picMkLst>
        </pc:picChg>
      </pc:sldChg>
      <pc:sldChg chg="modSp mod">
        <pc:chgData name="Jonathan Wyatt" userId="c3e1212f-7374-4739-8e9f-f13855138211" providerId="ADAL" clId="{A42DFAB7-6222-41F0-86D9-73CAA3E2BE07}" dt="2023-07-31T09:16:18.164" v="345" actId="20577"/>
        <pc:sldMkLst>
          <pc:docMk/>
          <pc:sldMk cId="3868625496" sldId="310"/>
        </pc:sldMkLst>
        <pc:spChg chg="mod">
          <ac:chgData name="Jonathan Wyatt" userId="c3e1212f-7374-4739-8e9f-f13855138211" providerId="ADAL" clId="{A42DFAB7-6222-41F0-86D9-73CAA3E2BE07}" dt="2023-07-31T09:16:14.714" v="344" actId="20577"/>
          <ac:spMkLst>
            <pc:docMk/>
            <pc:sldMk cId="3868625496" sldId="310"/>
            <ac:spMk id="3" creationId="{00000000-0000-0000-0000-000000000000}"/>
          </ac:spMkLst>
        </pc:spChg>
        <pc:spChg chg="mod">
          <ac:chgData name="Jonathan Wyatt" userId="c3e1212f-7374-4739-8e9f-f13855138211" providerId="ADAL" clId="{A42DFAB7-6222-41F0-86D9-73CAA3E2BE07}" dt="2023-07-31T09:16:10.171" v="342" actId="20577"/>
          <ac:spMkLst>
            <pc:docMk/>
            <pc:sldMk cId="3868625496" sldId="310"/>
            <ac:spMk id="4" creationId="{00000000-0000-0000-0000-000000000000}"/>
          </ac:spMkLst>
        </pc:spChg>
        <pc:spChg chg="mod">
          <ac:chgData name="Jonathan Wyatt" userId="c3e1212f-7374-4739-8e9f-f13855138211" providerId="ADAL" clId="{A42DFAB7-6222-41F0-86D9-73CAA3E2BE07}" dt="2023-07-31T09:16:18.164" v="345" actId="20577"/>
          <ac:spMkLst>
            <pc:docMk/>
            <pc:sldMk cId="3868625496" sldId="310"/>
            <ac:spMk id="5" creationId="{00000000-0000-0000-0000-000000000000}"/>
          </ac:spMkLst>
        </pc:spChg>
      </pc:sldChg>
      <pc:sldChg chg="ord">
        <pc:chgData name="Jonathan Wyatt" userId="c3e1212f-7374-4739-8e9f-f13855138211" providerId="ADAL" clId="{A42DFAB7-6222-41F0-86D9-73CAA3E2BE07}" dt="2023-07-31T09:11:44.342" v="12"/>
        <pc:sldMkLst>
          <pc:docMk/>
          <pc:sldMk cId="3083378483" sldId="31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7D4C2B-B060-884B-BE6C-D9EF65388A7E}" type="datetimeFigureOut">
              <a:rPr lang="en-US" smtClean="0"/>
              <a:t>7/31/2023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D178A0-0D6B-8742-875D-25C268592E31}" type="slidenum">
              <a:rPr lang="en-US" smtClean="0"/>
              <a:t>‹#›</a:t>
            </a:fld>
            <a:endParaRPr lang="en-US"/>
          </a:p>
        </p:txBody>
      </p:sp>
    </p:spTree>
    <p:extLst>
      <p:ext uri="{BB962C8B-B14F-4D97-AF65-F5344CB8AC3E}">
        <p14:creationId xmlns:p14="http://schemas.microsoft.com/office/powerpoint/2010/main" val="5822451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F492A97-F27B-4D91-9786-9BBF8B42276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29067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physical capital refers to physical objects and human capital refers to the properties of individuals</a:t>
            </a:r>
            <a:r>
              <a:rPr lang="en-GB" baseline="0" dirty="0"/>
              <a:t> and cultural capital refers to basically the way we are socialised and brought up, the social class we belong to</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E9862E1-1395-48E9-BB85-B9B368A20DC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18645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rPr>
              <a:t>‘a society with high social capital as one rich in connections, co-operation and trust, where people help each other, provide information and access to opportunities and spend time for the ‘common good’. </a:t>
            </a:r>
            <a:endParaRPr lang="en-GB" dirty="0"/>
          </a:p>
          <a:p>
            <a:endParaRPr lang="en-US" dirty="0"/>
          </a:p>
        </p:txBody>
      </p:sp>
      <p:sp>
        <p:nvSpPr>
          <p:cNvPr id="4" name="Slide Number Placeholder 3"/>
          <p:cNvSpPr>
            <a:spLocks noGrp="1"/>
          </p:cNvSpPr>
          <p:nvPr>
            <p:ph type="sldNum" sz="quarter" idx="5"/>
          </p:nvPr>
        </p:nvSpPr>
        <p:spPr/>
        <p:txBody>
          <a:bodyPr/>
          <a:lstStyle/>
          <a:p>
            <a:fld id="{986546EB-7FBA-6E40-BCFB-8E47179DBBC9}" type="slidenum">
              <a:rPr lang="en-US" smtClean="0"/>
              <a:t>7</a:t>
            </a:fld>
            <a:endParaRPr lang="en-US"/>
          </a:p>
        </p:txBody>
      </p:sp>
    </p:spTree>
    <p:extLst>
      <p:ext uri="{BB962C8B-B14F-4D97-AF65-F5344CB8AC3E}">
        <p14:creationId xmlns:p14="http://schemas.microsoft.com/office/powerpoint/2010/main" val="39584700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rPr>
              <a:t>Bonding ties can provide communities and individuals with a sense of identity and belonging, they tend to  lead to the pursuit of narrow self-interests.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74151"/>
                </a:solidFill>
                <a:effectLst/>
                <a:latin typeface="Söhne"/>
              </a:rPr>
              <a:t>People in bonded social relationships often provide emotional support, practical assistance, and a sense of belonging. These relationships can enhance social identity and contribute to the preservation of cultural traditions. However, bonding social capital may also lead to insularity and exclusion of outsiders.</a:t>
            </a:r>
            <a:endParaRPr lang="en-GB" sz="1200" dirty="0">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9</a:t>
            </a:fld>
            <a:endParaRPr lang="en-US"/>
          </a:p>
        </p:txBody>
      </p:sp>
    </p:spTree>
    <p:extLst>
      <p:ext uri="{BB962C8B-B14F-4D97-AF65-F5344CB8AC3E}">
        <p14:creationId xmlns:p14="http://schemas.microsoft.com/office/powerpoint/2010/main" val="19606633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effectLst/>
                <a:latin typeface="Söhne"/>
              </a:rPr>
              <a:t>Individuals and communities with strong linking social capital are better equipped to advocate for their needs and interests and participate in decision-making processes that affect them</a:t>
            </a:r>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11</a:t>
            </a:fld>
            <a:endParaRPr lang="en-US"/>
          </a:p>
        </p:txBody>
      </p:sp>
    </p:spTree>
    <p:extLst>
      <p:ext uri="{BB962C8B-B14F-4D97-AF65-F5344CB8AC3E}">
        <p14:creationId xmlns:p14="http://schemas.microsoft.com/office/powerpoint/2010/main" val="39507564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Participants: 50 Asian women arriving into Canada (</a:t>
            </a:r>
            <a:r>
              <a:rPr lang="en-GB" dirty="0"/>
              <a:t>Bangladesh, India, Pakistan, and Sri Lanka)</a:t>
            </a:r>
            <a:endParaRPr lang="en-US" dirty="0"/>
          </a:p>
          <a:p>
            <a:r>
              <a:rPr lang="en-US" dirty="0"/>
              <a:t>Methods: in-depth interviews</a:t>
            </a:r>
          </a:p>
        </p:txBody>
      </p:sp>
      <p:sp>
        <p:nvSpPr>
          <p:cNvPr id="4" name="Slide Number Placeholder 3"/>
          <p:cNvSpPr>
            <a:spLocks noGrp="1"/>
          </p:cNvSpPr>
          <p:nvPr>
            <p:ph type="sldNum" sz="quarter" idx="5"/>
          </p:nvPr>
        </p:nvSpPr>
        <p:spPr/>
        <p:txBody>
          <a:bodyPr/>
          <a:lstStyle/>
          <a:p>
            <a:fld id="{3FD178A0-0D6B-8742-875D-25C268592E31}" type="slidenum">
              <a:rPr lang="en-US" smtClean="0"/>
              <a:t>12</a:t>
            </a:fld>
            <a:endParaRPr lang="en-US"/>
          </a:p>
        </p:txBody>
      </p:sp>
    </p:spTree>
    <p:extLst>
      <p:ext uri="{BB962C8B-B14F-4D97-AF65-F5344CB8AC3E}">
        <p14:creationId xmlns:p14="http://schemas.microsoft.com/office/powerpoint/2010/main" val="11244472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Volunteering programs benefited  newcomers because the activities provided work experience and an understanding of the workplace environment. Self-confidence was reported to be another benefit due to the opportunity to establish connections/networks. </a:t>
            </a:r>
          </a:p>
          <a:p>
            <a:r>
              <a:rPr lang="en-GB" dirty="0"/>
              <a:t>Volunteering also provided added benefits of practicing and developing a range of skills and affords opportunities to access to people who can assist in references for future job vacancies. </a:t>
            </a:r>
          </a:p>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14</a:t>
            </a:fld>
            <a:endParaRPr lang="en-US"/>
          </a:p>
        </p:txBody>
      </p:sp>
    </p:spTree>
    <p:extLst>
      <p:ext uri="{BB962C8B-B14F-4D97-AF65-F5344CB8AC3E}">
        <p14:creationId xmlns:p14="http://schemas.microsoft.com/office/powerpoint/2010/main" val="1535862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141416"/>
                </a:solidFill>
                <a:effectLst/>
                <a:latin typeface="Montserrat" panose="020F0502020204030204" pitchFamily="34" charset="0"/>
              </a:rPr>
              <a:t>Structural </a:t>
            </a:r>
            <a:r>
              <a:rPr lang="en-GB" b="0" i="0" dirty="0">
                <a:solidFill>
                  <a:srgbClr val="141416"/>
                </a:solidFill>
                <a:effectLst/>
                <a:latin typeface="Montserrat" panose="020F0502020204030204" pitchFamily="34" charset="0"/>
              </a:rPr>
              <a:t>– elements of social structure that create opportunities for the social realisation of productive ends. </a:t>
            </a:r>
          </a:p>
          <a:p>
            <a:pPr algn="l" fontAlgn="base"/>
            <a:r>
              <a:rPr lang="en-GB" b="1" i="0" dirty="0">
                <a:solidFill>
                  <a:srgbClr val="141416"/>
                </a:solidFill>
                <a:effectLst/>
                <a:latin typeface="Montserrat" pitchFamily="2" charset="77"/>
              </a:rPr>
              <a:t>Cognitive </a:t>
            </a:r>
            <a:r>
              <a:rPr lang="en-GB" b="0" i="0" dirty="0">
                <a:solidFill>
                  <a:srgbClr val="141416"/>
                </a:solidFill>
                <a:effectLst/>
                <a:latin typeface="Montserrat" pitchFamily="2" charset="77"/>
              </a:rPr>
              <a:t>– includes shared norms, values, attitudes, and beliefs, predisposes people towards mutually beneficial collective action. </a:t>
            </a:r>
          </a:p>
          <a:p>
            <a:pPr algn="l" fontAlgn="base"/>
            <a:r>
              <a:rPr lang="en-GB" b="1" i="0" dirty="0">
                <a:solidFill>
                  <a:srgbClr val="141416"/>
                </a:solidFill>
                <a:effectLst/>
                <a:latin typeface="Montserrat" pitchFamily="2" charset="77"/>
              </a:rPr>
              <a:t>Relational </a:t>
            </a:r>
            <a:r>
              <a:rPr lang="en-GB" b="0" i="0" dirty="0">
                <a:solidFill>
                  <a:srgbClr val="141416"/>
                </a:solidFill>
                <a:effectLst/>
                <a:latin typeface="Montserrat" pitchFamily="2" charset="77"/>
              </a:rPr>
              <a:t>– is based on the characteristics of social relationships between individuals and is commonly described as including trust and trustworthiness. </a:t>
            </a:r>
            <a:br>
              <a:rPr lang="en-GB" dirty="0"/>
            </a:br>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16</a:t>
            </a:fld>
            <a:endParaRPr lang="en-US"/>
          </a:p>
        </p:txBody>
      </p:sp>
    </p:spTree>
    <p:extLst>
      <p:ext uri="{BB962C8B-B14F-4D97-AF65-F5344CB8AC3E}">
        <p14:creationId xmlns:p14="http://schemas.microsoft.com/office/powerpoint/2010/main" val="34115891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network and structure: network size, density, diversity and strength</a:t>
            </a:r>
          </a:p>
          <a:p>
            <a:r>
              <a:rPr lang="en-GB" b="0" i="0" dirty="0">
                <a:solidFill>
                  <a:srgbClr val="141416"/>
                </a:solidFill>
                <a:effectLst/>
                <a:latin typeface="Montserrat" pitchFamily="2" charset="77"/>
              </a:rPr>
              <a:t>Social connections and relationships (e.g. bonding ties, bridging ties, linking ties, connectivity, etc.)</a:t>
            </a:r>
          </a:p>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17</a:t>
            </a:fld>
            <a:endParaRPr lang="en-US"/>
          </a:p>
        </p:txBody>
      </p:sp>
    </p:spTree>
    <p:extLst>
      <p:ext uri="{BB962C8B-B14F-4D97-AF65-F5344CB8AC3E}">
        <p14:creationId xmlns:p14="http://schemas.microsoft.com/office/powerpoint/2010/main" val="16169422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effectiveness of one’s network is dependent on the strength of the relationship. </a:t>
            </a:r>
          </a:p>
        </p:txBody>
      </p:sp>
      <p:sp>
        <p:nvSpPr>
          <p:cNvPr id="4" name="Slide Number Placeholder 3"/>
          <p:cNvSpPr>
            <a:spLocks noGrp="1"/>
          </p:cNvSpPr>
          <p:nvPr>
            <p:ph type="sldNum" sz="quarter" idx="5"/>
          </p:nvPr>
        </p:nvSpPr>
        <p:spPr/>
        <p:txBody>
          <a:bodyPr/>
          <a:lstStyle/>
          <a:p>
            <a:fld id="{3FD178A0-0D6B-8742-875D-25C268592E31}" type="slidenum">
              <a:rPr lang="en-US" smtClean="0"/>
              <a:t>18</a:t>
            </a:fld>
            <a:endParaRPr lang="en-US"/>
          </a:p>
        </p:txBody>
      </p:sp>
    </p:spTree>
    <p:extLst>
      <p:ext uri="{BB962C8B-B14F-4D97-AF65-F5344CB8AC3E}">
        <p14:creationId xmlns:p14="http://schemas.microsoft.com/office/powerpoint/2010/main" val="29979558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Identify: </a:t>
            </a:r>
            <a:r>
              <a:rPr lang="en-GB" dirty="0">
                <a:solidFill>
                  <a:srgbClr val="374151"/>
                </a:solidFill>
                <a:latin typeface="Söhne"/>
              </a:rPr>
              <a:t>You may not always foresee who maybe a protentional connection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74151"/>
                </a:solidFill>
                <a:effectLst/>
                <a:latin typeface="Söhne"/>
              </a:rPr>
              <a:t>Connect: Offline or online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74151"/>
                </a:solidFill>
                <a:effectLst/>
                <a:latin typeface="Söhne"/>
              </a:rPr>
              <a:t>Meeting: Follow up your connection too greatly establish a stronger connection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74151"/>
                </a:solidFill>
                <a:effectLst/>
                <a:latin typeface="Söhne"/>
              </a:rPr>
              <a:t>Listen: Communicate and demonstrate active listening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74151"/>
                </a:solidFill>
                <a:effectLst/>
                <a:latin typeface="Söhne"/>
              </a:rPr>
              <a:t>He</a:t>
            </a:r>
            <a:r>
              <a:rPr lang="en-GB" dirty="0">
                <a:solidFill>
                  <a:srgbClr val="374151"/>
                </a:solidFill>
                <a:latin typeface="Söhne"/>
              </a:rPr>
              <a:t>lp: Reciprocate help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74151"/>
                </a:solidFill>
                <a:effectLst/>
                <a:latin typeface="Söhne"/>
              </a:rPr>
              <a:t>Support: Demonstrate empathy can think about how you can support your network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74151"/>
                </a:solidFill>
                <a:effectLst/>
                <a:latin typeface="Söhne"/>
              </a:rPr>
              <a:t>Trust: Empathy, listening and reciprocation establishes a degree of trust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374151"/>
                </a:solidFill>
                <a:latin typeface="Söhne"/>
              </a:rPr>
              <a:t>Cheering: Celebrate, encourage and praise (confidence can develop)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74151"/>
                </a:solidFill>
                <a:effectLst/>
                <a:latin typeface="Söhne"/>
              </a:rPr>
              <a:t>Ask: Do not be afraid to ask for help if or when required.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74151"/>
                </a:solidFill>
                <a:effectLst/>
                <a:latin typeface="Söhne"/>
              </a:rPr>
              <a:t>Thanking: demonstrate appreciation leads to further help and support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4151"/>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374151"/>
              </a:solidFill>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4151"/>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4151"/>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374151"/>
              </a:solidFill>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4151"/>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4151"/>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4151"/>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20</a:t>
            </a:fld>
            <a:endParaRPr lang="en-US"/>
          </a:p>
        </p:txBody>
      </p:sp>
    </p:spTree>
    <p:extLst>
      <p:ext uri="{BB962C8B-B14F-4D97-AF65-F5344CB8AC3E}">
        <p14:creationId xmlns:p14="http://schemas.microsoft.com/office/powerpoint/2010/main" val="34583945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Closed network </a:t>
            </a:r>
            <a:r>
              <a:rPr lang="en-US" dirty="0"/>
              <a:t>provides several benefits such as feeling that you belong within the network and have  a strong identity, which can translate into opportunities to provide and receive support. </a:t>
            </a:r>
          </a:p>
          <a:p>
            <a:r>
              <a:rPr lang="en-US" b="1" dirty="0"/>
              <a:t>Selective network </a:t>
            </a:r>
            <a:r>
              <a:rPr lang="en-US" dirty="0"/>
              <a:t>is a type of closed networking whereby and individual will question whether or not they need that person within their network (what benefit can they provide). This can be argued to be an efficient method of networking as you can concentrate time and effort to those who hold relevance and importance. However, the negative aspect of this form of closed networking means that people will refrain from generating wider connections.</a:t>
            </a:r>
          </a:p>
          <a:p>
            <a:r>
              <a:rPr lang="en-US" b="1" dirty="0"/>
              <a:t>Open network </a:t>
            </a:r>
            <a:r>
              <a:rPr lang="en-US" b="0" dirty="0"/>
              <a:t>is typically suited for the interconnected digitalized world and has become </a:t>
            </a:r>
            <a:r>
              <a:rPr lang="en-GB" dirty="0"/>
              <a:t>synonymous </a:t>
            </a:r>
            <a:r>
              <a:rPr lang="en-US" b="0" dirty="0"/>
              <a:t>with online platforms such as </a:t>
            </a:r>
            <a:r>
              <a:rPr lang="en-US" b="0" dirty="0" err="1"/>
              <a:t>LinkedIN</a:t>
            </a:r>
            <a:r>
              <a:rPr lang="en-US" b="0" dirty="0"/>
              <a:t>, twitter and Facebook. Despite being ‘open’ to the ideas of developing connections far afield, the time and energy spent to manage and maintain connections (answering emails, requests etc.) can be exhausting. </a:t>
            </a:r>
          </a:p>
          <a:p>
            <a:r>
              <a:rPr lang="en-US" b="1" dirty="0"/>
              <a:t>Hybrid network </a:t>
            </a:r>
            <a:r>
              <a:rPr lang="en-US" b="0" dirty="0"/>
              <a:t>looks to make the best out of each type/style. The individuals who are hybrid networking have an underlying appreciation of having a wider view of the world and acknowledges the importance  of efficiency and value. </a:t>
            </a:r>
          </a:p>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21</a:t>
            </a:fld>
            <a:endParaRPr lang="en-US"/>
          </a:p>
        </p:txBody>
      </p:sp>
    </p:spTree>
    <p:extLst>
      <p:ext uri="{BB962C8B-B14F-4D97-AF65-F5344CB8AC3E}">
        <p14:creationId xmlns:p14="http://schemas.microsoft.com/office/powerpoint/2010/main" val="21189087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22</a:t>
            </a:fld>
            <a:endParaRPr lang="en-US"/>
          </a:p>
        </p:txBody>
      </p:sp>
    </p:spTree>
    <p:extLst>
      <p:ext uri="{BB962C8B-B14F-4D97-AF65-F5344CB8AC3E}">
        <p14:creationId xmlns:p14="http://schemas.microsoft.com/office/powerpoint/2010/main" val="25256648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first step of ‘working the room’ is to not work the room. The events are just opportunities to collect business and providing information to as many people as possible. </a:t>
            </a:r>
          </a:p>
          <a:p>
            <a:endParaRPr lang="en-US" dirty="0"/>
          </a:p>
          <a:p>
            <a:r>
              <a:rPr lang="en-US" dirty="0"/>
              <a:t>Plan: Knowing who is in the room provides feeling safe and comfortability (this may be considered as closed networking). </a:t>
            </a:r>
          </a:p>
          <a:p>
            <a:r>
              <a:rPr lang="en-US" dirty="0"/>
              <a:t>         Why are you attending? </a:t>
            </a:r>
          </a:p>
        </p:txBody>
      </p:sp>
      <p:sp>
        <p:nvSpPr>
          <p:cNvPr id="4" name="Slide Number Placeholder 3"/>
          <p:cNvSpPr>
            <a:spLocks noGrp="1"/>
          </p:cNvSpPr>
          <p:nvPr>
            <p:ph type="sldNum" sz="quarter" idx="5"/>
          </p:nvPr>
        </p:nvSpPr>
        <p:spPr/>
        <p:txBody>
          <a:bodyPr/>
          <a:lstStyle/>
          <a:p>
            <a:fld id="{3FD178A0-0D6B-8742-875D-25C268592E31}" type="slidenum">
              <a:rPr lang="en-US" smtClean="0"/>
              <a:t>24</a:t>
            </a:fld>
            <a:endParaRPr lang="en-US"/>
          </a:p>
        </p:txBody>
      </p:sp>
    </p:spTree>
    <p:extLst>
      <p:ext uri="{BB962C8B-B14F-4D97-AF65-F5344CB8AC3E}">
        <p14:creationId xmlns:p14="http://schemas.microsoft.com/office/powerpoint/2010/main" val="30419533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Leaving positive impressions is the precise job whilst in the room. </a:t>
            </a:r>
          </a:p>
        </p:txBody>
      </p:sp>
      <p:sp>
        <p:nvSpPr>
          <p:cNvPr id="4" name="Slide Number Placeholder 3"/>
          <p:cNvSpPr>
            <a:spLocks noGrp="1"/>
          </p:cNvSpPr>
          <p:nvPr>
            <p:ph type="sldNum" sz="quarter" idx="5"/>
          </p:nvPr>
        </p:nvSpPr>
        <p:spPr/>
        <p:txBody>
          <a:bodyPr/>
          <a:lstStyle/>
          <a:p>
            <a:fld id="{3FD178A0-0D6B-8742-875D-25C268592E31}" type="slidenum">
              <a:rPr lang="en-US" smtClean="0"/>
              <a:t>27</a:t>
            </a:fld>
            <a:endParaRPr lang="en-US"/>
          </a:p>
        </p:txBody>
      </p:sp>
    </p:spTree>
    <p:extLst>
      <p:ext uri="{BB962C8B-B14F-4D97-AF65-F5344CB8AC3E}">
        <p14:creationId xmlns:p14="http://schemas.microsoft.com/office/powerpoint/2010/main" val="5756565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12121"/>
                </a:solidFill>
                <a:effectLst/>
                <a:latin typeface="FS Albert Extra Bold"/>
              </a:rPr>
              <a:t>Ambivert: are individuals who share characteristics of both. </a:t>
            </a:r>
            <a:endParaRPr lang="en-US" dirty="0"/>
          </a:p>
        </p:txBody>
      </p:sp>
      <p:sp>
        <p:nvSpPr>
          <p:cNvPr id="4" name="Slide Number Placeholder 3"/>
          <p:cNvSpPr>
            <a:spLocks noGrp="1"/>
          </p:cNvSpPr>
          <p:nvPr>
            <p:ph type="sldNum" sz="quarter" idx="5"/>
          </p:nvPr>
        </p:nvSpPr>
        <p:spPr/>
        <p:txBody>
          <a:bodyPr/>
          <a:lstStyle/>
          <a:p>
            <a:fld id="{986546EB-7FBA-6E40-BCFB-8E47179DBBC9}" type="slidenum">
              <a:rPr lang="en-US" smtClean="0"/>
              <a:t>33</a:t>
            </a:fld>
            <a:endParaRPr lang="en-US"/>
          </a:p>
        </p:txBody>
      </p:sp>
    </p:spTree>
    <p:extLst>
      <p:ext uri="{BB962C8B-B14F-4D97-AF65-F5344CB8AC3E}">
        <p14:creationId xmlns:p14="http://schemas.microsoft.com/office/powerpoint/2010/main" val="14015970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Student’s may be required to log in to their university library account to watch videos (12-15mins approx.)</a:t>
            </a:r>
          </a:p>
          <a:p>
            <a:r>
              <a:rPr lang="en-US" dirty="0"/>
              <a:t>Students are required to take notes for each video as questions will be asked as a method of formative assessment. </a:t>
            </a:r>
          </a:p>
          <a:p>
            <a:endParaRPr lang="en-US" dirty="0"/>
          </a:p>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35</a:t>
            </a:fld>
            <a:endParaRPr lang="en-US"/>
          </a:p>
        </p:txBody>
      </p:sp>
    </p:spTree>
    <p:extLst>
      <p:ext uri="{BB962C8B-B14F-4D97-AF65-F5344CB8AC3E}">
        <p14:creationId xmlns:p14="http://schemas.microsoft.com/office/powerpoint/2010/main" val="19429550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activity should encourage students to recognize areas within their network and what type they have. </a:t>
            </a:r>
          </a:p>
        </p:txBody>
      </p:sp>
      <p:sp>
        <p:nvSpPr>
          <p:cNvPr id="4" name="Slide Number Placeholder 3"/>
          <p:cNvSpPr>
            <a:spLocks noGrp="1"/>
          </p:cNvSpPr>
          <p:nvPr>
            <p:ph type="sldNum" sz="quarter" idx="5"/>
          </p:nvPr>
        </p:nvSpPr>
        <p:spPr/>
        <p:txBody>
          <a:bodyPr/>
          <a:lstStyle/>
          <a:p>
            <a:fld id="{3FD178A0-0D6B-8742-875D-25C268592E31}" type="slidenum">
              <a:rPr lang="en-US" smtClean="0"/>
              <a:t>36</a:t>
            </a:fld>
            <a:endParaRPr lang="en-US"/>
          </a:p>
        </p:txBody>
      </p:sp>
    </p:spTree>
    <p:extLst>
      <p:ext uri="{BB962C8B-B14F-4D97-AF65-F5344CB8AC3E}">
        <p14:creationId xmlns:p14="http://schemas.microsoft.com/office/powerpoint/2010/main" val="30651378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37</a:t>
            </a:fld>
            <a:endParaRPr lang="en-US"/>
          </a:p>
        </p:txBody>
      </p:sp>
    </p:spTree>
    <p:extLst>
      <p:ext uri="{BB962C8B-B14F-4D97-AF65-F5344CB8AC3E}">
        <p14:creationId xmlns:p14="http://schemas.microsoft.com/office/powerpoint/2010/main" val="18846439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FEB8D-49D3-A7DC-1431-D709A3DF4CF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32B4694-4CB5-CBD8-CAAA-7DC3E8CD31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816D2E2-7070-3EDF-AB12-B1129D790ED8}"/>
              </a:ext>
            </a:extLst>
          </p:cNvPr>
          <p:cNvSpPr>
            <a:spLocks noGrp="1"/>
          </p:cNvSpPr>
          <p:nvPr>
            <p:ph type="dt" sz="half" idx="10"/>
          </p:nvPr>
        </p:nvSpPr>
        <p:spPr/>
        <p:txBody>
          <a:bodyPr/>
          <a:lstStyle/>
          <a:p>
            <a:fld id="{C2D78149-FCAE-7042-B9ED-89F92CA034C7}" type="datetimeFigureOut">
              <a:rPr lang="en-US" smtClean="0"/>
              <a:t>7/31/2023</a:t>
            </a:fld>
            <a:endParaRPr lang="en-US"/>
          </a:p>
        </p:txBody>
      </p:sp>
      <p:sp>
        <p:nvSpPr>
          <p:cNvPr id="5" name="Footer Placeholder 4">
            <a:extLst>
              <a:ext uri="{FF2B5EF4-FFF2-40B4-BE49-F238E27FC236}">
                <a16:creationId xmlns:a16="http://schemas.microsoft.com/office/drawing/2014/main" id="{5B3B6DB7-B753-2EF4-39BE-3422FAC61D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0C47BD-F96E-825D-F4C4-DBC890D26131}"/>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38383213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047DC-F54B-968F-6FA3-40D200A71F6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B1CA2E5-BE43-3E5F-7A20-C5DF97726B1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D16E62-8842-6BF7-5010-2BAE4F79BE94}"/>
              </a:ext>
            </a:extLst>
          </p:cNvPr>
          <p:cNvSpPr>
            <a:spLocks noGrp="1"/>
          </p:cNvSpPr>
          <p:nvPr>
            <p:ph type="dt" sz="half" idx="10"/>
          </p:nvPr>
        </p:nvSpPr>
        <p:spPr/>
        <p:txBody>
          <a:bodyPr/>
          <a:lstStyle/>
          <a:p>
            <a:fld id="{C2D78149-FCAE-7042-B9ED-89F92CA034C7}" type="datetimeFigureOut">
              <a:rPr lang="en-US" smtClean="0"/>
              <a:t>7/31/2023</a:t>
            </a:fld>
            <a:endParaRPr lang="en-US"/>
          </a:p>
        </p:txBody>
      </p:sp>
      <p:sp>
        <p:nvSpPr>
          <p:cNvPr id="5" name="Footer Placeholder 4">
            <a:extLst>
              <a:ext uri="{FF2B5EF4-FFF2-40B4-BE49-F238E27FC236}">
                <a16:creationId xmlns:a16="http://schemas.microsoft.com/office/drawing/2014/main" id="{A10AF356-395C-E19C-7334-69B754217B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339F3C-4623-56CC-A916-BDBE91C2F5C8}"/>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930300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317EA-F07A-9B67-D4CB-BA5DA332EC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BAA8F7B-BA63-DB1D-650F-945110CDCC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AD9A531-FB3C-31F0-18AC-6594553DE89E}"/>
              </a:ext>
            </a:extLst>
          </p:cNvPr>
          <p:cNvSpPr>
            <a:spLocks noGrp="1"/>
          </p:cNvSpPr>
          <p:nvPr>
            <p:ph type="dt" sz="half" idx="10"/>
          </p:nvPr>
        </p:nvSpPr>
        <p:spPr/>
        <p:txBody>
          <a:bodyPr/>
          <a:lstStyle/>
          <a:p>
            <a:fld id="{C2D78149-FCAE-7042-B9ED-89F92CA034C7}" type="datetimeFigureOut">
              <a:rPr lang="en-US" smtClean="0"/>
              <a:t>7/31/2023</a:t>
            </a:fld>
            <a:endParaRPr lang="en-US"/>
          </a:p>
        </p:txBody>
      </p:sp>
      <p:sp>
        <p:nvSpPr>
          <p:cNvPr id="5" name="Footer Placeholder 4">
            <a:extLst>
              <a:ext uri="{FF2B5EF4-FFF2-40B4-BE49-F238E27FC236}">
                <a16:creationId xmlns:a16="http://schemas.microsoft.com/office/drawing/2014/main" id="{69FF5263-5CE0-E816-C642-3F46D3960F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6B088-0BF6-B326-02D7-73CE76B1604E}"/>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2180250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C7D9E-348D-A6AE-3393-8DB131A8C82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4A5DAD-6F66-D64B-77D5-6E35E34093C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6DEFA0E-E88F-3011-3A43-F4AED44188A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6B008C4-0E95-4A77-169B-F82CDEED14DD}"/>
              </a:ext>
            </a:extLst>
          </p:cNvPr>
          <p:cNvSpPr>
            <a:spLocks noGrp="1"/>
          </p:cNvSpPr>
          <p:nvPr>
            <p:ph type="dt" sz="half" idx="10"/>
          </p:nvPr>
        </p:nvSpPr>
        <p:spPr/>
        <p:txBody>
          <a:bodyPr/>
          <a:lstStyle/>
          <a:p>
            <a:fld id="{C2D78149-FCAE-7042-B9ED-89F92CA034C7}" type="datetimeFigureOut">
              <a:rPr lang="en-US" smtClean="0"/>
              <a:t>7/31/2023</a:t>
            </a:fld>
            <a:endParaRPr lang="en-US"/>
          </a:p>
        </p:txBody>
      </p:sp>
      <p:sp>
        <p:nvSpPr>
          <p:cNvPr id="6" name="Footer Placeholder 5">
            <a:extLst>
              <a:ext uri="{FF2B5EF4-FFF2-40B4-BE49-F238E27FC236}">
                <a16:creationId xmlns:a16="http://schemas.microsoft.com/office/drawing/2014/main" id="{83A9089F-A6C3-424D-076F-628645664C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9229B5-52DD-D0D3-1B5B-187594FD08E8}"/>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1301956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8A4EF-2B91-77BF-F72A-4AF77823A93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8F298CE-4563-BD2D-9736-D85F6CB9F3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5770ADC-A6F3-D83D-0AD1-9DF713DE6DC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3D81360-4E52-891B-12B6-2069B2678B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03651C1-1BB6-9A5D-B625-B29E6A7E00B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B1169AE-2738-9C93-C5BA-2472015BC97B}"/>
              </a:ext>
            </a:extLst>
          </p:cNvPr>
          <p:cNvSpPr>
            <a:spLocks noGrp="1"/>
          </p:cNvSpPr>
          <p:nvPr>
            <p:ph type="dt" sz="half" idx="10"/>
          </p:nvPr>
        </p:nvSpPr>
        <p:spPr/>
        <p:txBody>
          <a:bodyPr/>
          <a:lstStyle/>
          <a:p>
            <a:fld id="{C2D78149-FCAE-7042-B9ED-89F92CA034C7}" type="datetimeFigureOut">
              <a:rPr lang="en-US" smtClean="0"/>
              <a:t>7/31/2023</a:t>
            </a:fld>
            <a:endParaRPr lang="en-US"/>
          </a:p>
        </p:txBody>
      </p:sp>
      <p:sp>
        <p:nvSpPr>
          <p:cNvPr id="8" name="Footer Placeholder 7">
            <a:extLst>
              <a:ext uri="{FF2B5EF4-FFF2-40B4-BE49-F238E27FC236}">
                <a16:creationId xmlns:a16="http://schemas.microsoft.com/office/drawing/2014/main" id="{6591C412-F3C0-C592-8B49-B6C7B2EE508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B760B5A-9729-6CC1-2776-A79E67969295}"/>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3139103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6FADC-A2B8-6985-8E6A-1E3B31A914B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E76DCB0-14BD-BD97-04BF-B0F3C9F3B145}"/>
              </a:ext>
            </a:extLst>
          </p:cNvPr>
          <p:cNvSpPr>
            <a:spLocks noGrp="1"/>
          </p:cNvSpPr>
          <p:nvPr>
            <p:ph type="dt" sz="half" idx="10"/>
          </p:nvPr>
        </p:nvSpPr>
        <p:spPr/>
        <p:txBody>
          <a:bodyPr/>
          <a:lstStyle/>
          <a:p>
            <a:fld id="{C2D78149-FCAE-7042-B9ED-89F92CA034C7}" type="datetimeFigureOut">
              <a:rPr lang="en-US" smtClean="0"/>
              <a:t>7/31/2023</a:t>
            </a:fld>
            <a:endParaRPr lang="en-US"/>
          </a:p>
        </p:txBody>
      </p:sp>
      <p:sp>
        <p:nvSpPr>
          <p:cNvPr id="4" name="Footer Placeholder 3">
            <a:extLst>
              <a:ext uri="{FF2B5EF4-FFF2-40B4-BE49-F238E27FC236}">
                <a16:creationId xmlns:a16="http://schemas.microsoft.com/office/drawing/2014/main" id="{79C2C9E4-A44D-07F0-7B6E-24D8E74478A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6D726AF-A5AF-F942-68E6-21295182EE72}"/>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1469077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872F29-DD97-054E-5E88-755B29C3C4BA}"/>
              </a:ext>
            </a:extLst>
          </p:cNvPr>
          <p:cNvSpPr>
            <a:spLocks noGrp="1"/>
          </p:cNvSpPr>
          <p:nvPr>
            <p:ph type="dt" sz="half" idx="10"/>
          </p:nvPr>
        </p:nvSpPr>
        <p:spPr/>
        <p:txBody>
          <a:bodyPr/>
          <a:lstStyle/>
          <a:p>
            <a:fld id="{C2D78149-FCAE-7042-B9ED-89F92CA034C7}" type="datetimeFigureOut">
              <a:rPr lang="en-US" smtClean="0"/>
              <a:t>7/31/2023</a:t>
            </a:fld>
            <a:endParaRPr lang="en-US"/>
          </a:p>
        </p:txBody>
      </p:sp>
      <p:sp>
        <p:nvSpPr>
          <p:cNvPr id="3" name="Footer Placeholder 2">
            <a:extLst>
              <a:ext uri="{FF2B5EF4-FFF2-40B4-BE49-F238E27FC236}">
                <a16:creationId xmlns:a16="http://schemas.microsoft.com/office/drawing/2014/main" id="{CA80E828-EBD1-CFC0-5FC5-98D4BF98EA4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AB2E1-8AE2-5C4C-9980-555EF90C6729}"/>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4205870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20716-F580-269D-74E4-CAA98A9174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C42D1E7-D6C2-5C53-19C2-816FFAA373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A9C41DD-529F-7DC2-8052-A4BE226E9C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9CFB148-464F-DECE-E19B-BD018CF74398}"/>
              </a:ext>
            </a:extLst>
          </p:cNvPr>
          <p:cNvSpPr>
            <a:spLocks noGrp="1"/>
          </p:cNvSpPr>
          <p:nvPr>
            <p:ph type="dt" sz="half" idx="10"/>
          </p:nvPr>
        </p:nvSpPr>
        <p:spPr/>
        <p:txBody>
          <a:bodyPr/>
          <a:lstStyle/>
          <a:p>
            <a:fld id="{C2D78149-FCAE-7042-B9ED-89F92CA034C7}" type="datetimeFigureOut">
              <a:rPr lang="en-US" smtClean="0"/>
              <a:t>7/31/2023</a:t>
            </a:fld>
            <a:endParaRPr lang="en-US"/>
          </a:p>
        </p:txBody>
      </p:sp>
      <p:sp>
        <p:nvSpPr>
          <p:cNvPr id="6" name="Footer Placeholder 5">
            <a:extLst>
              <a:ext uri="{FF2B5EF4-FFF2-40B4-BE49-F238E27FC236}">
                <a16:creationId xmlns:a16="http://schemas.microsoft.com/office/drawing/2014/main" id="{3DE4E81E-AAFD-9444-C1FC-6406C8BE07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D6DAB2-F43D-3580-92F4-EA895FEE0F2E}"/>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2180859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44E31-5E9D-7EAC-67D0-AA0714CCD5F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713B88-3982-FD12-86C7-EFA99A38BE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4DF1378-2C69-40FD-4733-3C592C96E8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317F7D0-A218-D378-E292-56772D4D1B80}"/>
              </a:ext>
            </a:extLst>
          </p:cNvPr>
          <p:cNvSpPr>
            <a:spLocks noGrp="1"/>
          </p:cNvSpPr>
          <p:nvPr>
            <p:ph type="dt" sz="half" idx="10"/>
          </p:nvPr>
        </p:nvSpPr>
        <p:spPr/>
        <p:txBody>
          <a:bodyPr/>
          <a:lstStyle/>
          <a:p>
            <a:fld id="{C2D78149-FCAE-7042-B9ED-89F92CA034C7}" type="datetimeFigureOut">
              <a:rPr lang="en-US" smtClean="0"/>
              <a:t>7/31/2023</a:t>
            </a:fld>
            <a:endParaRPr lang="en-US"/>
          </a:p>
        </p:txBody>
      </p:sp>
      <p:sp>
        <p:nvSpPr>
          <p:cNvPr id="6" name="Footer Placeholder 5">
            <a:extLst>
              <a:ext uri="{FF2B5EF4-FFF2-40B4-BE49-F238E27FC236}">
                <a16:creationId xmlns:a16="http://schemas.microsoft.com/office/drawing/2014/main" id="{014D0C49-3E23-FFF3-47A6-C57D1B042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9BD8CE-32F5-F058-726C-28B50571B9ED}"/>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3994974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271E6-962C-6B3E-D4F9-9A31C713AD7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52DD3B2-5462-DC33-303F-B03DA9F9765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38A833-764F-C16B-ED6A-0AF31290D650}"/>
              </a:ext>
            </a:extLst>
          </p:cNvPr>
          <p:cNvSpPr>
            <a:spLocks noGrp="1"/>
          </p:cNvSpPr>
          <p:nvPr>
            <p:ph type="dt" sz="half" idx="10"/>
          </p:nvPr>
        </p:nvSpPr>
        <p:spPr/>
        <p:txBody>
          <a:bodyPr/>
          <a:lstStyle/>
          <a:p>
            <a:fld id="{C2D78149-FCAE-7042-B9ED-89F92CA034C7}" type="datetimeFigureOut">
              <a:rPr lang="en-US" smtClean="0"/>
              <a:t>7/31/2023</a:t>
            </a:fld>
            <a:endParaRPr lang="en-US"/>
          </a:p>
        </p:txBody>
      </p:sp>
      <p:sp>
        <p:nvSpPr>
          <p:cNvPr id="5" name="Footer Placeholder 4">
            <a:extLst>
              <a:ext uri="{FF2B5EF4-FFF2-40B4-BE49-F238E27FC236}">
                <a16:creationId xmlns:a16="http://schemas.microsoft.com/office/drawing/2014/main" id="{42E61936-76A0-3977-EC6A-1CA15283C4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E3EC4F-83EE-57BD-E4DC-01B4C7ADC306}"/>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266914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43FBC7-F5EC-BB8C-B1A9-8A5D9A7DFC3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59DE984-96AA-4006-A453-5A8857F9895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0426F0-904F-9947-64E8-A63635BB9D6C}"/>
              </a:ext>
            </a:extLst>
          </p:cNvPr>
          <p:cNvSpPr>
            <a:spLocks noGrp="1"/>
          </p:cNvSpPr>
          <p:nvPr>
            <p:ph type="dt" sz="half" idx="10"/>
          </p:nvPr>
        </p:nvSpPr>
        <p:spPr/>
        <p:txBody>
          <a:bodyPr/>
          <a:lstStyle/>
          <a:p>
            <a:fld id="{C2D78149-FCAE-7042-B9ED-89F92CA034C7}" type="datetimeFigureOut">
              <a:rPr lang="en-US" smtClean="0"/>
              <a:t>7/31/2023</a:t>
            </a:fld>
            <a:endParaRPr lang="en-US"/>
          </a:p>
        </p:txBody>
      </p:sp>
      <p:sp>
        <p:nvSpPr>
          <p:cNvPr id="5" name="Footer Placeholder 4">
            <a:extLst>
              <a:ext uri="{FF2B5EF4-FFF2-40B4-BE49-F238E27FC236}">
                <a16:creationId xmlns:a16="http://schemas.microsoft.com/office/drawing/2014/main" id="{AA6C34B7-6662-B19A-B953-4EFADE808C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58F1A5-B230-267F-F02A-A58D2973DB16}"/>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22753248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652A30D-FCE2-4B8E-8471-952E4D5F56ED}" type="datetimeFigureOut">
              <a:rPr lang="en-GB" smtClean="0"/>
              <a:t>31/07/2023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2DA9DCB3-876D-40D4-BF06-4CD648C4FD28}" type="slidenum">
              <a:rPr lang="en-GB" smtClean="0"/>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242515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52A30D-FCE2-4B8E-8471-952E4D5F56ED}" type="datetimeFigureOut">
              <a:rPr lang="en-GB" smtClean="0"/>
              <a:t>31/07/2023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14723852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52A30D-FCE2-4B8E-8471-952E4D5F56ED}" type="datetimeFigureOut">
              <a:rPr lang="en-GB" smtClean="0"/>
              <a:t>31/07/2023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2201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52A30D-FCE2-4B8E-8471-952E4D5F56ED}" type="datetimeFigureOut">
              <a:rPr lang="en-GB" smtClean="0"/>
              <a:t>31/07/2023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1347794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52A30D-FCE2-4B8E-8471-952E4D5F56ED}" type="datetimeFigureOut">
              <a:rPr lang="en-GB" smtClean="0"/>
              <a:t>31/07/2023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A9DCB3-876D-40D4-BF06-4CD648C4FD28}"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186508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52A30D-FCE2-4B8E-8471-952E4D5F56ED}" type="datetimeFigureOut">
              <a:rPr lang="en-GB" smtClean="0"/>
              <a:t>31/07/2023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A9DCB3-876D-40D4-BF06-4CD648C4FD28}"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15272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52A30D-FCE2-4B8E-8471-952E4D5F56ED}" type="datetimeFigureOut">
              <a:rPr lang="en-GB" smtClean="0"/>
              <a:t>31/07/2023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35438842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52A30D-FCE2-4B8E-8471-952E4D5F56ED}" type="datetimeFigureOut">
              <a:rPr lang="en-GB" smtClean="0"/>
              <a:t>31/07/2023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9DCB3-876D-40D4-BF06-4CD648C4FD28}"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710922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52A30D-FCE2-4B8E-8471-952E4D5F56ED}" type="datetimeFigureOut">
              <a:rPr lang="en-GB" smtClean="0"/>
              <a:t>31/07/2023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30892307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52A30D-FCE2-4B8E-8471-952E4D5F56ED}" type="datetimeFigureOut">
              <a:rPr lang="en-GB" smtClean="0"/>
              <a:t>31/07/2023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36728869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52A30D-FCE2-4B8E-8471-952E4D5F56ED}" type="datetimeFigureOut">
              <a:rPr lang="en-GB" smtClean="0"/>
              <a:t>31/07/2023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79331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52A30D-FCE2-4B8E-8471-952E4D5F56ED}" type="datetimeFigureOut">
              <a:rPr lang="en-GB" smtClean="0"/>
              <a:t>31/07/2023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303460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52A30D-FCE2-4B8E-8471-952E4D5F56ED}" type="datetimeFigureOut">
              <a:rPr lang="en-GB" smtClean="0"/>
              <a:t>31/07/2023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42719257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52A30D-FCE2-4B8E-8471-952E4D5F56ED}" type="datetimeFigureOut">
              <a:rPr lang="en-GB" smtClean="0"/>
              <a:t>31/07/2023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497800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52A30D-FCE2-4B8E-8471-952E4D5F56ED}" type="datetimeFigureOut">
              <a:rPr lang="en-GB" smtClean="0"/>
              <a:t>31/07/2023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204507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52A30D-FCE2-4B8E-8471-952E4D5F56ED}" type="datetimeFigureOut">
              <a:rPr lang="en-GB" smtClean="0"/>
              <a:t>31/07/2023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0144207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52A30D-FCE2-4B8E-8471-952E4D5F56ED}" type="datetimeFigureOut">
              <a:rPr lang="en-GB" smtClean="0"/>
              <a:t>31/07/2023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2494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1C7B97-615B-55F7-3E58-77457611A0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909BD2D-4895-0939-5580-3FCF228EE8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80CA0E-B7A8-CF9F-232A-589085979D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D78149-FCAE-7042-B9ED-89F92CA034C7}" type="datetimeFigureOut">
              <a:rPr lang="en-US" smtClean="0"/>
              <a:t>7/31/2023</a:t>
            </a:fld>
            <a:endParaRPr lang="en-US"/>
          </a:p>
        </p:txBody>
      </p:sp>
      <p:sp>
        <p:nvSpPr>
          <p:cNvPr id="5" name="Footer Placeholder 4">
            <a:extLst>
              <a:ext uri="{FF2B5EF4-FFF2-40B4-BE49-F238E27FC236}">
                <a16:creationId xmlns:a16="http://schemas.microsoft.com/office/drawing/2014/main" id="{EC717886-0E02-D412-6F98-A5F209A69F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7536562-11A8-B2C4-B7D3-23FFAC91AD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48300C-3943-D148-A3D4-28CBD6C42381}" type="slidenum">
              <a:rPr lang="en-US" smtClean="0"/>
              <a:t>‹#›</a:t>
            </a:fld>
            <a:endParaRPr lang="en-US"/>
          </a:p>
        </p:txBody>
      </p:sp>
    </p:spTree>
    <p:extLst>
      <p:ext uri="{BB962C8B-B14F-4D97-AF65-F5344CB8AC3E}">
        <p14:creationId xmlns:p14="http://schemas.microsoft.com/office/powerpoint/2010/main" val="4088746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652A30D-FCE2-4B8E-8471-952E4D5F56ED}" type="datetimeFigureOut">
              <a:rPr lang="en-GB" smtClean="0"/>
              <a:t>31/07/2023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DA9DCB3-876D-40D4-BF06-4CD648C4FD28}" type="slidenum">
              <a:rPr lang="en-GB" smtClean="0"/>
              <a:t>‹#›</a:t>
            </a:fld>
            <a:endParaRPr lang="en-GB"/>
          </a:p>
        </p:txBody>
      </p:sp>
    </p:spTree>
    <p:extLst>
      <p:ext uri="{BB962C8B-B14F-4D97-AF65-F5344CB8AC3E}">
        <p14:creationId xmlns:p14="http://schemas.microsoft.com/office/powerpoint/2010/main" val="28824690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image" Target="../media/image9.sv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s://www.webmd.com/women/features/why-so-tired-10-causes-fatigue"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xml"/><Relationship Id="rId1" Type="http://schemas.openxmlformats.org/officeDocument/2006/relationships/video" Target="https://www.youtube.com/embed/ozSjZ6iRKSA?feature=oembed"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linkedin.com/learning-login/share?account=77966930&amp;forceAccount=false&amp;redirect=https%3A%2F%2Fwww.linkedin.com%2Flearning%2Fcollaboration-principles-and-process%3Ftrk%3Dshare_ent_url%26shareId%3D0zTSrvoLTkSW2oZW91OdnA%253D%253D"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7" name="Rectangle 20486">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2" name="Picture 2" descr="Networking Is Dead! Start Building of Social Capital">
            <a:extLst>
              <a:ext uri="{FF2B5EF4-FFF2-40B4-BE49-F238E27FC236}">
                <a16:creationId xmlns:a16="http://schemas.microsoft.com/office/drawing/2014/main" id="{4BBAC0E3-A12A-2D4E-F8BA-71661CC9011C}"/>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r="-1" b="3408"/>
          <a:stretch/>
        </p:blipFill>
        <p:spPr bwMode="auto">
          <a:xfrm>
            <a:off x="22" y="185747"/>
            <a:ext cx="1218893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910DE4A-57F6-75AB-AA37-9F363B40D73D}"/>
              </a:ext>
            </a:extLst>
          </p:cNvPr>
          <p:cNvSpPr>
            <a:spLocks noGrp="1"/>
          </p:cNvSpPr>
          <p:nvPr>
            <p:ph type="ctrTitle"/>
          </p:nvPr>
        </p:nvSpPr>
        <p:spPr>
          <a:xfrm>
            <a:off x="1524000" y="1122363"/>
            <a:ext cx="9144000" cy="3063240"/>
          </a:xfrm>
        </p:spPr>
        <p:txBody>
          <a:bodyPr>
            <a:normAutofit/>
          </a:bodyPr>
          <a:lstStyle/>
          <a:p>
            <a:r>
              <a:rPr lang="en-GB" sz="6100" dirty="0">
                <a:solidFill>
                  <a:schemeClr val="bg1"/>
                </a:solidFill>
                <a:latin typeface="Calibri" panose="020F0502020204030204" pitchFamily="34" charset="0"/>
                <a:ea typeface="Times New Roman" panose="02020603050405020304" pitchFamily="18" charset="0"/>
                <a:cs typeface="Calibri" panose="020F0502020204030204" pitchFamily="34" charset="0"/>
              </a:rPr>
              <a:t>N</a:t>
            </a:r>
            <a:r>
              <a:rPr lang="en-GB" sz="6100" dirty="0">
                <a:solidFill>
                  <a:schemeClr val="bg1"/>
                </a:solidFill>
                <a:effectLst/>
                <a:latin typeface="Calibri" panose="020F0502020204030204" pitchFamily="34" charset="0"/>
                <a:ea typeface="Times New Roman" panose="02020603050405020304" pitchFamily="18" charset="0"/>
                <a:cs typeface="Calibri" panose="020F0502020204030204" pitchFamily="34" charset="0"/>
              </a:rPr>
              <a:t>etworking, social capital and </a:t>
            </a:r>
            <a:r>
              <a:rPr lang="en-GB" sz="6100">
                <a:solidFill>
                  <a:schemeClr val="bg1"/>
                </a:solidFill>
                <a:effectLst/>
                <a:latin typeface="Calibri" panose="020F0502020204030204" pitchFamily="34" charset="0"/>
                <a:ea typeface="Times New Roman" panose="02020603050405020304" pitchFamily="18" charset="0"/>
                <a:cs typeface="Calibri" panose="020F0502020204030204" pitchFamily="34" charset="0"/>
              </a:rPr>
              <a:t>collaboration  negotiation</a:t>
            </a:r>
            <a:endParaRPr lang="en-US" sz="6100" dirty="0">
              <a:solidFill>
                <a:schemeClr val="bg1"/>
              </a:solidFill>
            </a:endParaRPr>
          </a:p>
        </p:txBody>
      </p:sp>
      <p:sp>
        <p:nvSpPr>
          <p:cNvPr id="20489"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4288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cribbles on a notebook">
            <a:extLst>
              <a:ext uri="{FF2B5EF4-FFF2-40B4-BE49-F238E27FC236}">
                <a16:creationId xmlns:a16="http://schemas.microsoft.com/office/drawing/2014/main" id="{342C38C0-DD30-07F4-77E5-DB3F535280F2}"/>
              </a:ext>
            </a:extLst>
          </p:cNvPr>
          <p:cNvPicPr>
            <a:picLocks noChangeAspect="1"/>
          </p:cNvPicPr>
          <p:nvPr/>
        </p:nvPicPr>
        <p:blipFill rotWithShape="1">
          <a:blip r:embed="rId2"/>
          <a:srcRect r="3416"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5D0A33-761E-1B0A-5190-EC29D9F690F9}"/>
              </a:ext>
            </a:extLst>
          </p:cNvPr>
          <p:cNvSpPr>
            <a:spLocks noGrp="1"/>
          </p:cNvSpPr>
          <p:nvPr>
            <p:ph type="title"/>
          </p:nvPr>
        </p:nvSpPr>
        <p:spPr>
          <a:xfrm>
            <a:off x="838200" y="365125"/>
            <a:ext cx="3822189" cy="1899912"/>
          </a:xfrm>
        </p:spPr>
        <p:txBody>
          <a:bodyPr>
            <a:normAutofit/>
          </a:bodyPr>
          <a:lstStyle/>
          <a:p>
            <a:r>
              <a:rPr lang="en-US" sz="4000"/>
              <a:t>Contents Page </a:t>
            </a:r>
          </a:p>
        </p:txBody>
      </p:sp>
      <p:sp>
        <p:nvSpPr>
          <p:cNvPr id="3" name="Content Placeholder 2">
            <a:extLst>
              <a:ext uri="{FF2B5EF4-FFF2-40B4-BE49-F238E27FC236}">
                <a16:creationId xmlns:a16="http://schemas.microsoft.com/office/drawing/2014/main" id="{482F925F-5660-F127-2E87-1763B447E9DB}"/>
              </a:ext>
            </a:extLst>
          </p:cNvPr>
          <p:cNvSpPr>
            <a:spLocks noGrp="1"/>
          </p:cNvSpPr>
          <p:nvPr>
            <p:ph idx="1"/>
          </p:nvPr>
        </p:nvSpPr>
        <p:spPr>
          <a:xfrm>
            <a:off x="292042" y="2265037"/>
            <a:ext cx="3822189" cy="3742762"/>
          </a:xfrm>
        </p:spPr>
        <p:txBody>
          <a:bodyPr>
            <a:normAutofit/>
          </a:bodyPr>
          <a:lstStyle/>
          <a:p>
            <a:r>
              <a:rPr lang="en-US" sz="2000" dirty="0"/>
              <a:t>Social capital </a:t>
            </a:r>
          </a:p>
          <a:p>
            <a:r>
              <a:rPr lang="en-US" sz="2000" dirty="0"/>
              <a:t>Components of social capital </a:t>
            </a:r>
          </a:p>
          <a:p>
            <a:r>
              <a:rPr lang="en-US" sz="2000" dirty="0"/>
              <a:t>Types of social capital </a:t>
            </a:r>
          </a:p>
          <a:p>
            <a:r>
              <a:rPr lang="en-US" sz="2000" dirty="0"/>
              <a:t>Measurement of social capital </a:t>
            </a:r>
          </a:p>
          <a:p>
            <a:r>
              <a:rPr lang="en-US" sz="2000" dirty="0"/>
              <a:t>Networking </a:t>
            </a:r>
          </a:p>
          <a:p>
            <a:r>
              <a:rPr lang="en-US" sz="2000" dirty="0"/>
              <a:t>Establishing networks </a:t>
            </a:r>
          </a:p>
          <a:p>
            <a:r>
              <a:rPr lang="en-US" sz="2000" dirty="0"/>
              <a:t>Collaboration </a:t>
            </a:r>
          </a:p>
        </p:txBody>
      </p:sp>
    </p:spTree>
    <p:extLst>
      <p:ext uri="{BB962C8B-B14F-4D97-AF65-F5344CB8AC3E}">
        <p14:creationId xmlns:p14="http://schemas.microsoft.com/office/powerpoint/2010/main" val="2257954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b="1" dirty="0">
                <a:latin typeface="Arial" panose="020B0604020202020204" pitchFamily="34" charset="0"/>
                <a:cs typeface="Arial" panose="020B0604020202020204" pitchFamily="34" charset="0"/>
              </a:rPr>
              <a:t>What is Agency?</a:t>
            </a:r>
          </a:p>
        </p:txBody>
      </p:sp>
      <p:sp>
        <p:nvSpPr>
          <p:cNvPr id="3" name="Content Placeholder 2"/>
          <p:cNvSpPr>
            <a:spLocks noGrp="1"/>
          </p:cNvSpPr>
          <p:nvPr>
            <p:ph idx="1"/>
          </p:nvPr>
        </p:nvSpPr>
        <p:spPr>
          <a:xfrm>
            <a:off x="1295402" y="2556932"/>
            <a:ext cx="6256866" cy="3318936"/>
          </a:xfrm>
        </p:spPr>
        <p:txBody>
          <a:bodyPr>
            <a:normAutofit fontScale="85000" lnSpcReduction="20000"/>
          </a:bodyPr>
          <a:lstStyle/>
          <a:p>
            <a:pPr marL="0" indent="0">
              <a:lnSpc>
                <a:spcPct val="90000"/>
              </a:lnSpc>
              <a:buNone/>
            </a:pPr>
            <a:endParaRPr lang="en-GB" sz="1500" dirty="0">
              <a:latin typeface="Arial" panose="020B0604020202020204" pitchFamily="34" charset="0"/>
              <a:cs typeface="Arial" panose="020B0604020202020204" pitchFamily="34" charset="0"/>
            </a:endParaRPr>
          </a:p>
          <a:p>
            <a:pPr>
              <a:lnSpc>
                <a:spcPct val="90000"/>
              </a:lnSpc>
            </a:pPr>
            <a:r>
              <a:rPr lang="en-GB" sz="1500" dirty="0">
                <a:latin typeface="Arial" panose="020B0604020202020204" pitchFamily="34" charset="0"/>
                <a:cs typeface="Arial" panose="020B0604020202020204" pitchFamily="34" charset="0"/>
              </a:rPr>
              <a:t>An individual's capacity to determine and make meaning from their environment through purposive consciousness and reflective and creative action                                                                                                     (Houston, 2010)</a:t>
            </a:r>
          </a:p>
          <a:p>
            <a:pPr>
              <a:lnSpc>
                <a:spcPct val="90000"/>
              </a:lnSpc>
            </a:pPr>
            <a:endParaRPr lang="en-GB" sz="1500" dirty="0">
              <a:latin typeface="Arial" panose="020B0604020202020204" pitchFamily="34" charset="0"/>
              <a:cs typeface="Arial" panose="020B0604020202020204" pitchFamily="34" charset="0"/>
            </a:endParaRPr>
          </a:p>
          <a:p>
            <a:pPr>
              <a:lnSpc>
                <a:spcPct val="90000"/>
              </a:lnSpc>
            </a:pPr>
            <a:r>
              <a:rPr lang="en-GB" sz="1500" dirty="0">
                <a:latin typeface="Arial" panose="020B0604020202020204" pitchFamily="34" charset="0"/>
                <a:cs typeface="Arial" panose="020B0604020202020204" pitchFamily="34" charset="0"/>
              </a:rPr>
              <a:t>The ability of individuals and groups to exercise free will and to make social changes on a small or large scale                                     </a:t>
            </a:r>
          </a:p>
          <a:p>
            <a:pPr marL="0" indent="0">
              <a:lnSpc>
                <a:spcPct val="90000"/>
              </a:lnSpc>
              <a:buNone/>
            </a:pPr>
            <a:r>
              <a:rPr lang="en-GB" sz="1500" dirty="0">
                <a:latin typeface="Arial" panose="020B0604020202020204" pitchFamily="34" charset="0"/>
                <a:cs typeface="Arial" panose="020B0604020202020204" pitchFamily="34" charset="0"/>
              </a:rPr>
              <a:t>)</a:t>
            </a:r>
          </a:p>
          <a:p>
            <a:pPr>
              <a:lnSpc>
                <a:spcPct val="90000"/>
              </a:lnSpc>
            </a:pPr>
            <a:r>
              <a:rPr lang="en-GB" sz="1500" dirty="0">
                <a:latin typeface="Arial" panose="020B0604020202020204" pitchFamily="34" charset="0"/>
                <a:cs typeface="Arial" panose="020B0604020202020204" pitchFamily="34" charset="0"/>
              </a:rPr>
              <a:t>‘Agency implies the ability of individuals or groups to act on their situations, to behave as subjects rather than objects in their own lives, to shape their own circumstances and ultimately achieve change’     </a:t>
            </a:r>
          </a:p>
          <a:p>
            <a:pPr>
              <a:lnSpc>
                <a:spcPct val="90000"/>
              </a:lnSpc>
            </a:pPr>
            <a:r>
              <a:rPr lang="en-GB" sz="1500" dirty="0">
                <a:latin typeface="Arial" panose="020B0604020202020204" pitchFamily="34" charset="0"/>
                <a:cs typeface="Arial" panose="020B0604020202020204" pitchFamily="34" charset="0"/>
              </a:rPr>
              <a:t>Individual, proxy and collective       </a:t>
            </a:r>
          </a:p>
          <a:p>
            <a:pPr marL="0" indent="0">
              <a:lnSpc>
                <a:spcPct val="90000"/>
              </a:lnSpc>
              <a:buNone/>
            </a:pPr>
            <a:r>
              <a:rPr lang="en-GB" sz="1500" dirty="0">
                <a:latin typeface="Arial" panose="020B0604020202020204" pitchFamily="34" charset="0"/>
                <a:cs typeface="Arial" panose="020B0604020202020204" pitchFamily="34" charset="0"/>
              </a:rPr>
              <a:t>                                                                                                                                                                                                          (Jeffrey, 2011)</a:t>
            </a:r>
          </a:p>
          <a:p>
            <a:pPr marL="0" indent="0">
              <a:lnSpc>
                <a:spcPct val="90000"/>
              </a:lnSpc>
              <a:buNone/>
            </a:pPr>
            <a:endParaRPr lang="en-GB" sz="1100" dirty="0">
              <a:latin typeface="Arial" panose="020B0604020202020204" pitchFamily="34" charset="0"/>
              <a:cs typeface="Arial" panose="020B0604020202020204" pitchFamily="34" charset="0"/>
            </a:endParaRPr>
          </a:p>
          <a:p>
            <a:pPr>
              <a:lnSpc>
                <a:spcPct val="90000"/>
              </a:lnSpc>
            </a:pPr>
            <a:endParaRPr lang="en-GB" sz="1100" dirty="0">
              <a:latin typeface="Arial" panose="020B0604020202020204" pitchFamily="34" charset="0"/>
              <a:cs typeface="Arial" panose="020B0604020202020204" pitchFamily="34" charset="0"/>
            </a:endParaRPr>
          </a:p>
        </p:txBody>
      </p:sp>
      <p:pic>
        <p:nvPicPr>
          <p:cNvPr id="8" name="Graphic 7" descr="Group Brainstorm">
            <a:extLst>
              <a:ext uri="{FF2B5EF4-FFF2-40B4-BE49-F238E27FC236}">
                <a16:creationId xmlns:a16="http://schemas.microsoft.com/office/drawing/2014/main" id="{F92C4715-9207-F227-688F-103BAA79919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085026" y="2757636"/>
            <a:ext cx="2739728" cy="2739728"/>
          </a:xfrm>
          <a:prstGeom prst="rect">
            <a:avLst/>
          </a:prstGeom>
          <a:ln w="57150" cmpd="thickThin">
            <a:solidFill>
              <a:schemeClr val="tx1">
                <a:lumMod val="50000"/>
                <a:lumOff val="50000"/>
              </a:schemeClr>
            </a:solidFill>
            <a:miter lim="800000"/>
          </a:ln>
        </p:spPr>
      </p:pic>
      <p:sp>
        <p:nvSpPr>
          <p:cNvPr id="4" name="Slide Number Placeholder 3"/>
          <p:cNvSpPr>
            <a:spLocks noGrp="1"/>
          </p:cNvSpPr>
          <p:nvPr>
            <p:ph type="sldNum" sz="quarter" idx="12"/>
          </p:nvPr>
        </p:nvSpPr>
        <p:spPr>
          <a:xfrm>
            <a:off x="10353901" y="5969000"/>
            <a:ext cx="542697" cy="279400"/>
          </a:xfrm>
        </p:spPr>
        <p:txBody>
          <a:bodyPr>
            <a:normAutofit/>
          </a:bodyPr>
          <a:lstStyle/>
          <a:p>
            <a:pPr marL="0" marR="0" lvl="0" indent="0" defTabSz="457200" rtl="0" eaLnBrk="1" fontAlgn="auto" latinLnBrk="0" hangingPunct="1">
              <a:spcBef>
                <a:spcPts val="0"/>
              </a:spcBef>
              <a:spcAft>
                <a:spcPts val="600"/>
              </a:spcAft>
              <a:buClrTx/>
              <a:buSzTx/>
              <a:buFontTx/>
              <a:buNone/>
              <a:tabLst/>
              <a:defRPr/>
            </a:pPr>
            <a:fld id="{D57F1E4F-1CFF-5643-939E-217C01CDF565}" type="slidenum">
              <a:rPr kumimoji="0" lang="en-US" b="0" i="0" u="none" strike="noStrike" kern="1200" cap="none" spc="0" normalizeH="0" baseline="0" noProof="0" smtClean="0">
                <a:ln>
                  <a:noFill/>
                </a:ln>
                <a:effectLst/>
                <a:uLnTx/>
                <a:uFillTx/>
                <a:latin typeface="Garamond" panose="02020404030301010803"/>
                <a:ea typeface="+mn-ea"/>
                <a:cs typeface="+mn-cs"/>
              </a:rPr>
              <a:pPr marL="0" marR="0" lvl="0" indent="0" defTabSz="457200" rtl="0" eaLnBrk="1" fontAlgn="auto" latinLnBrk="0" hangingPunct="1">
                <a:spcBef>
                  <a:spcPts val="0"/>
                </a:spcBef>
                <a:spcAft>
                  <a:spcPts val="600"/>
                </a:spcAft>
                <a:buClrTx/>
                <a:buSzTx/>
                <a:buFontTx/>
                <a:buNone/>
                <a:tabLst/>
                <a:defRPr/>
              </a:pPr>
              <a:t>3</a:t>
            </a:fld>
            <a:endParaRPr kumimoji="0" lang="en-US" b="0" i="0" u="none" strike="noStrike" kern="1200" cap="none" spc="0" normalizeH="0" baseline="0" noProof="0">
              <a:ln>
                <a:noFill/>
              </a:ln>
              <a:effectLst/>
              <a:uLnTx/>
              <a:uFillTx/>
              <a:latin typeface="Garamond" panose="02020404030301010803"/>
              <a:ea typeface="+mn-ea"/>
              <a:cs typeface="+mn-cs"/>
            </a:endParaRPr>
          </a:p>
        </p:txBody>
      </p:sp>
    </p:spTree>
    <p:extLst>
      <p:ext uri="{BB962C8B-B14F-4D97-AF65-F5344CB8AC3E}">
        <p14:creationId xmlns:p14="http://schemas.microsoft.com/office/powerpoint/2010/main" val="680152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b="1">
                <a:solidFill>
                  <a:srgbClr val="262626"/>
                </a:solidFill>
                <a:latin typeface="Arial" panose="020B0604020202020204" pitchFamily="34" charset="0"/>
                <a:cs typeface="Arial" panose="020B0604020202020204" pitchFamily="34" charset="0"/>
              </a:rPr>
              <a:t>Agency and Structure </a:t>
            </a:r>
          </a:p>
        </p:txBody>
      </p:sp>
      <p:sp>
        <p:nvSpPr>
          <p:cNvPr id="3" name="Content Placeholder 2"/>
          <p:cNvSpPr>
            <a:spLocks noGrp="1"/>
          </p:cNvSpPr>
          <p:nvPr>
            <p:ph idx="1"/>
          </p:nvPr>
        </p:nvSpPr>
        <p:spPr>
          <a:xfrm>
            <a:off x="2148199" y="2772384"/>
            <a:ext cx="7411056" cy="2561850"/>
          </a:xfrm>
        </p:spPr>
        <p:txBody>
          <a:bodyPr/>
          <a:lstStyle/>
          <a:p>
            <a:pPr marL="220028" indent="-220028" defTabSz="352044">
              <a:spcAft>
                <a:spcPts val="462"/>
              </a:spcAft>
            </a:pPr>
            <a:r>
              <a:rPr lang="en-GB" sz="1848" kern="1200" cap="none">
                <a:solidFill>
                  <a:schemeClr val="tx1">
                    <a:lumMod val="85000"/>
                    <a:lumOff val="15000"/>
                  </a:schemeClr>
                </a:solidFill>
                <a:effectLst/>
                <a:latin typeface="Arial" panose="020B0604020202020204" pitchFamily="34" charset="0"/>
                <a:ea typeface="+mn-ea"/>
                <a:cs typeface="Arial" panose="020B0604020202020204" pitchFamily="34" charset="0"/>
              </a:rPr>
              <a:t>‘The distinctive, stable arrangement of institutions whereby human beings in a society interact and live together’                                            </a:t>
            </a:r>
            <a:r>
              <a:rPr lang="en-GB" sz="847" kern="1200" cap="none">
                <a:solidFill>
                  <a:schemeClr val="tx1">
                    <a:lumMod val="85000"/>
                    <a:lumOff val="15000"/>
                  </a:schemeClr>
                </a:solidFill>
                <a:effectLst/>
                <a:latin typeface="+mn-lt"/>
                <a:ea typeface="+mn-ea"/>
                <a:cs typeface="+mn-cs"/>
              </a:rPr>
              <a:t>(Wilterdink, 2018)</a:t>
            </a:r>
          </a:p>
          <a:p>
            <a:pPr marL="0" indent="0">
              <a:buNone/>
            </a:pPr>
            <a:endParaRPr lang="en-GB" dirty="0"/>
          </a:p>
        </p:txBody>
      </p:sp>
      <p:sp>
        <p:nvSpPr>
          <p:cNvPr id="4" name="Slide Number Placeholder 3"/>
          <p:cNvSpPr>
            <a:spLocks noGrp="1"/>
          </p:cNvSpPr>
          <p:nvPr>
            <p:ph type="sldNum" sz="quarter" idx="12"/>
          </p:nvPr>
        </p:nvSpPr>
        <p:spPr>
          <a:xfrm>
            <a:off x="9140355" y="5406121"/>
            <a:ext cx="418902" cy="215666"/>
          </a:xfrm>
        </p:spPr>
        <p:txBody>
          <a:bodyPr/>
          <a:lstStyle/>
          <a:p>
            <a:pPr defTabSz="352044">
              <a:spcAft>
                <a:spcPts val="600"/>
              </a:spcAft>
              <a:defRPr/>
            </a:pPr>
            <a:fld id="{D57F1E4F-1CFF-5643-939E-217C01CDF565}" type="slidenum">
              <a:rPr lang="en-US" sz="770" b="0" i="0" kern="1200">
                <a:solidFill>
                  <a:prstClr val="black"/>
                </a:solidFill>
                <a:effectLst/>
                <a:latin typeface="Garamond" panose="02020404030301010803"/>
                <a:ea typeface="+mn-ea"/>
                <a:cs typeface="+mn-cs"/>
              </a:rPr>
              <a:pPr defTabSz="352044">
                <a:spcAft>
                  <a:spcPts val="600"/>
                </a:spcAft>
                <a:defRPr/>
              </a:pPr>
              <a:t>4</a:t>
            </a:fld>
            <a:endParaRPr kumimoji="0" lang="en-US" sz="1000" b="0" i="0" u="none" strike="noStrike" kern="1200" cap="none" spc="0" normalizeH="0" baseline="0" noProof="0">
              <a:ln>
                <a:noFill/>
              </a:ln>
              <a:solidFill>
                <a:prstClr val="black"/>
              </a:solidFill>
              <a:effectLst/>
              <a:uLnTx/>
              <a:uFillTx/>
              <a:latin typeface="Garamond" panose="02020404030301010803"/>
              <a:ea typeface="+mn-ea"/>
              <a:cs typeface="+mn-cs"/>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793" y="3422290"/>
            <a:ext cx="2448278" cy="2091664"/>
          </a:xfrm>
          <a:prstGeom prst="rect">
            <a:avLst/>
          </a:prstGeom>
        </p:spPr>
      </p:pic>
      <p:sp>
        <p:nvSpPr>
          <p:cNvPr id="6" name="TextBox 5"/>
          <p:cNvSpPr txBox="1"/>
          <p:nvPr/>
        </p:nvSpPr>
        <p:spPr>
          <a:xfrm>
            <a:off x="2287222" y="5445333"/>
            <a:ext cx="1171012" cy="222690"/>
          </a:xfrm>
          <a:prstGeom prst="rect">
            <a:avLst/>
          </a:prstGeom>
          <a:noFill/>
        </p:spPr>
        <p:txBody>
          <a:bodyPr wrap="square" rtlCol="0">
            <a:spAutoFit/>
          </a:bodyPr>
          <a:lstStyle/>
          <a:p>
            <a:pPr defTabSz="352044">
              <a:spcAft>
                <a:spcPts val="600"/>
              </a:spcAft>
              <a:defRPr/>
            </a:pPr>
            <a:r>
              <a:rPr lang="en-GB" sz="847" kern="1200">
                <a:solidFill>
                  <a:prstClr val="black"/>
                </a:solidFill>
                <a:latin typeface="Arial" panose="020B0604020202020204" pitchFamily="34" charset="0"/>
                <a:ea typeface="+mn-ea"/>
                <a:cs typeface="Arial" panose="020B0604020202020204" pitchFamily="34" charset="0"/>
              </a:rPr>
              <a:t>(Velikovsky ,2015)</a:t>
            </a:r>
            <a:endPar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 name="TextBox 6"/>
          <p:cNvSpPr txBox="1"/>
          <p:nvPr/>
        </p:nvSpPr>
        <p:spPr>
          <a:xfrm>
            <a:off x="4697906" y="3679284"/>
            <a:ext cx="5454301" cy="1466427"/>
          </a:xfrm>
          <a:prstGeom prst="rect">
            <a:avLst/>
          </a:prstGeom>
          <a:noFill/>
        </p:spPr>
        <p:txBody>
          <a:bodyPr wrap="square" rtlCol="0">
            <a:spAutoFit/>
          </a:bodyPr>
          <a:lstStyle/>
          <a:p>
            <a:pPr marL="264033" indent="-264033" defTabSz="352044">
              <a:spcAft>
                <a:spcPts val="600"/>
              </a:spcAft>
              <a:buFont typeface="Wingdings" panose="05000000000000000000" pitchFamily="2" charset="2"/>
              <a:buChar char="Ø"/>
              <a:defRPr/>
            </a:pPr>
            <a:r>
              <a:rPr lang="en-GB" sz="1386" b="1" kern="1200">
                <a:solidFill>
                  <a:srgbClr val="D9B247"/>
                </a:solidFill>
                <a:latin typeface="Arial" panose="020B0604020202020204" pitchFamily="34" charset="0"/>
                <a:ea typeface="+mn-ea"/>
                <a:cs typeface="Arial" panose="020B0604020202020204" pitchFamily="34" charset="0"/>
              </a:rPr>
              <a:t>Two sides of the same coin – influence each other </a:t>
            </a:r>
          </a:p>
          <a:p>
            <a:pPr marL="264033" indent="-264033" defTabSz="352044">
              <a:spcAft>
                <a:spcPts val="600"/>
              </a:spcAft>
              <a:buFont typeface="Wingdings" panose="05000000000000000000" pitchFamily="2" charset="2"/>
              <a:buChar char="Ø"/>
              <a:defRPr/>
            </a:pPr>
            <a:endParaRPr lang="en-GB" sz="1386" b="1" kern="1200">
              <a:solidFill>
                <a:srgbClr val="D9B247"/>
              </a:solidFill>
              <a:latin typeface="Arial" panose="020B0604020202020204" pitchFamily="34" charset="0"/>
              <a:ea typeface="+mn-ea"/>
              <a:cs typeface="Arial" panose="020B0604020202020204" pitchFamily="34" charset="0"/>
            </a:endParaRPr>
          </a:p>
          <a:p>
            <a:pPr marL="264033" indent="-264033" defTabSz="352044">
              <a:spcAft>
                <a:spcPts val="600"/>
              </a:spcAft>
              <a:buFont typeface="Wingdings" panose="05000000000000000000" pitchFamily="2" charset="2"/>
              <a:buChar char="Ø"/>
              <a:defRPr/>
            </a:pPr>
            <a:r>
              <a:rPr lang="en-GB" sz="1386" b="1" kern="1200">
                <a:solidFill>
                  <a:srgbClr val="D9B247"/>
                </a:solidFill>
                <a:latin typeface="Arial" panose="020B0604020202020204" pitchFamily="34" charset="0"/>
                <a:ea typeface="+mn-ea"/>
                <a:cs typeface="Arial" panose="020B0604020202020204" pitchFamily="34" charset="0"/>
              </a:rPr>
              <a:t>Structures from micro to macro </a:t>
            </a:r>
          </a:p>
          <a:p>
            <a:pPr marL="264033" indent="-264033" defTabSz="352044">
              <a:spcAft>
                <a:spcPts val="600"/>
              </a:spcAft>
              <a:buFont typeface="Wingdings" panose="05000000000000000000" pitchFamily="2" charset="2"/>
              <a:buChar char="Ø"/>
              <a:defRPr/>
            </a:pPr>
            <a:endParaRPr lang="en-GB" sz="1386" b="1" kern="1200">
              <a:solidFill>
                <a:srgbClr val="D9B247"/>
              </a:solidFill>
              <a:latin typeface="Arial" panose="020B0604020202020204" pitchFamily="34" charset="0"/>
              <a:ea typeface="+mn-ea"/>
              <a:cs typeface="Arial" panose="020B0604020202020204" pitchFamily="34" charset="0"/>
            </a:endParaRPr>
          </a:p>
          <a:p>
            <a:pPr marL="264033" indent="-264033" defTabSz="352044">
              <a:spcAft>
                <a:spcPts val="600"/>
              </a:spcAft>
              <a:buFont typeface="Wingdings" panose="05000000000000000000" pitchFamily="2" charset="2"/>
              <a:buChar char="Ø"/>
              <a:defRPr/>
            </a:pPr>
            <a:r>
              <a:rPr lang="en-GB" sz="1386" b="1" kern="1200">
                <a:solidFill>
                  <a:srgbClr val="D9B247"/>
                </a:solidFill>
                <a:latin typeface="Arial" panose="020B0604020202020204" pitchFamily="34" charset="0"/>
                <a:ea typeface="+mn-ea"/>
                <a:cs typeface="Arial" panose="020B0604020202020204" pitchFamily="34" charset="0"/>
              </a:rPr>
              <a:t>Choices differ dependent on environmental structures </a:t>
            </a:r>
            <a:endParaRPr kumimoji="0" lang="en-GB" sz="1800" b="1" i="0" u="none" strike="noStrike" kern="1200" cap="none" spc="0" normalizeH="0" baseline="0" noProof="0">
              <a:ln>
                <a:noFill/>
              </a:ln>
              <a:solidFill>
                <a:srgbClr val="D9B247"/>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16840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Capital?</a:t>
            </a:r>
          </a:p>
        </p:txBody>
      </p:sp>
      <p:sp>
        <p:nvSpPr>
          <p:cNvPr id="3" name="TextBox 2"/>
          <p:cNvSpPr txBox="1"/>
          <p:nvPr/>
        </p:nvSpPr>
        <p:spPr>
          <a:xfrm>
            <a:off x="838199" y="2496719"/>
            <a:ext cx="10571206" cy="129266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Garamond" panose="02020404030301010803"/>
                <a:ea typeface="+mn-ea"/>
                <a:cs typeface="+mn-cs"/>
              </a:rPr>
              <a:t>Physical Capital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Garamond" panose="02020404030301010803"/>
                <a:ea typeface="+mn-ea"/>
                <a:cs typeface="+mn-cs"/>
              </a:rPr>
              <a:t>An asset, such as land, buildings, equipment, etc. that is owned by a   company organisation or person and used to produce goods or services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rPr>
              <a:t>                                                                                                                                                                                                                    </a:t>
            </a:r>
          </a:p>
        </p:txBody>
      </p:sp>
      <p:sp>
        <p:nvSpPr>
          <p:cNvPr id="4" name="TextBox 3"/>
          <p:cNvSpPr txBox="1"/>
          <p:nvPr/>
        </p:nvSpPr>
        <p:spPr>
          <a:xfrm>
            <a:off x="838199" y="3714950"/>
            <a:ext cx="10571206" cy="129266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Garamond" panose="02020404030301010803"/>
                <a:ea typeface="+mn-ea"/>
                <a:cs typeface="+mn-cs"/>
              </a:rPr>
              <a:t>Human Capital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Garamond" panose="02020404030301010803"/>
                <a:ea typeface="+mn-ea"/>
                <a:cs typeface="+mn-cs"/>
              </a:rPr>
              <a:t>The collective skills, knowledge, or other intangible assets of individuals that can be used to create economic value for the individuals, their employers, or their community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rPr>
              <a:t>                                                                                                                                                                                                                             </a:t>
            </a:r>
          </a:p>
        </p:txBody>
      </p:sp>
      <p:sp>
        <p:nvSpPr>
          <p:cNvPr id="5" name="TextBox 4"/>
          <p:cNvSpPr txBox="1"/>
          <p:nvPr/>
        </p:nvSpPr>
        <p:spPr>
          <a:xfrm>
            <a:off x="838199" y="5007612"/>
            <a:ext cx="10571206" cy="129266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Garamond" panose="02020404030301010803"/>
                <a:ea typeface="+mn-ea"/>
                <a:cs typeface="+mn-cs"/>
              </a:rPr>
              <a:t>Cultural Capital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Garamond" panose="02020404030301010803"/>
                <a:ea typeface="+mn-ea"/>
                <a:cs typeface="+mn-cs"/>
              </a:rPr>
              <a:t>The accumulation of knowledge, behaviours, and skills that a person can tap into to demonstrate their cultural competence, and social status or standing in society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Garamond" panose="02020404030301010803"/>
                <a:ea typeface="+mn-ea"/>
                <a:cs typeface="+mn-cs"/>
              </a:rPr>
              <a:t>                                                                                                                                                                                                                                             </a:t>
            </a:r>
            <a:endParaRPr kumimoji="0" lang="en-GB" sz="1800" b="0" i="0" u="none" strike="noStrike" kern="1200" cap="none" spc="0" normalizeH="0" baseline="0" noProof="0" dirty="0">
              <a:ln>
                <a:noFill/>
              </a:ln>
              <a:solidFill>
                <a:prstClr val="black"/>
              </a:solidFill>
              <a:effectLst/>
              <a:uLnTx/>
              <a:uFillTx/>
              <a:latin typeface="Garamond" panose="02020404030301010803"/>
              <a:ea typeface="+mn-ea"/>
              <a:cs typeface="+mn-cs"/>
            </a:endParaRPr>
          </a:p>
        </p:txBody>
      </p:sp>
    </p:spTree>
    <p:extLst>
      <p:ext uri="{BB962C8B-B14F-4D97-AF65-F5344CB8AC3E}">
        <p14:creationId xmlns:p14="http://schemas.microsoft.com/office/powerpoint/2010/main" val="3868625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B5537F-395F-F02A-ABAD-AE6C15C5E80C}"/>
              </a:ext>
            </a:extLst>
          </p:cNvPr>
          <p:cNvSpPr>
            <a:spLocks noGrp="1"/>
          </p:cNvSpPr>
          <p:nvPr>
            <p:ph type="title"/>
          </p:nvPr>
        </p:nvSpPr>
        <p:spPr>
          <a:xfrm>
            <a:off x="589560" y="856180"/>
            <a:ext cx="4560584" cy="1128068"/>
          </a:xfrm>
        </p:spPr>
        <p:txBody>
          <a:bodyPr anchor="ctr">
            <a:normAutofit/>
          </a:bodyPr>
          <a:lstStyle/>
          <a:p>
            <a:r>
              <a:rPr lang="en-US" sz="4000"/>
              <a:t>Social Capital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83B81B-F764-D50D-8F0D-FF59B3FEF723}"/>
              </a:ext>
            </a:extLst>
          </p:cNvPr>
          <p:cNvSpPr>
            <a:spLocks noGrp="1"/>
          </p:cNvSpPr>
          <p:nvPr>
            <p:ph idx="1"/>
          </p:nvPr>
        </p:nvSpPr>
        <p:spPr>
          <a:xfrm>
            <a:off x="1" y="2224322"/>
            <a:ext cx="5685808" cy="4550747"/>
          </a:xfrm>
        </p:spPr>
        <p:txBody>
          <a:bodyPr anchor="ctr">
            <a:normAutofit/>
          </a:bodyPr>
          <a:lstStyle/>
          <a:p>
            <a:pPr marL="0" indent="0">
              <a:buNone/>
            </a:pPr>
            <a:r>
              <a:rPr lang="en-GB" sz="1600" dirty="0">
                <a:latin typeface="Söhne"/>
              </a:rPr>
              <a:t>The concept of social capital has received a lot of attention within the realm of sociology. However, there is no consensus regarding its definition. </a:t>
            </a:r>
          </a:p>
          <a:p>
            <a:pPr marL="0" indent="0">
              <a:buNone/>
            </a:pPr>
            <a:endParaRPr lang="en-GB" sz="1600" dirty="0">
              <a:latin typeface="Söhne"/>
            </a:endParaRPr>
          </a:p>
          <a:p>
            <a:pPr marL="0" indent="0">
              <a:buNone/>
            </a:pPr>
            <a:r>
              <a:rPr lang="en-GB" sz="1600" dirty="0"/>
              <a:t>“. . . social organization constitutes social capital, facilitating the achievement of goals that could not be achieved in its absence or could be achieved only at a higher cost”(Coleman, 1990, p. 304).</a:t>
            </a:r>
          </a:p>
          <a:p>
            <a:pPr marL="0" indent="0">
              <a:buNone/>
            </a:pPr>
            <a:endParaRPr lang="en-GB" sz="1600" dirty="0">
              <a:latin typeface="Söhne"/>
            </a:endParaRPr>
          </a:p>
          <a:p>
            <a:pPr marL="0" indent="0">
              <a:buNone/>
            </a:pPr>
            <a:r>
              <a:rPr lang="en-GB" sz="1600" dirty="0"/>
              <a:t>.” . . social capital . . . refers to features of social organization, such as trust, norms, and networks that can improve the efficiency of society . . .”   (Putnam, Leonardi and </a:t>
            </a:r>
            <a:r>
              <a:rPr lang="en-GB" sz="1600" dirty="0" err="1"/>
              <a:t>Nanetti</a:t>
            </a:r>
            <a:r>
              <a:rPr lang="en-GB" sz="1600" dirty="0"/>
              <a:t>, 1993, p. 167).</a:t>
            </a:r>
          </a:p>
          <a:p>
            <a:pPr marL="0" indent="0">
              <a:buNone/>
            </a:pPr>
            <a:endParaRPr lang="en-GB" sz="1600" b="0" i="0" dirty="0">
              <a:effectLst/>
              <a:latin typeface="Söhne"/>
            </a:endParaRPr>
          </a:p>
          <a:p>
            <a:pPr marL="0" indent="0">
              <a:buNone/>
            </a:pPr>
            <a:r>
              <a:rPr lang="en-GB" sz="1600" dirty="0"/>
              <a:t>“Social capital is the shared knowledge, understandings, norms, rules and expectations about patterns of interactions that groups of individuals bring to a recurrent activity (Ostrom, 2000, p. 176)</a:t>
            </a:r>
            <a:endParaRPr lang="en-GB" sz="1600" b="0" i="0" dirty="0">
              <a:effectLst/>
              <a:latin typeface="Söhne"/>
            </a:endParaRPr>
          </a:p>
          <a:p>
            <a:pPr marL="0" indent="0">
              <a:buNone/>
            </a:pPr>
            <a:endParaRPr lang="en-GB" sz="1100" dirty="0">
              <a:latin typeface="Söhne"/>
            </a:endParaRPr>
          </a:p>
          <a:p>
            <a:pPr marL="0" indent="0">
              <a:buNone/>
            </a:pPr>
            <a:endParaRPr lang="en-US" sz="11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AC0D101-C89F-214E-2FCB-48687CB20387}"/>
              </a:ext>
            </a:extLst>
          </p:cNvPr>
          <p:cNvPicPr>
            <a:picLocks noChangeAspect="1"/>
          </p:cNvPicPr>
          <p:nvPr/>
        </p:nvPicPr>
        <p:blipFill rotWithShape="1">
          <a:blip r:embed="rId2"/>
          <a:srcRect r="41974" b="2"/>
          <a:stretch/>
        </p:blipFill>
        <p:spPr>
          <a:xfrm>
            <a:off x="5977788" y="799352"/>
            <a:ext cx="5425410" cy="5259296"/>
          </a:xfrm>
          <a:prstGeom prst="rect">
            <a:avLst/>
          </a:prstGeom>
        </p:spPr>
      </p:pic>
    </p:spTree>
    <p:extLst>
      <p:ext uri="{BB962C8B-B14F-4D97-AF65-F5344CB8AC3E}">
        <p14:creationId xmlns:p14="http://schemas.microsoft.com/office/powerpoint/2010/main" val="2274530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6BA8B-DBB8-017D-DDB4-543CE425A83E}"/>
              </a:ext>
            </a:extLst>
          </p:cNvPr>
          <p:cNvSpPr>
            <a:spLocks noGrp="1"/>
          </p:cNvSpPr>
          <p:nvPr>
            <p:ph type="title"/>
          </p:nvPr>
        </p:nvSpPr>
        <p:spPr>
          <a:xfrm>
            <a:off x="1565327" y="169911"/>
            <a:ext cx="4085665" cy="585991"/>
          </a:xfrm>
        </p:spPr>
        <p:txBody>
          <a:bodyPr vert="horz" lIns="91440" tIns="45720" rIns="91440" bIns="45720" rtlCol="0" anchor="t">
            <a:normAutofit/>
          </a:bodyPr>
          <a:lstStyle/>
          <a:p>
            <a:pPr algn="ctr"/>
            <a:r>
              <a:rPr lang="en-US" sz="3200" dirty="0"/>
              <a:t>Social Capital</a:t>
            </a:r>
          </a:p>
        </p:txBody>
      </p:sp>
      <p:cxnSp>
        <p:nvCxnSpPr>
          <p:cNvPr id="9" name="Straight Connector 1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1276B2FB-78CC-4348-2582-7C4B4EB55BEA}"/>
              </a:ext>
            </a:extLst>
          </p:cNvPr>
          <p:cNvSpPr txBox="1"/>
          <p:nvPr/>
        </p:nvSpPr>
        <p:spPr>
          <a:xfrm>
            <a:off x="136499" y="1741554"/>
            <a:ext cx="5336666" cy="5116446"/>
          </a:xfrm>
          <a:prstGeom prst="rect">
            <a:avLst/>
          </a:prstGeom>
        </p:spPr>
        <p:txBody>
          <a:bodyPr vert="horz" lIns="91440" tIns="45720" rIns="91440" bIns="45720" rtlCol="0">
            <a:normAutofit/>
          </a:bodyPr>
          <a:lstStyle/>
          <a:p>
            <a:pPr>
              <a:lnSpc>
                <a:spcPct val="90000"/>
              </a:lnSpc>
              <a:spcAft>
                <a:spcPts val="600"/>
              </a:spcAft>
            </a:pPr>
            <a:r>
              <a:rPr lang="en-US" sz="1600" dirty="0">
                <a:effectLst/>
              </a:rPr>
              <a:t>Social capital is generally understood as a measure of neighbourhood trust, safety and civic engagement </a:t>
            </a:r>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r>
              <a:rPr lang="en-US" sz="1600" dirty="0">
                <a:effectLst/>
              </a:rPr>
              <a:t>A society with high social capital have the following elements: </a:t>
            </a:r>
          </a:p>
          <a:p>
            <a:pPr marL="285750" indent="-228600">
              <a:lnSpc>
                <a:spcPct val="90000"/>
              </a:lnSpc>
              <a:spcAft>
                <a:spcPts val="600"/>
              </a:spcAft>
              <a:buFont typeface="Arial" panose="020B0604020202020204" pitchFamily="34" charset="0"/>
              <a:buChar char="•"/>
            </a:pPr>
            <a:r>
              <a:rPr lang="en-US" sz="1600" dirty="0"/>
              <a:t>Rich in connections</a:t>
            </a:r>
          </a:p>
          <a:p>
            <a:pPr marL="285750" indent="-228600">
              <a:lnSpc>
                <a:spcPct val="90000"/>
              </a:lnSpc>
              <a:spcAft>
                <a:spcPts val="600"/>
              </a:spcAft>
              <a:buFont typeface="Arial" panose="020B0604020202020204" pitchFamily="34" charset="0"/>
              <a:buChar char="•"/>
            </a:pPr>
            <a:r>
              <a:rPr lang="en-US" sz="1600" dirty="0"/>
              <a:t>Connections</a:t>
            </a:r>
          </a:p>
          <a:p>
            <a:pPr marL="285750" indent="-228600">
              <a:lnSpc>
                <a:spcPct val="90000"/>
              </a:lnSpc>
              <a:spcAft>
                <a:spcPts val="600"/>
              </a:spcAft>
              <a:buFont typeface="Arial" panose="020B0604020202020204" pitchFamily="34" charset="0"/>
              <a:buChar char="•"/>
            </a:pPr>
            <a:r>
              <a:rPr lang="en-US" sz="1600" dirty="0"/>
              <a:t>Co-operation </a:t>
            </a:r>
          </a:p>
          <a:p>
            <a:pPr marL="285750" indent="-228600">
              <a:lnSpc>
                <a:spcPct val="90000"/>
              </a:lnSpc>
              <a:spcAft>
                <a:spcPts val="600"/>
              </a:spcAft>
              <a:buFont typeface="Arial" panose="020B0604020202020204" pitchFamily="34" charset="0"/>
              <a:buChar char="•"/>
            </a:pPr>
            <a:r>
              <a:rPr lang="en-US" sz="1600" dirty="0"/>
              <a:t>Trust </a:t>
            </a:r>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r>
              <a:rPr lang="en-US" sz="1600" dirty="0"/>
              <a:t>With the intentions to “</a:t>
            </a:r>
            <a:r>
              <a:rPr lang="en-US" sz="1600" dirty="0">
                <a:effectLst/>
              </a:rPr>
              <a:t>provide information and access to opportunities and spend time for the ‘common good’”. </a:t>
            </a:r>
            <a:endParaRPr lang="en-US" sz="1600" dirty="0"/>
          </a:p>
          <a:p>
            <a:pPr indent="-228600">
              <a:lnSpc>
                <a:spcPct val="90000"/>
              </a:lnSpc>
              <a:spcAft>
                <a:spcPts val="600"/>
              </a:spcAft>
              <a:buFont typeface="Arial" panose="020B0604020202020204" pitchFamily="34" charset="0"/>
              <a:buChar char="•"/>
            </a:pPr>
            <a:endParaRPr lang="en-US" sz="1600" dirty="0">
              <a:effectLst/>
            </a:endParaRPr>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r>
              <a:rPr lang="en-US" sz="1600" dirty="0"/>
              <a:t>(Local Trust, 2015) </a:t>
            </a: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p:txBody>
      </p:sp>
      <p:pic>
        <p:nvPicPr>
          <p:cNvPr id="4" name="Picture 3">
            <a:extLst>
              <a:ext uri="{FF2B5EF4-FFF2-40B4-BE49-F238E27FC236}">
                <a16:creationId xmlns:a16="http://schemas.microsoft.com/office/drawing/2014/main" id="{B361AB1F-EF56-5FA9-BC19-E8C449A85D05}"/>
              </a:ext>
            </a:extLst>
          </p:cNvPr>
          <p:cNvPicPr>
            <a:picLocks noChangeAspect="1"/>
          </p:cNvPicPr>
          <p:nvPr/>
        </p:nvPicPr>
        <p:blipFill rotWithShape="1">
          <a:blip r:embed="rId3"/>
          <a:srcRect r="46350"/>
          <a:stretch/>
        </p:blipFill>
        <p:spPr>
          <a:xfrm>
            <a:off x="5650992" y="10"/>
            <a:ext cx="6541008" cy="6857990"/>
          </a:xfrm>
          <a:prstGeom prst="rect">
            <a:avLst/>
          </a:prstGeom>
        </p:spPr>
      </p:pic>
    </p:spTree>
    <p:extLst>
      <p:ext uri="{BB962C8B-B14F-4D97-AF65-F5344CB8AC3E}">
        <p14:creationId xmlns:p14="http://schemas.microsoft.com/office/powerpoint/2010/main" val="1272276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1" name="Straight Connector 103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EF25A5-86DC-D537-AC14-CEC6CFB90C86}"/>
              </a:ext>
            </a:extLst>
          </p:cNvPr>
          <p:cNvSpPr>
            <a:spLocks noGrp="1"/>
          </p:cNvSpPr>
          <p:nvPr>
            <p:ph idx="1"/>
          </p:nvPr>
        </p:nvSpPr>
        <p:spPr>
          <a:xfrm>
            <a:off x="174812" y="1161491"/>
            <a:ext cx="5650992" cy="4943464"/>
          </a:xfrm>
        </p:spPr>
        <p:txBody>
          <a:bodyPr>
            <a:normAutofit/>
          </a:bodyPr>
          <a:lstStyle/>
          <a:p>
            <a:pPr marL="0" indent="0">
              <a:lnSpc>
                <a:spcPct val="150000"/>
              </a:lnSpc>
              <a:buNone/>
            </a:pPr>
            <a:r>
              <a:rPr lang="en-US" sz="3600" dirty="0"/>
              <a:t>Social capital contends 3 critical components: </a:t>
            </a:r>
          </a:p>
          <a:p>
            <a:pPr>
              <a:lnSpc>
                <a:spcPct val="150000"/>
              </a:lnSpc>
            </a:pPr>
            <a:r>
              <a:rPr lang="en-US" sz="3600" dirty="0"/>
              <a:t>Bonding </a:t>
            </a:r>
          </a:p>
          <a:p>
            <a:pPr>
              <a:lnSpc>
                <a:spcPct val="150000"/>
              </a:lnSpc>
            </a:pPr>
            <a:r>
              <a:rPr lang="en-US" sz="3600" dirty="0"/>
              <a:t>Bridging </a:t>
            </a:r>
          </a:p>
          <a:p>
            <a:pPr>
              <a:lnSpc>
                <a:spcPct val="150000"/>
              </a:lnSpc>
            </a:pPr>
            <a:r>
              <a:rPr lang="en-US" sz="3600" dirty="0"/>
              <a:t>Linking </a:t>
            </a:r>
          </a:p>
        </p:txBody>
      </p:sp>
      <p:pic>
        <p:nvPicPr>
          <p:cNvPr id="1026" name="Picture 2" descr="Social Capital: How to Build It, Spend It, and Not Misuse It">
            <a:extLst>
              <a:ext uri="{FF2B5EF4-FFF2-40B4-BE49-F238E27FC236}">
                <a16:creationId xmlns:a16="http://schemas.microsoft.com/office/drawing/2014/main" id="{5D5136C2-4B6F-FC0A-45E8-0D981679CB3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192" r="21116" b="4"/>
          <a:stretch/>
        </p:blipFill>
        <p:spPr bwMode="auto">
          <a:xfrm>
            <a:off x="5650992" y="10"/>
            <a:ext cx="6541008"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93676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E0DBD-CB0A-59F5-0334-833FC04F3282}"/>
              </a:ext>
            </a:extLst>
          </p:cNvPr>
          <p:cNvSpPr>
            <a:spLocks noGrp="1"/>
          </p:cNvSpPr>
          <p:nvPr>
            <p:ph type="title"/>
          </p:nvPr>
        </p:nvSpPr>
        <p:spPr>
          <a:xfrm>
            <a:off x="572493" y="238539"/>
            <a:ext cx="11018520" cy="1434415"/>
          </a:xfrm>
        </p:spPr>
        <p:txBody>
          <a:bodyPr anchor="b">
            <a:normAutofit/>
          </a:bodyPr>
          <a:lstStyle/>
          <a:p>
            <a:pPr algn="ctr"/>
            <a:r>
              <a:rPr lang="en-US" sz="5400" dirty="0"/>
              <a:t>Bonding </a:t>
            </a:r>
          </a:p>
        </p:txBody>
      </p:sp>
      <p:sp>
        <p:nvSpPr>
          <p:cNvPr id="205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32133B-EB06-0FBC-05F6-D7775B58FB33}"/>
              </a:ext>
            </a:extLst>
          </p:cNvPr>
          <p:cNvSpPr>
            <a:spLocks noGrp="1"/>
          </p:cNvSpPr>
          <p:nvPr>
            <p:ph idx="1"/>
          </p:nvPr>
        </p:nvSpPr>
        <p:spPr>
          <a:xfrm>
            <a:off x="0" y="2071316"/>
            <a:ext cx="7286045" cy="4695244"/>
          </a:xfrm>
        </p:spPr>
        <p:txBody>
          <a:bodyPr anchor="t">
            <a:normAutofit fontScale="92500" lnSpcReduction="20000"/>
          </a:bodyPr>
          <a:lstStyle/>
          <a:p>
            <a:pPr marL="0" indent="0">
              <a:buNone/>
            </a:pPr>
            <a:r>
              <a:rPr lang="en-GB" sz="2000" b="0" i="0" dirty="0">
                <a:effectLst/>
                <a:latin typeface="Söhne"/>
              </a:rPr>
              <a:t>This component of social capital refers to establishing strong ties and connections with individuals within tight-knitted groups or communities. </a:t>
            </a:r>
          </a:p>
          <a:p>
            <a:pPr marL="0" indent="0">
              <a:buNone/>
            </a:pPr>
            <a:r>
              <a:rPr lang="en-GB" sz="2000" b="0" i="0" dirty="0">
                <a:effectLst/>
                <a:latin typeface="Söhne"/>
              </a:rPr>
              <a:t>The ties can be established by achieving: </a:t>
            </a:r>
          </a:p>
          <a:p>
            <a:r>
              <a:rPr lang="en-GB" sz="2000" b="0" i="0" dirty="0">
                <a:effectLst/>
                <a:latin typeface="Söhne"/>
              </a:rPr>
              <a:t>Trust </a:t>
            </a:r>
          </a:p>
          <a:p>
            <a:r>
              <a:rPr lang="en-GB" sz="2000" b="0" i="0" dirty="0">
                <a:effectLst/>
                <a:latin typeface="Söhne"/>
              </a:rPr>
              <a:t>Reciprocity </a:t>
            </a:r>
          </a:p>
          <a:p>
            <a:r>
              <a:rPr lang="en-GB" sz="2000" b="0" i="0" dirty="0">
                <a:effectLst/>
                <a:latin typeface="Söhne"/>
              </a:rPr>
              <a:t>Shared norms and values </a:t>
            </a:r>
          </a:p>
          <a:p>
            <a:pPr marL="0" indent="0">
              <a:buNone/>
            </a:pPr>
            <a:endParaRPr lang="en-GB" sz="2000" dirty="0">
              <a:latin typeface="Söhne"/>
            </a:endParaRPr>
          </a:p>
          <a:p>
            <a:pPr marL="0" indent="0">
              <a:buNone/>
            </a:pPr>
            <a:r>
              <a:rPr lang="en-GB" sz="2000" b="0" i="0" dirty="0">
                <a:effectLst/>
                <a:latin typeface="Söhne"/>
              </a:rPr>
              <a:t>Bonding social capital typically occurs among individuals who are similar in terms of </a:t>
            </a:r>
          </a:p>
          <a:p>
            <a:r>
              <a:rPr lang="en-GB" sz="2000" b="0" i="0" dirty="0">
                <a:effectLst/>
                <a:latin typeface="Söhne"/>
              </a:rPr>
              <a:t>Ethnicity</a:t>
            </a:r>
          </a:p>
          <a:p>
            <a:r>
              <a:rPr lang="en-GB" sz="2000" b="0" i="0" dirty="0">
                <a:effectLst/>
                <a:latin typeface="Söhne"/>
              </a:rPr>
              <a:t>Culture</a:t>
            </a:r>
          </a:p>
          <a:p>
            <a:r>
              <a:rPr lang="en-GB" sz="2000" b="0" i="0" dirty="0">
                <a:effectLst/>
                <a:latin typeface="Söhne"/>
              </a:rPr>
              <a:t>Religion</a:t>
            </a:r>
          </a:p>
          <a:p>
            <a:r>
              <a:rPr lang="en-GB" sz="2000" b="0" i="0" dirty="0">
                <a:effectLst/>
                <a:latin typeface="Söhne"/>
              </a:rPr>
              <a:t>Other common characteristics (Political, Gender, Sexual Orientation, Age, Nationality). </a:t>
            </a:r>
            <a:endParaRPr lang="en-US" sz="2000" dirty="0"/>
          </a:p>
        </p:txBody>
      </p:sp>
      <p:pic>
        <p:nvPicPr>
          <p:cNvPr id="2050" name="Picture 2" descr="Social Capital, Cultural Diversity and Media - Effective Thoughts">
            <a:extLst>
              <a:ext uri="{FF2B5EF4-FFF2-40B4-BE49-F238E27FC236}">
                <a16:creationId xmlns:a16="http://schemas.microsoft.com/office/drawing/2014/main" id="{9FE9FB1F-770E-FE9B-C8E8-34CF55EC64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364" r="1448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9123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6368C-A699-5416-7948-D40D82224C10}"/>
              </a:ext>
            </a:extLst>
          </p:cNvPr>
          <p:cNvSpPr>
            <a:spLocks noGrp="1"/>
          </p:cNvSpPr>
          <p:nvPr>
            <p:ph type="title"/>
          </p:nvPr>
        </p:nvSpPr>
        <p:spPr>
          <a:xfrm>
            <a:off x="466724" y="1122335"/>
            <a:ext cx="4085665" cy="502500"/>
          </a:xfrm>
        </p:spPr>
        <p:txBody>
          <a:bodyPr anchor="t">
            <a:normAutofit fontScale="90000"/>
          </a:bodyPr>
          <a:lstStyle/>
          <a:p>
            <a:pPr algn="ctr"/>
            <a:r>
              <a:rPr lang="en-US" sz="3200" dirty="0"/>
              <a:t>Bridging </a:t>
            </a:r>
          </a:p>
        </p:txBody>
      </p:sp>
      <p:cxnSp>
        <p:nvCxnSpPr>
          <p:cNvPr id="3093" name="Straight Connector 3092">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3E5F9A9-B0F1-A64A-91E1-498791905D43}"/>
              </a:ext>
            </a:extLst>
          </p:cNvPr>
          <p:cNvSpPr>
            <a:spLocks noGrp="1"/>
          </p:cNvSpPr>
          <p:nvPr>
            <p:ph idx="1"/>
          </p:nvPr>
        </p:nvSpPr>
        <p:spPr>
          <a:xfrm>
            <a:off x="171450" y="1885950"/>
            <a:ext cx="4676215" cy="4972050"/>
          </a:xfrm>
        </p:spPr>
        <p:txBody>
          <a:bodyPr>
            <a:normAutofit/>
          </a:bodyPr>
          <a:lstStyle/>
          <a:p>
            <a:pPr marL="0" indent="0">
              <a:buNone/>
            </a:pPr>
            <a:r>
              <a:rPr lang="en-GB" sz="2400" b="0" i="0" dirty="0">
                <a:effectLst/>
                <a:latin typeface="Söhne"/>
              </a:rPr>
              <a:t>Bridging social capital focuses establishing connections and ties with:</a:t>
            </a:r>
          </a:p>
          <a:p>
            <a:r>
              <a:rPr lang="en-GB" sz="2400" dirty="0">
                <a:latin typeface="Söhne"/>
              </a:rPr>
              <a:t>D</a:t>
            </a:r>
            <a:r>
              <a:rPr lang="en-GB" sz="2400" b="0" i="0" dirty="0">
                <a:effectLst/>
                <a:latin typeface="Söhne"/>
              </a:rPr>
              <a:t>iverse individuals </a:t>
            </a:r>
          </a:p>
          <a:p>
            <a:r>
              <a:rPr lang="en-GB" sz="2400" b="0" i="0" dirty="0">
                <a:effectLst/>
                <a:latin typeface="Söhne"/>
              </a:rPr>
              <a:t>Diverse social groups </a:t>
            </a:r>
          </a:p>
          <a:p>
            <a:pPr marL="0" indent="0">
              <a:buNone/>
            </a:pPr>
            <a:endParaRPr lang="en-GB" sz="2400" dirty="0">
              <a:latin typeface="Söhne"/>
            </a:endParaRPr>
          </a:p>
          <a:p>
            <a:pPr marL="0" indent="0">
              <a:buNone/>
            </a:pPr>
            <a:r>
              <a:rPr lang="en-GB" sz="2400" b="0" i="0" dirty="0">
                <a:effectLst/>
                <a:latin typeface="Söhne"/>
              </a:rPr>
              <a:t>Unlike bonding social capital</a:t>
            </a:r>
            <a:r>
              <a:rPr lang="en-GB" sz="2400" dirty="0">
                <a:latin typeface="Söhne"/>
              </a:rPr>
              <a:t> </a:t>
            </a:r>
            <a:r>
              <a:rPr lang="en-GB" sz="2400" b="0" i="0" dirty="0">
                <a:effectLst/>
                <a:latin typeface="Söhne"/>
              </a:rPr>
              <a:t>bridging social capital involves: </a:t>
            </a:r>
          </a:p>
          <a:p>
            <a:r>
              <a:rPr lang="en-GB" sz="2400" b="0" i="0" dirty="0">
                <a:effectLst/>
                <a:latin typeface="Söhne"/>
              </a:rPr>
              <a:t>weaker ties but serves to connect people with different perspectives, experiences, and resources.</a:t>
            </a:r>
            <a:endParaRPr lang="en-US" sz="2400" dirty="0"/>
          </a:p>
        </p:txBody>
      </p:sp>
      <p:pic>
        <p:nvPicPr>
          <p:cNvPr id="3074" name="Picture 2" descr="What Is a Bridging Loan?">
            <a:extLst>
              <a:ext uri="{FF2B5EF4-FFF2-40B4-BE49-F238E27FC236}">
                <a16:creationId xmlns:a16="http://schemas.microsoft.com/office/drawing/2014/main" id="{31EC51B5-70B5-D03F-BAF0-70C6C25E45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873" r="19216"/>
          <a:stretch/>
        </p:blipFill>
        <p:spPr bwMode="auto">
          <a:xfrm>
            <a:off x="5650992" y="10"/>
            <a:ext cx="6541008"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919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6" name="Rectangle 410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B898FE-BB0F-BCEA-6898-60BD129201C1}"/>
              </a:ext>
            </a:extLst>
          </p:cNvPr>
          <p:cNvSpPr>
            <a:spLocks noGrp="1"/>
          </p:cNvSpPr>
          <p:nvPr>
            <p:ph type="title"/>
          </p:nvPr>
        </p:nvSpPr>
        <p:spPr>
          <a:xfrm>
            <a:off x="572493" y="238539"/>
            <a:ext cx="11018520" cy="1434415"/>
          </a:xfrm>
        </p:spPr>
        <p:txBody>
          <a:bodyPr anchor="b">
            <a:normAutofit/>
          </a:bodyPr>
          <a:lstStyle/>
          <a:p>
            <a:r>
              <a:rPr lang="en-US" sz="5400"/>
              <a:t>Linking </a:t>
            </a:r>
          </a:p>
        </p:txBody>
      </p:sp>
      <p:sp>
        <p:nvSpPr>
          <p:cNvPr id="410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3EE81F-4B83-AECB-9F59-7042B2BC50D1}"/>
              </a:ext>
            </a:extLst>
          </p:cNvPr>
          <p:cNvSpPr>
            <a:spLocks noGrp="1"/>
          </p:cNvSpPr>
          <p:nvPr>
            <p:ph idx="1"/>
          </p:nvPr>
        </p:nvSpPr>
        <p:spPr>
          <a:xfrm>
            <a:off x="0" y="1948069"/>
            <a:ext cx="7449671" cy="4873355"/>
          </a:xfrm>
        </p:spPr>
        <p:txBody>
          <a:bodyPr anchor="t">
            <a:normAutofit/>
          </a:bodyPr>
          <a:lstStyle/>
          <a:p>
            <a:pPr marL="0" indent="0">
              <a:buNone/>
            </a:pPr>
            <a:r>
              <a:rPr lang="en-GB" sz="2000" b="0" i="0" dirty="0">
                <a:effectLst/>
                <a:latin typeface="Söhne"/>
              </a:rPr>
              <a:t>Linking social capital refers to the connections and networks between individuals or communities and formal institutions or organizations</a:t>
            </a:r>
            <a:r>
              <a:rPr lang="en-GB" sz="2000" dirty="0">
                <a:latin typeface="Söhne"/>
              </a:rPr>
              <a:t>: </a:t>
            </a:r>
          </a:p>
          <a:p>
            <a:r>
              <a:rPr lang="en-GB" sz="2000" b="0" i="0" dirty="0">
                <a:effectLst/>
                <a:latin typeface="Söhne"/>
              </a:rPr>
              <a:t>Governmental Agencies </a:t>
            </a:r>
          </a:p>
          <a:p>
            <a:r>
              <a:rPr lang="en-GB" sz="2000" dirty="0">
                <a:latin typeface="Söhne"/>
              </a:rPr>
              <a:t>Non-Governmental Organizations</a:t>
            </a:r>
          </a:p>
          <a:p>
            <a:r>
              <a:rPr lang="en-GB" sz="2000" b="0" i="0" dirty="0">
                <a:effectLst/>
                <a:latin typeface="Söhne"/>
              </a:rPr>
              <a:t>Businesses </a:t>
            </a:r>
          </a:p>
          <a:p>
            <a:pPr marL="0" indent="0">
              <a:buNone/>
            </a:pPr>
            <a:endParaRPr lang="en-GB" sz="2000" b="0" i="0" dirty="0">
              <a:effectLst/>
              <a:latin typeface="Söhne"/>
            </a:endParaRPr>
          </a:p>
          <a:p>
            <a:pPr marL="0" indent="0">
              <a:buNone/>
            </a:pPr>
            <a:r>
              <a:rPr lang="en-GB" sz="2000" b="0" i="0" dirty="0">
                <a:effectLst/>
                <a:latin typeface="Söhne"/>
              </a:rPr>
              <a:t>These connections facilitate access to resources, information, and support from these institutions.</a:t>
            </a:r>
          </a:p>
          <a:p>
            <a:pPr marL="0" indent="0">
              <a:buNone/>
            </a:pPr>
            <a:endParaRPr lang="en-GB" sz="2000" b="0" i="0" dirty="0">
              <a:effectLst/>
              <a:latin typeface="Söhne"/>
            </a:endParaRPr>
          </a:p>
          <a:p>
            <a:pPr marL="0" indent="0">
              <a:buNone/>
            </a:pPr>
            <a:r>
              <a:rPr lang="en-GB" sz="2000" b="0" i="0" dirty="0">
                <a:effectLst/>
                <a:latin typeface="Söhne"/>
              </a:rPr>
              <a:t>Linking social capital is particularly significant for disadvantaged communities: </a:t>
            </a:r>
          </a:p>
          <a:p>
            <a:r>
              <a:rPr lang="en-GB" sz="2000" b="0" i="0" dirty="0">
                <a:effectLst/>
                <a:latin typeface="Söhne"/>
              </a:rPr>
              <a:t>Supporting accessing services </a:t>
            </a:r>
          </a:p>
          <a:p>
            <a:r>
              <a:rPr lang="en-GB" sz="2000" dirty="0">
                <a:latin typeface="Söhne"/>
              </a:rPr>
              <a:t>Access to opportunities </a:t>
            </a:r>
            <a:endParaRPr lang="en-GB" sz="2000" b="0" i="0" dirty="0">
              <a:effectLst/>
              <a:latin typeface="Söhne"/>
            </a:endParaRPr>
          </a:p>
          <a:p>
            <a:pPr marL="0" indent="0">
              <a:buNone/>
            </a:pPr>
            <a:endParaRPr lang="en-GB" sz="2000" b="0" i="0" dirty="0">
              <a:effectLst/>
              <a:latin typeface="Söhne"/>
            </a:endParaRPr>
          </a:p>
          <a:p>
            <a:pPr marL="0" indent="0">
              <a:buNone/>
            </a:pPr>
            <a:endParaRPr lang="en-US" sz="2000" dirty="0"/>
          </a:p>
        </p:txBody>
      </p:sp>
      <p:pic>
        <p:nvPicPr>
          <p:cNvPr id="4098" name="Picture 2" descr="Linking Verbs: What are they? Easy Explanation with Examples!">
            <a:extLst>
              <a:ext uri="{FF2B5EF4-FFF2-40B4-BE49-F238E27FC236}">
                <a16:creationId xmlns:a16="http://schemas.microsoft.com/office/drawing/2014/main" id="{77F0E211-ADFE-68C4-9F1C-DC16D40D60A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86" r="30894"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099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B5537F-395F-F02A-ABAD-AE6C15C5E80C}"/>
              </a:ext>
            </a:extLst>
          </p:cNvPr>
          <p:cNvSpPr>
            <a:spLocks noGrp="1"/>
          </p:cNvSpPr>
          <p:nvPr>
            <p:ph type="title"/>
          </p:nvPr>
        </p:nvSpPr>
        <p:spPr>
          <a:xfrm>
            <a:off x="589560" y="856180"/>
            <a:ext cx="4560584" cy="1128068"/>
          </a:xfrm>
        </p:spPr>
        <p:txBody>
          <a:bodyPr anchor="ctr">
            <a:normAutofit/>
          </a:bodyPr>
          <a:lstStyle/>
          <a:p>
            <a:r>
              <a:rPr lang="en-US" sz="3700"/>
              <a:t>Social Capital within employment </a:t>
            </a:r>
          </a:p>
        </p:txBody>
      </p:sp>
      <p:grpSp>
        <p:nvGrpSpPr>
          <p:cNvPr id="5129" name="Group 51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30" name="Rectangle 51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83B81B-F764-D50D-8F0D-FF59B3FEF723}"/>
              </a:ext>
            </a:extLst>
          </p:cNvPr>
          <p:cNvSpPr>
            <a:spLocks noGrp="1"/>
          </p:cNvSpPr>
          <p:nvPr>
            <p:ph idx="1"/>
          </p:nvPr>
        </p:nvSpPr>
        <p:spPr>
          <a:xfrm>
            <a:off x="403340" y="3049096"/>
            <a:ext cx="4559425" cy="3920566"/>
          </a:xfrm>
        </p:spPr>
        <p:txBody>
          <a:bodyPr anchor="ctr">
            <a:normAutofit/>
          </a:bodyPr>
          <a:lstStyle/>
          <a:p>
            <a:pPr marL="0" indent="0">
              <a:lnSpc>
                <a:spcPct val="150000"/>
              </a:lnSpc>
              <a:buNone/>
            </a:pPr>
            <a:r>
              <a:rPr lang="en-GB" sz="2000" dirty="0">
                <a:latin typeface="Söhne"/>
              </a:rPr>
              <a:t>Usha and </a:t>
            </a:r>
            <a:r>
              <a:rPr lang="en-GB" sz="2000" dirty="0" err="1">
                <a:latin typeface="Söhne"/>
              </a:rPr>
              <a:t>Ferzana’s</a:t>
            </a:r>
            <a:r>
              <a:rPr lang="en-GB" sz="2000" dirty="0">
                <a:latin typeface="Söhne"/>
              </a:rPr>
              <a:t> (2009) qualitative study outlined benefits of social capital for Asian women employment within Canada. Within their exploration, they  identified two types: </a:t>
            </a:r>
          </a:p>
          <a:p>
            <a:pPr>
              <a:lnSpc>
                <a:spcPct val="150000"/>
              </a:lnSpc>
            </a:pPr>
            <a:r>
              <a:rPr lang="en-GB" sz="2000" dirty="0">
                <a:latin typeface="Söhne"/>
              </a:rPr>
              <a:t>Pre-existing </a:t>
            </a:r>
          </a:p>
          <a:p>
            <a:pPr>
              <a:lnSpc>
                <a:spcPct val="150000"/>
              </a:lnSpc>
            </a:pPr>
            <a:r>
              <a:rPr lang="en-GB" sz="2000" dirty="0">
                <a:latin typeface="Söhne"/>
              </a:rPr>
              <a:t>Self-created</a:t>
            </a:r>
          </a:p>
          <a:p>
            <a:pPr marL="0" indent="0">
              <a:buNone/>
            </a:pPr>
            <a:endParaRPr lang="en-GB" sz="2000" dirty="0">
              <a:latin typeface="Söhne"/>
            </a:endParaRPr>
          </a:p>
          <a:p>
            <a:pPr marL="0" indent="0">
              <a:buNone/>
            </a:pPr>
            <a:endParaRPr lang="en-GB" sz="2000" dirty="0">
              <a:latin typeface="Söhne"/>
            </a:endParaRPr>
          </a:p>
          <a:p>
            <a:pPr marL="0" indent="0">
              <a:buNone/>
            </a:pPr>
            <a:endParaRPr lang="en-GB" sz="2000" dirty="0">
              <a:latin typeface="Söhne"/>
            </a:endParaRPr>
          </a:p>
          <a:p>
            <a:pPr marL="0" indent="0">
              <a:buNone/>
            </a:pPr>
            <a:endParaRPr lang="en-GB" sz="2000" dirty="0">
              <a:latin typeface="Söhne"/>
            </a:endParaRPr>
          </a:p>
          <a:p>
            <a:pPr marL="0" indent="0">
              <a:buNone/>
            </a:pPr>
            <a:endParaRPr lang="en-US" sz="2000" dirty="0"/>
          </a:p>
        </p:txBody>
      </p:sp>
      <p:sp>
        <p:nvSpPr>
          <p:cNvPr id="5135" name="Rectangle 51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Social Capital Overview &amp; Theory | What is Social Capital? - Video &amp; Lesson  Transcript | Study.com">
            <a:extLst>
              <a:ext uri="{FF2B5EF4-FFF2-40B4-BE49-F238E27FC236}">
                <a16:creationId xmlns:a16="http://schemas.microsoft.com/office/drawing/2014/main" id="{83E1CF31-FC2C-AE5A-E81C-716E6DFFAF7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809" r="17165"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83570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9954" y="3632361"/>
            <a:ext cx="9427780" cy="230832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Formal Social Capital</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Organisation and activities of a complex and official nature</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Parent Teacher Associations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Bowling Leagues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Credit Unions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Political Groups</a:t>
            </a:r>
          </a:p>
        </p:txBody>
      </p:sp>
      <p:sp>
        <p:nvSpPr>
          <p:cNvPr id="3" name="TextBox 2"/>
          <p:cNvSpPr txBox="1"/>
          <p:nvPr/>
        </p:nvSpPr>
        <p:spPr>
          <a:xfrm>
            <a:off x="959424" y="988825"/>
            <a:ext cx="6858000" cy="215443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Informal Social Capital</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Casual, loosely organised spontaneous activities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Casual Sport Games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Drinks in the Pub</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Mums meeting in the Park</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People going to watch football matches</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Box 3"/>
          <p:cNvSpPr txBox="1"/>
          <p:nvPr/>
        </p:nvSpPr>
        <p:spPr>
          <a:xfrm>
            <a:off x="8166538" y="5376041"/>
            <a:ext cx="2806262" cy="83099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Garamond" panose="02020404030301010803"/>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Garamond" panose="020204040303010108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Streich</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2016)</a:t>
            </a:r>
          </a:p>
        </p:txBody>
      </p:sp>
    </p:spTree>
    <p:extLst>
      <p:ext uri="{BB962C8B-B14F-4D97-AF65-F5344CB8AC3E}">
        <p14:creationId xmlns:p14="http://schemas.microsoft.com/office/powerpoint/2010/main" val="30833784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48A64D-7171-FAA5-02A8-9E3A0779CB67}"/>
              </a:ext>
            </a:extLst>
          </p:cNvPr>
          <p:cNvSpPr>
            <a:spLocks noGrp="1"/>
          </p:cNvSpPr>
          <p:nvPr>
            <p:ph type="title"/>
          </p:nvPr>
        </p:nvSpPr>
        <p:spPr>
          <a:xfrm>
            <a:off x="572493" y="238539"/>
            <a:ext cx="11018520" cy="1434415"/>
          </a:xfrm>
        </p:spPr>
        <p:txBody>
          <a:bodyPr anchor="b">
            <a:normAutofit/>
          </a:bodyPr>
          <a:lstStyle/>
          <a:p>
            <a:r>
              <a:rPr lang="en-US" sz="5400" dirty="0"/>
              <a:t>Self-Created Social Capital</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84B679-F85A-EE14-AAF0-EBAD209659FD}"/>
              </a:ext>
            </a:extLst>
          </p:cNvPr>
          <p:cNvSpPr>
            <a:spLocks noGrp="1"/>
          </p:cNvSpPr>
          <p:nvPr>
            <p:ph idx="1"/>
          </p:nvPr>
        </p:nvSpPr>
        <p:spPr>
          <a:xfrm>
            <a:off x="114300" y="2071316"/>
            <a:ext cx="7171745" cy="4795274"/>
          </a:xfrm>
        </p:spPr>
        <p:txBody>
          <a:bodyPr anchor="t">
            <a:normAutofit fontScale="92500" lnSpcReduction="10000"/>
          </a:bodyPr>
          <a:lstStyle/>
          <a:p>
            <a:pPr marL="0" indent="0">
              <a:lnSpc>
                <a:spcPct val="150000"/>
              </a:lnSpc>
              <a:buNone/>
            </a:pPr>
            <a:r>
              <a:rPr lang="en-US" sz="2200" dirty="0"/>
              <a:t>Self-created social capital refers to the practical </a:t>
            </a:r>
            <a:r>
              <a:rPr lang="en-US" sz="2200" dirty="0" err="1"/>
              <a:t>endeavours</a:t>
            </a:r>
            <a:r>
              <a:rPr lang="en-US" sz="2200" dirty="0"/>
              <a:t> to generate networks, connections and relationships. </a:t>
            </a:r>
          </a:p>
          <a:p>
            <a:pPr>
              <a:lnSpc>
                <a:spcPct val="150000"/>
              </a:lnSpc>
            </a:pPr>
            <a:r>
              <a:rPr lang="en-US" sz="2200" dirty="0"/>
              <a:t>Volunteer work </a:t>
            </a:r>
          </a:p>
          <a:p>
            <a:pPr>
              <a:lnSpc>
                <a:spcPct val="150000"/>
              </a:lnSpc>
            </a:pPr>
            <a:r>
              <a:rPr lang="en-US" sz="2200" dirty="0"/>
              <a:t>Community work </a:t>
            </a:r>
          </a:p>
          <a:p>
            <a:pPr>
              <a:lnSpc>
                <a:spcPct val="150000"/>
              </a:lnSpc>
            </a:pPr>
            <a:r>
              <a:rPr lang="en-US" sz="2200" dirty="0"/>
              <a:t>Joining recreational classes (gym, book and sports clubs etc.)</a:t>
            </a:r>
          </a:p>
          <a:p>
            <a:pPr marL="0" indent="0">
              <a:lnSpc>
                <a:spcPct val="150000"/>
              </a:lnSpc>
              <a:buNone/>
            </a:pPr>
            <a:r>
              <a:rPr lang="en-US" sz="2200" dirty="0"/>
              <a:t>Any newcomer within an organization or community will consciously and deliberately make more considerable effort to develop their social capital. </a:t>
            </a:r>
          </a:p>
          <a:p>
            <a:pPr marL="0" indent="0">
              <a:lnSpc>
                <a:spcPct val="150000"/>
              </a:lnSpc>
              <a:buNone/>
            </a:pPr>
            <a:r>
              <a:rPr lang="en-US" sz="2200" dirty="0"/>
              <a:t>(Usha and </a:t>
            </a:r>
            <a:r>
              <a:rPr lang="en-US" sz="2200" dirty="0" err="1"/>
              <a:t>Ferzana</a:t>
            </a:r>
            <a:r>
              <a:rPr lang="en-US" sz="2200" dirty="0"/>
              <a:t>, 2009). </a:t>
            </a:r>
          </a:p>
          <a:p>
            <a:pPr marL="0" indent="0">
              <a:buNone/>
            </a:pPr>
            <a:endParaRPr lang="en-US" sz="2200" dirty="0"/>
          </a:p>
          <a:p>
            <a:pPr marL="0" indent="0">
              <a:buNone/>
            </a:pPr>
            <a:endParaRPr lang="en-US" sz="2200" dirty="0"/>
          </a:p>
        </p:txBody>
      </p:sp>
      <p:pic>
        <p:nvPicPr>
          <p:cNvPr id="4" name="Picture 3">
            <a:extLst>
              <a:ext uri="{FF2B5EF4-FFF2-40B4-BE49-F238E27FC236}">
                <a16:creationId xmlns:a16="http://schemas.microsoft.com/office/drawing/2014/main" id="{1BDC5385-C573-3171-4B01-93820EF00549}"/>
              </a:ext>
            </a:extLst>
          </p:cNvPr>
          <p:cNvPicPr>
            <a:picLocks noChangeAspect="1"/>
          </p:cNvPicPr>
          <p:nvPr/>
        </p:nvPicPr>
        <p:blipFill rotWithShape="1">
          <a:blip r:embed="rId3"/>
          <a:srcRect r="45885" b="2"/>
          <a:stretch/>
        </p:blipFill>
        <p:spPr>
          <a:xfrm>
            <a:off x="7675658" y="2093976"/>
            <a:ext cx="3941064" cy="4096512"/>
          </a:xfrm>
          <a:prstGeom prst="rect">
            <a:avLst/>
          </a:prstGeom>
        </p:spPr>
      </p:pic>
    </p:spTree>
    <p:extLst>
      <p:ext uri="{BB962C8B-B14F-4D97-AF65-F5344CB8AC3E}">
        <p14:creationId xmlns:p14="http://schemas.microsoft.com/office/powerpoint/2010/main" val="30634884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C5F6B5-3838-4D81-4E1F-145F96DB144A}"/>
              </a:ext>
            </a:extLst>
          </p:cNvPr>
          <p:cNvSpPr>
            <a:spLocks noGrp="1"/>
          </p:cNvSpPr>
          <p:nvPr>
            <p:ph type="title"/>
          </p:nvPr>
        </p:nvSpPr>
        <p:spPr>
          <a:xfrm>
            <a:off x="1137034" y="609597"/>
            <a:ext cx="9392421" cy="1330841"/>
          </a:xfrm>
        </p:spPr>
        <p:txBody>
          <a:bodyPr>
            <a:normAutofit/>
          </a:bodyPr>
          <a:lstStyle/>
          <a:p>
            <a:r>
              <a:rPr lang="en-US" dirty="0"/>
              <a:t>Preexisting Social Capital Benefits </a:t>
            </a:r>
          </a:p>
        </p:txBody>
      </p:sp>
      <p:sp>
        <p:nvSpPr>
          <p:cNvPr id="3" name="Content Placeholder 2">
            <a:extLst>
              <a:ext uri="{FF2B5EF4-FFF2-40B4-BE49-F238E27FC236}">
                <a16:creationId xmlns:a16="http://schemas.microsoft.com/office/drawing/2014/main" id="{F88C91A8-A6B8-3917-9CAC-037570A3EC45}"/>
              </a:ext>
            </a:extLst>
          </p:cNvPr>
          <p:cNvSpPr>
            <a:spLocks noGrp="1"/>
          </p:cNvSpPr>
          <p:nvPr>
            <p:ph idx="1"/>
          </p:nvPr>
        </p:nvSpPr>
        <p:spPr>
          <a:xfrm>
            <a:off x="0" y="2198362"/>
            <a:ext cx="8129588" cy="4659638"/>
          </a:xfrm>
        </p:spPr>
        <p:txBody>
          <a:bodyPr>
            <a:normAutofit/>
          </a:bodyPr>
          <a:lstStyle/>
          <a:p>
            <a:pPr marL="0" indent="0">
              <a:buNone/>
            </a:pPr>
            <a:r>
              <a:rPr lang="en-US" sz="2400" dirty="0"/>
              <a:t>Preexisting social capital refers to an environment where structures, connections and ties with personnel and/or organizations are in place (Usha and </a:t>
            </a:r>
            <a:r>
              <a:rPr lang="en-US" sz="2400" dirty="0" err="1"/>
              <a:t>Frezana</a:t>
            </a:r>
            <a:r>
              <a:rPr lang="en-US" sz="2400" dirty="0"/>
              <a:t>, 2009)</a:t>
            </a:r>
          </a:p>
          <a:p>
            <a:r>
              <a:rPr lang="en-US" sz="2400" dirty="0"/>
              <a:t>This can be used as a resource for newcomers within an organization </a:t>
            </a:r>
          </a:p>
          <a:p>
            <a:r>
              <a:rPr lang="en-US" sz="2400" dirty="0"/>
              <a:t>Formal or informal</a:t>
            </a:r>
          </a:p>
          <a:p>
            <a:pPr marL="0" indent="0">
              <a:buNone/>
            </a:pPr>
            <a:endParaRPr lang="en-US" sz="2400" dirty="0"/>
          </a:p>
          <a:p>
            <a:pPr marL="0" indent="0">
              <a:buNone/>
            </a:pPr>
            <a:r>
              <a:rPr lang="en-US" sz="2400" dirty="0"/>
              <a:t>Benefits: </a:t>
            </a:r>
          </a:p>
          <a:p>
            <a:r>
              <a:rPr lang="en-US" sz="2400" dirty="0"/>
              <a:t>Friends and relatives ( and their networks) can help with orientation </a:t>
            </a:r>
          </a:p>
          <a:p>
            <a:r>
              <a:rPr lang="en-US" sz="2400" dirty="0"/>
              <a:t>This informal social capital supports employment search </a:t>
            </a:r>
          </a:p>
        </p:txBody>
      </p:sp>
      <p:pic>
        <p:nvPicPr>
          <p:cNvPr id="4" name="Picture 3">
            <a:extLst>
              <a:ext uri="{FF2B5EF4-FFF2-40B4-BE49-F238E27FC236}">
                <a16:creationId xmlns:a16="http://schemas.microsoft.com/office/drawing/2014/main" id="{83CE5158-52D8-E898-21D3-8B502F1CCC02}"/>
              </a:ext>
            </a:extLst>
          </p:cNvPr>
          <p:cNvPicPr>
            <a:picLocks noChangeAspect="1"/>
          </p:cNvPicPr>
          <p:nvPr/>
        </p:nvPicPr>
        <p:blipFill rotWithShape="1">
          <a:blip r:embed="rId2"/>
          <a:srcRect r="41974" b="2"/>
          <a:stretch/>
        </p:blipFill>
        <p:spPr>
          <a:xfrm>
            <a:off x="8317421" y="1551042"/>
            <a:ext cx="3874579" cy="375591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11570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E92F17-A16B-8FBD-9AF4-55332E44D55A}"/>
              </a:ext>
            </a:extLst>
          </p:cNvPr>
          <p:cNvSpPr>
            <a:spLocks noGrp="1"/>
          </p:cNvSpPr>
          <p:nvPr>
            <p:ph type="title"/>
          </p:nvPr>
        </p:nvSpPr>
        <p:spPr>
          <a:xfrm>
            <a:off x="793662" y="386930"/>
            <a:ext cx="10066122" cy="1298448"/>
          </a:xfrm>
        </p:spPr>
        <p:txBody>
          <a:bodyPr anchor="b">
            <a:normAutofit/>
          </a:bodyPr>
          <a:lstStyle/>
          <a:p>
            <a:r>
              <a:rPr lang="en-US" sz="4800"/>
              <a:t>Measuring Social Capital </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9CE8FC-C7A5-4F25-8EE5-C897F318C1F3}"/>
              </a:ext>
            </a:extLst>
          </p:cNvPr>
          <p:cNvSpPr>
            <a:spLocks noGrp="1"/>
          </p:cNvSpPr>
          <p:nvPr>
            <p:ph idx="1"/>
          </p:nvPr>
        </p:nvSpPr>
        <p:spPr>
          <a:xfrm>
            <a:off x="0" y="2203078"/>
            <a:ext cx="4530898" cy="3639450"/>
          </a:xfrm>
        </p:spPr>
        <p:txBody>
          <a:bodyPr anchor="ctr">
            <a:normAutofit/>
          </a:bodyPr>
          <a:lstStyle/>
          <a:p>
            <a:pPr marL="0" indent="0" algn="ctr">
              <a:buNone/>
            </a:pPr>
            <a:r>
              <a:rPr lang="en-GB" sz="2000" b="0" i="0" dirty="0">
                <a:effectLst/>
                <a:latin typeface="Söhne"/>
              </a:rPr>
              <a:t>Ascertain measurements of socia</a:t>
            </a:r>
            <a:r>
              <a:rPr lang="en-GB" sz="2000" dirty="0">
                <a:latin typeface="Söhne"/>
              </a:rPr>
              <a:t>l capital has universally been agreed to be challenging. </a:t>
            </a:r>
            <a:endParaRPr lang="en-GB" sz="2000" b="0" i="0" dirty="0">
              <a:effectLst/>
              <a:latin typeface="Söhne"/>
            </a:endParaRPr>
          </a:p>
          <a:p>
            <a:pPr marL="0" indent="0">
              <a:buNone/>
            </a:pPr>
            <a:endParaRPr lang="en-GB" sz="2000" dirty="0">
              <a:latin typeface="Söhne"/>
            </a:endParaRPr>
          </a:p>
          <a:p>
            <a:pPr marL="0" indent="0">
              <a:buNone/>
            </a:pPr>
            <a:endParaRPr lang="en-GB" sz="2000" b="0" i="0" dirty="0">
              <a:effectLst/>
              <a:latin typeface="Söhne"/>
            </a:endParaRPr>
          </a:p>
          <a:p>
            <a:pPr marL="0" indent="0">
              <a:buNone/>
            </a:pPr>
            <a:endParaRPr lang="en-US" sz="2000" dirty="0"/>
          </a:p>
        </p:txBody>
      </p:sp>
      <p:pic>
        <p:nvPicPr>
          <p:cNvPr id="5" name="Picture 4" descr="A diagram of a social capital/major city&#10;&#10;Description automatically generated">
            <a:extLst>
              <a:ext uri="{FF2B5EF4-FFF2-40B4-BE49-F238E27FC236}">
                <a16:creationId xmlns:a16="http://schemas.microsoft.com/office/drawing/2014/main" id="{FEDEB84C-D44E-DCD7-6230-49B632693348}"/>
              </a:ext>
            </a:extLst>
          </p:cNvPr>
          <p:cNvPicPr>
            <a:picLocks noChangeAspect="1"/>
          </p:cNvPicPr>
          <p:nvPr/>
        </p:nvPicPr>
        <p:blipFill rotWithShape="1">
          <a:blip r:embed="rId3"/>
          <a:srcRect l="202" r="6197" b="-3"/>
          <a:stretch/>
        </p:blipFill>
        <p:spPr>
          <a:xfrm>
            <a:off x="4462760" y="2203080"/>
            <a:ext cx="6920602" cy="4267990"/>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759253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descr="The 6 Best Tape Measures in 2023">
            <a:extLst>
              <a:ext uri="{FF2B5EF4-FFF2-40B4-BE49-F238E27FC236}">
                <a16:creationId xmlns:a16="http://schemas.microsoft.com/office/drawing/2014/main" id="{067DA630-0F8E-40FE-E7EF-E91767C889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436"/>
          <a:stretch/>
        </p:blipFill>
        <p:spPr bwMode="auto">
          <a:xfrm>
            <a:off x="5157788" y="10"/>
            <a:ext cx="7034210" cy="6857990"/>
          </a:xfrm>
          <a:prstGeom prst="rect">
            <a:avLst/>
          </a:prstGeom>
          <a:noFill/>
          <a:extLst>
            <a:ext uri="{909E8E84-426E-40DD-AFC4-6F175D3DCCD1}">
              <a14:hiddenFill xmlns:a14="http://schemas.microsoft.com/office/drawing/2010/main">
                <a:solidFill>
                  <a:srgbClr val="FFFFFF"/>
                </a:solidFill>
              </a14:hiddenFill>
            </a:ext>
          </a:extLst>
        </p:spPr>
      </p:pic>
      <p:sp>
        <p:nvSpPr>
          <p:cNvPr id="18441" name="Rectangle 1844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E92F17-A16B-8FBD-9AF4-55332E44D55A}"/>
              </a:ext>
            </a:extLst>
          </p:cNvPr>
          <p:cNvSpPr>
            <a:spLocks noGrp="1"/>
          </p:cNvSpPr>
          <p:nvPr>
            <p:ph type="title"/>
          </p:nvPr>
        </p:nvSpPr>
        <p:spPr>
          <a:xfrm>
            <a:off x="838200" y="96183"/>
            <a:ext cx="3822189" cy="1019922"/>
          </a:xfrm>
        </p:spPr>
        <p:txBody>
          <a:bodyPr>
            <a:normAutofit fontScale="90000"/>
          </a:bodyPr>
          <a:lstStyle/>
          <a:p>
            <a:r>
              <a:rPr lang="en-US" sz="3200" dirty="0"/>
              <a:t>Measuring Social Capital on an individual level  </a:t>
            </a:r>
          </a:p>
        </p:txBody>
      </p:sp>
      <p:sp>
        <p:nvSpPr>
          <p:cNvPr id="3" name="Content Placeholder 2">
            <a:extLst>
              <a:ext uri="{FF2B5EF4-FFF2-40B4-BE49-F238E27FC236}">
                <a16:creationId xmlns:a16="http://schemas.microsoft.com/office/drawing/2014/main" id="{309CE8FC-C7A5-4F25-8EE5-C897F318C1F3}"/>
              </a:ext>
            </a:extLst>
          </p:cNvPr>
          <p:cNvSpPr>
            <a:spLocks noGrp="1"/>
          </p:cNvSpPr>
          <p:nvPr>
            <p:ph idx="1"/>
          </p:nvPr>
        </p:nvSpPr>
        <p:spPr>
          <a:xfrm>
            <a:off x="114300" y="1212288"/>
            <a:ext cx="5043485" cy="5645711"/>
          </a:xfrm>
        </p:spPr>
        <p:txBody>
          <a:bodyPr>
            <a:normAutofit/>
          </a:bodyPr>
          <a:lstStyle/>
          <a:p>
            <a:pPr marL="0" indent="0">
              <a:buNone/>
            </a:pPr>
            <a:r>
              <a:rPr lang="en-US" sz="1600" dirty="0"/>
              <a:t>Structural: </a:t>
            </a:r>
          </a:p>
          <a:p>
            <a:pPr marL="0" indent="0">
              <a:buNone/>
            </a:pPr>
            <a:r>
              <a:rPr lang="en-GB" sz="1600" b="0" i="0" dirty="0">
                <a:effectLst/>
                <a:latin typeface="Montserrat" pitchFamily="2" charset="77"/>
              </a:rPr>
              <a:t>degree of trust,</a:t>
            </a:r>
          </a:p>
          <a:p>
            <a:pPr fontAlgn="base">
              <a:buFont typeface="Arial" panose="020B0604020202020204" pitchFamily="34" charset="0"/>
              <a:buChar char="•"/>
            </a:pPr>
            <a:r>
              <a:rPr lang="en-GB" sz="1600" b="0" i="0" dirty="0">
                <a:effectLst/>
                <a:latin typeface="Montserrat" pitchFamily="2" charset="77"/>
              </a:rPr>
              <a:t>social network structure and position</a:t>
            </a:r>
          </a:p>
          <a:p>
            <a:pPr fontAlgn="base">
              <a:buFont typeface="Arial" panose="020B0604020202020204" pitchFamily="34" charset="0"/>
              <a:buChar char="•"/>
            </a:pPr>
            <a:r>
              <a:rPr lang="en-GB" sz="1600" b="0" i="0" dirty="0">
                <a:effectLst/>
                <a:latin typeface="Montserrat" pitchFamily="2" charset="77"/>
              </a:rPr>
              <a:t>network membership quantity </a:t>
            </a:r>
          </a:p>
          <a:p>
            <a:pPr fontAlgn="base">
              <a:buFont typeface="Arial" panose="020B0604020202020204" pitchFamily="34" charset="0"/>
              <a:buChar char="•"/>
            </a:pPr>
            <a:r>
              <a:rPr lang="en-GB" sz="1600" b="0" i="0" dirty="0">
                <a:effectLst/>
                <a:latin typeface="Montserrat" pitchFamily="2" charset="77"/>
              </a:rPr>
              <a:t>social connections and relationships</a:t>
            </a:r>
            <a:br>
              <a:rPr lang="en-GB" sz="1600" dirty="0"/>
            </a:br>
            <a:endParaRPr lang="en-US" sz="1600" dirty="0"/>
          </a:p>
          <a:p>
            <a:pPr marL="0" indent="0">
              <a:buNone/>
            </a:pPr>
            <a:r>
              <a:rPr lang="en-US" sz="1600" dirty="0"/>
              <a:t>Relational:</a:t>
            </a:r>
          </a:p>
          <a:p>
            <a:pPr fontAlgn="base">
              <a:buFont typeface="Arial" panose="020B0604020202020204" pitchFamily="34" charset="0"/>
              <a:buChar char="•"/>
            </a:pPr>
            <a:r>
              <a:rPr lang="en-GB" sz="1600" b="0" i="0" dirty="0">
                <a:effectLst/>
                <a:latin typeface="Montserrat" pitchFamily="2" charset="77"/>
              </a:rPr>
              <a:t>social interactions,</a:t>
            </a:r>
          </a:p>
          <a:p>
            <a:pPr fontAlgn="base">
              <a:buFont typeface="Arial" panose="020B0604020202020204" pitchFamily="34" charset="0"/>
              <a:buChar char="•"/>
            </a:pPr>
            <a:r>
              <a:rPr lang="en-GB" sz="1600" b="0" i="0" dirty="0">
                <a:effectLst/>
                <a:latin typeface="Montserrat" pitchFamily="2" charset="77"/>
              </a:rPr>
              <a:t>social relationships,</a:t>
            </a:r>
          </a:p>
          <a:p>
            <a:pPr fontAlgn="base">
              <a:buFont typeface="Arial" panose="020B0604020202020204" pitchFamily="34" charset="0"/>
              <a:buChar char="•"/>
            </a:pPr>
            <a:r>
              <a:rPr lang="en-GB" sz="1600" b="0" i="0" dirty="0">
                <a:effectLst/>
                <a:latin typeface="Montserrat" pitchFamily="2" charset="77"/>
              </a:rPr>
              <a:t>social support,</a:t>
            </a:r>
          </a:p>
          <a:p>
            <a:pPr fontAlgn="base">
              <a:buFont typeface="Arial" panose="020B0604020202020204" pitchFamily="34" charset="0"/>
              <a:buChar char="•"/>
            </a:pPr>
            <a:r>
              <a:rPr lang="en-GB" sz="1600" b="0" i="0" dirty="0">
                <a:effectLst/>
                <a:latin typeface="Montserrat" pitchFamily="2" charset="77"/>
              </a:rPr>
              <a:t>social cohesion, and</a:t>
            </a:r>
          </a:p>
          <a:p>
            <a:pPr marL="0" indent="0" fontAlgn="base">
              <a:buNone/>
            </a:pPr>
            <a:r>
              <a:rPr lang="en-US" sz="1600" dirty="0"/>
              <a:t>Cognitive: </a:t>
            </a:r>
          </a:p>
          <a:p>
            <a:pPr fontAlgn="base"/>
            <a:r>
              <a:rPr lang="en-GB" sz="1600" b="0" i="0" dirty="0">
                <a:effectLst/>
                <a:latin typeface="Montserrat" pitchFamily="2" charset="77"/>
              </a:rPr>
              <a:t>shared goals</a:t>
            </a:r>
          </a:p>
          <a:p>
            <a:pPr fontAlgn="base">
              <a:buFont typeface="Arial" panose="020B0604020202020204" pitchFamily="34" charset="0"/>
              <a:buChar char="•"/>
            </a:pPr>
            <a:r>
              <a:rPr lang="en-GB" sz="1600" b="0" i="0" dirty="0">
                <a:effectLst/>
                <a:latin typeface="Montserrat" pitchFamily="2" charset="77"/>
              </a:rPr>
              <a:t>shared culture</a:t>
            </a:r>
          </a:p>
          <a:p>
            <a:pPr fontAlgn="base">
              <a:buFont typeface="Arial" panose="020B0604020202020204" pitchFamily="34" charset="0"/>
              <a:buChar char="•"/>
            </a:pPr>
            <a:r>
              <a:rPr lang="en-GB" sz="1600" b="0" i="0" dirty="0">
                <a:effectLst/>
                <a:latin typeface="Montserrat" pitchFamily="2" charset="77"/>
              </a:rPr>
              <a:t>reciprocity,</a:t>
            </a:r>
          </a:p>
          <a:p>
            <a:pPr fontAlgn="base">
              <a:buFont typeface="Arial" panose="020B0604020202020204" pitchFamily="34" charset="0"/>
              <a:buChar char="•"/>
            </a:pPr>
            <a:r>
              <a:rPr lang="en-GB" sz="1600" b="0" i="0" dirty="0">
                <a:effectLst/>
                <a:latin typeface="Montserrat" pitchFamily="2" charset="77"/>
              </a:rPr>
              <a:t>feelings of safety</a:t>
            </a:r>
          </a:p>
          <a:p>
            <a:pPr marL="0" indent="0">
              <a:buNone/>
            </a:pPr>
            <a:endParaRPr lang="en-US" sz="800" dirty="0"/>
          </a:p>
          <a:p>
            <a:pPr marL="0" indent="0">
              <a:buNone/>
            </a:pPr>
            <a:endParaRPr lang="en-US" sz="800" dirty="0"/>
          </a:p>
          <a:p>
            <a:pPr marL="0" indent="0">
              <a:buNone/>
            </a:pPr>
            <a:endParaRPr lang="en-US" sz="800" dirty="0"/>
          </a:p>
          <a:p>
            <a:pPr marL="0" indent="0">
              <a:buNone/>
            </a:pPr>
            <a:endParaRPr lang="en-US" sz="800" dirty="0"/>
          </a:p>
        </p:txBody>
      </p:sp>
    </p:spTree>
    <p:extLst>
      <p:ext uri="{BB962C8B-B14F-4D97-AF65-F5344CB8AC3E}">
        <p14:creationId xmlns:p14="http://schemas.microsoft.com/office/powerpoint/2010/main" val="26584065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F3B3C5-AD66-CDA0-A210-11D65DA421B2}"/>
              </a:ext>
            </a:extLst>
          </p:cNvPr>
          <p:cNvSpPr>
            <a:spLocks noGrp="1"/>
          </p:cNvSpPr>
          <p:nvPr>
            <p:ph type="title"/>
          </p:nvPr>
        </p:nvSpPr>
        <p:spPr>
          <a:xfrm>
            <a:off x="1043631" y="873940"/>
            <a:ext cx="5052369" cy="1035781"/>
          </a:xfrm>
        </p:spPr>
        <p:txBody>
          <a:bodyPr anchor="ctr">
            <a:normAutofit/>
          </a:bodyPr>
          <a:lstStyle/>
          <a:p>
            <a:r>
              <a:rPr lang="en-GB" sz="3600" i="0">
                <a:effectLst/>
              </a:rPr>
              <a:t>The Power of Networking</a:t>
            </a:r>
            <a:endParaRPr lang="en-US" sz="3600"/>
          </a:p>
        </p:txBody>
      </p:sp>
      <p:sp>
        <p:nvSpPr>
          <p:cNvPr id="3" name="Content Placeholder 2">
            <a:extLst>
              <a:ext uri="{FF2B5EF4-FFF2-40B4-BE49-F238E27FC236}">
                <a16:creationId xmlns:a16="http://schemas.microsoft.com/office/drawing/2014/main" id="{55482E2F-A988-DF4D-83F6-6747BFA73BE5}"/>
              </a:ext>
            </a:extLst>
          </p:cNvPr>
          <p:cNvSpPr>
            <a:spLocks noGrp="1"/>
          </p:cNvSpPr>
          <p:nvPr>
            <p:ph idx="1"/>
          </p:nvPr>
        </p:nvSpPr>
        <p:spPr>
          <a:xfrm>
            <a:off x="827444" y="2524721"/>
            <a:ext cx="4991629" cy="3677123"/>
          </a:xfrm>
        </p:spPr>
        <p:txBody>
          <a:bodyPr anchor="ctr">
            <a:normAutofit/>
          </a:bodyPr>
          <a:lstStyle/>
          <a:p>
            <a:pPr marL="0" indent="0">
              <a:buNone/>
            </a:pPr>
            <a:r>
              <a:rPr lang="en-GB" sz="1400" b="0" i="0" dirty="0">
                <a:effectLst/>
                <a:latin typeface="Söhne"/>
              </a:rPr>
              <a:t>Phillips and Ellinas (2014,p.1) simply explains that networking is nothing more than the development of relationships which can be measured by the number and quality of relationship one has. </a:t>
            </a:r>
          </a:p>
          <a:p>
            <a:pPr marL="0" indent="0">
              <a:buNone/>
            </a:pPr>
            <a:endParaRPr lang="en-GB" sz="1400" b="0" i="0" dirty="0">
              <a:effectLst/>
              <a:latin typeface="Söhne"/>
            </a:endParaRPr>
          </a:p>
          <a:p>
            <a:r>
              <a:rPr lang="en-GB" sz="1400" b="1" i="0" dirty="0">
                <a:effectLst/>
                <a:latin typeface="Söhne"/>
              </a:rPr>
              <a:t>Effective network</a:t>
            </a:r>
            <a:r>
              <a:rPr lang="en-GB" sz="1400" b="0" i="0" dirty="0">
                <a:effectLst/>
                <a:latin typeface="Söhne"/>
              </a:rPr>
              <a:t>: </a:t>
            </a:r>
            <a:r>
              <a:rPr lang="en-GB" sz="1400" dirty="0">
                <a:latin typeface="Söhne"/>
              </a:rPr>
              <a:t>s</a:t>
            </a:r>
            <a:r>
              <a:rPr lang="en-GB" sz="1400" b="0" i="0" dirty="0">
                <a:effectLst/>
                <a:latin typeface="Söhne"/>
              </a:rPr>
              <a:t>trong relationships</a:t>
            </a:r>
          </a:p>
          <a:p>
            <a:r>
              <a:rPr lang="en-GB" sz="1400" b="1" i="0" dirty="0">
                <a:effectLst/>
                <a:latin typeface="Söhne"/>
              </a:rPr>
              <a:t>Support network</a:t>
            </a:r>
            <a:r>
              <a:rPr lang="en-GB" sz="1400" b="0" i="0" dirty="0">
                <a:effectLst/>
                <a:latin typeface="Söhne"/>
              </a:rPr>
              <a:t>: </a:t>
            </a:r>
            <a:r>
              <a:rPr lang="en-GB" sz="1400" dirty="0">
                <a:latin typeface="Söhne"/>
              </a:rPr>
              <a:t>c</a:t>
            </a:r>
            <a:r>
              <a:rPr lang="en-GB" sz="1400" b="0" i="0" dirty="0">
                <a:effectLst/>
                <a:latin typeface="Söhne"/>
              </a:rPr>
              <a:t>lose relationships </a:t>
            </a:r>
          </a:p>
          <a:p>
            <a:r>
              <a:rPr lang="en-GB" sz="1400" b="1" dirty="0"/>
              <a:t>Collaborative network</a:t>
            </a:r>
            <a:r>
              <a:rPr lang="en-GB" sz="1400" dirty="0"/>
              <a:t>: mutually beneficial relationships. </a:t>
            </a:r>
          </a:p>
          <a:p>
            <a:r>
              <a:rPr lang="en-GB" sz="1400" b="1" dirty="0"/>
              <a:t>Social network:</a:t>
            </a:r>
            <a:r>
              <a:rPr lang="en-GB" sz="1400" dirty="0"/>
              <a:t> informal relationships. </a:t>
            </a:r>
          </a:p>
          <a:p>
            <a:r>
              <a:rPr lang="en-GB" sz="1400" b="1" dirty="0"/>
              <a:t>Business network</a:t>
            </a:r>
            <a:r>
              <a:rPr lang="en-GB" sz="1400" dirty="0"/>
              <a:t>: formal relationships.</a:t>
            </a:r>
          </a:p>
          <a:p>
            <a:r>
              <a:rPr lang="en-GB" sz="1400" dirty="0"/>
              <a:t> </a:t>
            </a:r>
            <a:r>
              <a:rPr lang="en-GB" sz="1400" b="1" dirty="0"/>
              <a:t>Social business network</a:t>
            </a:r>
            <a:r>
              <a:rPr lang="en-GB" sz="1400" dirty="0"/>
              <a:t>: balanced relationships.</a:t>
            </a:r>
          </a:p>
          <a:p>
            <a:r>
              <a:rPr lang="en-GB" sz="1400" b="1" dirty="0"/>
              <a:t>Trusted network</a:t>
            </a:r>
            <a:r>
              <a:rPr lang="en-GB" sz="1400" dirty="0"/>
              <a:t>: reliable and dependable relationships.</a:t>
            </a:r>
          </a:p>
          <a:p>
            <a:r>
              <a:rPr lang="en-GB" sz="1400" b="1" dirty="0"/>
              <a:t>Referral network: </a:t>
            </a:r>
            <a:r>
              <a:rPr lang="en-GB" sz="1400" dirty="0"/>
              <a:t>informed and motivated relationships.</a:t>
            </a:r>
            <a:endParaRPr lang="en-GB" sz="1400" b="0" i="0" dirty="0">
              <a:effectLst/>
              <a:latin typeface="Söhne"/>
            </a:endParaRPr>
          </a:p>
          <a:p>
            <a:pPr marL="0" indent="0">
              <a:buNone/>
            </a:pPr>
            <a:endParaRPr lang="en-GB" sz="1400" dirty="0">
              <a:latin typeface="Söhne"/>
            </a:endParaRPr>
          </a:p>
          <a:p>
            <a:pPr marL="0" indent="0">
              <a:buNone/>
            </a:pPr>
            <a:endParaRPr lang="en-US" sz="1400" dirty="0"/>
          </a:p>
        </p:txBody>
      </p:sp>
      <p:sp>
        <p:nvSpPr>
          <p:cNvPr id="18" name="Rectangle 17">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Boost Your Networking Skills with These 7 Tips | SUCCESS">
            <a:extLst>
              <a:ext uri="{FF2B5EF4-FFF2-40B4-BE49-F238E27FC236}">
                <a16:creationId xmlns:a16="http://schemas.microsoft.com/office/drawing/2014/main" id="{1FBFC808-D044-20FA-1B28-84A557DC68F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30493" y="1922934"/>
            <a:ext cx="4223252" cy="3072415"/>
          </a:xfrm>
          <a:prstGeom prst="rect">
            <a:avLst/>
          </a:prstGeom>
          <a:noFill/>
          <a:extLst>
            <a:ext uri="{909E8E84-426E-40DD-AFC4-6F175D3DCCD1}">
              <a14:hiddenFill xmlns:a14="http://schemas.microsoft.com/office/drawing/2010/main">
                <a:solidFill>
                  <a:srgbClr val="FFFFFF"/>
                </a:solidFill>
              </a14:hiddenFill>
            </a:ext>
          </a:extLst>
        </p:spPr>
      </p:pic>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24529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D35ECF-09DD-C237-334F-38861E9D3E3F}"/>
              </a:ext>
            </a:extLst>
          </p:cNvPr>
          <p:cNvSpPr>
            <a:spLocks noGrp="1"/>
          </p:cNvSpPr>
          <p:nvPr>
            <p:ph type="title"/>
          </p:nvPr>
        </p:nvSpPr>
        <p:spPr>
          <a:xfrm>
            <a:off x="630936" y="251729"/>
            <a:ext cx="4818888" cy="1869679"/>
          </a:xfrm>
        </p:spPr>
        <p:txBody>
          <a:bodyPr anchor="b">
            <a:normAutofit/>
          </a:bodyPr>
          <a:lstStyle/>
          <a:p>
            <a:pPr algn="ctr"/>
            <a:r>
              <a:rPr lang="en-US" sz="3100" dirty="0"/>
              <a:t>Brainstorming:</a:t>
            </a:r>
            <a:br>
              <a:rPr lang="en-US" sz="3100" dirty="0"/>
            </a:br>
            <a:r>
              <a:rPr lang="en-US" sz="3100" dirty="0"/>
              <a:t>Establishing connections through networking</a:t>
            </a:r>
            <a:br>
              <a:rPr lang="en-US" sz="2200" dirty="0"/>
            </a:br>
            <a:endParaRPr lang="en-US" sz="2200" dirty="0"/>
          </a:p>
        </p:txBody>
      </p:sp>
      <p:sp>
        <p:nvSpPr>
          <p:cNvPr id="717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CA3A15-0920-D95F-D937-A959599EAA60}"/>
              </a:ext>
            </a:extLst>
          </p:cNvPr>
          <p:cNvSpPr>
            <a:spLocks noGrp="1"/>
          </p:cNvSpPr>
          <p:nvPr>
            <p:ph idx="1"/>
          </p:nvPr>
        </p:nvSpPr>
        <p:spPr>
          <a:xfrm>
            <a:off x="630936" y="2660904"/>
            <a:ext cx="6912864" cy="3547872"/>
          </a:xfrm>
        </p:spPr>
        <p:txBody>
          <a:bodyPr anchor="t">
            <a:normAutofit/>
          </a:bodyPr>
          <a:lstStyle/>
          <a:p>
            <a:pPr marL="0" indent="0">
              <a:lnSpc>
                <a:spcPct val="150000"/>
              </a:lnSpc>
              <a:buNone/>
            </a:pPr>
            <a:r>
              <a:rPr lang="en-US" sz="2400" dirty="0"/>
              <a:t>What do you think the process of networking involves? </a:t>
            </a:r>
          </a:p>
          <a:p>
            <a:pPr marL="0" indent="0">
              <a:lnSpc>
                <a:spcPct val="150000"/>
              </a:lnSpc>
              <a:buNone/>
            </a:pPr>
            <a:r>
              <a:rPr lang="en-US" sz="2400" dirty="0"/>
              <a:t>How can you develop your own network?</a:t>
            </a:r>
          </a:p>
          <a:p>
            <a:pPr marL="0" indent="0">
              <a:lnSpc>
                <a:spcPct val="150000"/>
              </a:lnSpc>
              <a:buNone/>
            </a:pPr>
            <a:r>
              <a:rPr lang="en-US" sz="2400" dirty="0"/>
              <a:t>Do you thinking there is a right or wrong way in developing a network?  </a:t>
            </a:r>
          </a:p>
        </p:txBody>
      </p:sp>
      <p:pic>
        <p:nvPicPr>
          <p:cNvPr id="7170" name="Picture 2" descr="Dadsplaining at Work | nerdthoughts">
            <a:extLst>
              <a:ext uri="{FF2B5EF4-FFF2-40B4-BE49-F238E27FC236}">
                <a16:creationId xmlns:a16="http://schemas.microsoft.com/office/drawing/2014/main" id="{FFB439E1-AED0-8737-6A40-3F7160E9AFE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91010" y="621792"/>
            <a:ext cx="3235147"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36966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2EBBDA-FCD5-36F7-3943-A83C763E9327}"/>
              </a:ext>
            </a:extLst>
          </p:cNvPr>
          <p:cNvSpPr>
            <a:spLocks noGrp="1"/>
          </p:cNvSpPr>
          <p:nvPr>
            <p:ph type="title"/>
          </p:nvPr>
        </p:nvSpPr>
        <p:spPr>
          <a:xfrm>
            <a:off x="630936" y="639520"/>
            <a:ext cx="3429000" cy="1719072"/>
          </a:xfrm>
        </p:spPr>
        <p:txBody>
          <a:bodyPr anchor="b">
            <a:normAutofit fontScale="90000"/>
          </a:bodyPr>
          <a:lstStyle/>
          <a:p>
            <a:pPr algn="ctr"/>
            <a:r>
              <a:rPr lang="en-US" sz="4600" dirty="0"/>
              <a:t>Process of building a network </a:t>
            </a:r>
          </a:p>
        </p:txBody>
      </p:sp>
      <p:sp>
        <p:nvSpPr>
          <p:cNvPr id="615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438FEA-22F8-7B60-7736-9A2B965BAC55}"/>
              </a:ext>
            </a:extLst>
          </p:cNvPr>
          <p:cNvSpPr>
            <a:spLocks noGrp="1"/>
          </p:cNvSpPr>
          <p:nvPr>
            <p:ph idx="1"/>
          </p:nvPr>
        </p:nvSpPr>
        <p:spPr>
          <a:xfrm>
            <a:off x="-1" y="2807208"/>
            <a:ext cx="6729413" cy="3995928"/>
          </a:xfrm>
        </p:spPr>
        <p:txBody>
          <a:bodyPr anchor="t">
            <a:normAutofit lnSpcReduction="10000"/>
          </a:bodyPr>
          <a:lstStyle/>
          <a:p>
            <a:pPr marL="0" indent="0">
              <a:buNone/>
            </a:pPr>
            <a:r>
              <a:rPr lang="en-GB" sz="1800" b="0" i="0" dirty="0">
                <a:effectLst/>
                <a:latin typeface="Söhne"/>
              </a:rPr>
              <a:t>Phillips and Ellinas (2014) provide practical steps to build a network: </a:t>
            </a:r>
          </a:p>
          <a:p>
            <a:pPr marL="514350" indent="-514350">
              <a:buAutoNum type="arabicParenR"/>
            </a:pPr>
            <a:r>
              <a:rPr lang="en-GB" sz="1800" b="0" i="0" dirty="0">
                <a:effectLst/>
                <a:latin typeface="Söhne"/>
              </a:rPr>
              <a:t>Identif</a:t>
            </a:r>
            <a:r>
              <a:rPr lang="en-GB" sz="1800" dirty="0">
                <a:latin typeface="Söhne"/>
              </a:rPr>
              <a:t>y</a:t>
            </a:r>
          </a:p>
          <a:p>
            <a:pPr marL="514350" indent="-514350">
              <a:buAutoNum type="arabicParenR"/>
            </a:pPr>
            <a:r>
              <a:rPr lang="en-GB" sz="1800" b="0" i="0" dirty="0">
                <a:effectLst/>
                <a:latin typeface="Söhne"/>
              </a:rPr>
              <a:t>Connect</a:t>
            </a:r>
          </a:p>
          <a:p>
            <a:pPr marL="514350" indent="-514350">
              <a:buAutoNum type="arabicParenR"/>
            </a:pPr>
            <a:r>
              <a:rPr lang="en-GB" sz="1800" b="0" i="0" dirty="0">
                <a:effectLst/>
                <a:latin typeface="Söhne"/>
              </a:rPr>
              <a:t>Meeting</a:t>
            </a:r>
          </a:p>
          <a:p>
            <a:pPr marL="514350" indent="-514350">
              <a:buAutoNum type="arabicParenR"/>
            </a:pPr>
            <a:r>
              <a:rPr lang="en-GB" sz="1800" b="0" i="0" dirty="0">
                <a:effectLst/>
                <a:latin typeface="Söhne"/>
              </a:rPr>
              <a:t>Listen</a:t>
            </a:r>
          </a:p>
          <a:p>
            <a:pPr marL="514350" indent="-514350">
              <a:buAutoNum type="arabicParenR"/>
            </a:pPr>
            <a:r>
              <a:rPr lang="en-GB" sz="1800" b="0" i="0" dirty="0">
                <a:effectLst/>
                <a:latin typeface="Söhne"/>
              </a:rPr>
              <a:t>He</a:t>
            </a:r>
            <a:r>
              <a:rPr lang="en-GB" sz="1800" dirty="0">
                <a:latin typeface="Söhne"/>
              </a:rPr>
              <a:t>lp</a:t>
            </a:r>
          </a:p>
          <a:p>
            <a:pPr marL="514350" indent="-514350">
              <a:buAutoNum type="arabicParenR"/>
            </a:pPr>
            <a:r>
              <a:rPr lang="en-GB" sz="1800" b="0" i="0" dirty="0">
                <a:effectLst/>
                <a:latin typeface="Söhne"/>
              </a:rPr>
              <a:t>Support</a:t>
            </a:r>
          </a:p>
          <a:p>
            <a:pPr marL="514350" indent="-514350">
              <a:buAutoNum type="arabicParenR"/>
            </a:pPr>
            <a:r>
              <a:rPr lang="en-GB" sz="1800" b="0" i="0" dirty="0">
                <a:effectLst/>
                <a:latin typeface="Söhne"/>
              </a:rPr>
              <a:t>Trust</a:t>
            </a:r>
          </a:p>
          <a:p>
            <a:pPr marL="514350" indent="-514350">
              <a:buAutoNum type="arabicParenR"/>
            </a:pPr>
            <a:r>
              <a:rPr lang="en-GB" sz="1800" dirty="0">
                <a:latin typeface="Söhne"/>
              </a:rPr>
              <a:t>Cheering</a:t>
            </a:r>
          </a:p>
          <a:p>
            <a:pPr marL="514350" indent="-514350">
              <a:buAutoNum type="arabicParenR"/>
            </a:pPr>
            <a:r>
              <a:rPr lang="en-GB" sz="1800" b="0" i="0" dirty="0">
                <a:effectLst/>
                <a:latin typeface="Söhne"/>
              </a:rPr>
              <a:t>Ask</a:t>
            </a:r>
          </a:p>
          <a:p>
            <a:pPr marL="514350" indent="-514350">
              <a:buAutoNum type="arabicParenR"/>
            </a:pPr>
            <a:r>
              <a:rPr lang="en-GB" sz="1800" b="0" i="0" dirty="0">
                <a:effectLst/>
                <a:latin typeface="Söhne"/>
              </a:rPr>
              <a:t>Thanking</a:t>
            </a:r>
            <a:endParaRPr lang="en-GB" sz="1800" dirty="0">
              <a:latin typeface="Söhne"/>
            </a:endParaRPr>
          </a:p>
          <a:p>
            <a:pPr marL="0" indent="0">
              <a:buNone/>
            </a:pPr>
            <a:endParaRPr lang="en-GB" sz="1200" b="0" i="0" dirty="0">
              <a:effectLst/>
              <a:latin typeface="Söhne"/>
            </a:endParaRPr>
          </a:p>
          <a:p>
            <a:endParaRPr lang="en-US" sz="1200" dirty="0"/>
          </a:p>
        </p:txBody>
      </p:sp>
      <p:pic>
        <p:nvPicPr>
          <p:cNvPr id="6146" name="Picture 2" descr="10 best networking sites for tech professionals | ZDNET">
            <a:extLst>
              <a:ext uri="{FF2B5EF4-FFF2-40B4-BE49-F238E27FC236}">
                <a16:creationId xmlns:a16="http://schemas.microsoft.com/office/drawing/2014/main" id="{D2471EA8-1B84-0952-95E8-305FD7D49B7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08376" y="0"/>
            <a:ext cx="5683624"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79409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92C09F-8B27-6492-0012-6997BAB06D08}"/>
              </a:ext>
            </a:extLst>
          </p:cNvPr>
          <p:cNvSpPr>
            <a:spLocks noGrp="1"/>
          </p:cNvSpPr>
          <p:nvPr>
            <p:ph type="title"/>
          </p:nvPr>
        </p:nvSpPr>
        <p:spPr>
          <a:xfrm>
            <a:off x="630936" y="640080"/>
            <a:ext cx="4818888" cy="1481328"/>
          </a:xfrm>
        </p:spPr>
        <p:txBody>
          <a:bodyPr anchor="b">
            <a:normAutofit/>
          </a:bodyPr>
          <a:lstStyle/>
          <a:p>
            <a:r>
              <a:rPr lang="en-US" sz="5000"/>
              <a:t>How big should my network be? </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09AC26-87DE-DEB0-9B1F-8C079706F835}"/>
              </a:ext>
            </a:extLst>
          </p:cNvPr>
          <p:cNvSpPr>
            <a:spLocks noGrp="1"/>
          </p:cNvSpPr>
          <p:nvPr>
            <p:ph idx="1"/>
          </p:nvPr>
        </p:nvSpPr>
        <p:spPr>
          <a:xfrm>
            <a:off x="0" y="2660904"/>
            <a:ext cx="6872288" cy="4142232"/>
          </a:xfrm>
        </p:spPr>
        <p:txBody>
          <a:bodyPr anchor="t">
            <a:normAutofit/>
          </a:bodyPr>
          <a:lstStyle/>
          <a:p>
            <a:pPr marL="0" indent="0">
              <a:buNone/>
            </a:pPr>
            <a:r>
              <a:rPr lang="en-US" sz="1700" dirty="0"/>
              <a:t>Living in an interconnected world provides numerous opportunities to develop connections, but how many should one have?</a:t>
            </a:r>
          </a:p>
          <a:p>
            <a:pPr marL="0" indent="0">
              <a:buNone/>
            </a:pPr>
            <a:endParaRPr lang="en-US" sz="1700" dirty="0"/>
          </a:p>
          <a:p>
            <a:pPr marL="0" indent="0">
              <a:buNone/>
            </a:pPr>
            <a:r>
              <a:rPr lang="en-US" sz="1700" dirty="0"/>
              <a:t>Dunbar’s Law argues that our brains lack the capacity to maintain more than 150 connections. </a:t>
            </a:r>
          </a:p>
          <a:p>
            <a:pPr marL="0" indent="0">
              <a:buNone/>
            </a:pPr>
            <a:endParaRPr lang="en-US" sz="1700" dirty="0"/>
          </a:p>
          <a:p>
            <a:r>
              <a:rPr lang="en-US" sz="1700" dirty="0"/>
              <a:t>Closed </a:t>
            </a:r>
          </a:p>
          <a:p>
            <a:r>
              <a:rPr lang="en-US" sz="1700" dirty="0"/>
              <a:t>Selective </a:t>
            </a:r>
          </a:p>
          <a:p>
            <a:r>
              <a:rPr lang="en-US" sz="1700" dirty="0"/>
              <a:t>Open </a:t>
            </a:r>
          </a:p>
          <a:p>
            <a:r>
              <a:rPr lang="en-US" sz="1700" dirty="0"/>
              <a:t>Hybrid </a:t>
            </a:r>
          </a:p>
          <a:p>
            <a:pPr marL="0" indent="0">
              <a:buNone/>
            </a:pPr>
            <a:endParaRPr lang="en-US" sz="1700" dirty="0"/>
          </a:p>
          <a:p>
            <a:pPr marL="0" indent="0">
              <a:buNone/>
            </a:pPr>
            <a:r>
              <a:rPr lang="en-US" sz="1700" dirty="0"/>
              <a:t>(Phillips and Ellinas, 2014) </a:t>
            </a:r>
          </a:p>
          <a:p>
            <a:pPr marL="0" indent="0">
              <a:buNone/>
            </a:pPr>
            <a:endParaRPr lang="en-US" sz="1700" dirty="0"/>
          </a:p>
        </p:txBody>
      </p:sp>
      <p:pic>
        <p:nvPicPr>
          <p:cNvPr id="4" name="Picture 2" descr="Dadsplaining at Work | nerdthoughts">
            <a:extLst>
              <a:ext uri="{FF2B5EF4-FFF2-40B4-BE49-F238E27FC236}">
                <a16:creationId xmlns:a16="http://schemas.microsoft.com/office/drawing/2014/main" id="{549C4261-604C-5DCD-9845-95A0E8B2975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10958" y="640080"/>
            <a:ext cx="3235147"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4447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10 best networking sites for tech professionals | ZDNET">
            <a:extLst>
              <a:ext uri="{FF2B5EF4-FFF2-40B4-BE49-F238E27FC236}">
                <a16:creationId xmlns:a16="http://schemas.microsoft.com/office/drawing/2014/main" id="{00A57EE8-2F2F-3461-75A7-31E6DBEA9E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176" r="34181"/>
          <a:stretch/>
        </p:blipFill>
        <p:spPr bwMode="auto">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3BFB23F-8B73-9BC1-7F85-390909E71D60}"/>
              </a:ext>
            </a:extLst>
          </p:cNvPr>
          <p:cNvSpPr>
            <a:spLocks noGrp="1"/>
          </p:cNvSpPr>
          <p:nvPr>
            <p:ph type="title"/>
          </p:nvPr>
        </p:nvSpPr>
        <p:spPr>
          <a:xfrm>
            <a:off x="1096771" y="0"/>
            <a:ext cx="6831188" cy="1322887"/>
          </a:xfrm>
        </p:spPr>
        <p:txBody>
          <a:bodyPr>
            <a:normAutofit/>
          </a:bodyPr>
          <a:lstStyle/>
          <a:p>
            <a:pPr algn="ctr"/>
            <a:r>
              <a:rPr lang="en-US" dirty="0"/>
              <a:t>Networking spheres </a:t>
            </a:r>
          </a:p>
        </p:txBody>
      </p:sp>
      <p:sp>
        <p:nvSpPr>
          <p:cNvPr id="3" name="Content Placeholder 2">
            <a:extLst>
              <a:ext uri="{FF2B5EF4-FFF2-40B4-BE49-F238E27FC236}">
                <a16:creationId xmlns:a16="http://schemas.microsoft.com/office/drawing/2014/main" id="{0F0F1A3A-9899-3C4C-BC5B-7C2D4F9129A4}"/>
              </a:ext>
            </a:extLst>
          </p:cNvPr>
          <p:cNvSpPr>
            <a:spLocks noGrp="1"/>
          </p:cNvSpPr>
          <p:nvPr>
            <p:ph idx="1"/>
          </p:nvPr>
        </p:nvSpPr>
        <p:spPr>
          <a:xfrm>
            <a:off x="0" y="1322887"/>
            <a:ext cx="8086725" cy="5535113"/>
          </a:xfrm>
        </p:spPr>
        <p:txBody>
          <a:bodyPr>
            <a:normAutofit fontScale="92500" lnSpcReduction="20000"/>
          </a:bodyPr>
          <a:lstStyle/>
          <a:p>
            <a:pPr marL="0" indent="0">
              <a:buNone/>
            </a:pPr>
            <a:r>
              <a:rPr lang="en-US" sz="1700" b="1" dirty="0"/>
              <a:t>Career Network</a:t>
            </a:r>
            <a:r>
              <a:rPr lang="en-US" sz="1700" dirty="0"/>
              <a:t>:</a:t>
            </a:r>
          </a:p>
          <a:p>
            <a:r>
              <a:rPr lang="en-US" sz="1700" dirty="0"/>
              <a:t>Learn about new career </a:t>
            </a:r>
          </a:p>
          <a:p>
            <a:r>
              <a:rPr lang="en-US" sz="1700" dirty="0"/>
              <a:t>Diversity assists in landing new positions </a:t>
            </a:r>
          </a:p>
          <a:p>
            <a:pPr marL="0" indent="0">
              <a:buNone/>
            </a:pPr>
            <a:endParaRPr lang="en-US" sz="1700" dirty="0"/>
          </a:p>
          <a:p>
            <a:pPr marL="0" indent="0">
              <a:buNone/>
            </a:pPr>
            <a:r>
              <a:rPr lang="en-US" sz="1700" b="1" dirty="0"/>
              <a:t>Social Network</a:t>
            </a:r>
            <a:r>
              <a:rPr lang="en-US" sz="1700" dirty="0"/>
              <a:t>:</a:t>
            </a:r>
          </a:p>
          <a:p>
            <a:r>
              <a:rPr lang="en-US" sz="1700" dirty="0"/>
              <a:t>Developed unknowingly </a:t>
            </a:r>
          </a:p>
          <a:p>
            <a:r>
              <a:rPr lang="en-US" sz="1700" dirty="0"/>
              <a:t>Gravitate towards people who share similar values and aspirations (Bonding, Closed networking). </a:t>
            </a:r>
          </a:p>
          <a:p>
            <a:pPr marL="0" indent="0">
              <a:buNone/>
            </a:pPr>
            <a:endParaRPr lang="en-US" sz="1700" dirty="0"/>
          </a:p>
          <a:p>
            <a:pPr marL="0" indent="0">
              <a:buNone/>
            </a:pPr>
            <a:r>
              <a:rPr lang="en-US" sz="1700" b="1" dirty="0"/>
              <a:t>Support Network</a:t>
            </a:r>
            <a:r>
              <a:rPr lang="en-US" sz="1700" dirty="0"/>
              <a:t>: </a:t>
            </a:r>
          </a:p>
          <a:p>
            <a:r>
              <a:rPr lang="en-US" sz="1700" dirty="0"/>
              <a:t>Typically, friends and family </a:t>
            </a:r>
          </a:p>
          <a:p>
            <a:r>
              <a:rPr lang="en-US" sz="1700" dirty="0"/>
              <a:t>Support in identifying employment opportunities </a:t>
            </a:r>
          </a:p>
          <a:p>
            <a:pPr marL="0" indent="0">
              <a:buNone/>
            </a:pPr>
            <a:endParaRPr lang="en-US" sz="1700" dirty="0"/>
          </a:p>
          <a:p>
            <a:pPr marL="0" indent="0">
              <a:buNone/>
            </a:pPr>
            <a:r>
              <a:rPr lang="en-US" sz="1700" b="1" dirty="0"/>
              <a:t>Community Network</a:t>
            </a:r>
            <a:r>
              <a:rPr lang="en-US" sz="1700" dirty="0"/>
              <a:t>: </a:t>
            </a:r>
          </a:p>
          <a:p>
            <a:r>
              <a:rPr lang="en-US" sz="1700" dirty="0"/>
              <a:t>Overlooked area</a:t>
            </a:r>
          </a:p>
          <a:p>
            <a:r>
              <a:rPr lang="en-US" sz="1700" dirty="0"/>
              <a:t>This area can have potential impact on the other networks.</a:t>
            </a:r>
          </a:p>
          <a:p>
            <a:endParaRPr lang="en-US" sz="1700" dirty="0"/>
          </a:p>
          <a:p>
            <a:pPr marL="0" indent="0">
              <a:buNone/>
            </a:pPr>
            <a:r>
              <a:rPr lang="en-US" sz="1700" dirty="0"/>
              <a:t>(Phillips and Ellinas, 2014) </a:t>
            </a:r>
          </a:p>
          <a:p>
            <a:endParaRPr lang="en-US" sz="700" dirty="0"/>
          </a:p>
        </p:txBody>
      </p:sp>
    </p:spTree>
    <p:extLst>
      <p:ext uri="{BB962C8B-B14F-4D97-AF65-F5344CB8AC3E}">
        <p14:creationId xmlns:p14="http://schemas.microsoft.com/office/powerpoint/2010/main" val="24364646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E49C4-0545-D3AB-B24E-E804DE4E2067}"/>
              </a:ext>
            </a:extLst>
          </p:cNvPr>
          <p:cNvSpPr>
            <a:spLocks noGrp="1"/>
          </p:cNvSpPr>
          <p:nvPr>
            <p:ph type="title"/>
          </p:nvPr>
        </p:nvSpPr>
        <p:spPr>
          <a:xfrm>
            <a:off x="838200" y="18255"/>
            <a:ext cx="10515600" cy="1325563"/>
          </a:xfrm>
        </p:spPr>
        <p:txBody>
          <a:bodyPr/>
          <a:lstStyle/>
          <a:p>
            <a:pPr algn="ctr"/>
            <a:r>
              <a:rPr lang="en-US" dirty="0"/>
              <a:t>Networking in live environments </a:t>
            </a:r>
          </a:p>
        </p:txBody>
      </p:sp>
      <p:sp>
        <p:nvSpPr>
          <p:cNvPr id="3" name="Content Placeholder 2">
            <a:extLst>
              <a:ext uri="{FF2B5EF4-FFF2-40B4-BE49-F238E27FC236}">
                <a16:creationId xmlns:a16="http://schemas.microsoft.com/office/drawing/2014/main" id="{FFCD3EDD-4C58-E417-A7FB-0F231831A387}"/>
              </a:ext>
            </a:extLst>
          </p:cNvPr>
          <p:cNvSpPr>
            <a:spLocks noGrp="1"/>
          </p:cNvSpPr>
          <p:nvPr>
            <p:ph idx="1"/>
          </p:nvPr>
        </p:nvSpPr>
        <p:spPr/>
        <p:txBody>
          <a:bodyPr/>
          <a:lstStyle/>
          <a:p>
            <a:pPr marL="0" indent="0" algn="ctr">
              <a:buNone/>
            </a:pPr>
            <a:r>
              <a:rPr lang="en-US" dirty="0"/>
              <a:t>If you were required to attend an employment fair or work event , how would you network? </a:t>
            </a:r>
          </a:p>
        </p:txBody>
      </p:sp>
      <p:pic>
        <p:nvPicPr>
          <p:cNvPr id="4" name="Picture 2" descr="Dadsplaining at Work | nerdthoughts">
            <a:extLst>
              <a:ext uri="{FF2B5EF4-FFF2-40B4-BE49-F238E27FC236}">
                <a16:creationId xmlns:a16="http://schemas.microsoft.com/office/drawing/2014/main" id="{98EC4748-FD21-6202-4C5F-736EB897D35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25801" y="2872709"/>
            <a:ext cx="1916467" cy="33042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530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FB0751-F10C-0894-56E1-AA45D80AEB85}"/>
              </a:ext>
            </a:extLst>
          </p:cNvPr>
          <p:cNvSpPr>
            <a:spLocks noGrp="1"/>
          </p:cNvSpPr>
          <p:nvPr>
            <p:ph type="title"/>
          </p:nvPr>
        </p:nvSpPr>
        <p:spPr>
          <a:xfrm>
            <a:off x="572493" y="238539"/>
            <a:ext cx="11018520" cy="1434415"/>
          </a:xfrm>
        </p:spPr>
        <p:txBody>
          <a:bodyPr anchor="b">
            <a:normAutofit/>
          </a:bodyPr>
          <a:lstStyle/>
          <a:p>
            <a:pPr algn="ctr"/>
            <a:r>
              <a:rPr lang="en-US" sz="5400" dirty="0"/>
              <a:t>How to work a room</a:t>
            </a:r>
          </a:p>
        </p:txBody>
      </p:sp>
      <p:sp>
        <p:nvSpPr>
          <p:cNvPr id="112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594778-C1EF-4DB9-878A-519B1F5CBD20}"/>
              </a:ext>
            </a:extLst>
          </p:cNvPr>
          <p:cNvSpPr>
            <a:spLocks noGrp="1"/>
          </p:cNvSpPr>
          <p:nvPr>
            <p:ph idx="1"/>
          </p:nvPr>
        </p:nvSpPr>
        <p:spPr>
          <a:xfrm>
            <a:off x="572493" y="2071316"/>
            <a:ext cx="6713552" cy="4119172"/>
          </a:xfrm>
        </p:spPr>
        <p:txBody>
          <a:bodyPr anchor="t">
            <a:normAutofit/>
          </a:bodyPr>
          <a:lstStyle/>
          <a:p>
            <a:pPr marL="0" indent="0">
              <a:buNone/>
            </a:pPr>
            <a:r>
              <a:rPr lang="en-US" sz="2200"/>
              <a:t>Phillips and Ellinas (2014) clearly asserts that the first rule of networking is to ‘not work the room’. </a:t>
            </a:r>
          </a:p>
          <a:p>
            <a:pPr marL="0" indent="0">
              <a:buNone/>
            </a:pPr>
            <a:endParaRPr lang="en-US" sz="2200"/>
          </a:p>
          <a:p>
            <a:pPr marL="0" indent="0">
              <a:buNone/>
            </a:pPr>
            <a:r>
              <a:rPr lang="en-GB" sz="2200"/>
              <a:t>The five steps are: </a:t>
            </a:r>
          </a:p>
          <a:p>
            <a:pPr marL="0" indent="0">
              <a:buNone/>
            </a:pPr>
            <a:r>
              <a:rPr lang="en-GB" sz="2200"/>
              <a:t>1) Plan</a:t>
            </a:r>
          </a:p>
          <a:p>
            <a:pPr marL="0" indent="0">
              <a:buNone/>
            </a:pPr>
            <a:r>
              <a:rPr lang="en-GB" sz="2200"/>
              <a:t>2) Meet</a:t>
            </a:r>
          </a:p>
          <a:p>
            <a:pPr marL="0" indent="0">
              <a:buNone/>
            </a:pPr>
            <a:r>
              <a:rPr lang="en-GB" sz="2200"/>
              <a:t>3) Connect </a:t>
            </a:r>
          </a:p>
          <a:p>
            <a:pPr marL="0" indent="0">
              <a:buNone/>
            </a:pPr>
            <a:r>
              <a:rPr lang="en-GB" sz="2200"/>
              <a:t>4)Enlist</a:t>
            </a:r>
          </a:p>
          <a:p>
            <a:pPr marL="0" indent="0">
              <a:buNone/>
            </a:pPr>
            <a:r>
              <a:rPr lang="en-GB" sz="2200"/>
              <a:t>5)Follow up</a:t>
            </a:r>
            <a:endParaRPr lang="en-US" sz="2200"/>
          </a:p>
        </p:txBody>
      </p:sp>
      <p:pic>
        <p:nvPicPr>
          <p:cNvPr id="11266" name="Picture 2" descr="Get networking to boost your business">
            <a:extLst>
              <a:ext uri="{FF2B5EF4-FFF2-40B4-BE49-F238E27FC236}">
                <a16:creationId xmlns:a16="http://schemas.microsoft.com/office/drawing/2014/main" id="{34D36ECE-8A50-A710-5897-C2C1031591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620" r="1925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20481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6454DC-C764-5BEA-817B-3FEE4A9EA8E5}"/>
              </a:ext>
            </a:extLst>
          </p:cNvPr>
          <p:cNvSpPr>
            <a:spLocks noGrp="1"/>
          </p:cNvSpPr>
          <p:nvPr>
            <p:ph type="title"/>
          </p:nvPr>
        </p:nvSpPr>
        <p:spPr>
          <a:xfrm>
            <a:off x="572493" y="238539"/>
            <a:ext cx="11018520" cy="1434415"/>
          </a:xfrm>
        </p:spPr>
        <p:txBody>
          <a:bodyPr anchor="b">
            <a:normAutofit/>
          </a:bodyPr>
          <a:lstStyle/>
          <a:p>
            <a:r>
              <a:rPr lang="en-US" sz="5400"/>
              <a:t>How to work a room: Planning </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C066E1-E286-A5C9-90FB-FCA905AB8F51}"/>
              </a:ext>
            </a:extLst>
          </p:cNvPr>
          <p:cNvSpPr>
            <a:spLocks noGrp="1"/>
          </p:cNvSpPr>
          <p:nvPr>
            <p:ph idx="1"/>
          </p:nvPr>
        </p:nvSpPr>
        <p:spPr>
          <a:xfrm>
            <a:off x="572493" y="2071316"/>
            <a:ext cx="6713552" cy="4119172"/>
          </a:xfrm>
        </p:spPr>
        <p:txBody>
          <a:bodyPr anchor="t">
            <a:normAutofit/>
          </a:bodyPr>
          <a:lstStyle/>
          <a:p>
            <a:pPr marL="0" indent="0">
              <a:buNone/>
            </a:pPr>
            <a:r>
              <a:rPr lang="en-US" sz="2200" dirty="0"/>
              <a:t>Knowing who is in the room provides:</a:t>
            </a:r>
          </a:p>
          <a:p>
            <a:r>
              <a:rPr lang="en-US" sz="2200" dirty="0"/>
              <a:t> Feelings of safety and comfortability</a:t>
            </a:r>
          </a:p>
          <a:p>
            <a:r>
              <a:rPr lang="en-US" sz="2200" dirty="0"/>
              <a:t> This may be considered as closed networking </a:t>
            </a:r>
          </a:p>
          <a:p>
            <a:pPr marL="0" indent="0">
              <a:buNone/>
            </a:pPr>
            <a:r>
              <a:rPr lang="en-US" sz="2200" dirty="0"/>
              <a:t>Why are you attending? </a:t>
            </a:r>
          </a:p>
          <a:p>
            <a:r>
              <a:rPr lang="en-US" sz="2200" dirty="0"/>
              <a:t>Socialize </a:t>
            </a:r>
          </a:p>
          <a:p>
            <a:r>
              <a:rPr lang="en-US" sz="2200" dirty="0"/>
              <a:t>Build existing relationships</a:t>
            </a:r>
          </a:p>
          <a:p>
            <a:r>
              <a:rPr lang="en-US" sz="2200" dirty="0"/>
              <a:t>To learn </a:t>
            </a:r>
          </a:p>
          <a:p>
            <a:r>
              <a:rPr lang="en-US" sz="2200" dirty="0"/>
              <a:t>Meeting new contacts  </a:t>
            </a:r>
          </a:p>
          <a:p>
            <a:pPr marL="0" indent="0">
              <a:buNone/>
            </a:pPr>
            <a:endParaRPr lang="en-US" sz="2200" dirty="0"/>
          </a:p>
        </p:txBody>
      </p:sp>
      <p:pic>
        <p:nvPicPr>
          <p:cNvPr id="4" name="Picture 2" descr="Get networking to boost your business">
            <a:extLst>
              <a:ext uri="{FF2B5EF4-FFF2-40B4-BE49-F238E27FC236}">
                <a16:creationId xmlns:a16="http://schemas.microsoft.com/office/drawing/2014/main" id="{3B4C6644-2F5C-F51D-00F1-0563EF64B7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620" r="1925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3651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FB605C-EFDF-ACE6-E135-3F8022BB88E5}"/>
              </a:ext>
            </a:extLst>
          </p:cNvPr>
          <p:cNvSpPr>
            <a:spLocks noGrp="1"/>
          </p:cNvSpPr>
          <p:nvPr>
            <p:ph type="title"/>
          </p:nvPr>
        </p:nvSpPr>
        <p:spPr>
          <a:xfrm>
            <a:off x="572493" y="238539"/>
            <a:ext cx="11018520" cy="1434415"/>
          </a:xfrm>
        </p:spPr>
        <p:txBody>
          <a:bodyPr anchor="b">
            <a:normAutofit/>
          </a:bodyPr>
          <a:lstStyle/>
          <a:p>
            <a:r>
              <a:rPr lang="en-US" sz="5400"/>
              <a:t>How to work the room: Preparation </a:t>
            </a:r>
          </a:p>
        </p:txBody>
      </p:sp>
      <p:sp>
        <p:nvSpPr>
          <p:cNvPr id="133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101831-6625-302D-5295-44A10F8ACFA2}"/>
              </a:ext>
            </a:extLst>
          </p:cNvPr>
          <p:cNvSpPr>
            <a:spLocks noGrp="1"/>
          </p:cNvSpPr>
          <p:nvPr>
            <p:ph idx="1"/>
          </p:nvPr>
        </p:nvSpPr>
        <p:spPr>
          <a:xfrm>
            <a:off x="0" y="2071316"/>
            <a:ext cx="7286045" cy="4750108"/>
          </a:xfrm>
        </p:spPr>
        <p:txBody>
          <a:bodyPr anchor="t">
            <a:normAutofit/>
          </a:bodyPr>
          <a:lstStyle/>
          <a:p>
            <a:pPr marL="0" indent="0">
              <a:buNone/>
            </a:pPr>
            <a:r>
              <a:rPr lang="en-US" sz="2000" dirty="0"/>
              <a:t>Preparation is the foundation for successful outcomes. </a:t>
            </a:r>
          </a:p>
          <a:p>
            <a:pPr marL="0" indent="0">
              <a:buNone/>
            </a:pPr>
            <a:endParaRPr lang="en-US" sz="2000" dirty="0"/>
          </a:p>
          <a:p>
            <a:pPr marL="0" indent="0">
              <a:buNone/>
            </a:pPr>
            <a:r>
              <a:rPr lang="en-US" sz="2000" b="1" dirty="0"/>
              <a:t>Resources: </a:t>
            </a:r>
          </a:p>
          <a:p>
            <a:r>
              <a:rPr lang="en-US" sz="2000" dirty="0"/>
              <a:t>Businesses cards</a:t>
            </a:r>
          </a:p>
          <a:p>
            <a:r>
              <a:rPr lang="en-US" sz="2000" dirty="0"/>
              <a:t>Appropriate attire </a:t>
            </a:r>
          </a:p>
          <a:p>
            <a:pPr marL="0" indent="0">
              <a:buNone/>
            </a:pPr>
            <a:r>
              <a:rPr lang="en-US" sz="2000" b="1" dirty="0"/>
              <a:t>Information: </a:t>
            </a:r>
          </a:p>
          <a:p>
            <a:r>
              <a:rPr lang="en-US" sz="2000" dirty="0"/>
              <a:t>Sources to provide clarity </a:t>
            </a:r>
          </a:p>
          <a:p>
            <a:pPr marL="0" indent="0">
              <a:buNone/>
            </a:pPr>
            <a:r>
              <a:rPr lang="en-US" sz="2000" b="1" dirty="0"/>
              <a:t>Knowing what to say</a:t>
            </a:r>
            <a:r>
              <a:rPr lang="en-US" sz="2000" dirty="0"/>
              <a:t>: </a:t>
            </a:r>
          </a:p>
          <a:p>
            <a:r>
              <a:rPr lang="en-US" sz="2000" dirty="0"/>
              <a:t>Don’t over rehearse </a:t>
            </a:r>
          </a:p>
          <a:p>
            <a:r>
              <a:rPr lang="en-US" sz="2000" dirty="0"/>
              <a:t>Stive for authenticity </a:t>
            </a:r>
          </a:p>
          <a:p>
            <a:r>
              <a:rPr lang="en-US" sz="2000" dirty="0"/>
              <a:t>Communicate effectively and consistency   </a:t>
            </a:r>
          </a:p>
          <a:p>
            <a:pPr marL="0" indent="0">
              <a:buNone/>
            </a:pPr>
            <a:endParaRPr lang="en-US" sz="1700" dirty="0"/>
          </a:p>
        </p:txBody>
      </p:sp>
      <p:pic>
        <p:nvPicPr>
          <p:cNvPr id="13314" name="Picture 2" descr="4 Tips for Growing Your Professional Network | HBS Online">
            <a:extLst>
              <a:ext uri="{FF2B5EF4-FFF2-40B4-BE49-F238E27FC236}">
                <a16:creationId xmlns:a16="http://schemas.microsoft.com/office/drawing/2014/main" id="{D8D0ED3F-5FEE-C699-1A16-3F4F4FD4A1B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885" r="15014" b="2"/>
          <a:stretch/>
        </p:blipFill>
        <p:spPr bwMode="auto">
          <a:xfrm>
            <a:off x="7675658" y="1911493"/>
            <a:ext cx="4512870" cy="49550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86539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9 Tips for Navigating Your First Networking Event | The Muse">
            <a:extLst>
              <a:ext uri="{FF2B5EF4-FFF2-40B4-BE49-F238E27FC236}">
                <a16:creationId xmlns:a16="http://schemas.microsoft.com/office/drawing/2014/main" id="{7206B503-16CE-7428-CE67-53E4035B61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517" r="11394" b="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4345" name="Rectangle 1434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4C2617-2556-8B28-B464-09C032D13F04}"/>
              </a:ext>
            </a:extLst>
          </p:cNvPr>
          <p:cNvSpPr>
            <a:spLocks noGrp="1"/>
          </p:cNvSpPr>
          <p:nvPr>
            <p:ph type="title"/>
          </p:nvPr>
        </p:nvSpPr>
        <p:spPr>
          <a:xfrm>
            <a:off x="838200" y="365125"/>
            <a:ext cx="3822189" cy="1899912"/>
          </a:xfrm>
        </p:spPr>
        <p:txBody>
          <a:bodyPr>
            <a:normAutofit/>
          </a:bodyPr>
          <a:lstStyle/>
          <a:p>
            <a:r>
              <a:rPr lang="en-US" sz="4000"/>
              <a:t>How to work a room: meeting</a:t>
            </a:r>
          </a:p>
        </p:txBody>
      </p:sp>
      <p:sp>
        <p:nvSpPr>
          <p:cNvPr id="3" name="Content Placeholder 2">
            <a:extLst>
              <a:ext uri="{FF2B5EF4-FFF2-40B4-BE49-F238E27FC236}">
                <a16:creationId xmlns:a16="http://schemas.microsoft.com/office/drawing/2014/main" id="{798AB83D-04ED-EFCC-9421-0A3F84F49913}"/>
              </a:ext>
            </a:extLst>
          </p:cNvPr>
          <p:cNvSpPr>
            <a:spLocks noGrp="1"/>
          </p:cNvSpPr>
          <p:nvPr>
            <p:ph idx="1"/>
          </p:nvPr>
        </p:nvSpPr>
        <p:spPr>
          <a:xfrm>
            <a:off x="838200" y="2434201"/>
            <a:ext cx="3822189" cy="3742762"/>
          </a:xfrm>
        </p:spPr>
        <p:txBody>
          <a:bodyPr>
            <a:normAutofit/>
          </a:bodyPr>
          <a:lstStyle/>
          <a:p>
            <a:pPr marL="0" indent="0">
              <a:buNone/>
            </a:pPr>
            <a:r>
              <a:rPr lang="en-GB" sz="2000"/>
              <a:t>What do people say and feel about you once you’ve left the room? </a:t>
            </a:r>
          </a:p>
          <a:p>
            <a:pPr marL="0" indent="0">
              <a:buNone/>
            </a:pPr>
            <a:endParaRPr lang="en-GB" sz="2000"/>
          </a:p>
          <a:p>
            <a:r>
              <a:rPr lang="en-GB" sz="2000"/>
              <a:t>Be your authentic self. </a:t>
            </a:r>
          </a:p>
          <a:p>
            <a:r>
              <a:rPr lang="en-GB" sz="2000"/>
              <a:t>Be different </a:t>
            </a:r>
          </a:p>
          <a:p>
            <a:r>
              <a:rPr lang="en-GB" sz="2000"/>
              <a:t>Be helpful </a:t>
            </a:r>
          </a:p>
          <a:p>
            <a:r>
              <a:rPr lang="en-GB" sz="2000"/>
              <a:t>Accentuate features </a:t>
            </a:r>
          </a:p>
        </p:txBody>
      </p:sp>
    </p:spTree>
    <p:extLst>
      <p:ext uri="{BB962C8B-B14F-4D97-AF65-F5344CB8AC3E}">
        <p14:creationId xmlns:p14="http://schemas.microsoft.com/office/powerpoint/2010/main" val="4417228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83FA22-0805-44D5-9C0F-CF59864684D1}"/>
              </a:ext>
            </a:extLst>
          </p:cNvPr>
          <p:cNvSpPr>
            <a:spLocks noGrp="1"/>
          </p:cNvSpPr>
          <p:nvPr>
            <p:ph type="title"/>
          </p:nvPr>
        </p:nvSpPr>
        <p:spPr>
          <a:xfrm>
            <a:off x="589560" y="856180"/>
            <a:ext cx="4560584" cy="1128068"/>
          </a:xfrm>
        </p:spPr>
        <p:txBody>
          <a:bodyPr anchor="ctr">
            <a:normAutofit/>
          </a:bodyPr>
          <a:lstStyle/>
          <a:p>
            <a:r>
              <a:rPr lang="en-US" sz="3700"/>
              <a:t>How to work the room: Connect </a:t>
            </a:r>
          </a:p>
        </p:txBody>
      </p:sp>
      <p:grpSp>
        <p:nvGrpSpPr>
          <p:cNvPr id="15369" name="Group 1536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370" name="Rectangle 1536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1" name="Rectangle 1537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373" name="Rectangle 1537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06A905-0AB9-9278-138F-3144EDCE7EA1}"/>
              </a:ext>
            </a:extLst>
          </p:cNvPr>
          <p:cNvSpPr>
            <a:spLocks noGrp="1"/>
          </p:cNvSpPr>
          <p:nvPr>
            <p:ph idx="1"/>
          </p:nvPr>
        </p:nvSpPr>
        <p:spPr>
          <a:xfrm>
            <a:off x="563193" y="2700613"/>
            <a:ext cx="4559425" cy="5012932"/>
          </a:xfrm>
        </p:spPr>
        <p:txBody>
          <a:bodyPr anchor="ctr">
            <a:normAutofit/>
          </a:bodyPr>
          <a:lstStyle/>
          <a:p>
            <a:r>
              <a:rPr lang="en-US" dirty="0"/>
              <a:t>Presenting gifts such as your attention and time are significantly invaluable within this process. </a:t>
            </a:r>
          </a:p>
          <a:p>
            <a:pPr marL="0" indent="0">
              <a:buNone/>
            </a:pPr>
            <a:endParaRPr lang="en-US" dirty="0"/>
          </a:p>
          <a:p>
            <a:r>
              <a:rPr lang="en-US" dirty="0"/>
              <a:t>Conversations should be organic and avoid being a closed book </a:t>
            </a:r>
          </a:p>
          <a:p>
            <a:pPr marL="0" indent="0">
              <a:buNone/>
            </a:pPr>
            <a:endParaRPr lang="en-US" dirty="0"/>
          </a:p>
          <a:p>
            <a:r>
              <a:rPr lang="en-US" dirty="0"/>
              <a:t>Exchange details </a:t>
            </a:r>
          </a:p>
          <a:p>
            <a:pPr marL="0" indent="0">
              <a:buNone/>
            </a:pPr>
            <a:endParaRPr lang="en-US" sz="2000" dirty="0"/>
          </a:p>
          <a:p>
            <a:pPr marL="0" indent="0">
              <a:buNone/>
            </a:pPr>
            <a:endParaRPr lang="en-US" sz="2000" dirty="0"/>
          </a:p>
          <a:p>
            <a:pPr marL="0" indent="0">
              <a:buNone/>
            </a:pPr>
            <a:endParaRPr lang="en-US" sz="2000" dirty="0"/>
          </a:p>
        </p:txBody>
      </p:sp>
      <p:sp>
        <p:nvSpPr>
          <p:cNvPr id="15375" name="Rectangle 1537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7" name="Rectangle 1537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Home | CONNECT">
            <a:extLst>
              <a:ext uri="{FF2B5EF4-FFF2-40B4-BE49-F238E27FC236}">
                <a16:creationId xmlns:a16="http://schemas.microsoft.com/office/drawing/2014/main" id="{3AFB3B8B-0EDD-BEC7-0F62-7BA1219414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062" r="4" b="4"/>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01112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46E24F-6EEB-5DBB-4BDE-74AB6A4130DF}"/>
              </a:ext>
            </a:extLst>
          </p:cNvPr>
          <p:cNvSpPr>
            <a:spLocks noGrp="1"/>
          </p:cNvSpPr>
          <p:nvPr>
            <p:ph type="title"/>
          </p:nvPr>
        </p:nvSpPr>
        <p:spPr>
          <a:xfrm>
            <a:off x="572493" y="238539"/>
            <a:ext cx="11018520" cy="1434415"/>
          </a:xfrm>
        </p:spPr>
        <p:txBody>
          <a:bodyPr anchor="b">
            <a:normAutofit/>
          </a:bodyPr>
          <a:lstStyle/>
          <a:p>
            <a:r>
              <a:rPr lang="en-US" sz="5400"/>
              <a:t>How to work the room: Enlist</a:t>
            </a:r>
          </a:p>
        </p:txBody>
      </p:sp>
      <p:sp>
        <p:nvSpPr>
          <p:cNvPr id="1639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87772B-C4E5-FE39-87C7-F098E536036C}"/>
              </a:ext>
            </a:extLst>
          </p:cNvPr>
          <p:cNvSpPr>
            <a:spLocks noGrp="1"/>
          </p:cNvSpPr>
          <p:nvPr>
            <p:ph idx="1"/>
          </p:nvPr>
        </p:nvSpPr>
        <p:spPr>
          <a:xfrm>
            <a:off x="572493" y="2071316"/>
            <a:ext cx="6713552" cy="4119172"/>
          </a:xfrm>
        </p:spPr>
        <p:txBody>
          <a:bodyPr anchor="t">
            <a:normAutofit/>
          </a:bodyPr>
          <a:lstStyle/>
          <a:p>
            <a:pPr marL="0" indent="0">
              <a:buNone/>
            </a:pPr>
            <a:r>
              <a:rPr lang="en-US" sz="2400" dirty="0"/>
              <a:t>The question of: “what do you do?” will inevitably pop up within a conversation, therefore, it is important to have a pre-planned summary: </a:t>
            </a:r>
            <a:r>
              <a:rPr lang="en-US" sz="2400" i="1" dirty="0"/>
              <a:t>‘a message in a bottle’</a:t>
            </a:r>
          </a:p>
          <a:p>
            <a:r>
              <a:rPr lang="en-US" sz="2400" dirty="0"/>
              <a:t>It should be short and concise (approx. 15-90 seconds)  </a:t>
            </a:r>
          </a:p>
          <a:p>
            <a:r>
              <a:rPr lang="en-US" sz="2400" dirty="0"/>
              <a:t>The information provided should allow the other person to generate referrals</a:t>
            </a:r>
          </a:p>
          <a:p>
            <a:r>
              <a:rPr lang="en-US" sz="2400" dirty="0"/>
              <a:t>Provide listeners a sense specificity </a:t>
            </a:r>
          </a:p>
          <a:p>
            <a:r>
              <a:rPr lang="en-US" sz="2400" dirty="0"/>
              <a:t>Memorable </a:t>
            </a:r>
          </a:p>
        </p:txBody>
      </p:sp>
      <p:pic>
        <p:nvPicPr>
          <p:cNvPr id="16386" name="Picture 2" descr="This Message in a Bottle Made it From New York to France | Condé Nast  Traveler">
            <a:extLst>
              <a:ext uri="{FF2B5EF4-FFF2-40B4-BE49-F238E27FC236}">
                <a16:creationId xmlns:a16="http://schemas.microsoft.com/office/drawing/2014/main" id="{5D7E41A2-E510-8954-AAD4-90A56FEFAA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590" r="1825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53611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4B832F-5848-BE35-926A-BD66BC0546C6}"/>
              </a:ext>
            </a:extLst>
          </p:cNvPr>
          <p:cNvSpPr>
            <a:spLocks noGrp="1"/>
          </p:cNvSpPr>
          <p:nvPr>
            <p:ph type="title"/>
          </p:nvPr>
        </p:nvSpPr>
        <p:spPr>
          <a:xfrm>
            <a:off x="572493" y="238539"/>
            <a:ext cx="11018520" cy="1434415"/>
          </a:xfrm>
        </p:spPr>
        <p:txBody>
          <a:bodyPr anchor="b">
            <a:normAutofit/>
          </a:bodyPr>
          <a:lstStyle/>
          <a:p>
            <a:r>
              <a:rPr lang="en-US" sz="5400"/>
              <a:t>How to work the room: Follow Up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DA1A77-DD84-47EA-11D0-74CD77D1D2EB}"/>
              </a:ext>
            </a:extLst>
          </p:cNvPr>
          <p:cNvSpPr>
            <a:spLocks noGrp="1"/>
          </p:cNvSpPr>
          <p:nvPr>
            <p:ph idx="1"/>
          </p:nvPr>
        </p:nvSpPr>
        <p:spPr>
          <a:xfrm>
            <a:off x="0" y="2071316"/>
            <a:ext cx="7515225" cy="4795274"/>
          </a:xfrm>
        </p:spPr>
        <p:txBody>
          <a:bodyPr anchor="t">
            <a:normAutofit/>
          </a:bodyPr>
          <a:lstStyle/>
          <a:p>
            <a:pPr marL="0" indent="0">
              <a:buNone/>
            </a:pPr>
            <a:r>
              <a:rPr lang="en-US" sz="2000" dirty="0"/>
              <a:t>This step of the working the room process is arguably the most important step in securing connections at live events. </a:t>
            </a:r>
          </a:p>
          <a:p>
            <a:pPr marL="0" indent="0">
              <a:buNone/>
            </a:pPr>
            <a:endParaRPr lang="en-US" sz="2000" dirty="0"/>
          </a:p>
          <a:p>
            <a:pPr marL="0" indent="0">
              <a:buNone/>
            </a:pPr>
            <a:r>
              <a:rPr lang="en-US" sz="2000" b="1" dirty="0"/>
              <a:t>Same day: </a:t>
            </a:r>
          </a:p>
          <a:p>
            <a:r>
              <a:rPr lang="en-US" sz="2000" dirty="0"/>
              <a:t>Utilize digital technology ( take pictures and social media) </a:t>
            </a:r>
          </a:p>
          <a:p>
            <a:pPr marL="0" indent="0">
              <a:buNone/>
            </a:pPr>
            <a:endParaRPr lang="en-US" sz="2000" dirty="0"/>
          </a:p>
          <a:p>
            <a:pPr marL="0" indent="0">
              <a:buNone/>
            </a:pPr>
            <a:r>
              <a:rPr lang="en-US" sz="2000" b="1" dirty="0"/>
              <a:t>Next day</a:t>
            </a:r>
            <a:r>
              <a:rPr lang="en-US" sz="2000" dirty="0"/>
              <a:t>: </a:t>
            </a:r>
          </a:p>
          <a:p>
            <a:r>
              <a:rPr lang="en-US" sz="2000" dirty="0"/>
              <a:t>Follow up through sending a message or provide additional information of promised</a:t>
            </a:r>
          </a:p>
          <a:p>
            <a:pPr marL="0" indent="0">
              <a:buNone/>
            </a:pPr>
            <a:endParaRPr lang="en-US" sz="2000" dirty="0"/>
          </a:p>
          <a:p>
            <a:pPr marL="0" indent="0">
              <a:buNone/>
            </a:pPr>
            <a:r>
              <a:rPr lang="en-US" sz="2000" b="1" dirty="0"/>
              <a:t>Soon</a:t>
            </a:r>
            <a:r>
              <a:rPr lang="en-US" sz="2000" dirty="0"/>
              <a:t>: </a:t>
            </a:r>
          </a:p>
          <a:p>
            <a:r>
              <a:rPr lang="en-US" sz="2000" dirty="0"/>
              <a:t>Arrange future meetings </a:t>
            </a:r>
          </a:p>
          <a:p>
            <a:pPr marL="0" indent="0">
              <a:buNone/>
            </a:pPr>
            <a:endParaRPr lang="en-US" sz="1700" dirty="0"/>
          </a:p>
        </p:txBody>
      </p:sp>
      <p:pic>
        <p:nvPicPr>
          <p:cNvPr id="4" name="Picture 2" descr="4 Tips for Growing Your Professional Network | HBS Online">
            <a:extLst>
              <a:ext uri="{FF2B5EF4-FFF2-40B4-BE49-F238E27FC236}">
                <a16:creationId xmlns:a16="http://schemas.microsoft.com/office/drawing/2014/main" id="{6BDD1C46-A481-6D86-6CCD-7129A144D1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885" r="15014"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15677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4D1EC-8711-0C02-F8FA-008560256D4C}"/>
              </a:ext>
            </a:extLst>
          </p:cNvPr>
          <p:cNvSpPr>
            <a:spLocks noGrp="1"/>
          </p:cNvSpPr>
          <p:nvPr>
            <p:ph type="title"/>
          </p:nvPr>
        </p:nvSpPr>
        <p:spPr/>
        <p:txBody>
          <a:bodyPr/>
          <a:lstStyle/>
          <a:p>
            <a:pPr algn="ctr"/>
            <a:r>
              <a:rPr lang="en-US" dirty="0"/>
              <a:t>Working the room: The don'ts </a:t>
            </a:r>
          </a:p>
        </p:txBody>
      </p:sp>
      <p:pic>
        <p:nvPicPr>
          <p:cNvPr id="5" name="Content Placeholder 4" descr="A close-up of a card&#10;&#10;Description automatically generated">
            <a:extLst>
              <a:ext uri="{FF2B5EF4-FFF2-40B4-BE49-F238E27FC236}">
                <a16:creationId xmlns:a16="http://schemas.microsoft.com/office/drawing/2014/main" id="{EE60DC80-0617-D321-C899-F1D561F9A217}"/>
              </a:ext>
            </a:extLst>
          </p:cNvPr>
          <p:cNvPicPr>
            <a:picLocks noGrp="1" noChangeAspect="1"/>
          </p:cNvPicPr>
          <p:nvPr>
            <p:ph idx="1"/>
          </p:nvPr>
        </p:nvPicPr>
        <p:blipFill>
          <a:blip r:embed="rId2"/>
          <a:stretch>
            <a:fillRect/>
          </a:stretch>
        </p:blipFill>
        <p:spPr>
          <a:xfrm>
            <a:off x="3214688" y="1319821"/>
            <a:ext cx="6199187" cy="5538179"/>
          </a:xfrm>
        </p:spPr>
      </p:pic>
    </p:spTree>
    <p:extLst>
      <p:ext uri="{BB962C8B-B14F-4D97-AF65-F5344CB8AC3E}">
        <p14:creationId xmlns:p14="http://schemas.microsoft.com/office/powerpoint/2010/main" val="3974016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DA3E6C-B879-CF5E-ED79-F4303481D156}"/>
              </a:ext>
            </a:extLst>
          </p:cNvPr>
          <p:cNvSpPr>
            <a:spLocks noGrp="1"/>
          </p:cNvSpPr>
          <p:nvPr>
            <p:ph type="title"/>
          </p:nvPr>
        </p:nvSpPr>
        <p:spPr>
          <a:xfrm>
            <a:off x="630936" y="640080"/>
            <a:ext cx="4818888" cy="1481328"/>
          </a:xfrm>
        </p:spPr>
        <p:txBody>
          <a:bodyPr anchor="b">
            <a:normAutofit/>
          </a:bodyPr>
          <a:lstStyle/>
          <a:p>
            <a:br>
              <a:rPr lang="en-US" sz="3800"/>
            </a:br>
            <a:r>
              <a:rPr lang="en-US" sz="3800"/>
              <a:t>Introverted Personality </a:t>
            </a:r>
          </a:p>
        </p:txBody>
      </p:sp>
      <p:sp>
        <p:nvSpPr>
          <p:cNvPr id="103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C448FC-DF33-45C0-620B-6663C9AE7BEE}"/>
              </a:ext>
            </a:extLst>
          </p:cNvPr>
          <p:cNvSpPr>
            <a:spLocks noGrp="1"/>
          </p:cNvSpPr>
          <p:nvPr>
            <p:ph idx="1"/>
          </p:nvPr>
        </p:nvSpPr>
        <p:spPr>
          <a:xfrm>
            <a:off x="147918" y="2660904"/>
            <a:ext cx="5593976" cy="4197096"/>
          </a:xfrm>
        </p:spPr>
        <p:txBody>
          <a:bodyPr anchor="t">
            <a:normAutofit/>
          </a:bodyPr>
          <a:lstStyle/>
          <a:p>
            <a:pPr marL="0" indent="0">
              <a:buNone/>
            </a:pPr>
            <a:endParaRPr lang="en-US" sz="1200" dirty="0"/>
          </a:p>
          <a:p>
            <a:pPr marL="0" indent="0">
              <a:buNone/>
            </a:pPr>
            <a:endParaRPr lang="en-US" sz="1200" dirty="0"/>
          </a:p>
          <a:p>
            <a:pPr>
              <a:buFont typeface="Arial" panose="020B0604020202020204" pitchFamily="34" charset="0"/>
              <a:buChar char="•"/>
            </a:pPr>
            <a:r>
              <a:rPr lang="en-GB" sz="1200" dirty="0">
                <a:latin typeface="Source Sans Pro" panose="020B0503030403020204" pitchFamily="34" charset="0"/>
              </a:rPr>
              <a:t>R</a:t>
            </a:r>
            <a:r>
              <a:rPr lang="en-GB" sz="1200" b="0" i="0" u="none" strike="noStrike" dirty="0">
                <a:effectLst/>
                <a:latin typeface="Source Sans Pro" panose="020B0503030403020204" pitchFamily="34" charset="0"/>
              </a:rPr>
              <a:t>eflective</a:t>
            </a:r>
          </a:p>
          <a:p>
            <a:pPr>
              <a:buFont typeface="Arial" panose="020B0604020202020204" pitchFamily="34" charset="0"/>
              <a:buChar char="•"/>
            </a:pPr>
            <a:r>
              <a:rPr lang="en-GB" sz="1200" dirty="0">
                <a:latin typeface="Source Sans Pro" panose="020B0503030403020204" pitchFamily="34" charset="0"/>
              </a:rPr>
              <a:t>S</a:t>
            </a:r>
            <a:r>
              <a:rPr lang="en-GB" sz="1200" b="0" i="0" u="none" strike="noStrike" dirty="0">
                <a:effectLst/>
                <a:latin typeface="Source Sans Pro" panose="020B0503030403020204" pitchFamily="34" charset="0"/>
              </a:rPr>
              <a:t>elf-aware</a:t>
            </a:r>
          </a:p>
          <a:p>
            <a:pPr>
              <a:buFont typeface="Arial" panose="020B0604020202020204" pitchFamily="34" charset="0"/>
              <a:buChar char="•"/>
            </a:pPr>
            <a:r>
              <a:rPr lang="en-GB" sz="1200" b="0" i="0" u="none" strike="noStrike" dirty="0">
                <a:effectLst/>
                <a:latin typeface="Source Sans Pro" panose="020B0503030403020204" pitchFamily="34" charset="0"/>
              </a:rPr>
              <a:t>Take time making decisions</a:t>
            </a:r>
          </a:p>
          <a:p>
            <a:pPr>
              <a:buFont typeface="Arial" panose="020B0604020202020204" pitchFamily="34" charset="0"/>
              <a:buChar char="•"/>
            </a:pPr>
            <a:r>
              <a:rPr lang="en-GB" sz="1200" b="0" i="0" u="none" strike="noStrike" dirty="0">
                <a:effectLst/>
                <a:latin typeface="Source Sans Pro" panose="020B0503030403020204" pitchFamily="34" charset="0"/>
              </a:rPr>
              <a:t>Feel comfortable being alone</a:t>
            </a:r>
          </a:p>
          <a:p>
            <a:pPr>
              <a:buFont typeface="Arial" panose="020B0604020202020204" pitchFamily="34" charset="0"/>
              <a:buChar char="•"/>
            </a:pPr>
            <a:r>
              <a:rPr lang="en-GB" sz="1200" b="0" i="0" u="none" strike="noStrike" dirty="0">
                <a:effectLst/>
                <a:latin typeface="Source Sans Pro" panose="020B0503030403020204" pitchFamily="34" charset="0"/>
              </a:rPr>
              <a:t>Don't like group work</a:t>
            </a:r>
          </a:p>
          <a:p>
            <a:pPr>
              <a:buFont typeface="Arial" panose="020B0604020202020204" pitchFamily="34" charset="0"/>
              <a:buChar char="•"/>
            </a:pPr>
            <a:r>
              <a:rPr lang="en-GB" sz="1200" b="0" i="0" u="none" strike="noStrike" dirty="0">
                <a:effectLst/>
                <a:latin typeface="Source Sans Pro" panose="020B0503030403020204" pitchFamily="34" charset="0"/>
              </a:rPr>
              <a:t>Prefer to write rather than talk</a:t>
            </a:r>
          </a:p>
          <a:p>
            <a:pPr>
              <a:buFont typeface="Arial" panose="020B0604020202020204" pitchFamily="34" charset="0"/>
              <a:buChar char="•"/>
            </a:pPr>
            <a:r>
              <a:rPr lang="en-GB" sz="1200" b="0" i="0" u="none" strike="noStrike" dirty="0">
                <a:effectLst/>
                <a:latin typeface="Source Sans Pro" panose="020B0503030403020204" pitchFamily="34" charset="0"/>
              </a:rPr>
              <a:t>Feel </a:t>
            </a:r>
            <a:r>
              <a:rPr lang="en-GB" sz="1200" b="0" i="0" u="none" strike="noStrike" dirty="0">
                <a:effectLst/>
                <a:latin typeface="Source Sans Pro" panose="020B0503030403020204" pitchFamily="34" charset="0"/>
                <a:hlinkClick r:id="rId2">
                  <a:extLst>
                    <a:ext uri="{A12FA001-AC4F-418D-AE19-62706E023703}">
                      <ahyp:hlinkClr xmlns:ahyp="http://schemas.microsoft.com/office/drawing/2018/hyperlinkcolor" val="tx"/>
                    </a:ext>
                  </a:extLst>
                </a:hlinkClick>
              </a:rPr>
              <a:t>tired</a:t>
            </a:r>
            <a:r>
              <a:rPr lang="en-GB" sz="1200" b="0" i="0" u="none" strike="noStrike" dirty="0">
                <a:effectLst/>
                <a:latin typeface="Source Sans Pro" panose="020B0503030403020204" pitchFamily="34" charset="0"/>
              </a:rPr>
              <a:t> after being in a crowd</a:t>
            </a:r>
          </a:p>
          <a:p>
            <a:pPr>
              <a:buFont typeface="Arial" panose="020B0604020202020204" pitchFamily="34" charset="0"/>
              <a:buChar char="•"/>
            </a:pPr>
            <a:r>
              <a:rPr lang="en-GB" sz="1200" b="0" i="0" u="none" strike="noStrike" dirty="0">
                <a:effectLst/>
                <a:latin typeface="Source Sans Pro" panose="020B0503030403020204" pitchFamily="34" charset="0"/>
              </a:rPr>
              <a:t>Have few friendships, but are very close with these friends</a:t>
            </a:r>
          </a:p>
          <a:p>
            <a:pPr>
              <a:buFont typeface="Arial" panose="020B0604020202020204" pitchFamily="34" charset="0"/>
              <a:buChar char="•"/>
            </a:pPr>
            <a:r>
              <a:rPr lang="en-GB" sz="1200" b="0" i="0" u="none" strike="noStrike" dirty="0">
                <a:effectLst/>
                <a:latin typeface="Source Sans Pro" panose="020B0503030403020204" pitchFamily="34" charset="0"/>
              </a:rPr>
              <a:t>Daydream or use their imaginations to work out a problem</a:t>
            </a:r>
          </a:p>
          <a:p>
            <a:pPr>
              <a:buFont typeface="Arial" panose="020B0604020202020204" pitchFamily="34" charset="0"/>
              <a:buChar char="•"/>
            </a:pPr>
            <a:r>
              <a:rPr lang="en-GB" sz="1200" b="0" i="0" u="none" strike="noStrike" dirty="0">
                <a:effectLst/>
                <a:latin typeface="Source Sans Pro" panose="020B0503030403020204" pitchFamily="34" charset="0"/>
              </a:rPr>
              <a:t>Retreat into their own mind to rest</a:t>
            </a:r>
            <a:br>
              <a:rPr lang="en-GB" sz="1200" dirty="0"/>
            </a:br>
            <a:endParaRPr lang="en-US" sz="1200" dirty="0"/>
          </a:p>
          <a:p>
            <a:pPr marL="0" indent="0">
              <a:buNone/>
            </a:pPr>
            <a:endParaRPr lang="en-US" sz="1000" dirty="0"/>
          </a:p>
          <a:p>
            <a:pPr marL="0" indent="0">
              <a:buNone/>
            </a:pPr>
            <a:endParaRPr lang="en-US" sz="1000" dirty="0"/>
          </a:p>
        </p:txBody>
      </p:sp>
      <p:pic>
        <p:nvPicPr>
          <p:cNvPr id="1026" name="Picture 2" descr="Difference Between Introvert and Extrovert (with Comparison Chart) - Key  Differences">
            <a:extLst>
              <a:ext uri="{FF2B5EF4-FFF2-40B4-BE49-F238E27FC236}">
                <a16:creationId xmlns:a16="http://schemas.microsoft.com/office/drawing/2014/main" id="{A620B97E-02EC-9750-88F1-3AB0BFCBDAA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2291715"/>
            <a:ext cx="5458968" cy="2274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75949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B7724B-A484-C413-6225-1A6AE7DDF3C3}"/>
              </a:ext>
            </a:extLst>
          </p:cNvPr>
          <p:cNvSpPr>
            <a:spLocks noGrp="1"/>
          </p:cNvSpPr>
          <p:nvPr>
            <p:ph type="title"/>
          </p:nvPr>
        </p:nvSpPr>
        <p:spPr>
          <a:xfrm>
            <a:off x="630936" y="640080"/>
            <a:ext cx="4818888" cy="1481328"/>
          </a:xfrm>
        </p:spPr>
        <p:txBody>
          <a:bodyPr anchor="b">
            <a:normAutofit/>
          </a:bodyPr>
          <a:lstStyle/>
          <a:p>
            <a:r>
              <a:rPr lang="en-US" sz="5000"/>
              <a:t>Extroverted Personality </a:t>
            </a:r>
          </a:p>
        </p:txBody>
      </p:sp>
      <p:sp>
        <p:nvSpPr>
          <p:cNvPr id="1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0D64E85-6AD2-2258-4066-2DE26D902D41}"/>
              </a:ext>
            </a:extLst>
          </p:cNvPr>
          <p:cNvSpPr>
            <a:spLocks noGrp="1"/>
          </p:cNvSpPr>
          <p:nvPr>
            <p:ph idx="1"/>
          </p:nvPr>
        </p:nvSpPr>
        <p:spPr>
          <a:xfrm>
            <a:off x="630936" y="2660904"/>
            <a:ext cx="4818888" cy="3547872"/>
          </a:xfrm>
        </p:spPr>
        <p:txBody>
          <a:bodyPr anchor="t">
            <a:normAutofit/>
          </a:bodyPr>
          <a:lstStyle/>
          <a:p>
            <a:pPr fontAlgn="base">
              <a:buFont typeface="Arial" panose="020B0604020202020204" pitchFamily="34" charset="0"/>
              <a:buChar char="•"/>
            </a:pPr>
            <a:r>
              <a:rPr lang="en-GB" sz="1700" b="0" i="0" u="none" strike="noStrike">
                <a:effectLst/>
                <a:latin typeface="Merriweather" pitchFamily="2" charset="77"/>
              </a:rPr>
              <a:t>Enjoys being at the centre of attention</a:t>
            </a:r>
          </a:p>
          <a:p>
            <a:pPr fontAlgn="base">
              <a:buFont typeface="Arial" panose="020B0604020202020204" pitchFamily="34" charset="0"/>
              <a:buChar char="•"/>
            </a:pPr>
            <a:r>
              <a:rPr lang="en-GB" sz="1700" b="0" i="0" u="none" strike="noStrike">
                <a:effectLst/>
                <a:latin typeface="Merriweather" pitchFamily="2" charset="77"/>
              </a:rPr>
              <a:t>Enjoys group work</a:t>
            </a:r>
          </a:p>
          <a:p>
            <a:pPr fontAlgn="base">
              <a:buFont typeface="Arial" panose="020B0604020202020204" pitchFamily="34" charset="0"/>
              <a:buChar char="•"/>
            </a:pPr>
            <a:r>
              <a:rPr lang="en-GB" sz="1700" b="0" i="0" u="none" strike="noStrike">
                <a:effectLst/>
                <a:latin typeface="Merriweather" pitchFamily="2" charset="77"/>
              </a:rPr>
              <a:t>Feels isolated by too much time spent alone</a:t>
            </a:r>
          </a:p>
          <a:p>
            <a:pPr fontAlgn="base">
              <a:buFont typeface="Arial" panose="020B0604020202020204" pitchFamily="34" charset="0"/>
              <a:buChar char="•"/>
            </a:pPr>
            <a:r>
              <a:rPr lang="en-GB" sz="1700" b="0" i="0" u="none" strike="noStrike">
                <a:effectLst/>
                <a:latin typeface="Merriweather" pitchFamily="2" charset="77"/>
              </a:rPr>
              <a:t>Likes to communicate by talking</a:t>
            </a:r>
          </a:p>
          <a:p>
            <a:pPr fontAlgn="base">
              <a:buFont typeface="Arial" panose="020B0604020202020204" pitchFamily="34" charset="0"/>
              <a:buChar char="•"/>
            </a:pPr>
            <a:r>
              <a:rPr lang="en-GB" sz="1700" b="0" i="0" u="none" strike="noStrike">
                <a:effectLst/>
                <a:latin typeface="Merriweather" pitchFamily="2" charset="77"/>
              </a:rPr>
              <a:t>Likes to talk about thoughts and feelings</a:t>
            </a:r>
          </a:p>
          <a:p>
            <a:pPr fontAlgn="base">
              <a:buFont typeface="Arial" panose="020B0604020202020204" pitchFamily="34" charset="0"/>
              <a:buChar char="•"/>
            </a:pPr>
            <a:r>
              <a:rPr lang="en-GB" sz="1700" b="0" i="0" u="none" strike="noStrike">
                <a:effectLst/>
                <a:latin typeface="Merriweather" pitchFamily="2" charset="77"/>
              </a:rPr>
              <a:t>Looks to others and outside sources for ideas and inspiration</a:t>
            </a:r>
          </a:p>
          <a:p>
            <a:pPr fontAlgn="base">
              <a:buFont typeface="Arial" panose="020B0604020202020204" pitchFamily="34" charset="0"/>
              <a:buChar char="•"/>
            </a:pPr>
            <a:r>
              <a:rPr lang="en-GB" sz="1700" b="0" i="0" u="none" strike="noStrike">
                <a:effectLst/>
                <a:latin typeface="Merriweather" pitchFamily="2" charset="77"/>
              </a:rPr>
              <a:t>Numerous, broad interests</a:t>
            </a:r>
          </a:p>
          <a:p>
            <a:pPr fontAlgn="base">
              <a:buFont typeface="Arial" panose="020B0604020202020204" pitchFamily="34" charset="0"/>
              <a:buChar char="•"/>
            </a:pPr>
            <a:r>
              <a:rPr lang="en-GB" sz="1700" b="0" i="0" u="none" strike="noStrike">
                <a:effectLst/>
                <a:latin typeface="Merriweather" pitchFamily="2" charset="77"/>
              </a:rPr>
              <a:t>Tends to act first before thinking</a:t>
            </a:r>
          </a:p>
          <a:p>
            <a:endParaRPr lang="en-US" sz="1700"/>
          </a:p>
        </p:txBody>
      </p:sp>
      <p:pic>
        <p:nvPicPr>
          <p:cNvPr id="4" name="Picture 2" descr="Difference Between Introvert and Extrovert (with Comparison Chart) - Key  Differences">
            <a:extLst>
              <a:ext uri="{FF2B5EF4-FFF2-40B4-BE49-F238E27FC236}">
                <a16:creationId xmlns:a16="http://schemas.microsoft.com/office/drawing/2014/main" id="{97C7B541-953E-06DF-6185-1B6FBB518A6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2291715"/>
            <a:ext cx="5458968" cy="2274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71773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How to Leverage Being an Introvert | Simon Sinek">
            <a:hlinkClick r:id="" action="ppaction://media"/>
            <a:extLst>
              <a:ext uri="{FF2B5EF4-FFF2-40B4-BE49-F238E27FC236}">
                <a16:creationId xmlns:a16="http://schemas.microsoft.com/office/drawing/2014/main" id="{FDD13AA7-00B9-FF7C-AA88-36693081DDD5}"/>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629585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859D2-3CD6-3039-C107-8929A59E62CF}"/>
              </a:ext>
            </a:extLst>
          </p:cNvPr>
          <p:cNvSpPr>
            <a:spLocks noGrp="1"/>
          </p:cNvSpPr>
          <p:nvPr>
            <p:ph type="title"/>
          </p:nvPr>
        </p:nvSpPr>
        <p:spPr/>
        <p:txBody>
          <a:bodyPr/>
          <a:lstStyle/>
          <a:p>
            <a:pPr algn="ctr"/>
            <a:r>
              <a:rPr lang="en-GB" b="1" i="0" dirty="0">
                <a:effectLst/>
                <a:latin typeface="Söhne"/>
              </a:rPr>
              <a:t>Effective Collaboration</a:t>
            </a:r>
            <a:endParaRPr lang="en-US" dirty="0"/>
          </a:p>
        </p:txBody>
      </p:sp>
      <p:sp>
        <p:nvSpPr>
          <p:cNvPr id="3" name="Content Placeholder 2">
            <a:extLst>
              <a:ext uri="{FF2B5EF4-FFF2-40B4-BE49-F238E27FC236}">
                <a16:creationId xmlns:a16="http://schemas.microsoft.com/office/drawing/2014/main" id="{5D3E8297-E4EE-31BE-10A9-17C0AA843D01}"/>
              </a:ext>
            </a:extLst>
          </p:cNvPr>
          <p:cNvSpPr>
            <a:spLocks noGrp="1"/>
          </p:cNvSpPr>
          <p:nvPr>
            <p:ph idx="1"/>
          </p:nvPr>
        </p:nvSpPr>
        <p:spPr>
          <a:xfrm>
            <a:off x="94129" y="1690688"/>
            <a:ext cx="12097871" cy="5032375"/>
          </a:xfrm>
        </p:spPr>
        <p:txBody>
          <a:bodyPr>
            <a:normAutofit lnSpcReduction="10000"/>
          </a:bodyPr>
          <a:lstStyle/>
          <a:p>
            <a:pPr marL="0" indent="0" algn="l">
              <a:buNone/>
            </a:pPr>
            <a:r>
              <a:rPr lang="en-GB" b="0" i="0" dirty="0">
                <a:solidFill>
                  <a:srgbClr val="374151"/>
                </a:solidFill>
                <a:effectLst/>
                <a:latin typeface="Söhne"/>
              </a:rPr>
              <a:t>Using the following links, please select and watch the following videos: </a:t>
            </a:r>
          </a:p>
          <a:p>
            <a:pPr marL="0" indent="0" algn="l">
              <a:buNone/>
            </a:pPr>
            <a:endParaRPr lang="en-GB" b="0" i="0" dirty="0">
              <a:solidFill>
                <a:srgbClr val="374151"/>
              </a:solidFill>
              <a:effectLst/>
              <a:latin typeface="Söhne"/>
            </a:endParaRPr>
          </a:p>
          <a:p>
            <a:pPr marL="0" indent="0" algn="ctr">
              <a:buNone/>
            </a:pPr>
            <a:r>
              <a:rPr lang="en-GB" b="0" i="0" dirty="0">
                <a:effectLst/>
                <a:latin typeface="-apple-system"/>
                <a:hlinkClick r:id="rId3"/>
              </a:rPr>
              <a:t>https://www.linkedin.com/learning-login/share?account=77966930&amp;forceAccount=false&amp;redirect=https%3A%2F%2Fwww.linkedin.com%2Flearning%2Fcollaboration-principles-and-process%3Ftrk%3Dshare_ent_url%26shareId%3D0zTSrvoLTkSW2oZW91OdnA%253D%253D</a:t>
            </a:r>
            <a:r>
              <a:rPr lang="en-GB" b="0" i="0" dirty="0">
                <a:effectLst/>
                <a:latin typeface="-apple-system"/>
              </a:rPr>
              <a:t> </a:t>
            </a:r>
          </a:p>
          <a:p>
            <a:r>
              <a:rPr lang="en-GB" dirty="0">
                <a:solidFill>
                  <a:srgbClr val="374151"/>
                </a:solidFill>
                <a:latin typeface="Söhne"/>
              </a:rPr>
              <a:t>5 challenges of collaboration: </a:t>
            </a:r>
          </a:p>
          <a:p>
            <a:r>
              <a:rPr lang="en-GB" dirty="0">
                <a:solidFill>
                  <a:srgbClr val="374151"/>
                </a:solidFill>
                <a:latin typeface="Söhne"/>
              </a:rPr>
              <a:t>5 benefits of collaboration: </a:t>
            </a:r>
          </a:p>
          <a:p>
            <a:r>
              <a:rPr lang="en-GB" dirty="0">
                <a:solidFill>
                  <a:srgbClr val="374151"/>
                </a:solidFill>
                <a:latin typeface="Söhne"/>
              </a:rPr>
              <a:t>Plan for foreseeable barriers: </a:t>
            </a:r>
          </a:p>
          <a:p>
            <a:r>
              <a:rPr lang="en-GB" dirty="0">
                <a:solidFill>
                  <a:srgbClr val="374151"/>
                </a:solidFill>
                <a:latin typeface="Söhne"/>
              </a:rPr>
              <a:t>Assign roles and responsibilities </a:t>
            </a:r>
          </a:p>
          <a:p>
            <a:pPr marL="0" indent="0" algn="l">
              <a:buNone/>
            </a:pPr>
            <a:endParaRPr lang="en-GB" b="0" i="0" dirty="0">
              <a:solidFill>
                <a:srgbClr val="374151"/>
              </a:solidFill>
              <a:effectLst/>
              <a:latin typeface="Söhne"/>
            </a:endParaRPr>
          </a:p>
          <a:p>
            <a:pPr marL="0" indent="0" algn="l">
              <a:buNone/>
            </a:pPr>
            <a:endParaRPr lang="en-GB" dirty="0">
              <a:solidFill>
                <a:srgbClr val="374151"/>
              </a:solidFill>
              <a:latin typeface="Söhne"/>
            </a:endParaRPr>
          </a:p>
        </p:txBody>
      </p:sp>
    </p:spTree>
    <p:extLst>
      <p:ext uri="{BB962C8B-B14F-4D97-AF65-F5344CB8AC3E}">
        <p14:creationId xmlns:p14="http://schemas.microsoft.com/office/powerpoint/2010/main" val="10227880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32C4F-83F5-2166-55E3-778A752BCE34}"/>
              </a:ext>
            </a:extLst>
          </p:cNvPr>
          <p:cNvSpPr>
            <a:spLocks noGrp="1"/>
          </p:cNvSpPr>
          <p:nvPr>
            <p:ph type="title"/>
          </p:nvPr>
        </p:nvSpPr>
        <p:spPr>
          <a:xfrm>
            <a:off x="3941911" y="0"/>
            <a:ext cx="4462501" cy="537880"/>
          </a:xfrm>
        </p:spPr>
        <p:txBody>
          <a:bodyPr anchor="t">
            <a:normAutofit fontScale="90000"/>
          </a:bodyPr>
          <a:lstStyle/>
          <a:p>
            <a:r>
              <a:rPr lang="en-US" sz="3200" dirty="0"/>
              <a:t>Activity: Network mapping</a:t>
            </a:r>
          </a:p>
        </p:txBody>
      </p:sp>
      <p:pic>
        <p:nvPicPr>
          <p:cNvPr id="19458" name="Picture 2" descr="Social Networks Mind Map Flowchart, Business Concept For Presentations And  Reports Royalty Free SVG, Cliparts, Vectors, And Stock Illustration. Image  126395375.">
            <a:extLst>
              <a:ext uri="{FF2B5EF4-FFF2-40B4-BE49-F238E27FC236}">
                <a16:creationId xmlns:a16="http://schemas.microsoft.com/office/drawing/2014/main" id="{FACF576E-B8FA-4BB2-F62F-8549827C467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239" r="5534"/>
          <a:stretch/>
        </p:blipFill>
        <p:spPr bwMode="auto">
          <a:xfrm>
            <a:off x="7641021" y="1765519"/>
            <a:ext cx="4365438" cy="4352263"/>
          </a:xfrm>
          <a:prstGeom prst="rect">
            <a:avLst/>
          </a:prstGeom>
          <a:noFill/>
          <a:extLst>
            <a:ext uri="{909E8E84-426E-40DD-AFC4-6F175D3DCCD1}">
              <a14:hiddenFill xmlns:a14="http://schemas.microsoft.com/office/drawing/2010/main">
                <a:solidFill>
                  <a:srgbClr val="FFFFFF"/>
                </a:solidFill>
              </a14:hiddenFill>
            </a:ext>
          </a:extLst>
        </p:spPr>
      </p:pic>
      <p:cxnSp>
        <p:nvCxnSpPr>
          <p:cNvPr id="19492" name="Straight Connector 1949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8738"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E530D5-14AE-D450-1CF4-E13EDAAC435C}"/>
              </a:ext>
            </a:extLst>
          </p:cNvPr>
          <p:cNvSpPr>
            <a:spLocks noGrp="1"/>
          </p:cNvSpPr>
          <p:nvPr>
            <p:ph idx="1"/>
          </p:nvPr>
        </p:nvSpPr>
        <p:spPr>
          <a:xfrm>
            <a:off x="0" y="1089216"/>
            <a:ext cx="7207624" cy="5768784"/>
          </a:xfrm>
        </p:spPr>
        <p:txBody>
          <a:bodyPr>
            <a:normAutofit fontScale="92500" lnSpcReduction="20000"/>
          </a:bodyPr>
          <a:lstStyle/>
          <a:p>
            <a:pPr marL="0" indent="0">
              <a:buNone/>
            </a:pPr>
            <a:r>
              <a:rPr lang="en-US" sz="1700" dirty="0"/>
              <a:t>1) Students are required to reflect, identify and map their own network. </a:t>
            </a:r>
          </a:p>
          <a:p>
            <a:pPr marL="0" indent="0">
              <a:buNone/>
            </a:pPr>
            <a:endParaRPr lang="en-US" sz="1700" dirty="0"/>
          </a:p>
          <a:p>
            <a:pPr marL="0" indent="0">
              <a:buNone/>
            </a:pPr>
            <a:r>
              <a:rPr lang="en-US" sz="1700" dirty="0"/>
              <a:t>2) What dimensions  are within their network?: </a:t>
            </a:r>
          </a:p>
          <a:p>
            <a:r>
              <a:rPr lang="en-US" sz="1700" dirty="0"/>
              <a:t>Career</a:t>
            </a:r>
          </a:p>
          <a:p>
            <a:r>
              <a:rPr lang="en-US" sz="1700" dirty="0"/>
              <a:t>Social </a:t>
            </a:r>
          </a:p>
          <a:p>
            <a:r>
              <a:rPr lang="en-US" sz="1700" dirty="0"/>
              <a:t>Support </a:t>
            </a:r>
          </a:p>
          <a:p>
            <a:r>
              <a:rPr lang="en-US" sz="1700" dirty="0"/>
              <a:t>Community </a:t>
            </a:r>
          </a:p>
          <a:p>
            <a:endParaRPr lang="en-US" sz="1700" dirty="0"/>
          </a:p>
          <a:p>
            <a:pPr marL="0" indent="0">
              <a:buNone/>
            </a:pPr>
            <a:r>
              <a:rPr lang="en-US" sz="1700" dirty="0"/>
              <a:t>3) What type of network do you have? </a:t>
            </a:r>
          </a:p>
          <a:p>
            <a:r>
              <a:rPr lang="en-US" sz="1700" dirty="0"/>
              <a:t>Closed </a:t>
            </a:r>
          </a:p>
          <a:p>
            <a:r>
              <a:rPr lang="en-US" sz="1700" dirty="0"/>
              <a:t>Selective </a:t>
            </a:r>
          </a:p>
          <a:p>
            <a:r>
              <a:rPr lang="en-US" sz="1700" dirty="0"/>
              <a:t>Open </a:t>
            </a:r>
          </a:p>
          <a:p>
            <a:r>
              <a:rPr lang="en-US" sz="1700" dirty="0"/>
              <a:t>Hybrid </a:t>
            </a:r>
          </a:p>
          <a:p>
            <a:pPr marL="0" indent="0">
              <a:buNone/>
            </a:pPr>
            <a:endParaRPr lang="en-US" sz="1700" dirty="0"/>
          </a:p>
          <a:p>
            <a:pPr marL="0" indent="0">
              <a:buNone/>
            </a:pPr>
            <a:r>
              <a:rPr lang="en-US" sz="1700" dirty="0"/>
              <a:t>4) Identify areas of weakness within your network / social capital and explain what you need to do to improve:</a:t>
            </a:r>
          </a:p>
          <a:p>
            <a:pPr marL="0" indent="0">
              <a:buNone/>
            </a:pPr>
            <a:r>
              <a:rPr lang="en-US" sz="1700" dirty="0"/>
              <a:t>Bonding </a:t>
            </a:r>
          </a:p>
          <a:p>
            <a:pPr marL="0" indent="0">
              <a:buNone/>
            </a:pPr>
            <a:r>
              <a:rPr lang="en-US" sz="1700" dirty="0"/>
              <a:t>Linking </a:t>
            </a:r>
          </a:p>
          <a:p>
            <a:pPr marL="0" indent="0">
              <a:buNone/>
            </a:pPr>
            <a:r>
              <a:rPr lang="en-US" sz="1700" dirty="0"/>
              <a:t>Bridging </a:t>
            </a:r>
          </a:p>
          <a:p>
            <a:endParaRPr lang="en-US" sz="1400" dirty="0"/>
          </a:p>
          <a:p>
            <a:endParaRPr lang="en-US" sz="500" dirty="0"/>
          </a:p>
          <a:p>
            <a:endParaRPr lang="en-US" sz="500" dirty="0"/>
          </a:p>
          <a:p>
            <a:endParaRPr lang="en-US" sz="500" dirty="0"/>
          </a:p>
          <a:p>
            <a:pPr marL="0" indent="0">
              <a:buNone/>
            </a:pPr>
            <a:endParaRPr lang="en-US" sz="500" dirty="0"/>
          </a:p>
        </p:txBody>
      </p:sp>
    </p:spTree>
    <p:extLst>
      <p:ext uri="{BB962C8B-B14F-4D97-AF65-F5344CB8AC3E}">
        <p14:creationId xmlns:p14="http://schemas.microsoft.com/office/powerpoint/2010/main" val="4884216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FFF53-8D1A-57B6-8BBC-03AA7D161AA6}"/>
              </a:ext>
            </a:extLst>
          </p:cNvPr>
          <p:cNvSpPr>
            <a:spLocks noGrp="1"/>
          </p:cNvSpPr>
          <p:nvPr>
            <p:ph type="title"/>
          </p:nvPr>
        </p:nvSpPr>
        <p:spPr>
          <a:xfrm>
            <a:off x="5868557" y="1138036"/>
            <a:ext cx="5444382" cy="1402470"/>
          </a:xfrm>
        </p:spPr>
        <p:txBody>
          <a:bodyPr anchor="t">
            <a:normAutofit/>
          </a:bodyPr>
          <a:lstStyle/>
          <a:p>
            <a:pPr algn="ctr"/>
            <a:r>
              <a:rPr lang="en-US" sz="3200" dirty="0"/>
              <a:t>Conclusion </a:t>
            </a:r>
          </a:p>
        </p:txBody>
      </p:sp>
      <p:pic>
        <p:nvPicPr>
          <p:cNvPr id="5" name="Picture 4" descr="Person holding a puzzle piece">
            <a:extLst>
              <a:ext uri="{FF2B5EF4-FFF2-40B4-BE49-F238E27FC236}">
                <a16:creationId xmlns:a16="http://schemas.microsoft.com/office/drawing/2014/main" id="{773D307B-BFA1-8092-CF57-60364414C62C}"/>
              </a:ext>
            </a:extLst>
          </p:cNvPr>
          <p:cNvPicPr>
            <a:picLocks noChangeAspect="1"/>
          </p:cNvPicPr>
          <p:nvPr/>
        </p:nvPicPr>
        <p:blipFill rotWithShape="1">
          <a:blip r:embed="rId3"/>
          <a:srcRect l="24718" r="24393"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22114F-59E4-F4D3-B347-027D00E07C04}"/>
              </a:ext>
            </a:extLst>
          </p:cNvPr>
          <p:cNvSpPr>
            <a:spLocks noGrp="1"/>
          </p:cNvSpPr>
          <p:nvPr>
            <p:ph idx="1"/>
          </p:nvPr>
        </p:nvSpPr>
        <p:spPr>
          <a:xfrm>
            <a:off x="5868557" y="2551176"/>
            <a:ext cx="5444382" cy="3591207"/>
          </a:xfrm>
        </p:spPr>
        <p:txBody>
          <a:bodyPr>
            <a:normAutofit/>
          </a:bodyPr>
          <a:lstStyle/>
          <a:p>
            <a:pPr>
              <a:buFont typeface="Arial" panose="020B0604020202020204" pitchFamily="34" charset="0"/>
              <a:buChar char="•"/>
            </a:pPr>
            <a:r>
              <a:rPr lang="en-GB" sz="2000" b="0" i="0" dirty="0">
                <a:effectLst/>
                <a:latin typeface="Söhne"/>
              </a:rPr>
              <a:t>Social capital and networking work hand-in-hand</a:t>
            </a:r>
            <a:r>
              <a:rPr lang="en-GB" sz="2000" dirty="0">
                <a:latin typeface="Söhne"/>
              </a:rPr>
              <a:t>. </a:t>
            </a:r>
          </a:p>
          <a:p>
            <a:pPr>
              <a:buFont typeface="Arial" panose="020B0604020202020204" pitchFamily="34" charset="0"/>
              <a:buChar char="•"/>
            </a:pPr>
            <a:r>
              <a:rPr lang="en-GB" sz="2000" b="0" i="0" dirty="0">
                <a:effectLst/>
                <a:latin typeface="Söhne"/>
              </a:rPr>
              <a:t>Establishing connections and building relationships through collaboration is important for personal development </a:t>
            </a:r>
          </a:p>
          <a:p>
            <a:pPr>
              <a:buFont typeface="Arial" panose="020B0604020202020204" pitchFamily="34" charset="0"/>
              <a:buChar char="•"/>
            </a:pPr>
            <a:r>
              <a:rPr lang="en-GB" sz="2000" b="0" i="0" dirty="0">
                <a:effectLst/>
                <a:latin typeface="Söhne"/>
              </a:rPr>
              <a:t>Employ methods to start building your social capital </a:t>
            </a:r>
          </a:p>
          <a:p>
            <a:pPr>
              <a:buFont typeface="Arial" panose="020B0604020202020204" pitchFamily="34" charset="0"/>
              <a:buChar char="•"/>
            </a:pPr>
            <a:r>
              <a:rPr lang="en-GB" sz="2000" b="0" i="0" dirty="0">
                <a:effectLst/>
                <a:latin typeface="Söhne"/>
              </a:rPr>
              <a:t>Reflect on the importance of your network. </a:t>
            </a:r>
          </a:p>
          <a:p>
            <a:pPr marL="0" indent="0">
              <a:buNone/>
            </a:pPr>
            <a:endParaRPr lang="en-GB" sz="2000" b="0" i="0" dirty="0">
              <a:effectLst/>
              <a:latin typeface="Söhne"/>
            </a:endParaRPr>
          </a:p>
        </p:txBody>
      </p:sp>
    </p:spTree>
    <p:extLst>
      <p:ext uri="{BB962C8B-B14F-4D97-AF65-F5344CB8AC3E}">
        <p14:creationId xmlns:p14="http://schemas.microsoft.com/office/powerpoint/2010/main" val="31219936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DF51A-B1B0-33E2-FAFB-01CA3E98A262}"/>
              </a:ext>
            </a:extLst>
          </p:cNvPr>
          <p:cNvSpPr>
            <a:spLocks noGrp="1"/>
          </p:cNvSpPr>
          <p:nvPr>
            <p:ph type="title"/>
          </p:nvPr>
        </p:nvSpPr>
        <p:spPr/>
        <p:txBody>
          <a:bodyPr/>
          <a:lstStyle/>
          <a:p>
            <a:pPr algn="ctr"/>
            <a:r>
              <a:rPr lang="en-US" dirty="0"/>
              <a:t>Reference List </a:t>
            </a:r>
          </a:p>
        </p:txBody>
      </p:sp>
      <p:sp>
        <p:nvSpPr>
          <p:cNvPr id="3" name="Content Placeholder 2">
            <a:extLst>
              <a:ext uri="{FF2B5EF4-FFF2-40B4-BE49-F238E27FC236}">
                <a16:creationId xmlns:a16="http://schemas.microsoft.com/office/drawing/2014/main" id="{CA2D2D68-B53E-4942-0037-182090C00C0F}"/>
              </a:ext>
            </a:extLst>
          </p:cNvPr>
          <p:cNvSpPr>
            <a:spLocks noGrp="1"/>
          </p:cNvSpPr>
          <p:nvPr>
            <p:ph idx="1"/>
          </p:nvPr>
        </p:nvSpPr>
        <p:spPr>
          <a:xfrm>
            <a:off x="838200" y="1260849"/>
            <a:ext cx="10515600" cy="4817222"/>
          </a:xfrm>
        </p:spPr>
        <p:txBody>
          <a:bodyPr>
            <a:normAutofit fontScale="77500" lnSpcReduction="20000"/>
          </a:bodyPr>
          <a:lstStyle/>
          <a:p>
            <a:pPr marL="0" indent="0">
              <a:buNone/>
            </a:pPr>
            <a:endParaRPr lang="en-GB" dirty="0"/>
          </a:p>
          <a:p>
            <a:pPr marL="0" indent="0">
              <a:buNone/>
            </a:pPr>
            <a:r>
              <a:rPr lang="en-GB" dirty="0"/>
              <a:t>Coleman, J. (1990). The Foundations of Social Theory. Harvard University Press, Cambridge. </a:t>
            </a:r>
          </a:p>
          <a:p>
            <a:pPr marL="0" indent="0">
              <a:buNone/>
            </a:pPr>
            <a:r>
              <a:rPr lang="en-GB" dirty="0"/>
              <a:t>Ostrom, E. (2000). “Social capital: A fad or fundamental concept?”. In: Dasgupta, P., </a:t>
            </a:r>
            <a:r>
              <a:rPr lang="en-GB" dirty="0" err="1"/>
              <a:t>Seragilden</a:t>
            </a:r>
            <a:r>
              <a:rPr lang="en-GB" dirty="0"/>
              <a:t>, I. (Eds.), Social Capital: A Multifaceted Perspective. World Bank, Washington, DC, pp. 172–214.</a:t>
            </a:r>
          </a:p>
          <a:p>
            <a:pPr marL="0" indent="0">
              <a:buNone/>
            </a:pPr>
            <a:r>
              <a:rPr lang="en-GB" dirty="0"/>
              <a:t>Putnam, R., Leonardi, R., </a:t>
            </a:r>
            <a:r>
              <a:rPr lang="en-GB" dirty="0" err="1"/>
              <a:t>Nanetti</a:t>
            </a:r>
            <a:r>
              <a:rPr lang="en-GB" dirty="0"/>
              <a:t>, R. (1993). Making Democracy Work: Civic Traditions in Modern Italy. Princeton University Press, Princeton.</a:t>
            </a:r>
          </a:p>
          <a:p>
            <a:pPr marL="0" indent="0">
              <a:buNone/>
            </a:pPr>
            <a:r>
              <a:rPr lang="en-GB" dirty="0"/>
              <a:t>Usha, G. and </a:t>
            </a:r>
            <a:r>
              <a:rPr lang="en-GB" dirty="0" err="1"/>
              <a:t>Ferzana</a:t>
            </a:r>
            <a:r>
              <a:rPr lang="en-GB" dirty="0"/>
              <a:t>, C. (2009) ‘Social Capital and Employment South Asian Women’s Experiences’, Journal of Women and Social Work. 24 (4): pp. 394-405</a:t>
            </a:r>
          </a:p>
          <a:p>
            <a:pPr marL="0" indent="0">
              <a:buNone/>
            </a:pPr>
            <a:r>
              <a:rPr lang="en-GB" b="0" i="0" dirty="0">
                <a:solidFill>
                  <a:srgbClr val="3A3A3A"/>
                </a:solidFill>
                <a:effectLst/>
                <a:latin typeface="Source Sans Pro" panose="020B0503030403020204" pitchFamily="34" charset="0"/>
              </a:rPr>
              <a:t>Phillips, S. and Ellinas, S. (2014). </a:t>
            </a:r>
            <a:r>
              <a:rPr lang="en-GB" b="0" i="1" dirty="0">
                <a:solidFill>
                  <a:srgbClr val="3A3A3A"/>
                </a:solidFill>
                <a:effectLst/>
                <a:latin typeface="Source Sans Pro" panose="020B0503030403020204" pitchFamily="34" charset="0"/>
              </a:rPr>
              <a:t>The complete guide to professional networking : the secrets of online and offline success</a:t>
            </a:r>
            <a:r>
              <a:rPr lang="en-GB" b="0" i="0" dirty="0">
                <a:solidFill>
                  <a:srgbClr val="3A3A3A"/>
                </a:solidFill>
                <a:effectLst/>
                <a:latin typeface="Source Sans Pro" panose="020B0503030403020204" pitchFamily="34" charset="0"/>
              </a:rPr>
              <a:t>. Kogan Page</a:t>
            </a:r>
          </a:p>
          <a:p>
            <a:pPr marL="0" indent="0" algn="l">
              <a:buNone/>
            </a:pPr>
            <a:r>
              <a:rPr lang="en-GB" dirty="0"/>
              <a:t>Raman, P. (2018) Collaboration Principles and Process. </a:t>
            </a:r>
            <a:r>
              <a:rPr lang="en-GB" dirty="0" err="1"/>
              <a:t>Carpenteria</a:t>
            </a:r>
            <a:r>
              <a:rPr lang="en-GB" dirty="0"/>
              <a:t>, CA: </a:t>
            </a:r>
            <a:r>
              <a:rPr lang="en-GB" dirty="0" err="1"/>
              <a:t>linkedin.com</a:t>
            </a:r>
            <a:r>
              <a:rPr lang="en-GB" dirty="0"/>
              <a:t>.</a:t>
            </a:r>
          </a:p>
          <a:p>
            <a:pPr marL="0" indent="0" algn="l">
              <a:buNone/>
            </a:pPr>
            <a:br>
              <a:rPr lang="en-GB" dirty="0"/>
            </a:br>
            <a:endParaRPr lang="en-GB" b="0" i="0" dirty="0">
              <a:solidFill>
                <a:srgbClr val="3A3A3A"/>
              </a:solidFill>
              <a:effectLst/>
              <a:latin typeface="Source Sans Pro" panose="020B0503030403020204" pitchFamily="34" charset="0"/>
            </a:endParaRPr>
          </a:p>
          <a:p>
            <a:pPr marL="0" indent="0">
              <a:buNone/>
            </a:pPr>
            <a:endParaRPr lang="en-GB" dirty="0"/>
          </a:p>
          <a:p>
            <a:pPr marL="0" indent="0">
              <a:buNone/>
            </a:pPr>
            <a:endParaRPr lang="en-US" dirty="0"/>
          </a:p>
        </p:txBody>
      </p:sp>
    </p:spTree>
    <p:extLst>
      <p:ext uri="{BB962C8B-B14F-4D97-AF65-F5344CB8AC3E}">
        <p14:creationId xmlns:p14="http://schemas.microsoft.com/office/powerpoint/2010/main" val="3614231287"/>
      </p:ext>
    </p:extLst>
  </p:cSld>
  <p:clrMapOvr>
    <a:masterClrMapping/>
  </p:clrMapOvr>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2942</Words>
  <Application>Microsoft Office PowerPoint</Application>
  <PresentationFormat>Widescreen</PresentationFormat>
  <Paragraphs>411</Paragraphs>
  <Slides>38</Slides>
  <Notes>19</Notes>
  <HiddenSlides>0</HiddenSlides>
  <MMClips>1</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38</vt:i4>
      </vt:variant>
    </vt:vector>
  </HeadingPairs>
  <TitlesOfParts>
    <vt:vector size="51" baseType="lpstr">
      <vt:lpstr>-apple-system</vt:lpstr>
      <vt:lpstr>FS Albert Extra Bold</vt:lpstr>
      <vt:lpstr>Söhne</vt:lpstr>
      <vt:lpstr>Arial</vt:lpstr>
      <vt:lpstr>Calibri</vt:lpstr>
      <vt:lpstr>Calibri Light</vt:lpstr>
      <vt:lpstr>Garamond</vt:lpstr>
      <vt:lpstr>Merriweather</vt:lpstr>
      <vt:lpstr>Montserrat</vt:lpstr>
      <vt:lpstr>Source Sans Pro</vt:lpstr>
      <vt:lpstr>Wingdings</vt:lpstr>
      <vt:lpstr>Office Theme</vt:lpstr>
      <vt:lpstr>Organic</vt:lpstr>
      <vt:lpstr>Networking, social capital and collaboration  negotiation</vt:lpstr>
      <vt:lpstr>Contents Page </vt:lpstr>
      <vt:lpstr>What is Agency?</vt:lpstr>
      <vt:lpstr>Agency and Structure </vt:lpstr>
      <vt:lpstr>What is Capital?</vt:lpstr>
      <vt:lpstr>Social Capital </vt:lpstr>
      <vt:lpstr>Social Capital</vt:lpstr>
      <vt:lpstr>PowerPoint Presentation</vt:lpstr>
      <vt:lpstr>Bonding </vt:lpstr>
      <vt:lpstr>Bridging </vt:lpstr>
      <vt:lpstr>Linking </vt:lpstr>
      <vt:lpstr>Social Capital within employment </vt:lpstr>
      <vt:lpstr>PowerPoint Presentation</vt:lpstr>
      <vt:lpstr>Self-Created Social Capital</vt:lpstr>
      <vt:lpstr>Preexisting Social Capital Benefits </vt:lpstr>
      <vt:lpstr>Measuring Social Capital </vt:lpstr>
      <vt:lpstr>Measuring Social Capital on an individual level  </vt:lpstr>
      <vt:lpstr>The Power of Networking</vt:lpstr>
      <vt:lpstr>Brainstorming: Establishing connections through networking </vt:lpstr>
      <vt:lpstr>Process of building a network </vt:lpstr>
      <vt:lpstr>How big should my network be? </vt:lpstr>
      <vt:lpstr>Networking spheres </vt:lpstr>
      <vt:lpstr>Networking in live environments </vt:lpstr>
      <vt:lpstr>How to work a room</vt:lpstr>
      <vt:lpstr>How to work a room: Planning </vt:lpstr>
      <vt:lpstr>How to work the room: Preparation </vt:lpstr>
      <vt:lpstr>How to work a room: meeting</vt:lpstr>
      <vt:lpstr>How to work the room: Connect </vt:lpstr>
      <vt:lpstr>How to work the room: Enlist</vt:lpstr>
      <vt:lpstr>How to work the room: Follow Up </vt:lpstr>
      <vt:lpstr>Working the room: The don'ts </vt:lpstr>
      <vt:lpstr> Introverted Personality </vt:lpstr>
      <vt:lpstr>Extroverted Personality </vt:lpstr>
      <vt:lpstr>PowerPoint Presentation</vt:lpstr>
      <vt:lpstr>Effective Collaboration</vt:lpstr>
      <vt:lpstr>Activity: Network mapping</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Collaboration, networking, building social capital, negotiation and influencing</dc:title>
  <dc:creator>Jonathan Andrew Wyatt (P144511)</dc:creator>
  <cp:lastModifiedBy>Jonathan Wyatt</cp:lastModifiedBy>
  <cp:revision>8</cp:revision>
  <dcterms:created xsi:type="dcterms:W3CDTF">2023-07-23T20:29:35Z</dcterms:created>
  <dcterms:modified xsi:type="dcterms:W3CDTF">2023-07-31T09:16:18Z</dcterms:modified>
</cp:coreProperties>
</file>